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212" r:id="rId4"/>
  </p:sldMasterIdLst>
  <p:notesMasterIdLst>
    <p:notesMasterId r:id="rId20"/>
  </p:notesMasterIdLst>
  <p:handoutMasterIdLst>
    <p:handoutMasterId r:id="rId21"/>
  </p:handoutMasterIdLst>
  <p:sldIdLst>
    <p:sldId id="2767" r:id="rId5"/>
    <p:sldId id="2744" r:id="rId6"/>
    <p:sldId id="2745" r:id="rId7"/>
    <p:sldId id="2771" r:id="rId8"/>
    <p:sldId id="2768" r:id="rId9"/>
    <p:sldId id="2769" r:id="rId10"/>
    <p:sldId id="2749" r:id="rId11"/>
    <p:sldId id="2747" r:id="rId12"/>
    <p:sldId id="2772" r:id="rId13"/>
    <p:sldId id="2770" r:id="rId14"/>
    <p:sldId id="2775" r:id="rId15"/>
    <p:sldId id="2740" r:id="rId16"/>
    <p:sldId id="2737" r:id="rId17"/>
    <p:sldId id="2765" r:id="rId18"/>
    <p:sldId id="2774" r:id="rId19"/>
  </p:sldIdLst>
  <p:sldSz cx="9906000" cy="6858000" type="A4"/>
  <p:notesSz cx="6797675" cy="9872663"/>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Ki-Bum (KR/ERI)" initials="KK(" lastIdx="1" clrIdx="0">
    <p:extLst>
      <p:ext uri="{19B8F6BF-5375-455C-9EA6-DF929625EA0E}">
        <p15:presenceInfo xmlns:p15="http://schemas.microsoft.com/office/powerpoint/2012/main" userId="S::kkim28@kr.kpmg.com::93a05624-2d57-40b1-8485-6140a98df9d7" providerId="AD"/>
      </p:ext>
    </p:extLst>
  </p:cmAuthor>
  <p:cmAuthor id="2" name="Lee, Hyo-Jung Jenny (KR/ERI)" initials="LHJ(" lastIdx="1" clrIdx="1">
    <p:extLst>
      <p:ext uri="{19B8F6BF-5375-455C-9EA6-DF929625EA0E}">
        <p15:presenceInfo xmlns:p15="http://schemas.microsoft.com/office/powerpoint/2012/main" userId="S::hyojunglee@kr.kpmg.com::8fb11eb8-8f0d-4526-8076-aa6a881217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BFF"/>
    <a:srgbClr val="00338D"/>
    <a:srgbClr val="4B6DE8"/>
    <a:srgbClr val="00B8F5"/>
    <a:srgbClr val="66D4F9"/>
    <a:srgbClr val="C7A1F7"/>
    <a:srgbClr val="595959"/>
    <a:srgbClr val="00C0AE"/>
    <a:srgbClr val="FEAED7"/>
    <a:srgbClr val="99E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6196" autoAdjust="0"/>
  </p:normalViewPr>
  <p:slideViewPr>
    <p:cSldViewPr snapToGrid="0">
      <p:cViewPr varScale="1">
        <p:scale>
          <a:sx n="73" d="100"/>
          <a:sy n="73" d="100"/>
        </p:scale>
        <p:origin x="84" y="888"/>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78" d="100"/>
          <a:sy n="78" d="100"/>
        </p:scale>
        <p:origin x="312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6189" cy="493949"/>
          </a:xfrm>
          <a:prstGeom prst="rect">
            <a:avLst/>
          </a:prstGeom>
        </p:spPr>
        <p:txBody>
          <a:bodyPr vert="horz" lIns="91129" tIns="45564" rIns="91129" bIns="45564" rtlCol="0"/>
          <a:lstStyle>
            <a:lvl1pPr algn="l">
              <a:defRPr sz="1200"/>
            </a:lvl1pPr>
          </a:lstStyle>
          <a:p>
            <a:endParaRPr lang="en-US" dirty="0"/>
          </a:p>
        </p:txBody>
      </p:sp>
      <p:sp>
        <p:nvSpPr>
          <p:cNvPr id="3" name="Date Placeholder 2"/>
          <p:cNvSpPr>
            <a:spLocks noGrp="1"/>
          </p:cNvSpPr>
          <p:nvPr>
            <p:ph type="dt" sz="quarter" idx="1"/>
          </p:nvPr>
        </p:nvSpPr>
        <p:spPr>
          <a:xfrm>
            <a:off x="3849900" y="2"/>
            <a:ext cx="2946189" cy="493949"/>
          </a:xfrm>
          <a:prstGeom prst="rect">
            <a:avLst/>
          </a:prstGeom>
        </p:spPr>
        <p:txBody>
          <a:bodyPr vert="horz" lIns="91129" tIns="45564" rIns="91129" bIns="45564" rtlCol="0"/>
          <a:lstStyle>
            <a:lvl1pPr algn="r">
              <a:defRPr sz="1200"/>
            </a:lvl1pPr>
          </a:lstStyle>
          <a:p>
            <a:fld id="{FD4ADFBC-B392-474D-BFD2-23D3BDA66A93}" type="datetimeFigureOut">
              <a:rPr lang="en-US" smtClean="0"/>
              <a:t>12/14/2023</a:t>
            </a:fld>
            <a:endParaRPr lang="en-US" dirty="0"/>
          </a:p>
        </p:txBody>
      </p:sp>
      <p:sp>
        <p:nvSpPr>
          <p:cNvPr id="4" name="Footer Placeholder 3"/>
          <p:cNvSpPr>
            <a:spLocks noGrp="1"/>
          </p:cNvSpPr>
          <p:nvPr>
            <p:ph type="ftr" sz="quarter" idx="2"/>
          </p:nvPr>
        </p:nvSpPr>
        <p:spPr>
          <a:xfrm>
            <a:off x="2" y="9377137"/>
            <a:ext cx="2946189" cy="493949"/>
          </a:xfrm>
          <a:prstGeom prst="rect">
            <a:avLst/>
          </a:prstGeom>
        </p:spPr>
        <p:txBody>
          <a:bodyPr vert="horz" lIns="91129" tIns="45564" rIns="91129" bIns="4556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9900" y="9377137"/>
            <a:ext cx="2946189" cy="493949"/>
          </a:xfrm>
          <a:prstGeom prst="rect">
            <a:avLst/>
          </a:prstGeom>
        </p:spPr>
        <p:txBody>
          <a:bodyPr vert="horz" lIns="91129" tIns="45564" rIns="91129" bIns="45564" rtlCol="0" anchor="b"/>
          <a:lstStyle>
            <a:lvl1pPr algn="r">
              <a:defRPr sz="1200"/>
            </a:lvl1pPr>
          </a:lstStyle>
          <a:p>
            <a:fld id="{C0AC7954-39B3-A445-8EC5-862700B8B91C}" type="slidenum">
              <a:rPr lang="en-US" smtClean="0"/>
              <a:t>‹#›</a:t>
            </a:fld>
            <a:endParaRPr lang="en-US" dirty="0"/>
          </a:p>
        </p:txBody>
      </p:sp>
    </p:spTree>
    <p:extLst>
      <p:ext uri="{BB962C8B-B14F-4D97-AF65-F5344CB8AC3E}">
        <p14:creationId xmlns:p14="http://schemas.microsoft.com/office/powerpoint/2010/main" val="41764457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5659" cy="495349"/>
          </a:xfrm>
          <a:prstGeom prst="rect">
            <a:avLst/>
          </a:prstGeom>
        </p:spPr>
        <p:txBody>
          <a:bodyPr vert="horz" lIns="91129" tIns="45564" rIns="91129" bIns="45564" rtlCol="0"/>
          <a:lstStyle>
            <a:lvl1pPr algn="l">
              <a:defRPr sz="1200"/>
            </a:lvl1pPr>
          </a:lstStyle>
          <a:p>
            <a:endParaRPr lang="en-AU" dirty="0"/>
          </a:p>
        </p:txBody>
      </p:sp>
      <p:sp>
        <p:nvSpPr>
          <p:cNvPr id="3" name="Date Placeholder 2"/>
          <p:cNvSpPr>
            <a:spLocks noGrp="1"/>
          </p:cNvSpPr>
          <p:nvPr>
            <p:ph type="dt" idx="1"/>
          </p:nvPr>
        </p:nvSpPr>
        <p:spPr>
          <a:xfrm>
            <a:off x="3850446" y="1"/>
            <a:ext cx="2945659" cy="495349"/>
          </a:xfrm>
          <a:prstGeom prst="rect">
            <a:avLst/>
          </a:prstGeom>
        </p:spPr>
        <p:txBody>
          <a:bodyPr vert="horz" lIns="91129" tIns="45564" rIns="91129" bIns="45564" rtlCol="0"/>
          <a:lstStyle>
            <a:lvl1pPr algn="r">
              <a:defRPr sz="1200"/>
            </a:lvl1pPr>
          </a:lstStyle>
          <a:p>
            <a:fld id="{635DF4FA-E8DD-496D-9743-7EF5FC8FAEAE}" type="datetimeFigureOut">
              <a:rPr lang="en-AU" smtClean="0"/>
              <a:pPr/>
              <a:t>14/12/2023</a:t>
            </a:fld>
            <a:endParaRPr lang="en-AU" dirty="0"/>
          </a:p>
        </p:txBody>
      </p:sp>
      <p:sp>
        <p:nvSpPr>
          <p:cNvPr id="4" name="Slide Image Placeholder 3"/>
          <p:cNvSpPr>
            <a:spLocks noGrp="1" noRot="1" noChangeAspect="1"/>
          </p:cNvSpPr>
          <p:nvPr>
            <p:ph type="sldImg" idx="2"/>
          </p:nvPr>
        </p:nvSpPr>
        <p:spPr>
          <a:xfrm>
            <a:off x="993775" y="1235075"/>
            <a:ext cx="4810125" cy="3330575"/>
          </a:xfrm>
          <a:prstGeom prst="rect">
            <a:avLst/>
          </a:prstGeom>
          <a:noFill/>
          <a:ln w="12700">
            <a:solidFill>
              <a:prstClr val="black"/>
            </a:solidFill>
          </a:ln>
        </p:spPr>
        <p:txBody>
          <a:bodyPr vert="horz" lIns="91129" tIns="45564" rIns="91129" bIns="45564" rtlCol="0" anchor="ctr"/>
          <a:lstStyle/>
          <a:p>
            <a:endParaRPr lang="en-AU" dirty="0"/>
          </a:p>
        </p:txBody>
      </p:sp>
      <p:sp>
        <p:nvSpPr>
          <p:cNvPr id="5" name="Notes Placeholder 4"/>
          <p:cNvSpPr>
            <a:spLocks noGrp="1"/>
          </p:cNvSpPr>
          <p:nvPr>
            <p:ph type="body" sz="quarter" idx="3"/>
          </p:nvPr>
        </p:nvSpPr>
        <p:spPr>
          <a:xfrm>
            <a:off x="679768" y="4751221"/>
            <a:ext cx="5438140" cy="3887362"/>
          </a:xfrm>
          <a:prstGeom prst="rect">
            <a:avLst/>
          </a:prstGeom>
        </p:spPr>
        <p:txBody>
          <a:bodyPr vert="horz" lIns="91129" tIns="45564" rIns="91129" bIns="4556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2" y="9377318"/>
            <a:ext cx="2945659" cy="495348"/>
          </a:xfrm>
          <a:prstGeom prst="rect">
            <a:avLst/>
          </a:prstGeom>
        </p:spPr>
        <p:txBody>
          <a:bodyPr vert="horz" lIns="91129" tIns="45564" rIns="91129" bIns="45564"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50446" y="9377318"/>
            <a:ext cx="2945659" cy="495348"/>
          </a:xfrm>
          <a:prstGeom prst="rect">
            <a:avLst/>
          </a:prstGeom>
        </p:spPr>
        <p:txBody>
          <a:bodyPr vert="horz" lIns="91129" tIns="45564" rIns="91129" bIns="45564" rtlCol="0" anchor="b"/>
          <a:lstStyle>
            <a:lvl1pPr algn="r">
              <a:defRPr sz="1200"/>
            </a:lvl1pPr>
          </a:lstStyle>
          <a:p>
            <a:fld id="{ABD96654-91BB-436D-BB65-0EA7A9B36C61}" type="slidenum">
              <a:rPr lang="en-AU" smtClean="0"/>
              <a:pPr/>
              <a:t>‹#›</a:t>
            </a:fld>
            <a:endParaRPr lang="en-AU" dirty="0"/>
          </a:p>
        </p:txBody>
      </p:sp>
    </p:spTree>
    <p:extLst>
      <p:ext uri="{BB962C8B-B14F-4D97-AF65-F5344CB8AC3E}">
        <p14:creationId xmlns:p14="http://schemas.microsoft.com/office/powerpoint/2010/main" val="6431078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ome.kpmg/kr/ko/home.html"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표지_BF2">
    <p:bg>
      <p:bgPr>
        <a:solidFill>
          <a:schemeClr val="tx2"/>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246D80B7-7732-4A1A-A021-569FBF49B80E}"/>
              </a:ext>
            </a:extLst>
          </p:cNvPr>
          <p:cNvSpPr>
            <a:spLocks noGrp="1"/>
          </p:cNvSpPr>
          <p:nvPr>
            <p:ph type="pic" sz="quarter" idx="12"/>
          </p:nvPr>
        </p:nvSpPr>
        <p:spPr>
          <a:xfrm>
            <a:off x="6014001" y="1268413"/>
            <a:ext cx="3077611" cy="4428972"/>
          </a:xfrm>
          <a:prstGeom prst="rect">
            <a:avLst/>
          </a:prstGeom>
          <a:solidFill>
            <a:schemeClr val="accent1"/>
          </a:solidFill>
        </p:spPr>
        <p:txBody>
          <a:bodyPr vert="horz" lIns="0" tIns="0" rIns="0" bIns="0" rtlCol="0" anchor="ctr" anchorCtr="0">
            <a:noAutofit/>
          </a:bodyPr>
          <a:lstStyle>
            <a:lvl1pPr>
              <a:defRPr lang="en-US" sz="1100" b="0">
                <a:solidFill>
                  <a:schemeClr val="bg1"/>
                </a:solidFill>
                <a:latin typeface="+mn-ea"/>
                <a:ea typeface="+mn-ea"/>
              </a:defRPr>
            </a:lvl1pPr>
          </a:lstStyle>
          <a:p>
            <a:pPr lvl="0" algn="ctr"/>
            <a:r>
              <a:rPr lang="ko-KR" altLang="en-US"/>
              <a:t>그림을 추가하려면 아이콘을 클릭하십시오</a:t>
            </a:r>
            <a:endParaRPr lang="en-US"/>
          </a:p>
        </p:txBody>
      </p:sp>
      <p:grpSp>
        <p:nvGrpSpPr>
          <p:cNvPr id="7" name="그룹 6">
            <a:extLst>
              <a:ext uri="{FF2B5EF4-FFF2-40B4-BE49-F238E27FC236}">
                <a16:creationId xmlns:a16="http://schemas.microsoft.com/office/drawing/2014/main" id="{BA74749D-2B0B-4DF8-B0EB-D45CE6C7AA89}"/>
              </a:ext>
            </a:extLst>
          </p:cNvPr>
          <p:cNvGrpSpPr/>
          <p:nvPr userDrawn="1"/>
        </p:nvGrpSpPr>
        <p:grpSpPr>
          <a:xfrm>
            <a:off x="-1946348" y="1140054"/>
            <a:ext cx="1946348" cy="4423667"/>
            <a:chOff x="-2429323" y="2432372"/>
            <a:chExt cx="1946348" cy="4423667"/>
          </a:xfrm>
        </p:grpSpPr>
        <p:grpSp>
          <p:nvGrpSpPr>
            <p:cNvPr id="9" name="그룹 8">
              <a:extLst>
                <a:ext uri="{FF2B5EF4-FFF2-40B4-BE49-F238E27FC236}">
                  <a16:creationId xmlns:a16="http://schemas.microsoft.com/office/drawing/2014/main" id="{B4D7F6F8-53EC-4895-8F64-80D1062EE22C}"/>
                </a:ext>
              </a:extLst>
            </p:cNvPr>
            <p:cNvGrpSpPr/>
            <p:nvPr/>
          </p:nvGrpSpPr>
          <p:grpSpPr>
            <a:xfrm>
              <a:off x="-2426585" y="2628263"/>
              <a:ext cx="1763779" cy="1763289"/>
              <a:chOff x="-2426585" y="2628263"/>
              <a:chExt cx="1763779" cy="1763289"/>
            </a:xfrm>
          </p:grpSpPr>
          <p:sp>
            <p:nvSpPr>
              <p:cNvPr id="54" name="Rectangle 3">
                <a:extLst>
                  <a:ext uri="{FF2B5EF4-FFF2-40B4-BE49-F238E27FC236}">
                    <a16:creationId xmlns:a16="http://schemas.microsoft.com/office/drawing/2014/main" id="{2F6B1BB3-8D6A-4185-B43A-33574A9AE9C5}"/>
                  </a:ext>
                </a:extLst>
              </p:cNvPr>
              <p:cNvSpPr/>
              <p:nvPr/>
            </p:nvSpPr>
            <p:spPr>
              <a:xfrm>
                <a:off x="-2426585" y="2880263"/>
                <a:ext cx="763000" cy="252000"/>
              </a:xfrm>
              <a:prstGeom prst="rect">
                <a:avLst/>
              </a:prstGeom>
              <a:solidFill>
                <a:srgbClr val="1E49E2"/>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30 / 73 / 226</a:t>
                </a:r>
              </a:p>
            </p:txBody>
          </p:sp>
          <p:sp>
            <p:nvSpPr>
              <p:cNvPr id="55" name="Rectangle 4">
                <a:extLst>
                  <a:ext uri="{FF2B5EF4-FFF2-40B4-BE49-F238E27FC236}">
                    <a16:creationId xmlns:a16="http://schemas.microsoft.com/office/drawing/2014/main" id="{2865C0E0-8CF8-4DAB-BC43-35D164B63EB5}"/>
                  </a:ext>
                </a:extLst>
              </p:cNvPr>
              <p:cNvSpPr/>
              <p:nvPr/>
            </p:nvSpPr>
            <p:spPr>
              <a:xfrm>
                <a:off x="-2426585" y="2628405"/>
                <a:ext cx="763000" cy="252000"/>
              </a:xfrm>
              <a:prstGeom prst="rect">
                <a:avLst/>
              </a:prstGeom>
              <a:solidFill>
                <a:srgbClr val="00338D"/>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0 / 51 / 141</a:t>
                </a:r>
              </a:p>
            </p:txBody>
          </p:sp>
          <p:sp>
            <p:nvSpPr>
              <p:cNvPr id="56" name="Rectangle 5">
                <a:extLst>
                  <a:ext uri="{FF2B5EF4-FFF2-40B4-BE49-F238E27FC236}">
                    <a16:creationId xmlns:a16="http://schemas.microsoft.com/office/drawing/2014/main" id="{079C6B38-3148-4140-A05F-D4C94E65A789}"/>
                  </a:ext>
                </a:extLst>
              </p:cNvPr>
              <p:cNvSpPr/>
              <p:nvPr/>
            </p:nvSpPr>
            <p:spPr>
              <a:xfrm>
                <a:off x="-2426585" y="3132121"/>
                <a:ext cx="763000" cy="252000"/>
              </a:xfrm>
              <a:prstGeom prst="rect">
                <a:avLst/>
              </a:prstGeom>
              <a:solidFill>
                <a:srgbClr val="0C233C"/>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12 / 35 / 60</a:t>
                </a:r>
              </a:p>
            </p:txBody>
          </p:sp>
          <p:sp>
            <p:nvSpPr>
              <p:cNvPr id="57" name="Rectangle 6">
                <a:extLst>
                  <a:ext uri="{FF2B5EF4-FFF2-40B4-BE49-F238E27FC236}">
                    <a16:creationId xmlns:a16="http://schemas.microsoft.com/office/drawing/2014/main" id="{2A53CE78-85B0-42E2-B8D8-FED11D785FB2}"/>
                  </a:ext>
                </a:extLst>
              </p:cNvPr>
              <p:cNvSpPr/>
              <p:nvPr/>
            </p:nvSpPr>
            <p:spPr>
              <a:xfrm>
                <a:off x="-2426585" y="3383979"/>
                <a:ext cx="763000" cy="252000"/>
              </a:xfrm>
              <a:prstGeom prst="rect">
                <a:avLst/>
              </a:prstGeom>
              <a:solidFill>
                <a:srgbClr val="ACEAFF"/>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ysClr val="windowText" lastClr="000000"/>
                    </a:solidFill>
                    <a:effectLst/>
                    <a:uLnTx/>
                    <a:uFillTx/>
                    <a:latin typeface="Arial"/>
                    <a:ea typeface="+mn-ea"/>
                    <a:cs typeface="+mn-cs"/>
                  </a:rPr>
                  <a:t>172 / 234 / 255</a:t>
                </a:r>
              </a:p>
            </p:txBody>
          </p:sp>
          <p:sp>
            <p:nvSpPr>
              <p:cNvPr id="58" name="Rectangle 19">
                <a:extLst>
                  <a:ext uri="{FF2B5EF4-FFF2-40B4-BE49-F238E27FC236}">
                    <a16:creationId xmlns:a16="http://schemas.microsoft.com/office/drawing/2014/main" id="{78EEA970-ABD7-44FB-B7C7-A0DB8A6B3FE6}"/>
                  </a:ext>
                </a:extLst>
              </p:cNvPr>
              <p:cNvSpPr/>
              <p:nvPr/>
            </p:nvSpPr>
            <p:spPr>
              <a:xfrm>
                <a:off x="-2426585" y="3635837"/>
                <a:ext cx="763000" cy="252000"/>
              </a:xfrm>
              <a:prstGeom prst="rect">
                <a:avLst/>
              </a:prstGeom>
              <a:solidFill>
                <a:srgbClr val="00B8F5"/>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0 / 184 / 245</a:t>
                </a:r>
              </a:p>
            </p:txBody>
          </p:sp>
          <p:sp>
            <p:nvSpPr>
              <p:cNvPr id="59" name="Rectangle 20">
                <a:extLst>
                  <a:ext uri="{FF2B5EF4-FFF2-40B4-BE49-F238E27FC236}">
                    <a16:creationId xmlns:a16="http://schemas.microsoft.com/office/drawing/2014/main" id="{756F8FDE-E429-4859-93A2-3BDB5D08B78B}"/>
                  </a:ext>
                </a:extLst>
              </p:cNvPr>
              <p:cNvSpPr/>
              <p:nvPr/>
            </p:nvSpPr>
            <p:spPr>
              <a:xfrm>
                <a:off x="-2426585" y="3887695"/>
                <a:ext cx="763000" cy="252000"/>
              </a:xfrm>
              <a:prstGeom prst="rect">
                <a:avLst/>
              </a:prstGeom>
              <a:solidFill>
                <a:srgbClr val="7213EA"/>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114 / 19 / 234</a:t>
                </a:r>
              </a:p>
            </p:txBody>
          </p:sp>
          <p:sp>
            <p:nvSpPr>
              <p:cNvPr id="60" name="Rectangle 21">
                <a:extLst>
                  <a:ext uri="{FF2B5EF4-FFF2-40B4-BE49-F238E27FC236}">
                    <a16:creationId xmlns:a16="http://schemas.microsoft.com/office/drawing/2014/main" id="{235992DC-547E-44FB-9B69-A747F5D370F8}"/>
                  </a:ext>
                </a:extLst>
              </p:cNvPr>
              <p:cNvSpPr/>
              <p:nvPr/>
            </p:nvSpPr>
            <p:spPr>
              <a:xfrm>
                <a:off x="-2426585" y="4139552"/>
                <a:ext cx="763000" cy="252000"/>
              </a:xfrm>
              <a:prstGeom prst="rect">
                <a:avLst/>
              </a:prstGeom>
              <a:solidFill>
                <a:srgbClr val="FD349C"/>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253 / 52 / 156</a:t>
                </a:r>
              </a:p>
            </p:txBody>
          </p:sp>
          <p:sp>
            <p:nvSpPr>
              <p:cNvPr id="61" name="Rectangle 3">
                <a:extLst>
                  <a:ext uri="{FF2B5EF4-FFF2-40B4-BE49-F238E27FC236}">
                    <a16:creationId xmlns:a16="http://schemas.microsoft.com/office/drawing/2014/main" id="{812C1B13-B523-44A3-905F-1DFAA65C1FB9}"/>
                  </a:ext>
                </a:extLst>
              </p:cNvPr>
              <p:cNvSpPr/>
              <p:nvPr/>
            </p:nvSpPr>
            <p:spPr>
              <a:xfrm>
                <a:off x="-1667383" y="2880263"/>
                <a:ext cx="252000" cy="252000"/>
              </a:xfrm>
              <a:prstGeom prst="rect">
                <a:avLst/>
              </a:prstGeom>
              <a:solidFill>
                <a:srgbClr val="4B6DE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2" name="Rectangle 4">
                <a:extLst>
                  <a:ext uri="{FF2B5EF4-FFF2-40B4-BE49-F238E27FC236}">
                    <a16:creationId xmlns:a16="http://schemas.microsoft.com/office/drawing/2014/main" id="{96A0AA22-E375-4BB5-9796-4A7FFC8146BD}"/>
                  </a:ext>
                </a:extLst>
              </p:cNvPr>
              <p:cNvSpPr/>
              <p:nvPr/>
            </p:nvSpPr>
            <p:spPr>
              <a:xfrm>
                <a:off x="-1667383" y="2628405"/>
                <a:ext cx="252000" cy="252000"/>
              </a:xfrm>
              <a:prstGeom prst="rect">
                <a:avLst/>
              </a:prstGeom>
              <a:solidFill>
                <a:srgbClr val="335CA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3" name="Rectangle 5">
                <a:extLst>
                  <a:ext uri="{FF2B5EF4-FFF2-40B4-BE49-F238E27FC236}">
                    <a16:creationId xmlns:a16="http://schemas.microsoft.com/office/drawing/2014/main" id="{100376C1-FA4E-40BC-AD86-FBCCEB2F22E7}"/>
                  </a:ext>
                </a:extLst>
              </p:cNvPr>
              <p:cNvSpPr/>
              <p:nvPr/>
            </p:nvSpPr>
            <p:spPr>
              <a:xfrm>
                <a:off x="-1667383" y="3132121"/>
                <a:ext cx="252000" cy="252000"/>
              </a:xfrm>
              <a:prstGeom prst="rect">
                <a:avLst/>
              </a:prstGeom>
              <a:solidFill>
                <a:srgbClr val="3D4F63"/>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4" name="Rectangle 6">
                <a:extLst>
                  <a:ext uri="{FF2B5EF4-FFF2-40B4-BE49-F238E27FC236}">
                    <a16:creationId xmlns:a16="http://schemas.microsoft.com/office/drawing/2014/main" id="{07E73F35-513D-481F-AC42-F8692576D4F5}"/>
                  </a:ext>
                </a:extLst>
              </p:cNvPr>
              <p:cNvSpPr/>
              <p:nvPr/>
            </p:nvSpPr>
            <p:spPr>
              <a:xfrm>
                <a:off x="-1667383" y="3383979"/>
                <a:ext cx="252000" cy="252000"/>
              </a:xfrm>
              <a:prstGeom prst="rect">
                <a:avLst/>
              </a:prstGeom>
              <a:solidFill>
                <a:srgbClr val="BDEE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5" name="Rectangle 19">
                <a:extLst>
                  <a:ext uri="{FF2B5EF4-FFF2-40B4-BE49-F238E27FC236}">
                    <a16:creationId xmlns:a16="http://schemas.microsoft.com/office/drawing/2014/main" id="{423C5AA8-EF73-47C0-96A0-7CC43CCAA60F}"/>
                  </a:ext>
                </a:extLst>
              </p:cNvPr>
              <p:cNvSpPr/>
              <p:nvPr/>
            </p:nvSpPr>
            <p:spPr>
              <a:xfrm>
                <a:off x="-1667383" y="3635837"/>
                <a:ext cx="252000" cy="252000"/>
              </a:xfrm>
              <a:prstGeom prst="rect">
                <a:avLst/>
              </a:prstGeom>
              <a:solidFill>
                <a:srgbClr val="33C6F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6" name="Rectangle 20">
                <a:extLst>
                  <a:ext uri="{FF2B5EF4-FFF2-40B4-BE49-F238E27FC236}">
                    <a16:creationId xmlns:a16="http://schemas.microsoft.com/office/drawing/2014/main" id="{BD8B1466-FC0E-43F8-AF8E-52728AB019FC}"/>
                  </a:ext>
                </a:extLst>
              </p:cNvPr>
              <p:cNvSpPr/>
              <p:nvPr/>
            </p:nvSpPr>
            <p:spPr>
              <a:xfrm>
                <a:off x="-1667383" y="3887695"/>
                <a:ext cx="252000" cy="252000"/>
              </a:xfrm>
              <a:prstGeom prst="rect">
                <a:avLst/>
              </a:prstGeom>
              <a:solidFill>
                <a:srgbClr val="8E42E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7" name="Rectangle 21">
                <a:extLst>
                  <a:ext uri="{FF2B5EF4-FFF2-40B4-BE49-F238E27FC236}">
                    <a16:creationId xmlns:a16="http://schemas.microsoft.com/office/drawing/2014/main" id="{DA5A4275-BE9D-4AF4-8461-CFCEC0608B11}"/>
                  </a:ext>
                </a:extLst>
              </p:cNvPr>
              <p:cNvSpPr/>
              <p:nvPr/>
            </p:nvSpPr>
            <p:spPr>
              <a:xfrm>
                <a:off x="-1667383" y="4139552"/>
                <a:ext cx="252000" cy="252000"/>
              </a:xfrm>
              <a:prstGeom prst="rect">
                <a:avLst/>
              </a:prstGeom>
              <a:solidFill>
                <a:srgbClr val="FD5DB0"/>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8" name="Rectangle 3">
                <a:extLst>
                  <a:ext uri="{FF2B5EF4-FFF2-40B4-BE49-F238E27FC236}">
                    <a16:creationId xmlns:a16="http://schemas.microsoft.com/office/drawing/2014/main" id="{15E2083B-2464-4046-AA16-984173013F92}"/>
                  </a:ext>
                </a:extLst>
              </p:cNvPr>
              <p:cNvSpPr/>
              <p:nvPr/>
            </p:nvSpPr>
            <p:spPr>
              <a:xfrm>
                <a:off x="-1415383" y="2880263"/>
                <a:ext cx="252000" cy="252000"/>
              </a:xfrm>
              <a:prstGeom prst="rect">
                <a:avLst/>
              </a:prstGeom>
              <a:solidFill>
                <a:srgbClr val="7892E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9" name="Rectangle 4">
                <a:extLst>
                  <a:ext uri="{FF2B5EF4-FFF2-40B4-BE49-F238E27FC236}">
                    <a16:creationId xmlns:a16="http://schemas.microsoft.com/office/drawing/2014/main" id="{A908E1CE-51D5-43D8-B8A2-23A00C96194E}"/>
                  </a:ext>
                </a:extLst>
              </p:cNvPr>
              <p:cNvSpPr/>
              <p:nvPr/>
            </p:nvSpPr>
            <p:spPr>
              <a:xfrm>
                <a:off x="-1415383" y="2628405"/>
                <a:ext cx="252000" cy="252000"/>
              </a:xfrm>
              <a:prstGeom prst="rect">
                <a:avLst/>
              </a:prstGeom>
              <a:solidFill>
                <a:srgbClr val="6685B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0" name="Rectangle 5">
                <a:extLst>
                  <a:ext uri="{FF2B5EF4-FFF2-40B4-BE49-F238E27FC236}">
                    <a16:creationId xmlns:a16="http://schemas.microsoft.com/office/drawing/2014/main" id="{EA303077-FE0F-4CCC-A1CE-3F13A923E690}"/>
                  </a:ext>
                </a:extLst>
              </p:cNvPr>
              <p:cNvSpPr/>
              <p:nvPr/>
            </p:nvSpPr>
            <p:spPr>
              <a:xfrm>
                <a:off x="-1415383" y="3132121"/>
                <a:ext cx="252000" cy="252000"/>
              </a:xfrm>
              <a:prstGeom prst="rect">
                <a:avLst/>
              </a:prstGeom>
              <a:solidFill>
                <a:srgbClr val="6D7B8A"/>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1" name="Rectangle 6">
                <a:extLst>
                  <a:ext uri="{FF2B5EF4-FFF2-40B4-BE49-F238E27FC236}">
                    <a16:creationId xmlns:a16="http://schemas.microsoft.com/office/drawing/2014/main" id="{D2603C10-8A08-4BE4-BF44-532AF198FEF0}"/>
                  </a:ext>
                </a:extLst>
              </p:cNvPr>
              <p:cNvSpPr/>
              <p:nvPr/>
            </p:nvSpPr>
            <p:spPr>
              <a:xfrm>
                <a:off x="-1415383" y="3383979"/>
                <a:ext cx="252000" cy="252000"/>
              </a:xfrm>
              <a:prstGeom prst="rect">
                <a:avLst/>
              </a:prstGeom>
              <a:solidFill>
                <a:srgbClr val="CDF2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2" name="Rectangle 19">
                <a:extLst>
                  <a:ext uri="{FF2B5EF4-FFF2-40B4-BE49-F238E27FC236}">
                    <a16:creationId xmlns:a16="http://schemas.microsoft.com/office/drawing/2014/main" id="{07CE0130-05E3-4D9D-9F1F-EAF39296E803}"/>
                  </a:ext>
                </a:extLst>
              </p:cNvPr>
              <p:cNvSpPr/>
              <p:nvPr/>
            </p:nvSpPr>
            <p:spPr>
              <a:xfrm>
                <a:off x="-1415383" y="3635837"/>
                <a:ext cx="252000" cy="252000"/>
              </a:xfrm>
              <a:prstGeom prst="rect">
                <a:avLst/>
              </a:prstGeom>
              <a:solidFill>
                <a:srgbClr val="66D4F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3" name="Rectangle 20">
                <a:extLst>
                  <a:ext uri="{FF2B5EF4-FFF2-40B4-BE49-F238E27FC236}">
                    <a16:creationId xmlns:a16="http://schemas.microsoft.com/office/drawing/2014/main" id="{C135F8BB-CC85-4358-9274-C184C855D9E8}"/>
                  </a:ext>
                </a:extLst>
              </p:cNvPr>
              <p:cNvSpPr/>
              <p:nvPr/>
            </p:nvSpPr>
            <p:spPr>
              <a:xfrm>
                <a:off x="-1415383" y="3887695"/>
                <a:ext cx="252000" cy="252000"/>
              </a:xfrm>
              <a:prstGeom prst="rect">
                <a:avLst/>
              </a:prstGeom>
              <a:solidFill>
                <a:srgbClr val="AA71F2"/>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4" name="Rectangle 21">
                <a:extLst>
                  <a:ext uri="{FF2B5EF4-FFF2-40B4-BE49-F238E27FC236}">
                    <a16:creationId xmlns:a16="http://schemas.microsoft.com/office/drawing/2014/main" id="{C99840E3-FD89-41DA-88F4-CC633416ED98}"/>
                  </a:ext>
                </a:extLst>
              </p:cNvPr>
              <p:cNvSpPr/>
              <p:nvPr/>
            </p:nvSpPr>
            <p:spPr>
              <a:xfrm>
                <a:off x="-1415383" y="4139552"/>
                <a:ext cx="252000" cy="252000"/>
              </a:xfrm>
              <a:prstGeom prst="rect">
                <a:avLst/>
              </a:prstGeom>
              <a:solidFill>
                <a:srgbClr val="FE85C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5" name="Rectangle 3">
                <a:extLst>
                  <a:ext uri="{FF2B5EF4-FFF2-40B4-BE49-F238E27FC236}">
                    <a16:creationId xmlns:a16="http://schemas.microsoft.com/office/drawing/2014/main" id="{3295AEC3-E1FD-4484-AAEA-039B74588E67}"/>
                  </a:ext>
                </a:extLst>
              </p:cNvPr>
              <p:cNvSpPr/>
              <p:nvPr/>
            </p:nvSpPr>
            <p:spPr>
              <a:xfrm>
                <a:off x="-1166305" y="2880263"/>
                <a:ext cx="252000" cy="252000"/>
              </a:xfrm>
              <a:prstGeom prst="rect">
                <a:avLst/>
              </a:prstGeom>
              <a:solidFill>
                <a:srgbClr val="A5B6F3"/>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6" name="Rectangle 4">
                <a:extLst>
                  <a:ext uri="{FF2B5EF4-FFF2-40B4-BE49-F238E27FC236}">
                    <a16:creationId xmlns:a16="http://schemas.microsoft.com/office/drawing/2014/main" id="{D62537D9-F420-477A-B547-8ACBE72733CE}"/>
                  </a:ext>
                </a:extLst>
              </p:cNvPr>
              <p:cNvSpPr/>
              <p:nvPr/>
            </p:nvSpPr>
            <p:spPr>
              <a:xfrm>
                <a:off x="-1166305" y="2628405"/>
                <a:ext cx="252000" cy="252000"/>
              </a:xfrm>
              <a:prstGeom prst="rect">
                <a:avLst/>
              </a:prstGeom>
              <a:solidFill>
                <a:srgbClr val="99ADD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7" name="Rectangle 5">
                <a:extLst>
                  <a:ext uri="{FF2B5EF4-FFF2-40B4-BE49-F238E27FC236}">
                    <a16:creationId xmlns:a16="http://schemas.microsoft.com/office/drawing/2014/main" id="{6487B47B-6BB5-4652-886C-34638EC64424}"/>
                  </a:ext>
                </a:extLst>
              </p:cNvPr>
              <p:cNvSpPr/>
              <p:nvPr/>
            </p:nvSpPr>
            <p:spPr>
              <a:xfrm>
                <a:off x="-1166305" y="3132121"/>
                <a:ext cx="252000" cy="252000"/>
              </a:xfrm>
              <a:prstGeom prst="rect">
                <a:avLst/>
              </a:prstGeom>
              <a:solidFill>
                <a:srgbClr val="9EA7B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8" name="Rectangle 6">
                <a:extLst>
                  <a:ext uri="{FF2B5EF4-FFF2-40B4-BE49-F238E27FC236}">
                    <a16:creationId xmlns:a16="http://schemas.microsoft.com/office/drawing/2014/main" id="{2940402B-8310-4094-ABC3-592B31B3FD34}"/>
                  </a:ext>
                </a:extLst>
              </p:cNvPr>
              <p:cNvSpPr/>
              <p:nvPr/>
            </p:nvSpPr>
            <p:spPr>
              <a:xfrm>
                <a:off x="-1166305" y="3383979"/>
                <a:ext cx="252000" cy="252000"/>
              </a:xfrm>
              <a:prstGeom prst="rect">
                <a:avLst/>
              </a:prstGeom>
              <a:solidFill>
                <a:srgbClr val="DEF7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9" name="Rectangle 19">
                <a:extLst>
                  <a:ext uri="{FF2B5EF4-FFF2-40B4-BE49-F238E27FC236}">
                    <a16:creationId xmlns:a16="http://schemas.microsoft.com/office/drawing/2014/main" id="{408B24E0-C872-40F1-BDBF-8ECB0093D6DF}"/>
                  </a:ext>
                </a:extLst>
              </p:cNvPr>
              <p:cNvSpPr/>
              <p:nvPr/>
            </p:nvSpPr>
            <p:spPr>
              <a:xfrm>
                <a:off x="-1166305" y="3635837"/>
                <a:ext cx="252000" cy="252000"/>
              </a:xfrm>
              <a:prstGeom prst="rect">
                <a:avLst/>
              </a:prstGeom>
              <a:solidFill>
                <a:srgbClr val="99E3F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0" name="Rectangle 20">
                <a:extLst>
                  <a:ext uri="{FF2B5EF4-FFF2-40B4-BE49-F238E27FC236}">
                    <a16:creationId xmlns:a16="http://schemas.microsoft.com/office/drawing/2014/main" id="{A14A676B-136F-432D-99FF-93D7EEE4CF75}"/>
                  </a:ext>
                </a:extLst>
              </p:cNvPr>
              <p:cNvSpPr/>
              <p:nvPr/>
            </p:nvSpPr>
            <p:spPr>
              <a:xfrm>
                <a:off x="-1166305" y="3887695"/>
                <a:ext cx="252000" cy="252000"/>
              </a:xfrm>
              <a:prstGeom prst="rect">
                <a:avLst/>
              </a:prstGeom>
              <a:solidFill>
                <a:srgbClr val="C7A1F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1" name="Rectangle 21">
                <a:extLst>
                  <a:ext uri="{FF2B5EF4-FFF2-40B4-BE49-F238E27FC236}">
                    <a16:creationId xmlns:a16="http://schemas.microsoft.com/office/drawing/2014/main" id="{74C0FDF5-1241-400A-867C-6068F90DBA38}"/>
                  </a:ext>
                </a:extLst>
              </p:cNvPr>
              <p:cNvSpPr/>
              <p:nvPr/>
            </p:nvSpPr>
            <p:spPr>
              <a:xfrm>
                <a:off x="-1166305" y="4139552"/>
                <a:ext cx="252000" cy="252000"/>
              </a:xfrm>
              <a:prstGeom prst="rect">
                <a:avLst/>
              </a:prstGeom>
              <a:solidFill>
                <a:srgbClr val="FEAED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2" name="Rectangle 3">
                <a:extLst>
                  <a:ext uri="{FF2B5EF4-FFF2-40B4-BE49-F238E27FC236}">
                    <a16:creationId xmlns:a16="http://schemas.microsoft.com/office/drawing/2014/main" id="{6FD95CE7-3FE3-49C7-BDF2-D411750A9976}"/>
                  </a:ext>
                </a:extLst>
              </p:cNvPr>
              <p:cNvSpPr/>
              <p:nvPr/>
            </p:nvSpPr>
            <p:spPr>
              <a:xfrm>
                <a:off x="-914806" y="2880121"/>
                <a:ext cx="252000" cy="252000"/>
              </a:xfrm>
              <a:prstGeom prst="rect">
                <a:avLst/>
              </a:prstGeom>
              <a:solidFill>
                <a:srgbClr val="D2DBF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3" name="Rectangle 4">
                <a:extLst>
                  <a:ext uri="{FF2B5EF4-FFF2-40B4-BE49-F238E27FC236}">
                    <a16:creationId xmlns:a16="http://schemas.microsoft.com/office/drawing/2014/main" id="{99558F3E-BAD9-4956-A4B0-5C69FE91115F}"/>
                  </a:ext>
                </a:extLst>
              </p:cNvPr>
              <p:cNvSpPr/>
              <p:nvPr/>
            </p:nvSpPr>
            <p:spPr>
              <a:xfrm>
                <a:off x="-914806" y="2628263"/>
                <a:ext cx="252000" cy="252000"/>
              </a:xfrm>
              <a:prstGeom prst="rect">
                <a:avLst/>
              </a:prstGeom>
              <a:solidFill>
                <a:srgbClr val="CCD6E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4" name="Rectangle 5">
                <a:extLst>
                  <a:ext uri="{FF2B5EF4-FFF2-40B4-BE49-F238E27FC236}">
                    <a16:creationId xmlns:a16="http://schemas.microsoft.com/office/drawing/2014/main" id="{67D5AE2D-0FD3-408B-A6EF-0DEC751BEFEF}"/>
                  </a:ext>
                </a:extLst>
              </p:cNvPr>
              <p:cNvSpPr/>
              <p:nvPr/>
            </p:nvSpPr>
            <p:spPr>
              <a:xfrm>
                <a:off x="-914806" y="3131979"/>
                <a:ext cx="252000" cy="252000"/>
              </a:xfrm>
              <a:prstGeom prst="rect">
                <a:avLst/>
              </a:prstGeom>
              <a:solidFill>
                <a:srgbClr val="CED3D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5" name="Rectangle 6">
                <a:extLst>
                  <a:ext uri="{FF2B5EF4-FFF2-40B4-BE49-F238E27FC236}">
                    <a16:creationId xmlns:a16="http://schemas.microsoft.com/office/drawing/2014/main" id="{7146E5EF-6FB4-44F5-915A-6E3C6BA9B89A}"/>
                  </a:ext>
                </a:extLst>
              </p:cNvPr>
              <p:cNvSpPr/>
              <p:nvPr/>
            </p:nvSpPr>
            <p:spPr>
              <a:xfrm>
                <a:off x="-914806" y="3383837"/>
                <a:ext cx="252000" cy="252000"/>
              </a:xfrm>
              <a:prstGeom prst="rect">
                <a:avLst/>
              </a:prstGeom>
              <a:solidFill>
                <a:srgbClr val="EEFB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6" name="Rectangle 19">
                <a:extLst>
                  <a:ext uri="{FF2B5EF4-FFF2-40B4-BE49-F238E27FC236}">
                    <a16:creationId xmlns:a16="http://schemas.microsoft.com/office/drawing/2014/main" id="{669470BB-4BF8-46B6-B131-E969929CE03F}"/>
                  </a:ext>
                </a:extLst>
              </p:cNvPr>
              <p:cNvSpPr/>
              <p:nvPr/>
            </p:nvSpPr>
            <p:spPr>
              <a:xfrm>
                <a:off x="-914806" y="3635695"/>
                <a:ext cx="252000" cy="252000"/>
              </a:xfrm>
              <a:prstGeom prst="rect">
                <a:avLst/>
              </a:prstGeom>
              <a:solidFill>
                <a:srgbClr val="CCF1FD"/>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7" name="Rectangle 20">
                <a:extLst>
                  <a:ext uri="{FF2B5EF4-FFF2-40B4-BE49-F238E27FC236}">
                    <a16:creationId xmlns:a16="http://schemas.microsoft.com/office/drawing/2014/main" id="{9A2ABB4C-C15B-4FEB-93C3-945BCA2E1D91}"/>
                  </a:ext>
                </a:extLst>
              </p:cNvPr>
              <p:cNvSpPr/>
              <p:nvPr/>
            </p:nvSpPr>
            <p:spPr>
              <a:xfrm>
                <a:off x="-914806" y="3887553"/>
                <a:ext cx="252000" cy="252000"/>
              </a:xfrm>
              <a:prstGeom prst="rect">
                <a:avLst/>
              </a:prstGeom>
              <a:solidFill>
                <a:srgbClr val="E3D0F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8" name="Rectangle 21">
                <a:extLst>
                  <a:ext uri="{FF2B5EF4-FFF2-40B4-BE49-F238E27FC236}">
                    <a16:creationId xmlns:a16="http://schemas.microsoft.com/office/drawing/2014/main" id="{278E501A-410C-4099-969A-42F620F5C173}"/>
                  </a:ext>
                </a:extLst>
              </p:cNvPr>
              <p:cNvSpPr/>
              <p:nvPr/>
            </p:nvSpPr>
            <p:spPr>
              <a:xfrm>
                <a:off x="-914806" y="4139410"/>
                <a:ext cx="252000" cy="252000"/>
              </a:xfrm>
              <a:prstGeom prst="rect">
                <a:avLst/>
              </a:prstGeom>
              <a:solidFill>
                <a:srgbClr val="FFD6E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11" name="그룹 10">
              <a:extLst>
                <a:ext uri="{FF2B5EF4-FFF2-40B4-BE49-F238E27FC236}">
                  <a16:creationId xmlns:a16="http://schemas.microsoft.com/office/drawing/2014/main" id="{FA36EF6E-D4CC-4202-814E-43D1DFB7AA71}"/>
                </a:ext>
              </a:extLst>
            </p:cNvPr>
            <p:cNvGrpSpPr/>
            <p:nvPr/>
          </p:nvGrpSpPr>
          <p:grpSpPr>
            <a:xfrm>
              <a:off x="-2426585" y="4858426"/>
              <a:ext cx="1763779" cy="1997613"/>
              <a:chOff x="-2426585" y="4858426"/>
              <a:chExt cx="1763779" cy="1997613"/>
            </a:xfrm>
          </p:grpSpPr>
          <p:sp>
            <p:nvSpPr>
              <p:cNvPr id="14" name="Rectangle 7">
                <a:extLst>
                  <a:ext uri="{FF2B5EF4-FFF2-40B4-BE49-F238E27FC236}">
                    <a16:creationId xmlns:a16="http://schemas.microsoft.com/office/drawing/2014/main" id="{F581B7F8-130C-4A1A-B7F4-9CC1C4D40FD6}"/>
                  </a:ext>
                </a:extLst>
              </p:cNvPr>
              <p:cNvSpPr/>
              <p:nvPr/>
            </p:nvSpPr>
            <p:spPr>
              <a:xfrm>
                <a:off x="-2426585" y="4858426"/>
                <a:ext cx="763000" cy="252000"/>
              </a:xfrm>
              <a:prstGeom prst="rect">
                <a:avLst/>
              </a:prstGeom>
              <a:solidFill>
                <a:srgbClr val="76D2FF"/>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ysClr val="windowText" lastClr="000000"/>
                    </a:solidFill>
                    <a:effectLst/>
                    <a:uLnTx/>
                    <a:uFillTx/>
                    <a:latin typeface="Arial"/>
                    <a:ea typeface="+mn-ea"/>
                    <a:cs typeface="+mn-cs"/>
                  </a:rPr>
                  <a:t>118 / 210 / 255</a:t>
                </a:r>
              </a:p>
            </p:txBody>
          </p:sp>
          <p:sp>
            <p:nvSpPr>
              <p:cNvPr id="15" name="Rectangle 8">
                <a:extLst>
                  <a:ext uri="{FF2B5EF4-FFF2-40B4-BE49-F238E27FC236}">
                    <a16:creationId xmlns:a16="http://schemas.microsoft.com/office/drawing/2014/main" id="{2EAB5337-61D3-47E2-8532-138A5AD73885}"/>
                  </a:ext>
                </a:extLst>
              </p:cNvPr>
              <p:cNvSpPr/>
              <p:nvPr/>
            </p:nvSpPr>
            <p:spPr>
              <a:xfrm>
                <a:off x="-2426585" y="5110633"/>
                <a:ext cx="763000" cy="252000"/>
              </a:xfrm>
              <a:prstGeom prst="rect">
                <a:avLst/>
              </a:prstGeom>
              <a:solidFill>
                <a:srgbClr val="510DBC"/>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81 / 13 / 188</a:t>
                </a:r>
              </a:p>
            </p:txBody>
          </p:sp>
          <p:sp>
            <p:nvSpPr>
              <p:cNvPr id="16" name="Rectangle 9">
                <a:extLst>
                  <a:ext uri="{FF2B5EF4-FFF2-40B4-BE49-F238E27FC236}">
                    <a16:creationId xmlns:a16="http://schemas.microsoft.com/office/drawing/2014/main" id="{EC71173A-612A-440F-9122-ABBB4302D2C8}"/>
                  </a:ext>
                </a:extLst>
              </p:cNvPr>
              <p:cNvSpPr/>
              <p:nvPr/>
            </p:nvSpPr>
            <p:spPr>
              <a:xfrm>
                <a:off x="-2426585" y="5356521"/>
                <a:ext cx="763000" cy="252000"/>
              </a:xfrm>
              <a:prstGeom prst="rect">
                <a:avLst/>
              </a:prstGeom>
              <a:solidFill>
                <a:srgbClr val="B497FF"/>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180 / 151 / 255</a:t>
                </a:r>
              </a:p>
            </p:txBody>
          </p:sp>
          <p:sp>
            <p:nvSpPr>
              <p:cNvPr id="17" name="Rectangle 58">
                <a:extLst>
                  <a:ext uri="{FF2B5EF4-FFF2-40B4-BE49-F238E27FC236}">
                    <a16:creationId xmlns:a16="http://schemas.microsoft.com/office/drawing/2014/main" id="{597EF6C6-B826-4578-B0D9-4D555C6106BE}"/>
                  </a:ext>
                </a:extLst>
              </p:cNvPr>
              <p:cNvSpPr/>
              <p:nvPr/>
            </p:nvSpPr>
            <p:spPr>
              <a:xfrm>
                <a:off x="-2426585" y="5605147"/>
                <a:ext cx="763000" cy="252000"/>
              </a:xfrm>
              <a:prstGeom prst="rect">
                <a:avLst/>
              </a:prstGeom>
              <a:solidFill>
                <a:srgbClr val="AB0D82"/>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171 / 13 / 130</a:t>
                </a:r>
              </a:p>
            </p:txBody>
          </p:sp>
          <p:sp>
            <p:nvSpPr>
              <p:cNvPr id="18" name="Rectangle 59">
                <a:extLst>
                  <a:ext uri="{FF2B5EF4-FFF2-40B4-BE49-F238E27FC236}">
                    <a16:creationId xmlns:a16="http://schemas.microsoft.com/office/drawing/2014/main" id="{7AA10DDE-201C-40B6-8B72-CBCFAE2CCD8A}"/>
                  </a:ext>
                </a:extLst>
              </p:cNvPr>
              <p:cNvSpPr/>
              <p:nvPr/>
            </p:nvSpPr>
            <p:spPr>
              <a:xfrm>
                <a:off x="-2426585" y="5857335"/>
                <a:ext cx="763000" cy="252000"/>
              </a:xfrm>
              <a:prstGeom prst="rect">
                <a:avLst/>
              </a:prstGeom>
              <a:solidFill>
                <a:srgbClr val="FFA3DA"/>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ysClr val="windowText" lastClr="000000"/>
                    </a:solidFill>
                    <a:effectLst/>
                    <a:uLnTx/>
                    <a:uFillTx/>
                    <a:latin typeface="Arial"/>
                    <a:ea typeface="+mn-ea"/>
                    <a:cs typeface="+mn-cs"/>
                  </a:rPr>
                  <a:t>255 / 163 / 218</a:t>
                </a:r>
              </a:p>
            </p:txBody>
          </p:sp>
          <p:sp>
            <p:nvSpPr>
              <p:cNvPr id="19" name="Rectangle 60">
                <a:extLst>
                  <a:ext uri="{FF2B5EF4-FFF2-40B4-BE49-F238E27FC236}">
                    <a16:creationId xmlns:a16="http://schemas.microsoft.com/office/drawing/2014/main" id="{6B472E2A-D768-40B0-BBFD-FD9456BD7FE4}"/>
                  </a:ext>
                </a:extLst>
              </p:cNvPr>
              <p:cNvSpPr/>
              <p:nvPr/>
            </p:nvSpPr>
            <p:spPr>
              <a:xfrm>
                <a:off x="-2426585" y="6101512"/>
                <a:ext cx="763000" cy="252000"/>
              </a:xfrm>
              <a:prstGeom prst="rect">
                <a:avLst/>
              </a:prstGeom>
              <a:solidFill>
                <a:srgbClr val="098E7E"/>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9 / 142 / 126</a:t>
                </a:r>
              </a:p>
            </p:txBody>
          </p:sp>
          <p:sp>
            <p:nvSpPr>
              <p:cNvPr id="20" name="Rectangle 61">
                <a:extLst>
                  <a:ext uri="{FF2B5EF4-FFF2-40B4-BE49-F238E27FC236}">
                    <a16:creationId xmlns:a16="http://schemas.microsoft.com/office/drawing/2014/main" id="{86E4AA13-8337-45DF-9BB0-A47B775FDA56}"/>
                  </a:ext>
                </a:extLst>
              </p:cNvPr>
              <p:cNvSpPr/>
              <p:nvPr/>
            </p:nvSpPr>
            <p:spPr>
              <a:xfrm>
                <a:off x="-2426585" y="6352039"/>
                <a:ext cx="763000" cy="252000"/>
              </a:xfrm>
              <a:prstGeom prst="rect">
                <a:avLst/>
              </a:prstGeom>
              <a:solidFill>
                <a:srgbClr val="00C0AE"/>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0 / 192 / 174</a:t>
                </a:r>
              </a:p>
            </p:txBody>
          </p:sp>
          <p:sp>
            <p:nvSpPr>
              <p:cNvPr id="21" name="Rectangle 62">
                <a:extLst>
                  <a:ext uri="{FF2B5EF4-FFF2-40B4-BE49-F238E27FC236}">
                    <a16:creationId xmlns:a16="http://schemas.microsoft.com/office/drawing/2014/main" id="{C2EC4D3A-75C6-4DCC-BC07-64DF14B07717}"/>
                  </a:ext>
                </a:extLst>
              </p:cNvPr>
              <p:cNvSpPr/>
              <p:nvPr/>
            </p:nvSpPr>
            <p:spPr>
              <a:xfrm>
                <a:off x="-2426585" y="6604039"/>
                <a:ext cx="763000" cy="252000"/>
              </a:xfrm>
              <a:prstGeom prst="rect">
                <a:avLst/>
              </a:prstGeom>
              <a:solidFill>
                <a:srgbClr val="63EBDA"/>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C233C"/>
                    </a:solidFill>
                    <a:effectLst/>
                    <a:uLnTx/>
                    <a:uFillTx/>
                    <a:latin typeface="Arial"/>
                    <a:ea typeface="+mn-ea"/>
                    <a:cs typeface="+mn-cs"/>
                  </a:rPr>
                  <a:t>99 / 235 / 218</a:t>
                </a:r>
              </a:p>
            </p:txBody>
          </p:sp>
          <p:sp>
            <p:nvSpPr>
              <p:cNvPr id="22" name="Rectangle 7">
                <a:extLst>
                  <a:ext uri="{FF2B5EF4-FFF2-40B4-BE49-F238E27FC236}">
                    <a16:creationId xmlns:a16="http://schemas.microsoft.com/office/drawing/2014/main" id="{6DD038FF-6EC2-4D8F-93C7-132E9093572C}"/>
                  </a:ext>
                </a:extLst>
              </p:cNvPr>
              <p:cNvSpPr/>
              <p:nvPr/>
            </p:nvSpPr>
            <p:spPr>
              <a:xfrm>
                <a:off x="-1667383" y="4858426"/>
                <a:ext cx="252000" cy="252000"/>
              </a:xfrm>
              <a:prstGeom prst="rect">
                <a:avLst/>
              </a:prstGeom>
              <a:solidFill>
                <a:srgbClr val="91DB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3" name="Rectangle 8">
                <a:extLst>
                  <a:ext uri="{FF2B5EF4-FFF2-40B4-BE49-F238E27FC236}">
                    <a16:creationId xmlns:a16="http://schemas.microsoft.com/office/drawing/2014/main" id="{73B5D123-546B-4931-B356-CD20C7430F4B}"/>
                  </a:ext>
                </a:extLst>
              </p:cNvPr>
              <p:cNvSpPr/>
              <p:nvPr/>
            </p:nvSpPr>
            <p:spPr>
              <a:xfrm>
                <a:off x="-1667383" y="5110633"/>
                <a:ext cx="252000" cy="252000"/>
              </a:xfrm>
              <a:prstGeom prst="rect">
                <a:avLst/>
              </a:prstGeom>
              <a:solidFill>
                <a:srgbClr val="743DC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4" name="Rectangle 9">
                <a:extLst>
                  <a:ext uri="{FF2B5EF4-FFF2-40B4-BE49-F238E27FC236}">
                    <a16:creationId xmlns:a16="http://schemas.microsoft.com/office/drawing/2014/main" id="{21FD10AA-92E9-4A57-AD09-DEB739492137}"/>
                  </a:ext>
                </a:extLst>
              </p:cNvPr>
              <p:cNvSpPr/>
              <p:nvPr/>
            </p:nvSpPr>
            <p:spPr>
              <a:xfrm>
                <a:off x="-1667383" y="5356521"/>
                <a:ext cx="252000" cy="252000"/>
              </a:xfrm>
              <a:prstGeom prst="rect">
                <a:avLst/>
              </a:prstGeom>
              <a:solidFill>
                <a:srgbClr val="C3AC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5" name="Rectangle 58">
                <a:extLst>
                  <a:ext uri="{FF2B5EF4-FFF2-40B4-BE49-F238E27FC236}">
                    <a16:creationId xmlns:a16="http://schemas.microsoft.com/office/drawing/2014/main" id="{B084F71B-C63D-4ECD-920B-BF81013161CC}"/>
                  </a:ext>
                </a:extLst>
              </p:cNvPr>
              <p:cNvSpPr/>
              <p:nvPr/>
            </p:nvSpPr>
            <p:spPr>
              <a:xfrm>
                <a:off x="-1667383" y="5605147"/>
                <a:ext cx="252000" cy="252000"/>
              </a:xfrm>
              <a:prstGeom prst="rect">
                <a:avLst/>
              </a:prstGeom>
              <a:solidFill>
                <a:srgbClr val="BC3D9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6" name="Rectangle 59">
                <a:extLst>
                  <a:ext uri="{FF2B5EF4-FFF2-40B4-BE49-F238E27FC236}">
                    <a16:creationId xmlns:a16="http://schemas.microsoft.com/office/drawing/2014/main" id="{486ED858-C6B0-4966-98F4-575C58717981}"/>
                  </a:ext>
                </a:extLst>
              </p:cNvPr>
              <p:cNvSpPr/>
              <p:nvPr/>
            </p:nvSpPr>
            <p:spPr>
              <a:xfrm>
                <a:off x="-1667383" y="5857335"/>
                <a:ext cx="252000" cy="252000"/>
              </a:xfrm>
              <a:prstGeom prst="rect">
                <a:avLst/>
              </a:prstGeom>
              <a:solidFill>
                <a:srgbClr val="FFB5E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 name="Rectangle 60">
                <a:extLst>
                  <a:ext uri="{FF2B5EF4-FFF2-40B4-BE49-F238E27FC236}">
                    <a16:creationId xmlns:a16="http://schemas.microsoft.com/office/drawing/2014/main" id="{E008FAF8-31D8-44DE-B894-99F8EA373F89}"/>
                  </a:ext>
                </a:extLst>
              </p:cNvPr>
              <p:cNvSpPr/>
              <p:nvPr/>
            </p:nvSpPr>
            <p:spPr>
              <a:xfrm>
                <a:off x="-1667383" y="6101512"/>
                <a:ext cx="252000" cy="252000"/>
              </a:xfrm>
              <a:prstGeom prst="rect">
                <a:avLst/>
              </a:prstGeom>
              <a:solidFill>
                <a:srgbClr val="3AA59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8" name="Rectangle 61">
                <a:extLst>
                  <a:ext uri="{FF2B5EF4-FFF2-40B4-BE49-F238E27FC236}">
                    <a16:creationId xmlns:a16="http://schemas.microsoft.com/office/drawing/2014/main" id="{2FED7102-3C0B-4FF3-8D4F-6BB1D98429C0}"/>
                  </a:ext>
                </a:extLst>
              </p:cNvPr>
              <p:cNvSpPr/>
              <p:nvPr/>
            </p:nvSpPr>
            <p:spPr>
              <a:xfrm>
                <a:off x="-1667383" y="6352039"/>
                <a:ext cx="252000" cy="252000"/>
              </a:xfrm>
              <a:prstGeom prst="rect">
                <a:avLst/>
              </a:prstGeom>
              <a:solidFill>
                <a:srgbClr val="33CDB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9" name="Rectangle 62">
                <a:extLst>
                  <a:ext uri="{FF2B5EF4-FFF2-40B4-BE49-F238E27FC236}">
                    <a16:creationId xmlns:a16="http://schemas.microsoft.com/office/drawing/2014/main" id="{B7FE124B-D089-4CEB-B21C-EC1F23E0002B}"/>
                  </a:ext>
                </a:extLst>
              </p:cNvPr>
              <p:cNvSpPr/>
              <p:nvPr/>
            </p:nvSpPr>
            <p:spPr>
              <a:xfrm>
                <a:off x="-1667383" y="6604039"/>
                <a:ext cx="252000" cy="252000"/>
              </a:xfrm>
              <a:prstGeom prst="rect">
                <a:avLst/>
              </a:prstGeom>
              <a:solidFill>
                <a:srgbClr val="82EFE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sp>
            <p:nvSpPr>
              <p:cNvPr id="30" name="Rectangle 7">
                <a:extLst>
                  <a:ext uri="{FF2B5EF4-FFF2-40B4-BE49-F238E27FC236}">
                    <a16:creationId xmlns:a16="http://schemas.microsoft.com/office/drawing/2014/main" id="{EEAFE1C2-17F4-4D5E-BC57-9D8C06595B71}"/>
                  </a:ext>
                </a:extLst>
              </p:cNvPr>
              <p:cNvSpPr/>
              <p:nvPr/>
            </p:nvSpPr>
            <p:spPr>
              <a:xfrm>
                <a:off x="-1415383" y="4858426"/>
                <a:ext cx="252000" cy="252000"/>
              </a:xfrm>
              <a:prstGeom prst="rect">
                <a:avLst/>
              </a:prstGeom>
              <a:solidFill>
                <a:srgbClr val="ADE4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1" name="Rectangle 8">
                <a:extLst>
                  <a:ext uri="{FF2B5EF4-FFF2-40B4-BE49-F238E27FC236}">
                    <a16:creationId xmlns:a16="http://schemas.microsoft.com/office/drawing/2014/main" id="{E5B81545-93E4-442D-A05A-1EC66AE68E4A}"/>
                  </a:ext>
                </a:extLst>
              </p:cNvPr>
              <p:cNvSpPr/>
              <p:nvPr/>
            </p:nvSpPr>
            <p:spPr>
              <a:xfrm>
                <a:off x="-1415383" y="5110633"/>
                <a:ext cx="252000" cy="252000"/>
              </a:xfrm>
              <a:prstGeom prst="rect">
                <a:avLst/>
              </a:prstGeom>
              <a:solidFill>
                <a:srgbClr val="976ED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2" name="Rectangle 9">
                <a:extLst>
                  <a:ext uri="{FF2B5EF4-FFF2-40B4-BE49-F238E27FC236}">
                    <a16:creationId xmlns:a16="http://schemas.microsoft.com/office/drawing/2014/main" id="{1063D608-0265-41EE-8E48-27082BAF3EF8}"/>
                  </a:ext>
                </a:extLst>
              </p:cNvPr>
              <p:cNvSpPr/>
              <p:nvPr/>
            </p:nvSpPr>
            <p:spPr>
              <a:xfrm>
                <a:off x="-1415383" y="5356521"/>
                <a:ext cx="252000" cy="252000"/>
              </a:xfrm>
              <a:prstGeom prst="rect">
                <a:avLst/>
              </a:prstGeom>
              <a:solidFill>
                <a:srgbClr val="D2C1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3" name="Rectangle 58">
                <a:extLst>
                  <a:ext uri="{FF2B5EF4-FFF2-40B4-BE49-F238E27FC236}">
                    <a16:creationId xmlns:a16="http://schemas.microsoft.com/office/drawing/2014/main" id="{7D93DF3F-575B-4629-ADB8-E1CCB2672A05}"/>
                  </a:ext>
                </a:extLst>
              </p:cNvPr>
              <p:cNvSpPr/>
              <p:nvPr/>
            </p:nvSpPr>
            <p:spPr>
              <a:xfrm>
                <a:off x="-1415383" y="5605147"/>
                <a:ext cx="252000" cy="252000"/>
              </a:xfrm>
              <a:prstGeom prst="rect">
                <a:avLst/>
              </a:prstGeom>
              <a:solidFill>
                <a:srgbClr val="CD6EB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4" name="Rectangle 59">
                <a:extLst>
                  <a:ext uri="{FF2B5EF4-FFF2-40B4-BE49-F238E27FC236}">
                    <a16:creationId xmlns:a16="http://schemas.microsoft.com/office/drawing/2014/main" id="{82888BE6-3AAD-4BF6-A04C-D8191E3576AC}"/>
                  </a:ext>
                </a:extLst>
              </p:cNvPr>
              <p:cNvSpPr/>
              <p:nvPr/>
            </p:nvSpPr>
            <p:spPr>
              <a:xfrm>
                <a:off x="-1415383" y="5857335"/>
                <a:ext cx="252000" cy="252000"/>
              </a:xfrm>
              <a:prstGeom prst="rect">
                <a:avLst/>
              </a:prstGeom>
              <a:solidFill>
                <a:srgbClr val="FFC8E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5" name="Rectangle 60">
                <a:extLst>
                  <a:ext uri="{FF2B5EF4-FFF2-40B4-BE49-F238E27FC236}">
                    <a16:creationId xmlns:a16="http://schemas.microsoft.com/office/drawing/2014/main" id="{D715B274-2F34-4BAF-8405-38C7E9A0DF69}"/>
                  </a:ext>
                </a:extLst>
              </p:cNvPr>
              <p:cNvSpPr/>
              <p:nvPr/>
            </p:nvSpPr>
            <p:spPr>
              <a:xfrm>
                <a:off x="-1415383" y="6101512"/>
                <a:ext cx="252000" cy="252000"/>
              </a:xfrm>
              <a:prstGeom prst="rect">
                <a:avLst/>
              </a:prstGeom>
              <a:solidFill>
                <a:srgbClr val="6BBBB2"/>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6" name="Rectangle 61">
                <a:extLst>
                  <a:ext uri="{FF2B5EF4-FFF2-40B4-BE49-F238E27FC236}">
                    <a16:creationId xmlns:a16="http://schemas.microsoft.com/office/drawing/2014/main" id="{5018537B-58C6-4C2D-BBA6-76C13EE4C322}"/>
                  </a:ext>
                </a:extLst>
              </p:cNvPr>
              <p:cNvSpPr/>
              <p:nvPr/>
            </p:nvSpPr>
            <p:spPr>
              <a:xfrm>
                <a:off x="-1415383" y="6352039"/>
                <a:ext cx="252000" cy="252000"/>
              </a:xfrm>
              <a:prstGeom prst="rect">
                <a:avLst/>
              </a:prstGeom>
              <a:solidFill>
                <a:srgbClr val="66D9C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7" name="Rectangle 62">
                <a:extLst>
                  <a:ext uri="{FF2B5EF4-FFF2-40B4-BE49-F238E27FC236}">
                    <a16:creationId xmlns:a16="http://schemas.microsoft.com/office/drawing/2014/main" id="{5960B0E8-DD84-4FA6-836E-827004834A37}"/>
                  </a:ext>
                </a:extLst>
              </p:cNvPr>
              <p:cNvSpPr/>
              <p:nvPr/>
            </p:nvSpPr>
            <p:spPr>
              <a:xfrm>
                <a:off x="-1415383" y="6604039"/>
                <a:ext cx="252000" cy="252000"/>
              </a:xfrm>
              <a:prstGeom prst="rect">
                <a:avLst/>
              </a:prstGeom>
              <a:solidFill>
                <a:srgbClr val="A1F3E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sp>
            <p:nvSpPr>
              <p:cNvPr id="38" name="Rectangle 7">
                <a:extLst>
                  <a:ext uri="{FF2B5EF4-FFF2-40B4-BE49-F238E27FC236}">
                    <a16:creationId xmlns:a16="http://schemas.microsoft.com/office/drawing/2014/main" id="{AB7CE180-DB56-4E64-A8E2-899D14EFD28F}"/>
                  </a:ext>
                </a:extLst>
              </p:cNvPr>
              <p:cNvSpPr/>
              <p:nvPr/>
            </p:nvSpPr>
            <p:spPr>
              <a:xfrm>
                <a:off x="-1166305" y="4858426"/>
                <a:ext cx="252000" cy="252000"/>
              </a:xfrm>
              <a:prstGeom prst="rect">
                <a:avLst/>
              </a:prstGeom>
              <a:solidFill>
                <a:srgbClr val="C8ED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9" name="Rectangle 8">
                <a:extLst>
                  <a:ext uri="{FF2B5EF4-FFF2-40B4-BE49-F238E27FC236}">
                    <a16:creationId xmlns:a16="http://schemas.microsoft.com/office/drawing/2014/main" id="{981F4297-6075-4551-AA1B-3A90B6B32477}"/>
                  </a:ext>
                </a:extLst>
              </p:cNvPr>
              <p:cNvSpPr/>
              <p:nvPr/>
            </p:nvSpPr>
            <p:spPr>
              <a:xfrm>
                <a:off x="-1166305" y="5110633"/>
                <a:ext cx="252000" cy="252000"/>
              </a:xfrm>
              <a:prstGeom prst="rect">
                <a:avLst/>
              </a:prstGeom>
              <a:solidFill>
                <a:srgbClr val="B99EE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0" name="Rectangle 9">
                <a:extLst>
                  <a:ext uri="{FF2B5EF4-FFF2-40B4-BE49-F238E27FC236}">
                    <a16:creationId xmlns:a16="http://schemas.microsoft.com/office/drawing/2014/main" id="{9C853B6A-2098-4779-A1AE-90E514BC0ED8}"/>
                  </a:ext>
                </a:extLst>
              </p:cNvPr>
              <p:cNvSpPr/>
              <p:nvPr/>
            </p:nvSpPr>
            <p:spPr>
              <a:xfrm>
                <a:off x="-1166305" y="5356521"/>
                <a:ext cx="252000" cy="252000"/>
              </a:xfrm>
              <a:prstGeom prst="rect">
                <a:avLst/>
              </a:prstGeom>
              <a:solidFill>
                <a:srgbClr val="E1D5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1" name="Rectangle 58">
                <a:extLst>
                  <a:ext uri="{FF2B5EF4-FFF2-40B4-BE49-F238E27FC236}">
                    <a16:creationId xmlns:a16="http://schemas.microsoft.com/office/drawing/2014/main" id="{1091E4C1-9C37-4F1D-84CF-52FFF9481081}"/>
                  </a:ext>
                </a:extLst>
              </p:cNvPr>
              <p:cNvSpPr/>
              <p:nvPr/>
            </p:nvSpPr>
            <p:spPr>
              <a:xfrm>
                <a:off x="-1166305" y="5605147"/>
                <a:ext cx="252000" cy="252000"/>
              </a:xfrm>
              <a:prstGeom prst="rect">
                <a:avLst/>
              </a:prstGeom>
              <a:solidFill>
                <a:srgbClr val="DD9ECD"/>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2" name="Rectangle 59">
                <a:extLst>
                  <a:ext uri="{FF2B5EF4-FFF2-40B4-BE49-F238E27FC236}">
                    <a16:creationId xmlns:a16="http://schemas.microsoft.com/office/drawing/2014/main" id="{06EBAD5A-BDAB-4BDD-A996-F9D0514C72ED}"/>
                  </a:ext>
                </a:extLst>
              </p:cNvPr>
              <p:cNvSpPr/>
              <p:nvPr/>
            </p:nvSpPr>
            <p:spPr>
              <a:xfrm>
                <a:off x="-1166305" y="5857335"/>
                <a:ext cx="252000" cy="252000"/>
              </a:xfrm>
              <a:prstGeom prst="rect">
                <a:avLst/>
              </a:prstGeom>
              <a:solidFill>
                <a:srgbClr val="FFDAF0"/>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3" name="Rectangle 60">
                <a:extLst>
                  <a:ext uri="{FF2B5EF4-FFF2-40B4-BE49-F238E27FC236}">
                    <a16:creationId xmlns:a16="http://schemas.microsoft.com/office/drawing/2014/main" id="{3707E8FA-AD4D-4C4D-9E42-7FB2680CBD19}"/>
                  </a:ext>
                </a:extLst>
              </p:cNvPr>
              <p:cNvSpPr/>
              <p:nvPr/>
            </p:nvSpPr>
            <p:spPr>
              <a:xfrm>
                <a:off x="-1166305" y="6101512"/>
                <a:ext cx="252000" cy="252000"/>
              </a:xfrm>
              <a:prstGeom prst="rect">
                <a:avLst/>
              </a:prstGeom>
              <a:solidFill>
                <a:srgbClr val="9DD2C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4" name="Rectangle 61">
                <a:extLst>
                  <a:ext uri="{FF2B5EF4-FFF2-40B4-BE49-F238E27FC236}">
                    <a16:creationId xmlns:a16="http://schemas.microsoft.com/office/drawing/2014/main" id="{01959033-F679-4CB3-B468-A75850800ECC}"/>
                  </a:ext>
                </a:extLst>
              </p:cNvPr>
              <p:cNvSpPr/>
              <p:nvPr/>
            </p:nvSpPr>
            <p:spPr>
              <a:xfrm>
                <a:off x="-1166305" y="6352039"/>
                <a:ext cx="252000" cy="252000"/>
              </a:xfrm>
              <a:prstGeom prst="rect">
                <a:avLst/>
              </a:prstGeom>
              <a:solidFill>
                <a:srgbClr val="99E6D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5" name="Rectangle 62">
                <a:extLst>
                  <a:ext uri="{FF2B5EF4-FFF2-40B4-BE49-F238E27FC236}">
                    <a16:creationId xmlns:a16="http://schemas.microsoft.com/office/drawing/2014/main" id="{DFA3BA1A-956C-4792-A895-68D6129776F3}"/>
                  </a:ext>
                </a:extLst>
              </p:cNvPr>
              <p:cNvSpPr/>
              <p:nvPr/>
            </p:nvSpPr>
            <p:spPr>
              <a:xfrm>
                <a:off x="-1166305" y="6604039"/>
                <a:ext cx="252000" cy="252000"/>
              </a:xfrm>
              <a:prstGeom prst="rect">
                <a:avLst/>
              </a:prstGeom>
              <a:solidFill>
                <a:srgbClr val="C1F7F0"/>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sp>
            <p:nvSpPr>
              <p:cNvPr id="46" name="Rectangle 7">
                <a:extLst>
                  <a:ext uri="{FF2B5EF4-FFF2-40B4-BE49-F238E27FC236}">
                    <a16:creationId xmlns:a16="http://schemas.microsoft.com/office/drawing/2014/main" id="{57B5977D-13BA-4AE7-B3E8-20551A4CF88E}"/>
                  </a:ext>
                </a:extLst>
              </p:cNvPr>
              <p:cNvSpPr/>
              <p:nvPr/>
            </p:nvSpPr>
            <p:spPr>
              <a:xfrm>
                <a:off x="-914806" y="4858426"/>
                <a:ext cx="252000" cy="252000"/>
              </a:xfrm>
              <a:prstGeom prst="rect">
                <a:avLst/>
              </a:prstGeom>
              <a:solidFill>
                <a:srgbClr val="E4F6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7" name="Rectangle 8">
                <a:extLst>
                  <a:ext uri="{FF2B5EF4-FFF2-40B4-BE49-F238E27FC236}">
                    <a16:creationId xmlns:a16="http://schemas.microsoft.com/office/drawing/2014/main" id="{B557E87B-3ACB-426C-8EA1-C9BEFEB50860}"/>
                  </a:ext>
                </a:extLst>
              </p:cNvPr>
              <p:cNvSpPr/>
              <p:nvPr/>
            </p:nvSpPr>
            <p:spPr>
              <a:xfrm>
                <a:off x="-914806" y="5110633"/>
                <a:ext cx="252000" cy="252000"/>
              </a:xfrm>
              <a:prstGeom prst="rect">
                <a:avLst/>
              </a:prstGeom>
              <a:solidFill>
                <a:srgbClr val="DCCFF2"/>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8" name="Rectangle 9">
                <a:extLst>
                  <a:ext uri="{FF2B5EF4-FFF2-40B4-BE49-F238E27FC236}">
                    <a16:creationId xmlns:a16="http://schemas.microsoft.com/office/drawing/2014/main" id="{C794789F-B598-4377-9FD6-246BEF135B79}"/>
                  </a:ext>
                </a:extLst>
              </p:cNvPr>
              <p:cNvSpPr/>
              <p:nvPr/>
            </p:nvSpPr>
            <p:spPr>
              <a:xfrm>
                <a:off x="-914806" y="5356521"/>
                <a:ext cx="252000" cy="252000"/>
              </a:xfrm>
              <a:prstGeom prst="rect">
                <a:avLst/>
              </a:prstGeom>
              <a:solidFill>
                <a:srgbClr val="F0EA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9" name="Rectangle 58">
                <a:extLst>
                  <a:ext uri="{FF2B5EF4-FFF2-40B4-BE49-F238E27FC236}">
                    <a16:creationId xmlns:a16="http://schemas.microsoft.com/office/drawing/2014/main" id="{8058E637-815C-445F-82A0-45CAF1FD8355}"/>
                  </a:ext>
                </a:extLst>
              </p:cNvPr>
              <p:cNvSpPr/>
              <p:nvPr/>
            </p:nvSpPr>
            <p:spPr>
              <a:xfrm>
                <a:off x="-914806" y="5605147"/>
                <a:ext cx="252000" cy="252000"/>
              </a:xfrm>
              <a:prstGeom prst="rect">
                <a:avLst/>
              </a:prstGeom>
              <a:solidFill>
                <a:srgbClr val="EECFE6"/>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50" name="Rectangle 59">
                <a:extLst>
                  <a:ext uri="{FF2B5EF4-FFF2-40B4-BE49-F238E27FC236}">
                    <a16:creationId xmlns:a16="http://schemas.microsoft.com/office/drawing/2014/main" id="{5FA193F1-770A-490A-82D8-B82477F27E04}"/>
                  </a:ext>
                </a:extLst>
              </p:cNvPr>
              <p:cNvSpPr/>
              <p:nvPr/>
            </p:nvSpPr>
            <p:spPr>
              <a:xfrm>
                <a:off x="-914806" y="5857335"/>
                <a:ext cx="252000" cy="252000"/>
              </a:xfrm>
              <a:prstGeom prst="rect">
                <a:avLst/>
              </a:prstGeom>
              <a:solidFill>
                <a:srgbClr val="FFEDF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1" name="Rectangle 60">
                <a:extLst>
                  <a:ext uri="{FF2B5EF4-FFF2-40B4-BE49-F238E27FC236}">
                    <a16:creationId xmlns:a16="http://schemas.microsoft.com/office/drawing/2014/main" id="{706012E8-18D7-401A-B123-12E8266D3A93}"/>
                  </a:ext>
                </a:extLst>
              </p:cNvPr>
              <p:cNvSpPr/>
              <p:nvPr/>
            </p:nvSpPr>
            <p:spPr>
              <a:xfrm>
                <a:off x="-914806" y="6101512"/>
                <a:ext cx="252000" cy="252000"/>
              </a:xfrm>
              <a:prstGeom prst="rect">
                <a:avLst/>
              </a:prstGeom>
              <a:solidFill>
                <a:srgbClr val="CEE8E5"/>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52" name="Rectangle 61">
                <a:extLst>
                  <a:ext uri="{FF2B5EF4-FFF2-40B4-BE49-F238E27FC236}">
                    <a16:creationId xmlns:a16="http://schemas.microsoft.com/office/drawing/2014/main" id="{3405EE51-8FB6-4C87-A26A-B19C63FAE085}"/>
                  </a:ext>
                </a:extLst>
              </p:cNvPr>
              <p:cNvSpPr/>
              <p:nvPr/>
            </p:nvSpPr>
            <p:spPr>
              <a:xfrm>
                <a:off x="-914806" y="6352039"/>
                <a:ext cx="252000" cy="252000"/>
              </a:xfrm>
              <a:prstGeom prst="rect">
                <a:avLst/>
              </a:prstGeom>
              <a:solidFill>
                <a:srgbClr val="CCF2E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53" name="Rectangle 62">
                <a:extLst>
                  <a:ext uri="{FF2B5EF4-FFF2-40B4-BE49-F238E27FC236}">
                    <a16:creationId xmlns:a16="http://schemas.microsoft.com/office/drawing/2014/main" id="{2EE3790D-FED2-4707-8241-DE0B64F527DD}"/>
                  </a:ext>
                </a:extLst>
              </p:cNvPr>
              <p:cNvSpPr/>
              <p:nvPr/>
            </p:nvSpPr>
            <p:spPr>
              <a:xfrm>
                <a:off x="-914806" y="6604039"/>
                <a:ext cx="252000" cy="252000"/>
              </a:xfrm>
              <a:prstGeom prst="rect">
                <a:avLst/>
              </a:prstGeom>
              <a:solidFill>
                <a:srgbClr val="E0FBF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grpSp>
        <p:sp>
          <p:nvSpPr>
            <p:cNvPr id="12" name="TextBox 11">
              <a:extLst>
                <a:ext uri="{FF2B5EF4-FFF2-40B4-BE49-F238E27FC236}">
                  <a16:creationId xmlns:a16="http://schemas.microsoft.com/office/drawing/2014/main" id="{635DF8B1-0499-44F4-8FAE-56FD19EC32EE}"/>
                </a:ext>
              </a:extLst>
            </p:cNvPr>
            <p:cNvSpPr txBox="1"/>
            <p:nvPr/>
          </p:nvSpPr>
          <p:spPr>
            <a:xfrm>
              <a:off x="-2429323" y="2432372"/>
              <a:ext cx="1364046" cy="153888"/>
            </a:xfrm>
            <a:prstGeom prst="rect">
              <a:avLst/>
            </a:prstGeom>
            <a:noFill/>
          </p:spPr>
          <p:txBody>
            <a:bodyPr wrap="square" lIns="0" tIns="0" rIns="0" bIns="0" rtlCol="0">
              <a:spAutoFit/>
            </a:bodyPr>
            <a:lstStyle/>
            <a:p>
              <a:pPr>
                <a:spcAft>
                  <a:spcPts val="600"/>
                </a:spcAft>
              </a:pPr>
              <a:r>
                <a:rPr lang="en-US" sz="1000" b="1" dirty="0">
                  <a:solidFill>
                    <a:sysClr val="windowText" lastClr="000000"/>
                  </a:solidFill>
                  <a:latin typeface="Arial"/>
                </a:rPr>
                <a:t>Primary Colors</a:t>
              </a:r>
            </a:p>
          </p:txBody>
        </p:sp>
        <p:sp>
          <p:nvSpPr>
            <p:cNvPr id="13" name="TextBox 12">
              <a:extLst>
                <a:ext uri="{FF2B5EF4-FFF2-40B4-BE49-F238E27FC236}">
                  <a16:creationId xmlns:a16="http://schemas.microsoft.com/office/drawing/2014/main" id="{6A90DB2A-F73F-4B7A-A8BE-FF6355316385}"/>
                </a:ext>
              </a:extLst>
            </p:cNvPr>
            <p:cNvSpPr txBox="1"/>
            <p:nvPr/>
          </p:nvSpPr>
          <p:spPr>
            <a:xfrm>
              <a:off x="-2429323" y="4514338"/>
              <a:ext cx="1946348" cy="307777"/>
            </a:xfrm>
            <a:prstGeom prst="rect">
              <a:avLst/>
            </a:prstGeom>
            <a:noFill/>
          </p:spPr>
          <p:txBody>
            <a:bodyPr wrap="square" lIns="0" tIns="0" rIns="0" bIns="0" rtlCol="0">
              <a:spAutoFit/>
            </a:bodyPr>
            <a:lstStyle/>
            <a:p>
              <a:pPr>
                <a:spcAft>
                  <a:spcPts val="600"/>
                </a:spcAft>
              </a:pPr>
              <a:r>
                <a:rPr lang="en-US" sz="1000" b="1" dirty="0">
                  <a:solidFill>
                    <a:sysClr val="windowText" lastClr="000000"/>
                  </a:solidFill>
                  <a:latin typeface="Arial"/>
                </a:rPr>
                <a:t>Accent Colors for Infographics and charts only</a:t>
              </a:r>
            </a:p>
          </p:txBody>
        </p:sp>
      </p:grpSp>
    </p:spTree>
    <p:extLst>
      <p:ext uri="{BB962C8B-B14F-4D97-AF65-F5344CB8AC3E}">
        <p14:creationId xmlns:p14="http://schemas.microsoft.com/office/powerpoint/2010/main" val="100172231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표지">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39897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sp>
        <p:nvSpPr>
          <p:cNvPr id="39" name="텍스트 개체 틀 38">
            <a:extLst>
              <a:ext uri="{FF2B5EF4-FFF2-40B4-BE49-F238E27FC236}">
                <a16:creationId xmlns:a16="http://schemas.microsoft.com/office/drawing/2014/main" id="{C67D7BE6-E882-41C8-856A-70093BA37756}"/>
              </a:ext>
            </a:extLst>
          </p:cNvPr>
          <p:cNvSpPr>
            <a:spLocks noGrp="1"/>
          </p:cNvSpPr>
          <p:nvPr>
            <p:ph type="body" sz="quarter" idx="11" hasCustomPrompt="1"/>
          </p:nvPr>
        </p:nvSpPr>
        <p:spPr>
          <a:xfrm>
            <a:off x="488950" y="617249"/>
            <a:ext cx="8928100" cy="322262"/>
          </a:xfrm>
          <a:prstGeom prst="rect">
            <a:avLst/>
          </a:prstGeom>
        </p:spPr>
        <p:txBody>
          <a:bodyPr wrap="none" lIns="0" tIns="0" rIns="0" bIns="0" anchor="b" anchorCtr="0">
            <a:noAutofit/>
          </a:bodyPr>
          <a:lstStyle>
            <a:lvl1pPr>
              <a:defRPr kumimoji="0" lang="ko-KR" altLang="en-US" sz="2400" b="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stStyle>
          <a:p>
            <a:pPr marL="0" marR="0" lvl="0" indent="0" algn="l" defTabSz="914400" rtl="0" fontAlgn="auto" latinLnBrk="0">
              <a:lnSpc>
                <a:spcPct val="70000"/>
              </a:lnSpc>
              <a:spcBef>
                <a:spcPts val="0"/>
              </a:spcBef>
              <a:spcAft>
                <a:spcPts val="0"/>
              </a:spcAft>
              <a:buClrTx/>
              <a:buSzTx/>
              <a:buFontTx/>
              <a:buNone/>
              <a:tabLst/>
            </a:pPr>
            <a:r>
              <a:rPr lang="ko-KR" altLang="en-US" dirty="0"/>
              <a:t>제목을 입력하세요</a:t>
            </a:r>
          </a:p>
        </p:txBody>
      </p:sp>
    </p:spTree>
    <p:extLst>
      <p:ext uri="{BB962C8B-B14F-4D97-AF65-F5344CB8AC3E}">
        <p14:creationId xmlns:p14="http://schemas.microsoft.com/office/powerpoint/2010/main" val="490267412"/>
      </p:ext>
    </p:extLst>
  </p:cSld>
  <p:clrMapOvr>
    <a:masterClrMapping/>
  </p:clrMapOvr>
  <p:extLst>
    <p:ext uri="{DCECCB84-F9BA-43D5-87BE-67443E8EF086}">
      <p15:sldGuideLst xmlns:p15="http://schemas.microsoft.com/office/powerpoint/2012/main">
        <p15:guide id="1" orient="horz" pos="3521" userDrawn="1">
          <p15:clr>
            <a:srgbClr val="9FCC3B"/>
          </p15:clr>
        </p15:guide>
        <p15:guide id="2" pos="3007" userDrawn="1">
          <p15:clr>
            <a:srgbClr val="9FCC3B"/>
          </p15:clr>
        </p15:guide>
        <p15:guide id="3" pos="3120" userDrawn="1">
          <p15:clr>
            <a:srgbClr val="FBAE40"/>
          </p15:clr>
        </p15:guide>
        <p15:guide id="7" orient="horz" pos="3793" userDrawn="1">
          <p15:clr>
            <a:srgbClr val="F26B43"/>
          </p15:clr>
        </p15:guide>
        <p15:guide id="8" orient="horz" pos="754" userDrawn="1">
          <p15:clr>
            <a:srgbClr val="9FCC3B"/>
          </p15:clr>
        </p15:guide>
        <p15:guide id="9" pos="308" userDrawn="1">
          <p15:clr>
            <a:srgbClr val="FBAE40"/>
          </p15:clr>
        </p15:guide>
        <p15:guide id="10" pos="5932" userDrawn="1">
          <p15:clr>
            <a:srgbClr val="FBAE40"/>
          </p15:clr>
        </p15:guide>
        <p15:guide id="11" pos="3233" userDrawn="1">
          <p15:clr>
            <a:srgbClr val="9FCC3B"/>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usiness Contacts1">
    <p:spTree>
      <p:nvGrpSpPr>
        <p:cNvPr id="1" name=""/>
        <p:cNvGrpSpPr/>
        <p:nvPr/>
      </p:nvGrpSpPr>
      <p:grpSpPr>
        <a:xfrm>
          <a:off x="0" y="0"/>
          <a:ext cx="0" cy="0"/>
          <a:chOff x="0" y="0"/>
          <a:chExt cx="0" cy="0"/>
        </a:xfrm>
      </p:grpSpPr>
      <p:pic>
        <p:nvPicPr>
          <p:cNvPr id="94" name="그림 93">
            <a:extLst>
              <a:ext uri="{FF2B5EF4-FFF2-40B4-BE49-F238E27FC236}">
                <a16:creationId xmlns:a16="http://schemas.microsoft.com/office/drawing/2014/main" id="{F51EF37C-8B29-4D27-8069-0E4F8226DCEA}"/>
              </a:ext>
            </a:extLst>
          </p:cNvPr>
          <p:cNvPicPr>
            <a:picLocks noChangeAspect="1"/>
          </p:cNvPicPr>
          <p:nvPr userDrawn="1"/>
        </p:nvPicPr>
        <p:blipFill>
          <a:blip r:embed="rId2"/>
          <a:stretch>
            <a:fillRect/>
          </a:stretch>
        </p:blipFill>
        <p:spPr>
          <a:xfrm>
            <a:off x="814388" y="5178354"/>
            <a:ext cx="1816669" cy="331604"/>
          </a:xfrm>
          <a:prstGeom prst="rect">
            <a:avLst/>
          </a:prstGeom>
        </p:spPr>
      </p:pic>
      <p:sp>
        <p:nvSpPr>
          <p:cNvPr id="8" name="Rectangle 11">
            <a:hlinkClick r:id="rId3"/>
            <a:extLst>
              <a:ext uri="{FF2B5EF4-FFF2-40B4-BE49-F238E27FC236}">
                <a16:creationId xmlns:a16="http://schemas.microsoft.com/office/drawing/2014/main" id="{625DE757-6836-46D9-8EB6-0611BF6E9EB6}"/>
              </a:ext>
            </a:extLst>
          </p:cNvPr>
          <p:cNvSpPr>
            <a:spLocks noChangeArrowheads="1"/>
          </p:cNvSpPr>
          <p:nvPr/>
        </p:nvSpPr>
        <p:spPr bwMode="auto">
          <a:xfrm>
            <a:off x="814388" y="4738046"/>
            <a:ext cx="1898317" cy="338554"/>
          </a:xfrm>
          <a:prstGeom prst="rect">
            <a:avLst/>
          </a:prstGeom>
          <a:noFill/>
          <a:ln w="9525">
            <a:noFill/>
            <a:miter lim="800000"/>
            <a:headEnd/>
            <a:tailEnd/>
          </a:ln>
          <a:effectLst/>
        </p:spPr>
        <p:txBody>
          <a:bodyPr wrap="square" lIns="0" tIns="0" rIns="0" bIns="0" anchor="ctr">
            <a:spAutoFit/>
          </a:bodyPr>
          <a:lstStyle/>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sz="11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home.kpmg</a:t>
            </a:r>
            <a:r>
              <a:rPr kumimoji="0" lang="en-US" sz="11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a:t>
            </a:r>
            <a:r>
              <a:rPr kumimoji="0" lang="en-US" sz="11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kr</a:t>
            </a:r>
            <a:endParaRPr kumimoji="0" lang="en-US" sz="11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endParaRPr>
          </a:p>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altLang="ko-KR" sz="11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home.kpmg</a:t>
            </a:r>
            <a:r>
              <a:rPr kumimoji="0" lang="en-US" altLang="ko-KR" sz="11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a:t>
            </a:r>
            <a:r>
              <a:rPr kumimoji="0" lang="en-US" altLang="ko-KR" sz="11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socialmedia</a:t>
            </a:r>
            <a:endParaRPr kumimoji="0" lang="en-GB" altLang="ko-KR" sz="11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B739A2F4-BC56-4077-A7DB-0FE66D190AE0}"/>
              </a:ext>
            </a:extLst>
          </p:cNvPr>
          <p:cNvSpPr txBox="1">
            <a:spLocks/>
          </p:cNvSpPr>
          <p:nvPr/>
        </p:nvSpPr>
        <p:spPr>
          <a:xfrm>
            <a:off x="814388" y="5651383"/>
            <a:ext cx="6439852" cy="774571"/>
          </a:xfrm>
          <a:prstGeom prst="rect">
            <a:avLst/>
          </a:prstGeom>
          <a:ln w="12700">
            <a:miter lim="400000"/>
          </a:ln>
        </p:spPr>
        <p:txBody>
          <a:bodyPr wrap="square" lIns="0" tIns="0" rIns="0" bIns="0">
            <a:spAutoFit/>
          </a:bodyPr>
          <a:lstStyle>
            <a:defPPr>
              <a:defRPr lang="en-US"/>
            </a:defPPr>
            <a:lvl1pPr>
              <a:defRPr sz="800">
                <a:solidFill>
                  <a:srgbClr val="004C97"/>
                </a:solidFill>
                <a:latin typeface="Univers for KPMG"/>
                <a:ea typeface="Univers for KPMG"/>
                <a:cs typeface="Univers for KPMG"/>
              </a:defRPr>
            </a:lvl1pPr>
            <a:lvl2pPr marL="0" lvl="1" indent="0" defTabSz="990570">
              <a:defRPr sz="700" kern="0">
                <a:ln>
                  <a:solidFill>
                    <a:schemeClr val="bg1">
                      <a:lumMod val="75000"/>
                      <a:alpha val="0"/>
                    </a:schemeClr>
                  </a:solidFill>
                </a:ln>
                <a:solidFill>
                  <a:schemeClr val="bg1">
                    <a:lumMod val="65000"/>
                  </a:schemeClr>
                </a:solidFill>
                <a:latin typeface="Arial" panose="020B0604020202020204" pitchFamily="34" charset="0"/>
                <a:ea typeface="KoPub돋움체 Light" panose="02020603020101020101" pitchFamily="18" charset="-127"/>
                <a:cs typeface="Arial" panose="020B0604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a:spcAft>
                <a:spcPts val="500"/>
              </a:spcAft>
            </a:pPr>
            <a:r>
              <a:rPr lang="en-US" altLang="ko-KR" dirty="0">
                <a:solidFill>
                  <a:schemeClr val="tx2"/>
                </a:solidFill>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lvl="1">
              <a:spcAft>
                <a:spcPts val="500"/>
              </a:spcAft>
            </a:pPr>
            <a:r>
              <a:rPr lang="en-US" altLang="ko-KR" dirty="0">
                <a:solidFill>
                  <a:schemeClr val="tx2"/>
                </a:solidFill>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a:spcAft>
                <a:spcPts val="500"/>
              </a:spcAft>
            </a:pPr>
            <a:r>
              <a:rPr lang="en-US" altLang="en-US" dirty="0">
                <a:solidFill>
                  <a:schemeClr val="tx2"/>
                </a:solidFill>
              </a:rPr>
              <a:t>The KPMG name and logo are trademarks used under license by the independent member firms of the KPMG global organization.</a:t>
            </a:r>
          </a:p>
        </p:txBody>
      </p:sp>
      <p:pic>
        <p:nvPicPr>
          <p:cNvPr id="12" name="그림 11">
            <a:extLst>
              <a:ext uri="{FF2B5EF4-FFF2-40B4-BE49-F238E27FC236}">
                <a16:creationId xmlns:a16="http://schemas.microsoft.com/office/drawing/2014/main" id="{E352E2A6-2EAD-4189-AF7A-7464BA820B27}"/>
              </a:ext>
            </a:extLst>
          </p:cNvPr>
          <p:cNvPicPr>
            <a:picLocks noChangeAspect="1"/>
          </p:cNvPicPr>
          <p:nvPr userDrawn="1"/>
        </p:nvPicPr>
        <p:blipFill>
          <a:blip r:embed="rId4"/>
          <a:stretch>
            <a:fillRect/>
          </a:stretch>
        </p:blipFill>
        <p:spPr>
          <a:xfrm>
            <a:off x="812846" y="442914"/>
            <a:ext cx="1437787" cy="324000"/>
          </a:xfrm>
          <a:prstGeom prst="rect">
            <a:avLst/>
          </a:prstGeom>
        </p:spPr>
      </p:pic>
    </p:spTree>
    <p:extLst>
      <p:ext uri="{BB962C8B-B14F-4D97-AF65-F5344CB8AC3E}">
        <p14:creationId xmlns:p14="http://schemas.microsoft.com/office/powerpoint/2010/main" val="3215861254"/>
      </p:ext>
    </p:extLst>
  </p:cSld>
  <p:clrMapOvr>
    <a:masterClrMapping/>
  </p:clrMapOvr>
  <p:extLst>
    <p:ext uri="{DCECCB84-F9BA-43D5-87BE-67443E8EF086}">
      <p15:sldGuideLst xmlns:p15="http://schemas.microsoft.com/office/powerpoint/2012/main">
        <p15:guide id="1" pos="512">
          <p15:clr>
            <a:srgbClr val="FBAE40"/>
          </p15:clr>
        </p15:guide>
        <p15:guide id="2" pos="572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siness Contacts2">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E859CA94-A135-4068-83A8-73B557B47275}"/>
              </a:ext>
            </a:extLst>
          </p:cNvPr>
          <p:cNvGrpSpPr/>
          <p:nvPr userDrawn="1"/>
        </p:nvGrpSpPr>
        <p:grpSpPr>
          <a:xfrm>
            <a:off x="814388" y="5325292"/>
            <a:ext cx="6439852" cy="1100662"/>
            <a:chOff x="814388" y="5325292"/>
            <a:chExt cx="6439852" cy="1100662"/>
          </a:xfrm>
        </p:grpSpPr>
        <p:sp>
          <p:nvSpPr>
            <p:cNvPr id="8" name="Rectangle 11">
              <a:hlinkClick r:id="rId2"/>
              <a:extLst>
                <a:ext uri="{FF2B5EF4-FFF2-40B4-BE49-F238E27FC236}">
                  <a16:creationId xmlns:a16="http://schemas.microsoft.com/office/drawing/2014/main" id="{625DE757-6836-46D9-8EB6-0611BF6E9EB6}"/>
                </a:ext>
              </a:extLst>
            </p:cNvPr>
            <p:cNvSpPr>
              <a:spLocks noChangeArrowheads="1"/>
            </p:cNvSpPr>
            <p:nvPr/>
          </p:nvSpPr>
          <p:spPr bwMode="auto">
            <a:xfrm>
              <a:off x="814388" y="5325292"/>
              <a:ext cx="1898317" cy="184666"/>
            </a:xfrm>
            <a:prstGeom prst="rect">
              <a:avLst/>
            </a:prstGeom>
            <a:noFill/>
            <a:ln w="9525">
              <a:noFill/>
              <a:miter lim="800000"/>
              <a:headEnd/>
              <a:tailEnd/>
            </a:ln>
            <a:effectLst/>
          </p:spPr>
          <p:txBody>
            <a:bodyPr wrap="square" lIns="0" tIns="0" rIns="0" bIns="0" anchor="ctr">
              <a:spAutoFit/>
            </a:bodyPr>
            <a:lstStyle/>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home.kpmg</a:t>
              </a:r>
              <a:r>
                <a:rPr kumimoji="0" lang="en-US" sz="12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a:t>
              </a:r>
              <a:r>
                <a:rPr kumimoji="0" lang="en-US" sz="12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kr</a:t>
              </a:r>
              <a:endParaRPr kumimoji="0" lang="en-GB" sz="12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B739A2F4-BC56-4077-A7DB-0FE66D190AE0}"/>
                </a:ext>
              </a:extLst>
            </p:cNvPr>
            <p:cNvSpPr txBox="1">
              <a:spLocks/>
            </p:cNvSpPr>
            <p:nvPr/>
          </p:nvSpPr>
          <p:spPr>
            <a:xfrm>
              <a:off x="814388" y="5651383"/>
              <a:ext cx="6439852" cy="774571"/>
            </a:xfrm>
            <a:prstGeom prst="rect">
              <a:avLst/>
            </a:prstGeom>
            <a:ln w="12700">
              <a:miter lim="400000"/>
            </a:ln>
          </p:spPr>
          <p:txBody>
            <a:bodyPr wrap="square" lIns="0" tIns="0" rIns="0" bIns="0">
              <a:spAutoFit/>
            </a:bodyPr>
            <a:lstStyle>
              <a:defPPr>
                <a:defRPr lang="en-US"/>
              </a:defPPr>
              <a:lvl1pPr>
                <a:defRPr sz="800">
                  <a:solidFill>
                    <a:srgbClr val="004C97"/>
                  </a:solidFill>
                  <a:latin typeface="Univers for KPMG"/>
                  <a:ea typeface="Univers for KPMG"/>
                  <a:cs typeface="Univers for KPMG"/>
                </a:defRPr>
              </a:lvl1pPr>
              <a:lvl2pPr marL="0" lvl="1" indent="0" defTabSz="990570">
                <a:defRPr sz="700" kern="0">
                  <a:ln>
                    <a:solidFill>
                      <a:schemeClr val="bg1">
                        <a:lumMod val="75000"/>
                        <a:alpha val="0"/>
                      </a:schemeClr>
                    </a:solidFill>
                  </a:ln>
                  <a:solidFill>
                    <a:schemeClr val="bg1">
                      <a:lumMod val="65000"/>
                    </a:schemeClr>
                  </a:solidFill>
                  <a:latin typeface="Arial" panose="020B0604020202020204" pitchFamily="34" charset="0"/>
                  <a:ea typeface="KoPub돋움체 Light" panose="02020603020101020101" pitchFamily="18" charset="-127"/>
                  <a:cs typeface="Arial" panose="020B0604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a:spcAft>
                  <a:spcPts val="500"/>
                </a:spcAft>
              </a:pPr>
              <a:r>
                <a:rPr lang="en-US" altLang="ko-KR" dirty="0">
                  <a:solidFill>
                    <a:schemeClr val="tx2"/>
                  </a:solidFill>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lvl="1">
                <a:spcAft>
                  <a:spcPts val="500"/>
                </a:spcAft>
              </a:pPr>
              <a:r>
                <a:rPr lang="en-US" altLang="ko-KR" dirty="0">
                  <a:solidFill>
                    <a:schemeClr val="tx2"/>
                  </a:solidFill>
                </a:rPr>
                <a:t>© 2022 KPMG </a:t>
              </a:r>
              <a:r>
                <a:rPr lang="en-US" altLang="ko-KR" dirty="0" err="1">
                  <a:solidFill>
                    <a:schemeClr val="tx2"/>
                  </a:solidFill>
                </a:rPr>
                <a:t>Samjong</a:t>
              </a:r>
              <a:r>
                <a:rPr lang="en-US" altLang="ko-KR" dirty="0">
                  <a:solidFill>
                    <a:schemeClr val="tx2"/>
                  </a:solidFill>
                </a:rPr>
                <a:t> Accounting Corp., a Korea Limited Liability Company and a member firm of the KPMG global organization of independent member firms affiliated with KPMG International Limited, a private English company limited by guarantee. All rights reserved.</a:t>
              </a:r>
            </a:p>
            <a:p>
              <a:pPr lvl="1">
                <a:spcAft>
                  <a:spcPts val="500"/>
                </a:spcAft>
              </a:pPr>
              <a:r>
                <a:rPr lang="en-US" altLang="en-US" dirty="0">
                  <a:solidFill>
                    <a:schemeClr val="tx2"/>
                  </a:solidFill>
                </a:rPr>
                <a:t>The KPMG name and logo are trademarks used under license by the independent member firms of the KPMG global organization.</a:t>
              </a:r>
            </a:p>
          </p:txBody>
        </p:sp>
      </p:grpSp>
      <p:pic>
        <p:nvPicPr>
          <p:cNvPr id="12" name="그림 11">
            <a:extLst>
              <a:ext uri="{FF2B5EF4-FFF2-40B4-BE49-F238E27FC236}">
                <a16:creationId xmlns:a16="http://schemas.microsoft.com/office/drawing/2014/main" id="{E352E2A6-2EAD-4189-AF7A-7464BA820B27}"/>
              </a:ext>
            </a:extLst>
          </p:cNvPr>
          <p:cNvPicPr>
            <a:picLocks noChangeAspect="1"/>
          </p:cNvPicPr>
          <p:nvPr userDrawn="1"/>
        </p:nvPicPr>
        <p:blipFill>
          <a:blip r:embed="rId3"/>
          <a:stretch>
            <a:fillRect/>
          </a:stretch>
        </p:blipFill>
        <p:spPr>
          <a:xfrm>
            <a:off x="812846" y="442914"/>
            <a:ext cx="1437787" cy="324000"/>
          </a:xfrm>
          <a:prstGeom prst="rect">
            <a:avLst/>
          </a:prstGeom>
        </p:spPr>
      </p:pic>
    </p:spTree>
    <p:extLst>
      <p:ext uri="{BB962C8B-B14F-4D97-AF65-F5344CB8AC3E}">
        <p14:creationId xmlns:p14="http://schemas.microsoft.com/office/powerpoint/2010/main" val="3465477578"/>
      </p:ext>
    </p:extLst>
  </p:cSld>
  <p:clrMapOvr>
    <a:masterClrMapping/>
  </p:clrMapOvr>
  <p:extLst>
    <p:ext uri="{DCECCB84-F9BA-43D5-87BE-67443E8EF086}">
      <p15:sldGuideLst xmlns:p15="http://schemas.microsoft.com/office/powerpoint/2012/main">
        <p15:guide id="1" pos="512">
          <p15:clr>
            <a:srgbClr val="FBAE40"/>
          </p15:clr>
        </p15:guide>
        <p15:guide id="2" pos="572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목차">
    <p:bg>
      <p:bgPr>
        <a:solidFill>
          <a:srgbClr val="ACEAFF"/>
        </a:solidFill>
        <a:effectLst/>
      </p:bgPr>
    </p:bg>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AEA2A29-519C-4F38-A858-2B494D4DA972}"/>
              </a:ext>
            </a:extLst>
          </p:cNvPr>
          <p:cNvSpPr>
            <a:spLocks/>
          </p:cNvSpPr>
          <p:nvPr userDrawn="1"/>
        </p:nvSpPr>
        <p:spPr>
          <a:xfrm>
            <a:off x="814388" y="1268413"/>
            <a:ext cx="6322834" cy="4407944"/>
          </a:xfrm>
          <a:prstGeom prst="rect">
            <a:avLst/>
          </a:prstGeom>
          <a:solidFill>
            <a:schemeClr val="bg1"/>
          </a:solidFill>
        </p:spPr>
        <p:txBody>
          <a:bodyPr vert="horz" lIns="180000" tIns="180000" rIns="180000" bIns="180000" rtlCol="0" anchor="t" anchorCtr="0">
            <a:noAutofit/>
          </a:bodyPr>
          <a:lstStyle/>
          <a:p>
            <a:pPr lvl="0">
              <a:lnSpc>
                <a:spcPct val="70000"/>
              </a:lnSpc>
              <a:spcBef>
                <a:spcPct val="0"/>
              </a:spcBef>
              <a:buNone/>
            </a:pPr>
            <a:endParaRPr lang="en-US" sz="8800" baseline="0" dirty="0" err="1">
              <a:solidFill>
                <a:schemeClr val="bg1"/>
              </a:solidFill>
              <a:latin typeface="KPMG Bold" panose="020B0803030202040204" pitchFamily="34" charset="0"/>
              <a:ea typeface="+mj-ea"/>
              <a:cs typeface="+mj-cs"/>
            </a:endParaRPr>
          </a:p>
        </p:txBody>
      </p:sp>
      <p:sp>
        <p:nvSpPr>
          <p:cNvPr id="3" name="Text Placeholder 3">
            <a:extLst>
              <a:ext uri="{FF2B5EF4-FFF2-40B4-BE49-F238E27FC236}">
                <a16:creationId xmlns:a16="http://schemas.microsoft.com/office/drawing/2014/main" id="{1B5C97E4-59AD-4EED-8A0B-18A72CB26985}"/>
              </a:ext>
            </a:extLst>
          </p:cNvPr>
          <p:cNvSpPr txBox="1">
            <a:spLocks/>
          </p:cNvSpPr>
          <p:nvPr userDrawn="1"/>
        </p:nvSpPr>
        <p:spPr>
          <a:xfrm>
            <a:off x="1050977" y="1439972"/>
            <a:ext cx="2658874" cy="722312"/>
          </a:xfrm>
          <a:prstGeom prst="rect">
            <a:avLst/>
          </a:prstGeom>
        </p:spPr>
        <p:txBody>
          <a:bodyPr vert="horz" lIns="0" tIns="0" rIns="0" bIns="0" rtlCol="0" anchor="t" anchorCtr="0">
            <a:noAutofit/>
          </a:bodyPr>
          <a:lstStyle>
            <a:lvl1pPr marL="0" indent="0" algn="l" defTabSz="914400" rtl="0" eaLnBrk="1" latinLnBrk="1" hangingPunct="1">
              <a:lnSpc>
                <a:spcPct val="80000"/>
              </a:lnSpc>
              <a:spcBef>
                <a:spcPts val="0"/>
              </a:spcBef>
              <a:spcAft>
                <a:spcPts val="600"/>
              </a:spcAft>
              <a:buFontTx/>
              <a:buNone/>
              <a:defRPr sz="6000" b="1" kern="1200">
                <a:solidFill>
                  <a:schemeClr val="tx2"/>
                </a:solidFill>
                <a:latin typeface="+mj-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j-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j-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80000"/>
              </a:lnSpc>
              <a:spcBef>
                <a:spcPts val="0"/>
              </a:spcBef>
              <a:spcAft>
                <a:spcPts val="600"/>
              </a:spcAft>
              <a:buClrTx/>
              <a:buSzTx/>
              <a:buFontTx/>
              <a:buNone/>
              <a:tabLst/>
              <a:defRPr/>
            </a:pPr>
            <a:r>
              <a:rPr kumimoji="0" lang="en-US" sz="5400" b="1" i="0" u="none" strike="noStrike" kern="1200" cap="none" spc="0" normalizeH="0" baseline="0" noProof="0" dirty="0">
                <a:ln>
                  <a:solidFill>
                    <a:schemeClr val="accent1">
                      <a:alpha val="0"/>
                    </a:schemeClr>
                  </a:solidFill>
                </a:ln>
                <a:solidFill>
                  <a:srgbClr val="00338D"/>
                </a:solidFill>
                <a:effectLst/>
                <a:uLnTx/>
                <a:uFillTx/>
                <a:latin typeface="KPMG Bold"/>
                <a:ea typeface="+mn-ea"/>
                <a:cs typeface="+mn-cs"/>
              </a:rPr>
              <a:t>Contents</a:t>
            </a:r>
          </a:p>
        </p:txBody>
      </p:sp>
    </p:spTree>
    <p:extLst>
      <p:ext uri="{BB962C8B-B14F-4D97-AF65-F5344CB8AC3E}">
        <p14:creationId xmlns:p14="http://schemas.microsoft.com/office/powerpoint/2010/main" val="1260466865"/>
      </p:ext>
    </p:extLst>
  </p:cSld>
  <p:clrMapOvr>
    <a:masterClrMapping/>
  </p:clrMapOvr>
  <p:extLst>
    <p:ext uri="{DCECCB84-F9BA-43D5-87BE-67443E8EF086}">
      <p15:sldGuideLst xmlns:p15="http://schemas.microsoft.com/office/powerpoint/2012/main">
        <p15:guide id="3" pos="308" userDrawn="1">
          <p15:clr>
            <a:srgbClr val="FBAE40"/>
          </p15:clr>
        </p15:guide>
        <p15:guide id="4" pos="5932" userDrawn="1">
          <p15:clr>
            <a:srgbClr val="FBAE40"/>
          </p15:clr>
        </p15:guide>
        <p15:guide id="5" orient="horz" pos="1389" userDrawn="1">
          <p15:clr>
            <a:srgbClr val="FBAE40"/>
          </p15:clr>
        </p15:guide>
        <p15:guide id="6" orient="horz" pos="295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빈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43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표지_BF3">
    <p:bg>
      <p:bgPr>
        <a:solidFill>
          <a:schemeClr val="tx2"/>
        </a:solid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8F0376D9-6560-49E3-9347-981424F2A841}"/>
              </a:ext>
            </a:extLst>
          </p:cNvPr>
          <p:cNvSpPr>
            <a:spLocks noGrp="1"/>
          </p:cNvSpPr>
          <p:nvPr>
            <p:ph type="pic" sz="quarter" idx="12"/>
          </p:nvPr>
        </p:nvSpPr>
        <p:spPr>
          <a:xfrm>
            <a:off x="814388" y="1277649"/>
            <a:ext cx="4354574" cy="3022538"/>
          </a:xfrm>
          <a:prstGeom prst="rect">
            <a:avLst/>
          </a:prstGeom>
          <a:solidFill>
            <a:schemeClr val="accent1"/>
          </a:solidFill>
        </p:spPr>
        <p:txBody>
          <a:bodyPr vert="horz" lIns="0" tIns="0" rIns="0" bIns="0" rtlCol="0" anchor="ctr" anchorCtr="0">
            <a:noAutofit/>
          </a:bodyPr>
          <a:lstStyle>
            <a:lvl1pPr>
              <a:defRPr lang="en-US" sz="1100" b="0">
                <a:solidFill>
                  <a:schemeClr val="bg1"/>
                </a:solidFill>
                <a:latin typeface="+mn-ea"/>
                <a:ea typeface="+mn-ea"/>
              </a:defRPr>
            </a:lvl1pPr>
          </a:lstStyle>
          <a:p>
            <a:pPr lvl="0" algn="ctr"/>
            <a:r>
              <a:rPr lang="ko-KR" altLang="en-US"/>
              <a:t>그림을 추가하려면 아이콘을 클릭하십시오</a:t>
            </a:r>
            <a:endParaRPr lang="en-US"/>
          </a:p>
        </p:txBody>
      </p:sp>
    </p:spTree>
    <p:extLst>
      <p:ext uri="{BB962C8B-B14F-4D97-AF65-F5344CB8AC3E}">
        <p14:creationId xmlns:p14="http://schemas.microsoft.com/office/powerpoint/2010/main" val="195945204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7" name="그림 146">
            <a:extLst>
              <a:ext uri="{FF2B5EF4-FFF2-40B4-BE49-F238E27FC236}">
                <a16:creationId xmlns:a16="http://schemas.microsoft.com/office/drawing/2014/main" id="{E24B28A3-9853-486C-BD38-0A3D17979EF1}"/>
              </a:ext>
            </a:extLst>
          </p:cNvPr>
          <p:cNvPicPr>
            <a:picLocks noChangeAspect="1"/>
          </p:cNvPicPr>
          <p:nvPr userDrawn="1"/>
        </p:nvPicPr>
        <p:blipFill>
          <a:blip r:embed="rId10"/>
          <a:stretch>
            <a:fillRect/>
          </a:stretch>
        </p:blipFill>
        <p:spPr>
          <a:xfrm>
            <a:off x="488950" y="6354909"/>
            <a:ext cx="766820" cy="172800"/>
          </a:xfrm>
          <a:prstGeom prst="rect">
            <a:avLst/>
          </a:prstGeom>
        </p:spPr>
      </p:pic>
      <p:sp>
        <p:nvSpPr>
          <p:cNvPr id="152" name="Shape 8">
            <a:extLst>
              <a:ext uri="{FF2B5EF4-FFF2-40B4-BE49-F238E27FC236}">
                <a16:creationId xmlns:a16="http://schemas.microsoft.com/office/drawing/2014/main" id="{9001C592-1262-4C6C-835F-4CA046B66D70}"/>
              </a:ext>
            </a:extLst>
          </p:cNvPr>
          <p:cNvSpPr txBox="1">
            <a:spLocks/>
          </p:cNvSpPr>
          <p:nvPr userDrawn="1"/>
        </p:nvSpPr>
        <p:spPr>
          <a:xfrm>
            <a:off x="9174564" y="6364988"/>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mtClean="0">
                <a:ln>
                  <a:solidFill>
                    <a:schemeClr val="accent1">
                      <a:alpha val="0"/>
                    </a:schemeClr>
                  </a:solidFill>
                </a:ln>
                <a:solidFill>
                  <a:schemeClr val="tx2"/>
                </a:solidFill>
                <a:cs typeface="Arial" panose="020B0604020202020204" pitchFamily="34" charset="0"/>
              </a:rPr>
              <a:pPr algn="r"/>
              <a:t>‹#›</a:t>
            </a:fld>
            <a:endParaRPr lang="en-GB" dirty="0">
              <a:ln>
                <a:solidFill>
                  <a:schemeClr val="accent1">
                    <a:alpha val="0"/>
                  </a:schemeClr>
                </a:solidFill>
              </a:ln>
              <a:solidFill>
                <a:schemeClr val="tx2"/>
              </a:solidFill>
              <a:cs typeface="Arial" panose="020B0604020202020204" pitchFamily="34" charset="0"/>
            </a:endParaRPr>
          </a:p>
        </p:txBody>
      </p:sp>
      <p:sp>
        <p:nvSpPr>
          <p:cNvPr id="155" name="TextBox 154">
            <a:extLst>
              <a:ext uri="{FF2B5EF4-FFF2-40B4-BE49-F238E27FC236}">
                <a16:creationId xmlns:a16="http://schemas.microsoft.com/office/drawing/2014/main" id="{D59BC9E2-8E65-4878-8CDB-E6CF79FD2A03}"/>
              </a:ext>
              <a:ext uri="{C183D7F6-B498-43B3-948B-1728B52AA6E4}">
                <adec:decorative xmlns:adec="http://schemas.microsoft.com/office/drawing/2017/decorative" val="1"/>
              </a:ext>
            </a:extLst>
          </p:cNvPr>
          <p:cNvSpPr txBox="1"/>
          <p:nvPr userDrawn="1"/>
        </p:nvSpPr>
        <p:spPr>
          <a:xfrm>
            <a:off x="1550341" y="6347361"/>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accent1">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2183363523"/>
      </p:ext>
    </p:extLst>
  </p:cSld>
  <p:clrMap bg1="lt1" tx1="dk1" bg2="lt2" tx2="dk2" accent1="accent1" accent2="accent2" accent3="accent3" accent4="accent4" accent5="accent5" accent6="accent6" hlink="hlink" folHlink="folHlink"/>
  <p:sldLayoutIdLst>
    <p:sldLayoutId id="2147484364" r:id="rId1"/>
    <p:sldLayoutId id="2147484307" r:id="rId2"/>
    <p:sldLayoutId id="2147484288" r:id="rId3"/>
    <p:sldLayoutId id="2147484363" r:id="rId4"/>
    <p:sldLayoutId id="2147484362" r:id="rId5"/>
    <p:sldLayoutId id="2147484326" r:id="rId6"/>
    <p:sldLayoutId id="2147484361" r:id="rId7"/>
    <p:sldLayoutId id="2147484365" r:id="rId8"/>
  </p:sldLayoutIdLst>
  <p:txStyles>
    <p:titleStyle>
      <a:lvl1pPr eaLnBrk="1" latinLnBrk="1" hangingPunct="1">
        <a:lnSpc>
          <a:spcPct val="70000"/>
        </a:lnSpc>
        <a:defRPr sz="5400" b="0" i="0">
          <a:solidFill>
            <a:schemeClr val="tx2"/>
          </a:solidFill>
          <a:latin typeface="KPMG Extralight"/>
          <a:cs typeface="KPMG Extralight"/>
        </a:defRPr>
      </a:lvl1pPr>
    </p:titleStyle>
    <p:bodyStyle>
      <a:lvl1pPr eaLnBrk="1" latin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p:bodyStyle>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CA8CE-DA49-4AE7-89A4-4C152508C5B3}"/>
              </a:ext>
            </a:extLst>
          </p:cNvPr>
          <p:cNvSpPr txBox="1"/>
          <p:nvPr/>
        </p:nvSpPr>
        <p:spPr>
          <a:xfrm>
            <a:off x="5767726" y="1882572"/>
            <a:ext cx="3652592" cy="136960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600" b="0" i="0" u="none" strike="noStrike" kern="1200" cap="none" spc="-200" normalizeH="0" baseline="0" noProof="0" dirty="0">
                <a:ln>
                  <a:solidFill>
                    <a:srgbClr val="1E49E2">
                      <a:alpha val="0"/>
                    </a:srgbClr>
                  </a:solidFill>
                </a:ln>
                <a:solidFill>
                  <a:prstClr val="white"/>
                </a:solidFill>
                <a:effectLst/>
                <a:uLnTx/>
                <a:uFillTx/>
                <a:latin typeface="KoPub돋움체 Medium"/>
                <a:ea typeface="KoPub돋움체 Medium"/>
                <a:cs typeface="+mn-cs"/>
              </a:rPr>
              <a:t>COP28 Review</a:t>
            </a:r>
            <a:r>
              <a:rPr kumimoji="0" lang="ko-KR" altLang="en-US" sz="3600" b="0" i="0" u="none" strike="noStrike" kern="1200" cap="none" spc="-200" normalizeH="0" baseline="0" noProof="0" dirty="0">
                <a:ln>
                  <a:solidFill>
                    <a:srgbClr val="1E49E2">
                      <a:alpha val="0"/>
                    </a:srgbClr>
                  </a:solidFill>
                </a:ln>
                <a:solidFill>
                  <a:prstClr val="white"/>
                </a:solidFill>
                <a:effectLst/>
                <a:uLnTx/>
                <a:uFillTx/>
                <a:latin typeface="KoPub돋움체 Medium"/>
                <a:ea typeface="KoPub돋움체 Medium"/>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3600" spc="-200" dirty="0">
                <a:ln>
                  <a:solidFill>
                    <a:srgbClr val="1E49E2">
                      <a:alpha val="0"/>
                    </a:srgbClr>
                  </a:solidFill>
                </a:ln>
                <a:solidFill>
                  <a:prstClr val="white"/>
                </a:solidFill>
                <a:latin typeface="KoPub돋움체 Medium"/>
                <a:ea typeface="KoPub돋움체 Medium"/>
              </a:rPr>
              <a:t>UAE</a:t>
            </a:r>
            <a:r>
              <a:rPr lang="ko-KR" altLang="en-US" sz="3600" spc="-200" dirty="0">
                <a:ln>
                  <a:solidFill>
                    <a:srgbClr val="1E49E2">
                      <a:alpha val="0"/>
                    </a:srgbClr>
                  </a:solidFill>
                </a:ln>
                <a:solidFill>
                  <a:prstClr val="white"/>
                </a:solidFill>
                <a:latin typeface="KoPub돋움체 Medium"/>
                <a:ea typeface="KoPub돋움체 Medium"/>
              </a:rPr>
              <a:t> 컨센서스 </a:t>
            </a:r>
            <a:r>
              <a:rPr kumimoji="0" lang="en-US" altLang="ko-KR" sz="3600" b="0" i="0" u="none" strike="noStrike" kern="1200" cap="none" spc="-200" normalizeH="0" baseline="0" noProof="0" dirty="0">
                <a:ln>
                  <a:solidFill>
                    <a:srgbClr val="1E49E2">
                      <a:alpha val="0"/>
                    </a:srgbClr>
                  </a:solidFill>
                </a:ln>
                <a:solidFill>
                  <a:prstClr val="white"/>
                </a:solidFill>
                <a:effectLst/>
                <a:uLnTx/>
                <a:uFillTx/>
                <a:latin typeface="KoPub돋움체 Medium"/>
                <a:ea typeface="KoPub돋움체 Medium"/>
                <a:cs typeface="+mn-cs"/>
              </a:rPr>
              <a:t>          </a:t>
            </a:r>
            <a:br>
              <a:rPr kumimoji="0" lang="en-US" altLang="ko-KR" sz="3600" b="0" i="0" u="none" strike="noStrike" kern="1200" cap="none" spc="-200" normalizeH="0" baseline="0" noProof="0" dirty="0">
                <a:ln>
                  <a:solidFill>
                    <a:srgbClr val="1E49E2">
                      <a:alpha val="0"/>
                    </a:srgbClr>
                  </a:solidFill>
                </a:ln>
                <a:solidFill>
                  <a:prstClr val="white"/>
                </a:solidFill>
                <a:effectLst/>
                <a:uLnTx/>
                <a:uFillTx/>
                <a:latin typeface="KoPub돋움체 Medium"/>
                <a:ea typeface="KoPub돋움체 Medium"/>
                <a:cs typeface="+mn-cs"/>
              </a:rPr>
            </a:br>
            <a:r>
              <a:rPr lang="en-US" altLang="ko-KR" sz="1700" dirty="0">
                <a:ln>
                  <a:solidFill>
                    <a:srgbClr val="1E49E2">
                      <a:alpha val="0"/>
                    </a:srgbClr>
                  </a:solidFill>
                </a:ln>
                <a:solidFill>
                  <a:prstClr val="white"/>
                </a:solidFill>
                <a:latin typeface="KoPub돋움체 Medium"/>
                <a:ea typeface="KoPub돋움체 Medium"/>
              </a:rPr>
              <a:t>(UAE</a:t>
            </a:r>
            <a:r>
              <a:rPr lang="ko-KR" altLang="en-US" sz="1700" dirty="0">
                <a:ln>
                  <a:solidFill>
                    <a:srgbClr val="1E49E2">
                      <a:alpha val="0"/>
                    </a:srgbClr>
                  </a:solidFill>
                </a:ln>
                <a:solidFill>
                  <a:prstClr val="white"/>
                </a:solidFill>
                <a:latin typeface="KoPub돋움체 Medium"/>
                <a:ea typeface="KoPub돋움체 Medium"/>
              </a:rPr>
              <a:t> </a:t>
            </a:r>
            <a:r>
              <a:rPr lang="en-US" altLang="ko-KR" sz="1700" dirty="0">
                <a:ln>
                  <a:solidFill>
                    <a:srgbClr val="1E49E2">
                      <a:alpha val="0"/>
                    </a:srgbClr>
                  </a:solidFill>
                </a:ln>
                <a:solidFill>
                  <a:prstClr val="white"/>
                </a:solidFill>
                <a:latin typeface="KoPub돋움체 Medium"/>
                <a:ea typeface="KoPub돋움체 Medium"/>
              </a:rPr>
              <a:t>Consensus)</a:t>
            </a:r>
          </a:p>
        </p:txBody>
      </p:sp>
      <p:sp>
        <p:nvSpPr>
          <p:cNvPr id="6" name="TextBox 5">
            <a:extLst>
              <a:ext uri="{FF2B5EF4-FFF2-40B4-BE49-F238E27FC236}">
                <a16:creationId xmlns:a16="http://schemas.microsoft.com/office/drawing/2014/main" id="{38750DB4-0947-4BFA-93D0-F89706BF4669}"/>
              </a:ext>
            </a:extLst>
          </p:cNvPr>
          <p:cNvSpPr txBox="1"/>
          <p:nvPr/>
        </p:nvSpPr>
        <p:spPr>
          <a:xfrm>
            <a:off x="5802562" y="1064398"/>
            <a:ext cx="2460610" cy="64633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4200" b="0" i="0" u="none" strike="noStrike" kern="1200" cap="none" spc="0" normalizeH="0" baseline="0" noProof="0" dirty="0">
                <a:ln>
                  <a:solidFill>
                    <a:srgbClr val="1E49E2">
                      <a:alpha val="0"/>
                    </a:srgbClr>
                  </a:solidFill>
                </a:ln>
                <a:solidFill>
                  <a:prstClr val="white"/>
                </a:solidFill>
                <a:effectLst/>
                <a:uLnTx/>
                <a:uFillTx/>
                <a:latin typeface="KPMG Bold" panose="020B0803030202040204" pitchFamily="34" charset="0"/>
                <a:ea typeface="KoPub돋움체 Medium"/>
                <a:cs typeface="+mn-cs"/>
              </a:rPr>
              <a:t>Business Focus</a:t>
            </a:r>
            <a:endParaRPr kumimoji="0" lang="ko-KR" altLang="en-US" sz="4200" b="0" i="0" u="none" strike="noStrike" kern="1200" cap="none" spc="0" normalizeH="0" baseline="0" noProof="0" dirty="0" err="1">
              <a:ln>
                <a:solidFill>
                  <a:srgbClr val="1E49E2">
                    <a:alpha val="0"/>
                  </a:srgbClr>
                </a:solidFill>
              </a:ln>
              <a:solidFill>
                <a:prstClr val="white"/>
              </a:solidFill>
              <a:effectLst/>
              <a:uLnTx/>
              <a:uFillTx/>
              <a:latin typeface="KPMG Bold" panose="020B0803030202040204" pitchFamily="34" charset="0"/>
              <a:ea typeface="KoPub돋움체 Medium"/>
              <a:cs typeface="+mn-cs"/>
            </a:endParaRPr>
          </a:p>
        </p:txBody>
      </p:sp>
      <p:sp>
        <p:nvSpPr>
          <p:cNvPr id="9" name="TextBox 8">
            <a:extLst>
              <a:ext uri="{FF2B5EF4-FFF2-40B4-BE49-F238E27FC236}">
                <a16:creationId xmlns:a16="http://schemas.microsoft.com/office/drawing/2014/main" id="{0930F760-946B-4B6E-A8AC-4D781D5768B2}"/>
              </a:ext>
            </a:extLst>
          </p:cNvPr>
          <p:cNvSpPr txBox="1"/>
          <p:nvPr/>
        </p:nvSpPr>
        <p:spPr>
          <a:xfrm>
            <a:off x="5767726" y="5114698"/>
            <a:ext cx="2893201" cy="65146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December 2023</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100" b="1"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a:t>
            </a:r>
            <a:br>
              <a:rPr kumimoji="0" lang="en-US" altLang="ko-KR" sz="1100" b="1"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br>
            <a:r>
              <a:rPr kumimoji="0" lang="ko-KR" altLang="en-US" sz="1100" b="0" i="0" u="none" strike="noStrike" kern="0" cap="none" spc="0" normalizeH="0" baseline="0" noProof="0" dirty="0" err="1">
                <a:ln>
                  <a:solidFill>
                    <a:srgbClr val="FFFFFF">
                      <a:alpha val="0"/>
                    </a:srgbClr>
                  </a:solidFill>
                </a:ln>
                <a:solidFill>
                  <a:schemeClr val="bg1"/>
                </a:solidFill>
                <a:effectLst/>
                <a:uLnTx/>
                <a:uFillTx/>
                <a:latin typeface="KoPub돋움체 Medium"/>
                <a:ea typeface="KoPub돋움체 Medium"/>
                <a:cs typeface="+mn-cs"/>
              </a:rPr>
              <a:t>삼정</a:t>
            </a:r>
            <a:r>
              <a:rPr kumimoji="0" lang="en-US" altLang="ko-KR"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KPMG </a:t>
            </a:r>
            <a:r>
              <a:rPr kumimoji="0" lang="ko-KR" altLang="en-US"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경제연구원</a:t>
            </a:r>
          </a:p>
        </p:txBody>
      </p:sp>
      <p:pic>
        <p:nvPicPr>
          <p:cNvPr id="10" name="그림 9" descr="텍스트, 클립아트이(가) 표시된 사진&#10;&#10;자동 생성된 설명">
            <a:extLst>
              <a:ext uri="{FF2B5EF4-FFF2-40B4-BE49-F238E27FC236}">
                <a16:creationId xmlns:a16="http://schemas.microsoft.com/office/drawing/2014/main" id="{960B4F58-8A6D-4D00-8A1F-D7E5F9D7365E}"/>
              </a:ext>
            </a:extLst>
          </p:cNvPr>
          <p:cNvPicPr>
            <a:picLocks noChangeAspect="1"/>
          </p:cNvPicPr>
          <p:nvPr/>
        </p:nvPicPr>
        <p:blipFill>
          <a:blip r:embed="rId2"/>
          <a:stretch>
            <a:fillRect/>
          </a:stretch>
        </p:blipFill>
        <p:spPr>
          <a:xfrm>
            <a:off x="822701" y="442914"/>
            <a:ext cx="1437787" cy="324000"/>
          </a:xfrm>
          <a:prstGeom prst="rect">
            <a:avLst/>
          </a:prstGeom>
        </p:spPr>
      </p:pic>
      <p:pic>
        <p:nvPicPr>
          <p:cNvPr id="13" name="그림 개체 틀 12" descr="텍스트, 로고, 폰트, 그래픽이(가) 표시된 사진&#10;&#10;자동 생성된 설명">
            <a:extLst>
              <a:ext uri="{FF2B5EF4-FFF2-40B4-BE49-F238E27FC236}">
                <a16:creationId xmlns:a16="http://schemas.microsoft.com/office/drawing/2014/main" id="{D9332ABC-6C22-3C67-97AB-66D96E14E3C1}"/>
              </a:ext>
            </a:extLst>
          </p:cNvPr>
          <p:cNvPicPr>
            <a:picLocks noGrp="1" noChangeAspect="1"/>
          </p:cNvPicPr>
          <p:nvPr>
            <p:ph type="pic" sz="quarter" idx="12"/>
          </p:nvPr>
        </p:nvPicPr>
        <p:blipFill>
          <a:blip r:embed="rId3"/>
          <a:srcRect t="419" b="419"/>
          <a:stretch>
            <a:fillRect/>
          </a:stretch>
        </p:blipFill>
        <p:spPr/>
      </p:pic>
    </p:spTree>
    <p:extLst>
      <p:ext uri="{BB962C8B-B14F-4D97-AF65-F5344CB8AC3E}">
        <p14:creationId xmlns:p14="http://schemas.microsoft.com/office/powerpoint/2010/main" val="322792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COP28 </a:t>
            </a:r>
            <a:r>
              <a:rPr lang="ko-KR" altLang="en-US" dirty="0"/>
              <a:t>주요 안건 </a:t>
            </a:r>
            <a:r>
              <a:rPr lang="en-US" altLang="ko-KR" dirty="0"/>
              <a:t>- </a:t>
            </a:r>
            <a:r>
              <a:rPr lang="ko-KR" altLang="en-US" dirty="0"/>
              <a:t>논의사항 </a:t>
            </a:r>
            <a:r>
              <a:rPr lang="en-US" altLang="ko-KR" dirty="0"/>
              <a:t>(2/2)</a:t>
            </a:r>
            <a:endParaRPr lang="ko-KR" altLang="en-US" dirty="0"/>
          </a:p>
        </p:txBody>
      </p:sp>
      <p:sp>
        <p:nvSpPr>
          <p:cNvPr id="22" name="텍스트 개체 틀 29">
            <a:extLst>
              <a:ext uri="{FF2B5EF4-FFF2-40B4-BE49-F238E27FC236}">
                <a16:creationId xmlns:a16="http://schemas.microsoft.com/office/drawing/2014/main" id="{4A97A6EB-C867-4A4E-B043-E03DDF7385AE}"/>
              </a:ext>
            </a:extLst>
          </p:cNvPr>
          <p:cNvSpPr txBox="1">
            <a:spLocks/>
          </p:cNvSpPr>
          <p:nvPr/>
        </p:nvSpPr>
        <p:spPr>
          <a:xfrm>
            <a:off x="488950" y="1162471"/>
            <a:ext cx="8928100" cy="864737"/>
          </a:xfrm>
          <a:prstGeom prst="rect">
            <a:avLst/>
          </a:prstGeom>
        </p:spPr>
        <p:txBody>
          <a:bodyPr lIns="0" tIns="0" rIns="0" bIns="0"/>
          <a:lstStyle>
            <a:lvl1pPr lvl="0">
              <a:lnSpc>
                <a:spcPct val="110000"/>
              </a:lnSpc>
              <a:spcAft>
                <a:spcPts val="600"/>
              </a:spcAft>
              <a:defRPr sz="1500" b="0" i="0">
                <a:ln>
                  <a:solidFill>
                    <a:prstClr val="white">
                      <a:lumMod val="75000"/>
                      <a:alpha val="0"/>
                    </a:prstClr>
                  </a:solidFill>
                </a:ln>
                <a:solidFill>
                  <a:schemeClr val="tx1">
                    <a:lumMod val="65000"/>
                    <a:lumOff val="35000"/>
                  </a:schemeClr>
                </a:solidFill>
                <a:latin typeface="+mn-ea"/>
                <a:cs typeface="Univers for KPMG" panose="020B0603020202020204" pitchFamily="34" charset="0"/>
              </a:defRPr>
            </a:lvl1pPr>
            <a:lvl2pPr marL="0" indent="0" latinLnBrk="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latinLnBrk="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latinLnBrk="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latinLnBrk="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latinLnBrk="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r>
              <a:rPr lang="en-US" altLang="ko-KR" dirty="0"/>
              <a:t>COP27</a:t>
            </a:r>
            <a:r>
              <a:rPr lang="ko-KR" altLang="en-US" dirty="0"/>
              <a:t>에서 첫 공식의제로 채택되었던 기금 설립과 관련하여 세부 시행 합의안이 채택되면서 </a:t>
            </a:r>
            <a:r>
              <a:rPr lang="en-US" altLang="ko-KR" dirty="0"/>
              <a:t>‘</a:t>
            </a:r>
            <a:r>
              <a:rPr lang="ko-KR" altLang="en-US" dirty="0"/>
              <a:t>기후 손실과 피해 기금</a:t>
            </a:r>
            <a:r>
              <a:rPr lang="en-US" altLang="ko-KR" dirty="0"/>
              <a:t>’ </a:t>
            </a:r>
            <a:r>
              <a:rPr lang="ko-KR" altLang="en-US" dirty="0"/>
              <a:t>공식 출범</a:t>
            </a:r>
            <a:r>
              <a:rPr lang="en-US" altLang="ko-KR" dirty="0"/>
              <a:t>. </a:t>
            </a:r>
            <a:r>
              <a:rPr lang="ko-KR" altLang="en-US" dirty="0"/>
              <a:t>아울러 탄소 저감이 어려운 산업에서 개발도상국의 탈탄소화를 지원하고자 </a:t>
            </a:r>
            <a:r>
              <a:rPr lang="en-US" altLang="ko-KR" dirty="0"/>
              <a:t>‘</a:t>
            </a:r>
            <a:r>
              <a:rPr lang="ko-KR" altLang="en-US" dirty="0"/>
              <a:t>기후 클럽</a:t>
            </a:r>
            <a:r>
              <a:rPr lang="en-US" altLang="ko-KR" dirty="0"/>
              <a:t>(Climate Club)’</a:t>
            </a:r>
            <a:r>
              <a:rPr lang="ko-KR" altLang="en-US" dirty="0"/>
              <a:t> 출범 </a:t>
            </a:r>
            <a:endParaRPr lang="en-US" altLang="ko-KR" dirty="0"/>
          </a:p>
        </p:txBody>
      </p:sp>
      <p:sp>
        <p:nvSpPr>
          <p:cNvPr id="4" name="TextBox 3">
            <a:extLst>
              <a:ext uri="{FF2B5EF4-FFF2-40B4-BE49-F238E27FC236}">
                <a16:creationId xmlns:a16="http://schemas.microsoft.com/office/drawing/2014/main" id="{CEC881C0-62E8-484F-BCB0-FA5060F02A67}"/>
              </a:ext>
            </a:extLst>
          </p:cNvPr>
          <p:cNvSpPr txBox="1"/>
          <p:nvPr/>
        </p:nvSpPr>
        <p:spPr>
          <a:xfrm>
            <a:off x="521033" y="5612656"/>
            <a:ext cx="4275267" cy="369332"/>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UNFCCC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홈페이지</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경제연구원 재구성 </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Note 1):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UAE∙</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독일 각각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1</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억 달러</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EU 1</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억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4,500</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만 달러 등 기부 예정이며</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2030</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년까지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1,000</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억 달러 목표</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(2023.12.08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기준</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a:t>
            </a:r>
            <a:endPar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endParaRPr>
          </a:p>
        </p:txBody>
      </p:sp>
      <p:grpSp>
        <p:nvGrpSpPr>
          <p:cNvPr id="32" name="그룹 31">
            <a:extLst>
              <a:ext uri="{FF2B5EF4-FFF2-40B4-BE49-F238E27FC236}">
                <a16:creationId xmlns:a16="http://schemas.microsoft.com/office/drawing/2014/main" id="{91D9DB91-83DC-4728-BE80-4424C8A5D1A8}"/>
              </a:ext>
            </a:extLst>
          </p:cNvPr>
          <p:cNvGrpSpPr/>
          <p:nvPr/>
        </p:nvGrpSpPr>
        <p:grpSpPr>
          <a:xfrm>
            <a:off x="489000" y="2176483"/>
            <a:ext cx="4320000" cy="276837"/>
            <a:chOff x="704850" y="2013298"/>
            <a:chExt cx="4140200" cy="276837"/>
          </a:xfrm>
        </p:grpSpPr>
        <p:sp>
          <p:nvSpPr>
            <p:cNvPr id="33" name="TextBox 32">
              <a:extLst>
                <a:ext uri="{FF2B5EF4-FFF2-40B4-BE49-F238E27FC236}">
                  <a16:creationId xmlns:a16="http://schemas.microsoft.com/office/drawing/2014/main" id="{35114195-6F16-4892-A42C-9C0FF48C3168}"/>
                </a:ext>
              </a:extLst>
            </p:cNvPr>
            <p:cNvSpPr txBox="1"/>
            <p:nvPr/>
          </p:nvSpPr>
          <p:spPr>
            <a:xfrm>
              <a:off x="704850" y="2046854"/>
              <a:ext cx="3395190"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개발도상국을 위한 기후 손실과 피해 대응책 마련 </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7" name="직선 연결선 36">
              <a:extLst>
                <a:ext uri="{FF2B5EF4-FFF2-40B4-BE49-F238E27FC236}">
                  <a16:creationId xmlns:a16="http://schemas.microsoft.com/office/drawing/2014/main" id="{5854F981-2C55-46CF-A654-5E728439C01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4DF0A040-B405-4042-8E79-8DE0A7E392E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9" name="그룹 38">
            <a:extLst>
              <a:ext uri="{FF2B5EF4-FFF2-40B4-BE49-F238E27FC236}">
                <a16:creationId xmlns:a16="http://schemas.microsoft.com/office/drawing/2014/main" id="{754B3244-1D30-43E7-B980-9C04D43A9CBB}"/>
              </a:ext>
            </a:extLst>
          </p:cNvPr>
          <p:cNvGrpSpPr/>
          <p:nvPr/>
        </p:nvGrpSpPr>
        <p:grpSpPr>
          <a:xfrm>
            <a:off x="5097050" y="2176483"/>
            <a:ext cx="4320001" cy="276837"/>
            <a:chOff x="704850" y="2013298"/>
            <a:chExt cx="4140200" cy="276837"/>
          </a:xfrm>
        </p:grpSpPr>
        <p:sp>
          <p:nvSpPr>
            <p:cNvPr id="40" name="TextBox 39">
              <a:extLst>
                <a:ext uri="{FF2B5EF4-FFF2-40B4-BE49-F238E27FC236}">
                  <a16:creationId xmlns:a16="http://schemas.microsoft.com/office/drawing/2014/main" id="{4A671090-87F6-40A1-BDF8-963A0358AC6A}"/>
                </a:ext>
              </a:extLst>
            </p:cNvPr>
            <p:cNvSpPr txBox="1"/>
            <p:nvPr/>
          </p:nvSpPr>
          <p:spPr>
            <a:xfrm>
              <a:off x="704850" y="2046854"/>
              <a:ext cx="377772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a:t>
              </a:r>
              <a:r>
                <a:rPr kumimoji="0" lang="ko-KR" altLang="en-US" sz="1300" b="0" i="0" u="none" strike="noStrike" kern="1200" cap="none" spc="0" normalizeH="0" baseline="0" noProof="0" dirty="0" err="1">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철강</a:t>
              </a:r>
              <a:r>
                <a:rPr kumimoji="0" lang="ko-KR" altLang="en-US" sz="1300" b="0" i="0" u="none" strike="noStrike" kern="1200" cap="none" spc="0" normalizeH="0" baseline="0" noProof="0" dirty="0" err="1">
                  <a:ln>
                    <a:solidFill>
                      <a:prstClr val="white">
                        <a:lumMod val="75000"/>
                        <a:alpha val="0"/>
                      </a:prstClr>
                    </a:solidFill>
                  </a:ln>
                  <a:solidFill>
                    <a:srgbClr val="00338D"/>
                  </a:solidFill>
                  <a:effectLst/>
                  <a:uLnTx/>
                  <a:uFillTx/>
                  <a:latin typeface="맑은 고딕" panose="020B0503020000020004" pitchFamily="50" charset="-127"/>
                  <a:ea typeface="맑은 고딕" panose="020B0503020000020004" pitchFamily="50" charset="-127"/>
                  <a:cs typeface="Univers for KPMG"/>
                </a:rPr>
                <a:t>∙</a:t>
              </a:r>
              <a:r>
                <a:rPr kumimoji="0" lang="ko-KR" altLang="en-US" sz="1300" b="0" i="0" u="none" strike="noStrike" kern="1200" cap="none" spc="0" normalizeH="0" baseline="0" noProof="0" dirty="0" err="1">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시멘트</a:t>
              </a:r>
              <a:r>
                <a:rPr kumimoji="0" lang="ko-KR" altLang="en-US" sz="1300" b="0" i="0" u="none" strike="noStrike" kern="1200" cap="none" spc="0" normalizeH="0" baseline="0" noProof="0" dirty="0" err="1">
                  <a:ln>
                    <a:solidFill>
                      <a:prstClr val="white">
                        <a:lumMod val="75000"/>
                        <a:alpha val="0"/>
                      </a:prstClr>
                    </a:solidFill>
                  </a:ln>
                  <a:solidFill>
                    <a:srgbClr val="00338D"/>
                  </a:solidFill>
                  <a:effectLst/>
                  <a:uLnTx/>
                  <a:uFillTx/>
                  <a:latin typeface="맑은 고딕" panose="020B0503020000020004" pitchFamily="50" charset="-127"/>
                  <a:ea typeface="맑은 고딕" panose="020B0503020000020004" pitchFamily="50" charset="-127"/>
                  <a:cs typeface="Univers for KPMG"/>
                </a:rPr>
                <a:t>∙</a:t>
              </a:r>
              <a:r>
                <a:rPr kumimoji="0" lang="ko-KR" altLang="en-US" sz="1300" b="0" i="0" u="none" strike="noStrike" kern="1200" cap="none" spc="0" normalizeH="0" baseline="0" noProof="0" dirty="0" err="1">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알루미늄</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산업 등 개발도상국 탈탄소화 지원</a:t>
              </a:r>
            </a:p>
          </p:txBody>
        </p:sp>
        <p:cxnSp>
          <p:nvCxnSpPr>
            <p:cNvPr id="41" name="직선 연결선 40">
              <a:extLst>
                <a:ext uri="{FF2B5EF4-FFF2-40B4-BE49-F238E27FC236}">
                  <a16:creationId xmlns:a16="http://schemas.microsoft.com/office/drawing/2014/main" id="{FBCB2E0B-12C9-4926-8CEE-BA62F0A1D769}"/>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직선 연결선 41">
              <a:extLst>
                <a:ext uri="{FF2B5EF4-FFF2-40B4-BE49-F238E27FC236}">
                  <a16:creationId xmlns:a16="http://schemas.microsoft.com/office/drawing/2014/main" id="{CC12D21C-7121-4C59-9648-10DE3DC099FF}"/>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 name="그룹 5">
            <a:extLst>
              <a:ext uri="{FF2B5EF4-FFF2-40B4-BE49-F238E27FC236}">
                <a16:creationId xmlns:a16="http://schemas.microsoft.com/office/drawing/2014/main" id="{9B977904-C2F5-4BAF-92BF-587B52F35723}"/>
              </a:ext>
            </a:extLst>
          </p:cNvPr>
          <p:cNvGrpSpPr/>
          <p:nvPr/>
        </p:nvGrpSpPr>
        <p:grpSpPr>
          <a:xfrm>
            <a:off x="521033" y="2636131"/>
            <a:ext cx="988025" cy="2837570"/>
            <a:chOff x="698500" y="2252705"/>
            <a:chExt cx="988025" cy="3675613"/>
          </a:xfrm>
        </p:grpSpPr>
        <p:sp>
          <p:nvSpPr>
            <p:cNvPr id="43" name="직사각형 42">
              <a:extLst>
                <a:ext uri="{FF2B5EF4-FFF2-40B4-BE49-F238E27FC236}">
                  <a16:creationId xmlns:a16="http://schemas.microsoft.com/office/drawing/2014/main" id="{A664E613-395E-4D88-A098-F426EA74AA44}"/>
                </a:ext>
              </a:extLst>
            </p:cNvPr>
            <p:cNvSpPr/>
            <p:nvPr/>
          </p:nvSpPr>
          <p:spPr>
            <a:xfrm>
              <a:off x="698500" y="2252705"/>
              <a:ext cx="988025" cy="504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결과</a:t>
              </a:r>
            </a:p>
          </p:txBody>
        </p:sp>
        <p:sp>
          <p:nvSpPr>
            <p:cNvPr id="44" name="직사각형 43">
              <a:extLst>
                <a:ext uri="{FF2B5EF4-FFF2-40B4-BE49-F238E27FC236}">
                  <a16:creationId xmlns:a16="http://schemas.microsoft.com/office/drawing/2014/main" id="{B1151A59-4980-4275-812A-B01EA48D096A}"/>
                </a:ext>
              </a:extLst>
            </p:cNvPr>
            <p:cNvSpPr/>
            <p:nvPr/>
          </p:nvSpPr>
          <p:spPr>
            <a:xfrm>
              <a:off x="698500" y="2823605"/>
              <a:ext cx="988025" cy="12425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논의내용</a:t>
              </a:r>
            </a:p>
          </p:txBody>
        </p:sp>
        <p:sp>
          <p:nvSpPr>
            <p:cNvPr id="45" name="직사각형 44">
              <a:extLst>
                <a:ext uri="{FF2B5EF4-FFF2-40B4-BE49-F238E27FC236}">
                  <a16:creationId xmlns:a16="http://schemas.microsoft.com/office/drawing/2014/main" id="{52EF2A26-010D-4B63-BF5B-58496DC857C8}"/>
                </a:ext>
              </a:extLst>
            </p:cNvPr>
            <p:cNvSpPr/>
            <p:nvPr/>
          </p:nvSpPr>
          <p:spPr>
            <a:xfrm>
              <a:off x="698500" y="4125127"/>
              <a:ext cx="988025" cy="8598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기대효과</a:t>
              </a:r>
            </a:p>
          </p:txBody>
        </p:sp>
        <p:sp>
          <p:nvSpPr>
            <p:cNvPr id="46" name="직사각형 45">
              <a:extLst>
                <a:ext uri="{FF2B5EF4-FFF2-40B4-BE49-F238E27FC236}">
                  <a16:creationId xmlns:a16="http://schemas.microsoft.com/office/drawing/2014/main" id="{A1C1565C-08F4-4F2D-A407-07062246D0C3}"/>
                </a:ext>
              </a:extLst>
            </p:cNvPr>
            <p:cNvSpPr/>
            <p:nvPr/>
          </p:nvSpPr>
          <p:spPr>
            <a:xfrm>
              <a:off x="698500" y="5054203"/>
              <a:ext cx="988025" cy="8741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한계점</a:t>
              </a:r>
            </a:p>
          </p:txBody>
        </p:sp>
      </p:grpSp>
      <p:grpSp>
        <p:nvGrpSpPr>
          <p:cNvPr id="47" name="그룹 46">
            <a:extLst>
              <a:ext uri="{FF2B5EF4-FFF2-40B4-BE49-F238E27FC236}">
                <a16:creationId xmlns:a16="http://schemas.microsoft.com/office/drawing/2014/main" id="{179F259D-6DF2-435B-967A-93F636309E0E}"/>
              </a:ext>
            </a:extLst>
          </p:cNvPr>
          <p:cNvGrpSpPr/>
          <p:nvPr/>
        </p:nvGrpSpPr>
        <p:grpSpPr>
          <a:xfrm>
            <a:off x="1570316" y="2641626"/>
            <a:ext cx="3225984" cy="2837570"/>
            <a:chOff x="698500" y="2252705"/>
            <a:chExt cx="988025" cy="3675613"/>
          </a:xfrm>
          <a:solidFill>
            <a:schemeClr val="bg1">
              <a:lumMod val="95000"/>
            </a:schemeClr>
          </a:solidFill>
        </p:grpSpPr>
        <p:sp>
          <p:nvSpPr>
            <p:cNvPr id="48" name="직사각형 47">
              <a:extLst>
                <a:ext uri="{FF2B5EF4-FFF2-40B4-BE49-F238E27FC236}">
                  <a16:creationId xmlns:a16="http://schemas.microsoft.com/office/drawing/2014/main" id="{B491BAF6-80FF-4348-AAC0-C38A4F34B86B}"/>
                </a:ext>
              </a:extLst>
            </p:cNvPr>
            <p:cNvSpPr/>
            <p:nvPr/>
          </p:nvSpPr>
          <p:spPr>
            <a:xfrm>
              <a:off x="698500" y="2252705"/>
              <a:ext cx="988025" cy="504825"/>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ko-KR" altLang="en-US"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개발도상국을 위한 </a:t>
              </a:r>
              <a:r>
                <a:rPr lang="en-US" altLang="ko-KR"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기후 손실과 피해 기금</a:t>
              </a:r>
              <a:r>
                <a:rPr lang="en-US" altLang="ko-KR"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공식 출범</a:t>
              </a:r>
            </a:p>
          </p:txBody>
        </p:sp>
        <p:sp>
          <p:nvSpPr>
            <p:cNvPr id="49" name="직사각형 48">
              <a:extLst>
                <a:ext uri="{FF2B5EF4-FFF2-40B4-BE49-F238E27FC236}">
                  <a16:creationId xmlns:a16="http://schemas.microsoft.com/office/drawing/2014/main" id="{F8E713C8-E0B2-4635-8252-2BBE88F1C605}"/>
                </a:ext>
              </a:extLst>
            </p:cNvPr>
            <p:cNvSpPr/>
            <p:nvPr/>
          </p:nvSpPr>
          <p:spPr>
            <a:xfrm>
              <a:off x="698500" y="2823605"/>
              <a:ext cx="988025" cy="12354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300"/>
                </a:spcAft>
                <a:buFont typeface="Arial" panose="020B0604020202020204" pitchFamily="34" charset="0"/>
                <a:buChar char="•"/>
              </a:pP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기후변화로 인한 극심한 기상이변으로 개발도상국이 겪는 손실과 피해 대응을 위한 선진국의 책임과 보상 필요성을 인정하고 기금을 마련하여 지원</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171450" indent="-171450">
                <a:spcAft>
                  <a:spcPts val="300"/>
                </a:spcAft>
                <a:buFont typeface="Arial" panose="020B0604020202020204" pitchFamily="34" charset="0"/>
                <a:buChar char="•"/>
              </a:pP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손실과 피해 기금은 세계은행</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(WB)</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이 </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4</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년간 임시로 운영</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0" name="직사각형 49">
              <a:extLst>
                <a:ext uri="{FF2B5EF4-FFF2-40B4-BE49-F238E27FC236}">
                  <a16:creationId xmlns:a16="http://schemas.microsoft.com/office/drawing/2014/main" id="{631F6AB3-594A-4F6E-BCF8-B03FA80B52D4}"/>
                </a:ext>
              </a:extLst>
            </p:cNvPr>
            <p:cNvSpPr/>
            <p:nvPr/>
          </p:nvSpPr>
          <p:spPr>
            <a:xfrm>
              <a:off x="698500" y="4125124"/>
              <a:ext cx="988025" cy="8598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UAE,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독일</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영국</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미국</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일본</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EU</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등은 개발도상국에 재정 지원 </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177800" indent="-177800">
                <a:buFont typeface="Arial" panose="020B0604020202020204" pitchFamily="34" charset="0"/>
                <a:buChar char="•"/>
              </a:pP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폭풍</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홍수</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해수면 상승 등 재난으로 피해를 입은 생명</a:t>
              </a:r>
              <a:r>
                <a:rPr lang="ko-KR" altLang="en-US" sz="1050" dirty="0">
                  <a:ln>
                    <a:solidFill>
                      <a:schemeClr val="bg1">
                        <a:lumMod val="75000"/>
                        <a:alpha val="0"/>
                      </a:schemeClr>
                    </a:solidFill>
                  </a:ln>
                  <a:solidFill>
                    <a:schemeClr val="tx1"/>
                  </a:solidFill>
                  <a:latin typeface="맑은 고딕" panose="020B0503020000020004" pitchFamily="50" charset="-127"/>
                  <a:ea typeface="맑은 고딕" panose="020B0503020000020004" pitchFamily="50"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생태계를 해결할 수 있는 수단</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1" name="직사각형 50">
              <a:extLst>
                <a:ext uri="{FF2B5EF4-FFF2-40B4-BE49-F238E27FC236}">
                  <a16:creationId xmlns:a16="http://schemas.microsoft.com/office/drawing/2014/main" id="{B4D7640B-4E63-42E5-9332-0656C4251076}"/>
                </a:ext>
              </a:extLst>
            </p:cNvPr>
            <p:cNvSpPr/>
            <p:nvPr/>
          </p:nvSpPr>
          <p:spPr>
            <a:xfrm>
              <a:off x="698500" y="5051081"/>
              <a:ext cx="988025" cy="8772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초기 재원 형성에는 성공하였으나</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향후 기금 조달 방식 ∙이행 방안 등 지속 가능성에 대한 구체적인 논의 미정  </a:t>
              </a:r>
              <a:endPar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177800" indent="-177800">
                <a:buFont typeface="Arial" panose="020B0604020202020204" pitchFamily="34" charset="0"/>
                <a:buChar char="•"/>
              </a:pP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기금 규모</a:t>
              </a:r>
              <a:r>
                <a:rPr lang="en-US" altLang="ko-KR" sz="1050" baseline="30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가 실제 기후 변화에 따른 피해 보상에는 부족</a:t>
              </a:r>
              <a:endPar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grpSp>
      <p:grpSp>
        <p:nvGrpSpPr>
          <p:cNvPr id="62" name="그룹 61">
            <a:extLst>
              <a:ext uri="{FF2B5EF4-FFF2-40B4-BE49-F238E27FC236}">
                <a16:creationId xmlns:a16="http://schemas.microsoft.com/office/drawing/2014/main" id="{1F8FA250-B12C-4C1F-82AF-61FAAB4B3C00}"/>
              </a:ext>
            </a:extLst>
          </p:cNvPr>
          <p:cNvGrpSpPr/>
          <p:nvPr/>
        </p:nvGrpSpPr>
        <p:grpSpPr>
          <a:xfrm>
            <a:off x="5132388" y="2636131"/>
            <a:ext cx="988025" cy="2837571"/>
            <a:chOff x="698500" y="2252705"/>
            <a:chExt cx="988025" cy="3675614"/>
          </a:xfrm>
        </p:grpSpPr>
        <p:sp>
          <p:nvSpPr>
            <p:cNvPr id="63" name="직사각형 62">
              <a:extLst>
                <a:ext uri="{FF2B5EF4-FFF2-40B4-BE49-F238E27FC236}">
                  <a16:creationId xmlns:a16="http://schemas.microsoft.com/office/drawing/2014/main" id="{748D4356-B2E7-4C12-A244-ABBC853C1E5A}"/>
                </a:ext>
              </a:extLst>
            </p:cNvPr>
            <p:cNvSpPr/>
            <p:nvPr/>
          </p:nvSpPr>
          <p:spPr>
            <a:xfrm>
              <a:off x="698500" y="2252705"/>
              <a:ext cx="988025" cy="504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결과</a:t>
              </a:r>
            </a:p>
          </p:txBody>
        </p:sp>
        <p:sp>
          <p:nvSpPr>
            <p:cNvPr id="64" name="직사각형 63">
              <a:extLst>
                <a:ext uri="{FF2B5EF4-FFF2-40B4-BE49-F238E27FC236}">
                  <a16:creationId xmlns:a16="http://schemas.microsoft.com/office/drawing/2014/main" id="{04CF2CDB-5C11-4555-9F6B-5EF20696D398}"/>
                </a:ext>
              </a:extLst>
            </p:cNvPr>
            <p:cNvSpPr/>
            <p:nvPr/>
          </p:nvSpPr>
          <p:spPr>
            <a:xfrm>
              <a:off x="698500" y="2823605"/>
              <a:ext cx="988025" cy="12425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논의내용</a:t>
              </a:r>
            </a:p>
          </p:txBody>
        </p:sp>
        <p:sp>
          <p:nvSpPr>
            <p:cNvPr id="65" name="직사각형 64">
              <a:extLst>
                <a:ext uri="{FF2B5EF4-FFF2-40B4-BE49-F238E27FC236}">
                  <a16:creationId xmlns:a16="http://schemas.microsoft.com/office/drawing/2014/main" id="{715B83C2-CCFE-403B-9B42-A653E8D81B77}"/>
                </a:ext>
              </a:extLst>
            </p:cNvPr>
            <p:cNvSpPr/>
            <p:nvPr/>
          </p:nvSpPr>
          <p:spPr>
            <a:xfrm>
              <a:off x="698500" y="4125128"/>
              <a:ext cx="988025" cy="8598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기대효과</a:t>
              </a:r>
            </a:p>
          </p:txBody>
        </p:sp>
        <p:sp>
          <p:nvSpPr>
            <p:cNvPr id="66" name="직사각형 65">
              <a:extLst>
                <a:ext uri="{FF2B5EF4-FFF2-40B4-BE49-F238E27FC236}">
                  <a16:creationId xmlns:a16="http://schemas.microsoft.com/office/drawing/2014/main" id="{BA3D53AF-78F3-44DE-B26F-E3A5597D81C2}"/>
                </a:ext>
              </a:extLst>
            </p:cNvPr>
            <p:cNvSpPr/>
            <p:nvPr/>
          </p:nvSpPr>
          <p:spPr>
            <a:xfrm>
              <a:off x="698500" y="5054204"/>
              <a:ext cx="988025" cy="8741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한계점</a:t>
              </a:r>
            </a:p>
          </p:txBody>
        </p:sp>
      </p:grpSp>
      <p:grpSp>
        <p:nvGrpSpPr>
          <p:cNvPr id="67" name="그룹 66">
            <a:extLst>
              <a:ext uri="{FF2B5EF4-FFF2-40B4-BE49-F238E27FC236}">
                <a16:creationId xmlns:a16="http://schemas.microsoft.com/office/drawing/2014/main" id="{C34B4D36-8568-440C-9895-D5CDA4C9687E}"/>
              </a:ext>
            </a:extLst>
          </p:cNvPr>
          <p:cNvGrpSpPr/>
          <p:nvPr/>
        </p:nvGrpSpPr>
        <p:grpSpPr>
          <a:xfrm>
            <a:off x="6181671" y="2641626"/>
            <a:ext cx="3225984" cy="2837570"/>
            <a:chOff x="698500" y="2252705"/>
            <a:chExt cx="988025" cy="3675613"/>
          </a:xfrm>
          <a:solidFill>
            <a:schemeClr val="bg1">
              <a:lumMod val="95000"/>
            </a:schemeClr>
          </a:solidFill>
        </p:grpSpPr>
        <p:sp>
          <p:nvSpPr>
            <p:cNvPr id="68" name="직사각형 67">
              <a:extLst>
                <a:ext uri="{FF2B5EF4-FFF2-40B4-BE49-F238E27FC236}">
                  <a16:creationId xmlns:a16="http://schemas.microsoft.com/office/drawing/2014/main" id="{CC48D6B9-48C2-46B1-8CAB-707044049CC0}"/>
                </a:ext>
              </a:extLst>
            </p:cNvPr>
            <p:cNvSpPr/>
            <p:nvPr/>
          </p:nvSpPr>
          <p:spPr>
            <a:xfrm>
              <a:off x="698500" y="2252705"/>
              <a:ext cx="988025" cy="504824"/>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ko-KR" altLang="en-US"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탄소 저감이 어려운 산업에서 개발도상국들의 탈탄소화를 위한 </a:t>
              </a:r>
              <a:r>
                <a:rPr lang="en-US" altLang="ko-KR"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기후 클럽</a:t>
              </a:r>
              <a:r>
                <a:rPr lang="en-US" altLang="ko-KR"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공식 출범</a:t>
              </a:r>
            </a:p>
          </p:txBody>
        </p:sp>
        <p:sp>
          <p:nvSpPr>
            <p:cNvPr id="69" name="직사각형 68">
              <a:extLst>
                <a:ext uri="{FF2B5EF4-FFF2-40B4-BE49-F238E27FC236}">
                  <a16:creationId xmlns:a16="http://schemas.microsoft.com/office/drawing/2014/main" id="{9B64C35F-BB79-43D8-8FCF-C62541EAC9E7}"/>
                </a:ext>
              </a:extLst>
            </p:cNvPr>
            <p:cNvSpPr/>
            <p:nvPr/>
          </p:nvSpPr>
          <p:spPr>
            <a:xfrm>
              <a:off x="698500" y="2823605"/>
              <a:ext cx="988025" cy="12425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배출량 측정 보고 메커니즘 강화</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탄소누출 완화 등 회원국 간 정책 효율</a:t>
              </a:r>
              <a:r>
                <a:rPr lang="en-US" altLang="ko-KR" sz="1050" dirty="0">
                  <a:ln>
                    <a:solidFill>
                      <a:schemeClr val="bg1">
                        <a:lumMod val="75000"/>
                        <a:alpha val="0"/>
                      </a:schemeClr>
                    </a:solidFill>
                  </a:ln>
                  <a:solidFill>
                    <a:schemeClr val="tx1"/>
                  </a:solidFill>
                  <a:latin typeface="맑은 고딕" panose="020B0503020000020004" pitchFamily="50" charset="-127"/>
                  <a:ea typeface="맑은 고딕" panose="020B0503020000020004" pitchFamily="50" charset="-127"/>
                </a:rPr>
                <a:t>∙</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연계 강화</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171450" indent="-171450">
                <a:buFont typeface="Arial" panose="020B0604020202020204" pitchFamily="34" charset="0"/>
                <a:buChar char="•"/>
              </a:pP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탈탄소화 위한 방법론 및 부분별 전략 개발</a:t>
              </a:r>
              <a:r>
                <a:rPr lang="en-US" altLang="ko-KR" sz="1050" dirty="0">
                  <a:ln>
                    <a:solidFill>
                      <a:schemeClr val="bg1">
                        <a:lumMod val="75000"/>
                        <a:alpha val="0"/>
                      </a:schemeClr>
                    </a:solidFill>
                  </a:ln>
                  <a:solidFill>
                    <a:schemeClr val="tx1"/>
                  </a:solidFill>
                  <a:latin typeface="맑은 고딕" panose="020B0503020000020004" pitchFamily="50" charset="-127"/>
                  <a:ea typeface="맑은 고딕" panose="020B0503020000020004" pitchFamily="50" charset="-127"/>
                </a:rPr>
                <a:t>∙</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조정</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녹색산업 제품 시장 확대</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171450" indent="-171450">
                <a:buFont typeface="Arial" panose="020B0604020202020204" pitchFamily="34" charset="0"/>
                <a:buChar char="•"/>
              </a:pP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선진국</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개도국</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신흥경제국 간 산업 탈탄소화 지원 협력</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70" name="직사각형 69">
              <a:extLst>
                <a:ext uri="{FF2B5EF4-FFF2-40B4-BE49-F238E27FC236}">
                  <a16:creationId xmlns:a16="http://schemas.microsoft.com/office/drawing/2014/main" id="{4AF7B3CE-75C1-47A5-9FFA-14C21D8C4081}"/>
                </a:ext>
              </a:extLst>
            </p:cNvPr>
            <p:cNvSpPr/>
            <p:nvPr/>
          </p:nvSpPr>
          <p:spPr>
            <a:xfrm>
              <a:off x="698500" y="4118010"/>
              <a:ext cx="988025" cy="8598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파리협정의 효과적인 이행과 탄소중립 달성을 가속화</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177800" indent="-177800">
                <a:buFont typeface="Arial" panose="020B0604020202020204" pitchFamily="34" charset="0"/>
                <a:buChar char="•"/>
              </a:pP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저탄소 기술개발 촉진</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상호인정</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국제표준 형성 등을 통해 탄소 </a:t>
              </a:r>
              <a:r>
                <a:rPr lang="ko-KR" altLang="en-US" sz="105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다배출</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산업에서 제로에 가까운 배출량 달성</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71" name="직사각형 70">
              <a:extLst>
                <a:ext uri="{FF2B5EF4-FFF2-40B4-BE49-F238E27FC236}">
                  <a16:creationId xmlns:a16="http://schemas.microsoft.com/office/drawing/2014/main" id="{B4C99839-893A-40E5-95CC-8BF1C8A929FB}"/>
                </a:ext>
              </a:extLst>
            </p:cNvPr>
            <p:cNvSpPr/>
            <p:nvPr/>
          </p:nvSpPr>
          <p:spPr>
            <a:xfrm>
              <a:off x="698500" y="5047085"/>
              <a:ext cx="988025" cy="881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장기적으로 최저 탄소가격제나 국제 탄소가격제 등의 목표 제시 여부는 불투명</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177800" indent="-177800">
                <a:buFont typeface="Arial" panose="020B0604020202020204" pitchFamily="34" charset="0"/>
                <a:buChar char="•"/>
              </a:pP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주요 </a:t>
              </a:r>
              <a:r>
                <a:rPr lang="ko-KR" altLang="en-US" sz="105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탄소배출국인</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중국</a:t>
              </a:r>
              <a:r>
                <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인도 불참</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177800" indent="-177800">
                <a:buFont typeface="Arial" panose="020B0604020202020204" pitchFamily="34" charset="0"/>
                <a:buChar char="•"/>
              </a:pPr>
              <a:r>
                <a:rPr lang="ko-KR" altLang="en-US"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기후 클럽의 재정 규모 및 관련 재원 미발표 </a:t>
              </a:r>
              <a:endParaRPr lang="en-US" altLang="ko-KR" sz="105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sp>
        <p:nvSpPr>
          <p:cNvPr id="34" name="직사각형 33">
            <a:extLst>
              <a:ext uri="{FF2B5EF4-FFF2-40B4-BE49-F238E27FC236}">
                <a16:creationId xmlns:a16="http://schemas.microsoft.com/office/drawing/2014/main" id="{AC185612-3A13-4377-80D2-75A8AAD8E113}"/>
              </a:ext>
            </a:extLst>
          </p:cNvPr>
          <p:cNvSpPr/>
          <p:nvPr/>
        </p:nvSpPr>
        <p:spPr>
          <a:xfrm>
            <a:off x="488950" y="2229186"/>
            <a:ext cx="172800" cy="17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3</a:t>
            </a:r>
            <a:endParaRPr lang="ko-KR" altLang="en-US"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5" name="직사각형 34">
            <a:extLst>
              <a:ext uri="{FF2B5EF4-FFF2-40B4-BE49-F238E27FC236}">
                <a16:creationId xmlns:a16="http://schemas.microsoft.com/office/drawing/2014/main" id="{CAB9D319-C12D-4D98-9256-1EA45A5B9327}"/>
              </a:ext>
            </a:extLst>
          </p:cNvPr>
          <p:cNvSpPr/>
          <p:nvPr/>
        </p:nvSpPr>
        <p:spPr>
          <a:xfrm>
            <a:off x="5097050" y="2230434"/>
            <a:ext cx="172800" cy="17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4</a:t>
            </a:r>
            <a:endParaRPr lang="ko-KR" altLang="en-US"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0" name="TextBox 9">
            <a:extLst>
              <a:ext uri="{FF2B5EF4-FFF2-40B4-BE49-F238E27FC236}">
                <a16:creationId xmlns:a16="http://schemas.microsoft.com/office/drawing/2014/main" id="{5B4AA788-7D16-A845-715E-C13BDDDF5A9B}"/>
              </a:ext>
            </a:extLst>
          </p:cNvPr>
          <p:cNvSpPr txBox="1"/>
          <p:nvPr/>
        </p:nvSpPr>
        <p:spPr>
          <a:xfrm>
            <a:off x="5141783" y="5612656"/>
            <a:ext cx="4275267" cy="123111"/>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UNFCCC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홈페이지</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경제연구원 재구성</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p:txBody>
      </p:sp>
    </p:spTree>
    <p:extLst>
      <p:ext uri="{BB962C8B-B14F-4D97-AF65-F5344CB8AC3E}">
        <p14:creationId xmlns:p14="http://schemas.microsoft.com/office/powerpoint/2010/main" val="285938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5CB1121-2F95-429D-ADE7-DD6F24AE428D}"/>
              </a:ext>
            </a:extLst>
          </p:cNvPr>
          <p:cNvSpPr/>
          <p:nvPr/>
        </p:nvSpPr>
        <p:spPr>
          <a:xfrm>
            <a:off x="488950" y="1196975"/>
            <a:ext cx="8928100" cy="439261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7" name="직사각형 16">
            <a:extLst>
              <a:ext uri="{FF2B5EF4-FFF2-40B4-BE49-F238E27FC236}">
                <a16:creationId xmlns:a16="http://schemas.microsoft.com/office/drawing/2014/main" id="{D8811CE8-F1BD-4F32-AF81-CF246467A879}"/>
              </a:ext>
            </a:extLst>
          </p:cNvPr>
          <p:cNvSpPr/>
          <p:nvPr/>
        </p:nvSpPr>
        <p:spPr>
          <a:xfrm>
            <a:off x="685289" y="1451094"/>
            <a:ext cx="4140200" cy="392679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8BA524B8-37B0-4C69-B2AC-4814862BC478}"/>
              </a:ext>
            </a:extLst>
          </p:cNvPr>
          <p:cNvSpPr/>
          <p:nvPr/>
        </p:nvSpPr>
        <p:spPr>
          <a:xfrm>
            <a:off x="5046158" y="1451094"/>
            <a:ext cx="4155249" cy="392679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텍스트 개체 틀 24">
            <a:extLst>
              <a:ext uri="{FF2B5EF4-FFF2-40B4-BE49-F238E27FC236}">
                <a16:creationId xmlns:a16="http://schemas.microsoft.com/office/drawing/2014/main" id="{D2704D84-21F5-4E5E-9D3F-075293B909AD}"/>
              </a:ext>
            </a:extLst>
          </p:cNvPr>
          <p:cNvSpPr txBox="1">
            <a:spLocks/>
          </p:cNvSpPr>
          <p:nvPr/>
        </p:nvSpPr>
        <p:spPr>
          <a:xfrm>
            <a:off x="4969231" y="1566702"/>
            <a:ext cx="3859530" cy="266093"/>
          </a:xfrm>
          <a:prstGeom prst="rect">
            <a:avLst/>
          </a:prstGeom>
        </p:spPr>
        <p:txBody>
          <a:bodyPr lIns="0" tIns="0" rIns="0" bIns="0" anchor="ctr"/>
          <a:lstStyle>
            <a:lvl1pPr algn="just" eaLnBrk="1" latinLnBrk="0" hangingPunct="1">
              <a:lnSpc>
                <a:spcPct val="110000"/>
              </a:lnSpc>
              <a:spcAft>
                <a:spcPts val="600"/>
              </a:spcAft>
              <a:defRPr sz="1500" b="0" i="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Univers for KPMG" panose="020B0603020202020204" pitchFamily="34" charset="0"/>
              </a:defRPr>
            </a:lvl1pPr>
            <a:lvl2pPr marL="0" indent="0" algn="just" eaLnBrk="1" latinLnBrk="1" hangingPunct="1">
              <a:lnSpc>
                <a:spcPct val="105000"/>
              </a:lnSpc>
              <a:spcAft>
                <a:spcPts val="600"/>
              </a:spcAft>
              <a:buFontTx/>
              <a:buNone/>
              <a:defRPr sz="1200" b="0" i="0">
                <a:solidFill>
                  <a:schemeClr val="bg1">
                    <a:lumMod val="50000"/>
                  </a:schemeClr>
                </a:solidFill>
                <a:latin typeface="KoPub돋움체 Medium" panose="00000600000000000000" pitchFamily="2" charset="-127"/>
                <a:ea typeface="KoPub돋움체 Medium" panose="00000600000000000000" pitchFamily="2" charset="-127"/>
                <a:cs typeface="Univers for KPMG Light" panose="020B0403020202020204" pitchFamily="34" charset="0"/>
              </a:defRPr>
            </a:lvl2pPr>
            <a:lvl3pPr marL="285750" indent="-309600" algn="just" eaLnBrk="1" latinLnBrk="1" hangingPunct="1">
              <a:lnSpc>
                <a:spcPct val="105000"/>
              </a:lnSpc>
              <a:spcAft>
                <a:spcPts val="600"/>
              </a:spcAft>
              <a:buClrTx/>
              <a:buFont typeface="Univers for KPMG Light" panose="020B0403020202020204" pitchFamily="34" charset="0"/>
              <a:buChar char="—"/>
              <a:defRPr sz="1200" b="0" i="0">
                <a:solidFill>
                  <a:schemeClr val="bg1">
                    <a:lumMod val="50000"/>
                  </a:schemeClr>
                </a:solidFill>
                <a:latin typeface="KoPub돋움체 Medium" panose="00000600000000000000" pitchFamily="2" charset="-127"/>
                <a:ea typeface="KoPub돋움체 Medium" panose="00000600000000000000" pitchFamily="2" charset="-127"/>
                <a:cs typeface="Univers for KPMG Light" panose="020B0403020202020204" pitchFamily="34" charset="0"/>
              </a:defRPr>
            </a:lvl3pPr>
            <a:lvl4pPr marL="571500" indent="-248400" algn="just" eaLnBrk="1" latinLnBrk="1" hangingPunct="1">
              <a:lnSpc>
                <a:spcPct val="105000"/>
              </a:lnSpc>
              <a:spcAft>
                <a:spcPts val="600"/>
              </a:spcAft>
              <a:buFont typeface="Univers for KPMG Light" panose="020B0403020202020204" pitchFamily="34" charset="0"/>
              <a:buChar char="-"/>
              <a:defRPr sz="1200" b="0" i="0" baseline="0">
                <a:solidFill>
                  <a:schemeClr val="bg1">
                    <a:lumMod val="50000"/>
                  </a:schemeClr>
                </a:solidFill>
                <a:latin typeface="KoPub돋움체 Medium" panose="00000600000000000000" pitchFamily="2" charset="-127"/>
                <a:ea typeface="KoPub돋움체 Medium" panose="00000600000000000000" pitchFamily="2" charset="-127"/>
                <a:cs typeface="Univers for KPMG Light" panose="020B0403020202020204" pitchFamily="34" charset="0"/>
              </a:defRPr>
            </a:lvl4pPr>
            <a:lvl5pPr marL="896938" indent="-309600" algn="just" eaLnBrk="1" latinLnBrk="1" hangingPunct="1">
              <a:lnSpc>
                <a:spcPct val="105000"/>
              </a:lnSpc>
              <a:spcAft>
                <a:spcPts val="600"/>
              </a:spcAft>
              <a:buFont typeface="Univers for KPMG Light" panose="020B0403020202020204" pitchFamily="34" charset="0"/>
              <a:buChar char="—"/>
              <a:defRPr lang="en-US" sz="1200" b="0" i="0">
                <a:solidFill>
                  <a:schemeClr val="tx2"/>
                </a:solidFill>
                <a:latin typeface="KoPub돋움체 Medium" panose="00000600000000000000" pitchFamily="2" charset="-127"/>
                <a:ea typeface="KoPub돋움체 Medium" panose="00000600000000000000" pitchFamily="2" charset="-127"/>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indent="182563" algn="l" fontAlgn="ctr" hangingPunct="0"/>
            <a:r>
              <a:rPr lang="ko-KR" altLang="en-US" sz="1200" b="1" dirty="0">
                <a:ln>
                  <a:solidFill>
                    <a:schemeClr val="accent1">
                      <a:lumMod val="60000"/>
                      <a:lumOff val="40000"/>
                      <a:alpha val="0"/>
                    </a:schemeClr>
                  </a:solidFill>
                </a:ln>
                <a:solidFill>
                  <a:schemeClr val="accent1"/>
                </a:solidFill>
              </a:rPr>
              <a:t>최종합의문에 대한 코멘트</a:t>
            </a:r>
          </a:p>
        </p:txBody>
      </p:sp>
      <p:sp>
        <p:nvSpPr>
          <p:cNvPr id="20" name="텍스트 개체 틀 24">
            <a:extLst>
              <a:ext uri="{FF2B5EF4-FFF2-40B4-BE49-F238E27FC236}">
                <a16:creationId xmlns:a16="http://schemas.microsoft.com/office/drawing/2014/main" id="{51EEFF53-E3AC-4321-93AB-1A369A36D22A}"/>
              </a:ext>
            </a:extLst>
          </p:cNvPr>
          <p:cNvSpPr txBox="1">
            <a:spLocks/>
          </p:cNvSpPr>
          <p:nvPr/>
        </p:nvSpPr>
        <p:spPr>
          <a:xfrm>
            <a:off x="818631" y="1555748"/>
            <a:ext cx="3921320" cy="288000"/>
          </a:xfrm>
          <a:prstGeom prst="rect">
            <a:avLst/>
          </a:prstGeom>
          <a:gradFill flip="none" rotWithShape="1">
            <a:gsLst>
              <a:gs pos="100000">
                <a:schemeClr val="accent1">
                  <a:lumMod val="0"/>
                  <a:lumOff val="100000"/>
                  <a:alpha val="74000"/>
                </a:schemeClr>
              </a:gs>
              <a:gs pos="0">
                <a:schemeClr val="accent1">
                  <a:lumMod val="30000"/>
                  <a:lumOff val="70000"/>
                </a:schemeClr>
              </a:gs>
            </a:gsLst>
            <a:lin ang="10800000" scaled="1"/>
            <a:tileRect/>
          </a:gradFill>
        </p:spPr>
        <p:txBody>
          <a:bodyPr lIns="0" tIns="0" rIns="0" bIns="0" anchor="ctr"/>
          <a:lstStyle>
            <a:lvl1pPr algn="just" eaLnBrk="1" latinLnBrk="0" hangingPunct="1">
              <a:lnSpc>
                <a:spcPct val="110000"/>
              </a:lnSpc>
              <a:spcAft>
                <a:spcPts val="600"/>
              </a:spcAft>
              <a:defRPr sz="1500" b="0" i="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Univers for KPMG" panose="020B0603020202020204" pitchFamily="34" charset="0"/>
              </a:defRPr>
            </a:lvl1pPr>
            <a:lvl2pPr marL="0" indent="0" algn="just" eaLnBrk="1" latinLnBrk="1" hangingPunct="1">
              <a:lnSpc>
                <a:spcPct val="105000"/>
              </a:lnSpc>
              <a:spcAft>
                <a:spcPts val="600"/>
              </a:spcAft>
              <a:buFontTx/>
              <a:buNone/>
              <a:defRPr sz="1200" b="0" i="0">
                <a:solidFill>
                  <a:schemeClr val="bg1">
                    <a:lumMod val="50000"/>
                  </a:schemeClr>
                </a:solidFill>
                <a:latin typeface="KoPub돋움체 Medium" panose="00000600000000000000" pitchFamily="2" charset="-127"/>
                <a:ea typeface="KoPub돋움체 Medium" panose="00000600000000000000" pitchFamily="2" charset="-127"/>
                <a:cs typeface="Univers for KPMG Light" panose="020B0403020202020204" pitchFamily="34" charset="0"/>
              </a:defRPr>
            </a:lvl2pPr>
            <a:lvl3pPr marL="285750" indent="-309600" algn="just" eaLnBrk="1" latinLnBrk="1" hangingPunct="1">
              <a:lnSpc>
                <a:spcPct val="105000"/>
              </a:lnSpc>
              <a:spcAft>
                <a:spcPts val="600"/>
              </a:spcAft>
              <a:buClrTx/>
              <a:buFont typeface="Univers for KPMG Light" panose="020B0403020202020204" pitchFamily="34" charset="0"/>
              <a:buChar char="—"/>
              <a:defRPr sz="1200" b="0" i="0">
                <a:solidFill>
                  <a:schemeClr val="bg1">
                    <a:lumMod val="50000"/>
                  </a:schemeClr>
                </a:solidFill>
                <a:latin typeface="KoPub돋움체 Medium" panose="00000600000000000000" pitchFamily="2" charset="-127"/>
                <a:ea typeface="KoPub돋움체 Medium" panose="00000600000000000000" pitchFamily="2" charset="-127"/>
                <a:cs typeface="Univers for KPMG Light" panose="020B0403020202020204" pitchFamily="34" charset="0"/>
              </a:defRPr>
            </a:lvl3pPr>
            <a:lvl4pPr marL="571500" indent="-248400" algn="just" eaLnBrk="1" latinLnBrk="1" hangingPunct="1">
              <a:lnSpc>
                <a:spcPct val="105000"/>
              </a:lnSpc>
              <a:spcAft>
                <a:spcPts val="600"/>
              </a:spcAft>
              <a:buFont typeface="Univers for KPMG Light" panose="020B0403020202020204" pitchFamily="34" charset="0"/>
              <a:buChar char="-"/>
              <a:defRPr sz="1200" b="0" i="0" baseline="0">
                <a:solidFill>
                  <a:schemeClr val="bg1">
                    <a:lumMod val="50000"/>
                  </a:schemeClr>
                </a:solidFill>
                <a:latin typeface="KoPub돋움체 Medium" panose="00000600000000000000" pitchFamily="2" charset="-127"/>
                <a:ea typeface="KoPub돋움체 Medium" panose="00000600000000000000" pitchFamily="2" charset="-127"/>
                <a:cs typeface="Univers for KPMG Light" panose="020B0403020202020204" pitchFamily="34" charset="0"/>
              </a:defRPr>
            </a:lvl4pPr>
            <a:lvl5pPr marL="896938" indent="-309600" algn="just" eaLnBrk="1" latinLnBrk="1" hangingPunct="1">
              <a:lnSpc>
                <a:spcPct val="105000"/>
              </a:lnSpc>
              <a:spcAft>
                <a:spcPts val="600"/>
              </a:spcAft>
              <a:buFont typeface="Univers for KPMG Light" panose="020B0403020202020204" pitchFamily="34" charset="0"/>
              <a:buChar char="—"/>
              <a:defRPr lang="en-US" sz="1200" b="0" i="0">
                <a:solidFill>
                  <a:schemeClr val="tx2"/>
                </a:solidFill>
                <a:latin typeface="KoPub돋움체 Medium" panose="00000600000000000000" pitchFamily="2" charset="-127"/>
                <a:ea typeface="KoPub돋움체 Medium" panose="00000600000000000000" pitchFamily="2" charset="-127"/>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indent="108000" algn="l" fontAlgn="ctr" hangingPunct="0"/>
            <a:r>
              <a:rPr lang="ko-KR" altLang="en-US" sz="1200" b="1" dirty="0">
                <a:ln>
                  <a:solidFill>
                    <a:schemeClr val="accent1">
                      <a:lumMod val="60000"/>
                      <a:lumOff val="40000"/>
                      <a:alpha val="0"/>
                    </a:schemeClr>
                  </a:solidFill>
                </a:ln>
                <a:solidFill>
                  <a:schemeClr val="accent1"/>
                </a:solidFill>
                <a:cs typeface="+mn-cs"/>
              </a:rPr>
              <a:t>최종합의문 주요 내용</a:t>
            </a:r>
          </a:p>
        </p:txBody>
      </p:sp>
      <p:sp>
        <p:nvSpPr>
          <p:cNvPr id="21" name="직사각형 20">
            <a:extLst>
              <a:ext uri="{FF2B5EF4-FFF2-40B4-BE49-F238E27FC236}">
                <a16:creationId xmlns:a16="http://schemas.microsoft.com/office/drawing/2014/main" id="{1057469A-45F1-448F-BCE8-26B32C68EB9F}"/>
              </a:ext>
            </a:extLst>
          </p:cNvPr>
          <p:cNvSpPr/>
          <p:nvPr/>
        </p:nvSpPr>
        <p:spPr>
          <a:xfrm>
            <a:off x="818630" y="2009184"/>
            <a:ext cx="3921319" cy="2985433"/>
          </a:xfrm>
          <a:prstGeom prst="rect">
            <a:avLst/>
          </a:prstGeom>
        </p:spPr>
        <p:txBody>
          <a:bodyPr wrap="square" lIns="0" tIns="0" rIns="0" bIns="0" anchor="t">
            <a:spAutoFit/>
          </a:bodyPr>
          <a:lstStyle/>
          <a:p>
            <a:pPr algn="just" defTabSz="429814">
              <a:spcBef>
                <a:spcPts val="300"/>
              </a:spcBef>
              <a:spcAft>
                <a:spcPts val="300"/>
              </a:spcAft>
            </a:pPr>
            <a:r>
              <a:rPr lang="en-US" altLang="ko-KR"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COP28 </a:t>
            </a:r>
            <a:r>
              <a:rPr lang="ko-KR" altLang="en-US"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당초 폐막일</a:t>
            </a:r>
            <a:r>
              <a:rPr lang="en-US" altLang="ko-KR"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(12</a:t>
            </a:r>
            <a:r>
              <a:rPr lang="ko-KR" altLang="en-US"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월 </a:t>
            </a:r>
            <a:r>
              <a:rPr lang="en-US" altLang="ko-KR"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12</a:t>
            </a:r>
            <a:r>
              <a:rPr lang="ko-KR" altLang="en-US"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일</a:t>
            </a:r>
            <a:r>
              <a:rPr lang="en-US" altLang="ko-KR"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a:t>
            </a:r>
            <a:r>
              <a:rPr lang="ko-KR" altLang="en-US"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을 하루 넘긴 </a:t>
            </a:r>
            <a:r>
              <a:rPr lang="en-US" altLang="ko-KR"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12</a:t>
            </a:r>
            <a:r>
              <a:rPr lang="ko-KR" altLang="en-US"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월 </a:t>
            </a:r>
            <a:r>
              <a:rPr lang="en-US" altLang="ko-KR"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13</a:t>
            </a:r>
            <a:r>
              <a:rPr lang="ko-KR" altLang="en-US"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일 오후 </a:t>
            </a:r>
            <a:r>
              <a:rPr lang="en-US" altLang="ko-KR"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4</a:t>
            </a:r>
            <a:r>
              <a:rPr lang="ko-KR" altLang="en-US"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시경 </a:t>
            </a:r>
            <a:r>
              <a:rPr lang="en-US" altLang="ko-KR"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a:t>
            </a:r>
            <a:r>
              <a:rPr lang="ko-KR" altLang="en-US"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두바이 현지시간 기준</a:t>
            </a:r>
            <a:r>
              <a:rPr lang="en-US" altLang="ko-KR"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a:t>
            </a:r>
            <a:r>
              <a:rPr lang="ko-KR" altLang="en-US"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rPr>
              <a:t>에 최종합의문을 채택하고 폐막</a:t>
            </a:r>
            <a:endParaRPr lang="en-US" altLang="ko-KR" sz="1100" b="1" spc="-30" dirty="0">
              <a:ln>
                <a:solidFill>
                  <a:srgbClr val="0091DA">
                    <a:lumMod val="60000"/>
                    <a:lumOff val="40000"/>
                    <a:alpha val="0"/>
                  </a:srgbClr>
                </a:solidFill>
              </a:ln>
              <a:latin typeface="KoPub돋움체 Medium" panose="00000600000000000000" pitchFamily="2" charset="-127"/>
              <a:ea typeface="KoPub돋움체 Medium" panose="00000600000000000000" pitchFamily="2" charset="-127"/>
              <a:sym typeface="Wingdings" panose="05000000000000000000" pitchFamily="2" charset="2"/>
            </a:endParaRPr>
          </a:p>
          <a:p>
            <a:pPr algn="just" defTabSz="429814">
              <a:spcBef>
                <a:spcPts val="300"/>
              </a:spcBef>
              <a:spcAft>
                <a:spcPts val="300"/>
              </a:spcAft>
            </a:pPr>
            <a:endParaRPr lang="en-US" altLang="ko-KR" sz="400" b="1" spc="-30" dirty="0">
              <a:ln>
                <a:solidFill>
                  <a:srgbClr val="0091DA">
                    <a:lumMod val="60000"/>
                    <a:lumOff val="40000"/>
                    <a:alpha val="0"/>
                  </a:srgbClr>
                </a:solidFill>
              </a:ln>
              <a:solidFill>
                <a:srgbClr val="000000">
                  <a:lumMod val="75000"/>
                  <a:lumOff val="25000"/>
                </a:srgbClr>
              </a:solidFill>
              <a:latin typeface="KoPub돋움체 Medium" panose="00000600000000000000" pitchFamily="2" charset="-127"/>
              <a:ea typeface="KoPub돋움체 Medium" panose="00000600000000000000" pitchFamily="2" charset="-127"/>
              <a:sym typeface="Wingdings" panose="05000000000000000000" pitchFamily="2" charset="2"/>
            </a:endParaRPr>
          </a:p>
          <a:p>
            <a:pPr marL="171450" indent="-171450" algn="just" defTabSz="429814">
              <a:spcBef>
                <a:spcPts val="300"/>
              </a:spcBef>
              <a:buFont typeface="Wingdings" panose="05000000000000000000" pitchFamily="2" charset="2"/>
              <a:buChar char="§"/>
            </a:pPr>
            <a:r>
              <a:rPr lang="ko-KR" altLang="en-US" sz="1100" b="1" dirty="0">
                <a:ln>
                  <a:solidFill>
                    <a:srgbClr val="0091DA">
                      <a:lumMod val="60000"/>
                      <a:lumOff val="40000"/>
                      <a:alpha val="0"/>
                    </a:srgbClr>
                  </a:solidFill>
                </a:ln>
                <a:ea typeface="KoPub돋움체 Medium" panose="00000600000000000000" pitchFamily="2" charset="-127"/>
              </a:rPr>
              <a:t>제</a:t>
            </a:r>
            <a:r>
              <a:rPr lang="en-US" altLang="ko-KR" sz="1100" b="1" dirty="0">
                <a:ln>
                  <a:solidFill>
                    <a:srgbClr val="0091DA">
                      <a:lumMod val="60000"/>
                      <a:lumOff val="40000"/>
                      <a:alpha val="0"/>
                    </a:srgbClr>
                  </a:solidFill>
                </a:ln>
                <a:ea typeface="KoPub돋움체 Medium" panose="00000600000000000000" pitchFamily="2" charset="-127"/>
              </a:rPr>
              <a:t>1</a:t>
            </a:r>
            <a:r>
              <a:rPr lang="ko-KR" altLang="en-US" sz="1100" b="1" dirty="0">
                <a:ln>
                  <a:solidFill>
                    <a:srgbClr val="0091DA">
                      <a:lumMod val="60000"/>
                      <a:lumOff val="40000"/>
                      <a:alpha val="0"/>
                    </a:srgbClr>
                  </a:solidFill>
                </a:ln>
                <a:ea typeface="KoPub돋움체 Medium" panose="00000600000000000000" pitchFamily="2" charset="-127"/>
              </a:rPr>
              <a:t>차 전 지구적 이행점검</a:t>
            </a:r>
            <a:r>
              <a:rPr lang="en-US" altLang="ko-KR" sz="1100" b="1" dirty="0">
                <a:ln>
                  <a:solidFill>
                    <a:srgbClr val="0091DA">
                      <a:lumMod val="60000"/>
                      <a:lumOff val="40000"/>
                      <a:alpha val="0"/>
                    </a:srgbClr>
                  </a:solidFill>
                </a:ln>
                <a:ea typeface="KoPub돋움체 Medium" panose="00000600000000000000" pitchFamily="2" charset="-127"/>
              </a:rPr>
              <a:t>(GST) </a:t>
            </a:r>
            <a:r>
              <a:rPr lang="ko-KR" altLang="en-US" sz="1100" b="1" dirty="0">
                <a:ln>
                  <a:solidFill>
                    <a:srgbClr val="0091DA">
                      <a:lumMod val="60000"/>
                      <a:lumOff val="40000"/>
                      <a:alpha val="0"/>
                    </a:srgbClr>
                  </a:solidFill>
                </a:ln>
                <a:ea typeface="KoPub돋움체 Medium" panose="00000600000000000000" pitchFamily="2" charset="-127"/>
              </a:rPr>
              <a:t>결과</a:t>
            </a:r>
            <a:endParaRPr lang="en-US" altLang="ko-KR" sz="1100" b="1" dirty="0">
              <a:ln>
                <a:solidFill>
                  <a:srgbClr val="0091DA">
                    <a:lumMod val="60000"/>
                    <a:lumOff val="40000"/>
                    <a:alpha val="0"/>
                  </a:srgbClr>
                </a:solidFill>
              </a:ln>
              <a:ea typeface="KoPub돋움체 Medium" panose="00000600000000000000" pitchFamily="2" charset="-127"/>
            </a:endParaRPr>
          </a:p>
          <a:p>
            <a:pPr marL="180975" algn="just" defTabSz="429814">
              <a:spcBef>
                <a:spcPts val="300"/>
              </a:spcBef>
              <a:spcAft>
                <a:spcPts val="300"/>
              </a:spcAft>
            </a:pP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파리협정 내 지구 평균기온 </a:t>
            </a:r>
            <a:r>
              <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1.5℃ </a:t>
            </a: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상승 제한 목표에 대한 이행현황을 평가한 첫 번째 성적표 발행</a:t>
            </a:r>
            <a:endPar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endParaRPr>
          </a:p>
          <a:p>
            <a:pPr marL="171450" indent="-171450" algn="just" defTabSz="429814">
              <a:spcBef>
                <a:spcPts val="300"/>
              </a:spcBef>
              <a:buFont typeface="Wingdings" panose="05000000000000000000" pitchFamily="2" charset="2"/>
              <a:buChar char="§"/>
            </a:pPr>
            <a:r>
              <a:rPr lang="ko-KR" altLang="en-US" sz="1100" b="1" dirty="0">
                <a:ln>
                  <a:solidFill>
                    <a:srgbClr val="0091DA">
                      <a:lumMod val="60000"/>
                      <a:lumOff val="40000"/>
                      <a:alpha val="0"/>
                    </a:srgbClr>
                  </a:solidFill>
                </a:ln>
                <a:ea typeface="KoPub돋움체 Medium" panose="00000600000000000000" pitchFamily="2" charset="-127"/>
              </a:rPr>
              <a:t>화석연료에서 멀어지는 전환</a:t>
            </a:r>
            <a:r>
              <a:rPr lang="en-US" altLang="ko-KR" sz="1100" b="1" dirty="0">
                <a:ln>
                  <a:solidFill>
                    <a:srgbClr val="0091DA">
                      <a:lumMod val="60000"/>
                      <a:lumOff val="40000"/>
                      <a:alpha val="0"/>
                    </a:srgbClr>
                  </a:solidFill>
                </a:ln>
                <a:ea typeface="KoPub돋움체 Medium" panose="00000600000000000000" pitchFamily="2" charset="-127"/>
              </a:rPr>
              <a:t>(Transitioning Away)</a:t>
            </a:r>
          </a:p>
          <a:p>
            <a:pPr marL="180975" algn="just" defTabSz="429814">
              <a:spcBef>
                <a:spcPts val="300"/>
              </a:spcBef>
              <a:spcAft>
                <a:spcPts val="300"/>
              </a:spcAft>
            </a:pP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과학적 근거에 따라 </a:t>
            </a:r>
            <a:r>
              <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2050</a:t>
            </a: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년 넷제로를 달성하기 위해 </a:t>
            </a:r>
            <a:r>
              <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10</a:t>
            </a: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년 안에 정의롭고 질서정연하게 공평한 방식으로 화석연료로부터의 에너지 전환을 추진</a:t>
            </a:r>
            <a:endPar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endParaRPr>
          </a:p>
          <a:p>
            <a:pPr marL="171450" indent="-171450" algn="just" defTabSz="429814">
              <a:spcBef>
                <a:spcPts val="300"/>
              </a:spcBef>
              <a:spcAft>
                <a:spcPts val="300"/>
              </a:spcAft>
              <a:buFont typeface="Wingdings" panose="05000000000000000000" pitchFamily="2" charset="2"/>
              <a:buChar char="§"/>
            </a:pPr>
            <a:r>
              <a:rPr lang="en-US" altLang="ko-KR" sz="1100" b="1" dirty="0">
                <a:ln>
                  <a:solidFill>
                    <a:srgbClr val="0091DA">
                      <a:lumMod val="60000"/>
                      <a:lumOff val="40000"/>
                      <a:alpha val="0"/>
                    </a:srgbClr>
                  </a:solidFill>
                </a:ln>
                <a:ea typeface="KoPub돋움체 Medium" panose="00000600000000000000" pitchFamily="2" charset="-127"/>
              </a:rPr>
              <a:t>2030</a:t>
            </a:r>
            <a:r>
              <a:rPr lang="ko-KR" altLang="en-US" sz="1100" b="1" dirty="0">
                <a:ln>
                  <a:solidFill>
                    <a:srgbClr val="0091DA">
                      <a:lumMod val="60000"/>
                      <a:lumOff val="40000"/>
                      <a:alpha val="0"/>
                    </a:srgbClr>
                  </a:solidFill>
                </a:ln>
                <a:ea typeface="KoPub돋움체 Medium" panose="00000600000000000000" pitchFamily="2" charset="-127"/>
              </a:rPr>
              <a:t>년까지 재생에너지 발전용량 </a:t>
            </a:r>
            <a:r>
              <a:rPr lang="en-US" altLang="ko-KR" sz="1100" b="1" dirty="0">
                <a:ln>
                  <a:solidFill>
                    <a:srgbClr val="0091DA">
                      <a:lumMod val="60000"/>
                      <a:lumOff val="40000"/>
                      <a:alpha val="0"/>
                    </a:srgbClr>
                  </a:solidFill>
                </a:ln>
                <a:ea typeface="KoPub돋움체 Medium" panose="00000600000000000000" pitchFamily="2" charset="-127"/>
              </a:rPr>
              <a:t>3</a:t>
            </a:r>
            <a:r>
              <a:rPr lang="ko-KR" altLang="en-US" sz="1100" b="1" dirty="0">
                <a:ln>
                  <a:solidFill>
                    <a:srgbClr val="0091DA">
                      <a:lumMod val="60000"/>
                      <a:lumOff val="40000"/>
                      <a:alpha val="0"/>
                    </a:srgbClr>
                  </a:solidFill>
                </a:ln>
                <a:ea typeface="KoPub돋움체 Medium" panose="00000600000000000000" pitchFamily="2" charset="-127"/>
              </a:rPr>
              <a:t>배 확대</a:t>
            </a:r>
            <a:endParaRPr lang="en-US" altLang="ko-KR" sz="1100" b="1" dirty="0">
              <a:ln>
                <a:solidFill>
                  <a:srgbClr val="0091DA">
                    <a:lumMod val="60000"/>
                    <a:lumOff val="40000"/>
                    <a:alpha val="0"/>
                  </a:srgbClr>
                </a:solidFill>
              </a:ln>
              <a:ea typeface="KoPub돋움체 Medium" panose="00000600000000000000" pitchFamily="2" charset="-127"/>
            </a:endParaRPr>
          </a:p>
          <a:p>
            <a:pPr marL="180975" algn="just" defTabSz="429814">
              <a:spcBef>
                <a:spcPts val="300"/>
              </a:spcBef>
              <a:spcAft>
                <a:spcPts val="300"/>
              </a:spcAft>
            </a:pPr>
            <a:r>
              <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2030</a:t>
            </a: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년까지 재생에너지 발전용량을 </a:t>
            </a:r>
            <a:r>
              <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3</a:t>
            </a: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배 확대하며</a:t>
            </a:r>
            <a:r>
              <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 </a:t>
            </a: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배출가스 저감이 미비한 석탄 화력발전소 신속히 폐기 및 신규 허가 제한</a:t>
            </a:r>
            <a:endPar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endParaRPr>
          </a:p>
          <a:p>
            <a:pPr marL="171450" indent="-171450" algn="just" defTabSz="429814">
              <a:spcBef>
                <a:spcPts val="300"/>
              </a:spcBef>
              <a:spcAft>
                <a:spcPts val="300"/>
              </a:spcAft>
              <a:buFont typeface="Wingdings" panose="05000000000000000000" pitchFamily="2" charset="2"/>
              <a:buChar char="§"/>
            </a:pPr>
            <a:r>
              <a:rPr lang="ko-KR" altLang="en-US" sz="1100" b="1" dirty="0" err="1">
                <a:ln>
                  <a:solidFill>
                    <a:srgbClr val="0091DA">
                      <a:lumMod val="60000"/>
                      <a:lumOff val="40000"/>
                      <a:alpha val="0"/>
                    </a:srgbClr>
                  </a:solidFill>
                </a:ln>
                <a:ea typeface="KoPub돋움체 Medium" panose="00000600000000000000" pitchFamily="2" charset="-127"/>
              </a:rPr>
              <a:t>클린</a:t>
            </a:r>
            <a:r>
              <a:rPr lang="ko-KR" altLang="en-US" sz="1100" b="1" dirty="0">
                <a:ln>
                  <a:solidFill>
                    <a:srgbClr val="0091DA">
                      <a:lumMod val="60000"/>
                      <a:lumOff val="40000"/>
                      <a:alpha val="0"/>
                    </a:srgbClr>
                  </a:solidFill>
                </a:ln>
                <a:ea typeface="KoPub돋움체 Medium" panose="00000600000000000000" pitchFamily="2" charset="-127"/>
              </a:rPr>
              <a:t> </a:t>
            </a:r>
            <a:r>
              <a:rPr lang="ko-KR" altLang="en-US" sz="1100" b="1" dirty="0" err="1">
                <a:ln>
                  <a:solidFill>
                    <a:srgbClr val="0091DA">
                      <a:lumMod val="60000"/>
                      <a:lumOff val="40000"/>
                      <a:alpha val="0"/>
                    </a:srgbClr>
                  </a:solidFill>
                </a:ln>
                <a:ea typeface="KoPub돋움체 Medium" panose="00000600000000000000" pitchFamily="2" charset="-127"/>
              </a:rPr>
              <a:t>테크</a:t>
            </a:r>
            <a:r>
              <a:rPr lang="en-US" altLang="ko-KR" sz="1100" b="1" dirty="0">
                <a:ln>
                  <a:solidFill>
                    <a:srgbClr val="0091DA">
                      <a:lumMod val="60000"/>
                      <a:lumOff val="40000"/>
                      <a:alpha val="0"/>
                    </a:srgbClr>
                  </a:solidFill>
                </a:ln>
                <a:ea typeface="KoPub돋움체 Medium" panose="00000600000000000000" pitchFamily="2" charset="-127"/>
              </a:rPr>
              <a:t>(Clean Tech) </a:t>
            </a:r>
            <a:r>
              <a:rPr lang="ko-KR" altLang="en-US" sz="1100" b="1" dirty="0">
                <a:ln>
                  <a:solidFill>
                    <a:srgbClr val="0091DA">
                      <a:lumMod val="60000"/>
                      <a:lumOff val="40000"/>
                      <a:alpha val="0"/>
                    </a:srgbClr>
                  </a:solidFill>
                </a:ln>
                <a:ea typeface="KoPub돋움체 Medium" panose="00000600000000000000" pitchFamily="2" charset="-127"/>
              </a:rPr>
              <a:t>개발의 가속화</a:t>
            </a:r>
            <a:endParaRPr lang="en-US" altLang="ko-KR" sz="1100" b="1" dirty="0">
              <a:ln>
                <a:solidFill>
                  <a:srgbClr val="0091DA">
                    <a:lumMod val="60000"/>
                    <a:lumOff val="40000"/>
                    <a:alpha val="0"/>
                  </a:srgbClr>
                </a:solidFill>
              </a:ln>
              <a:ea typeface="KoPub돋움체 Medium" panose="00000600000000000000" pitchFamily="2" charset="-127"/>
            </a:endParaRPr>
          </a:p>
          <a:p>
            <a:pPr marL="180975" algn="just" defTabSz="429814">
              <a:spcBef>
                <a:spcPts val="300"/>
              </a:spcBef>
              <a:spcAft>
                <a:spcPts val="300"/>
              </a:spcAft>
            </a:pP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에너지 전환이 어려운 산업의 탄소배출을 줄일 수 있는 탄소 </a:t>
            </a:r>
            <a:r>
              <a:rPr lang="ko-KR" altLang="en-US" sz="1050" spc="-30" dirty="0" err="1">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포집</a:t>
            </a:r>
            <a:r>
              <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a:t>
            </a: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활용 및 저장</a:t>
            </a:r>
            <a:r>
              <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(CCUS</a:t>
            </a:r>
            <a:r>
              <a:rPr lang="en-US" altLang="ko-KR" sz="1050" spc="-30" baseline="3000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1)</a:t>
            </a:r>
            <a:r>
              <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 </a:t>
            </a: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등 </a:t>
            </a:r>
            <a:r>
              <a:rPr lang="ko-KR" altLang="en-US" sz="1050" spc="-30" dirty="0" err="1">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클린</a:t>
            </a: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 </a:t>
            </a:r>
            <a:r>
              <a:rPr lang="ko-KR" altLang="en-US" sz="1050" spc="-30" dirty="0" err="1">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테크</a:t>
            </a:r>
            <a:r>
              <a:rPr lang="ko-KR" altLang="en-US"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rPr>
              <a:t> 개발의 가속화 강조</a:t>
            </a:r>
            <a:endParaRPr lang="en-US" altLang="ko-KR" sz="1050" spc="-30" dirty="0">
              <a:ln>
                <a:solidFill>
                  <a:srgbClr val="0091DA">
                    <a:lumMod val="60000"/>
                    <a:lumOff val="40000"/>
                    <a:alpha val="0"/>
                  </a:srgbClr>
                </a:solidFill>
              </a:ln>
              <a:solidFill>
                <a:srgbClr val="000000">
                  <a:lumMod val="75000"/>
                  <a:lumOff val="25000"/>
                </a:srgbClr>
              </a:solidFill>
              <a:ea typeface="KoPub돋움체 Medium" panose="00000600000000000000" pitchFamily="2" charset="-127"/>
            </a:endParaRPr>
          </a:p>
        </p:txBody>
      </p:sp>
      <p:grpSp>
        <p:nvGrpSpPr>
          <p:cNvPr id="23" name="그룹 22">
            <a:extLst>
              <a:ext uri="{FF2B5EF4-FFF2-40B4-BE49-F238E27FC236}">
                <a16:creationId xmlns:a16="http://schemas.microsoft.com/office/drawing/2014/main" id="{5F03675E-90DD-4758-944C-79141B64E92F}"/>
              </a:ext>
            </a:extLst>
          </p:cNvPr>
          <p:cNvGrpSpPr/>
          <p:nvPr/>
        </p:nvGrpSpPr>
        <p:grpSpPr>
          <a:xfrm>
            <a:off x="5952519" y="2901721"/>
            <a:ext cx="2983695" cy="629343"/>
            <a:chOff x="1217318" y="2603943"/>
            <a:chExt cx="4907217" cy="508953"/>
          </a:xfrm>
        </p:grpSpPr>
        <p:sp>
          <p:nvSpPr>
            <p:cNvPr id="24" name="이등변 삼각형 23">
              <a:extLst>
                <a:ext uri="{FF2B5EF4-FFF2-40B4-BE49-F238E27FC236}">
                  <a16:creationId xmlns:a16="http://schemas.microsoft.com/office/drawing/2014/main" id="{1BA95512-C518-4E09-AE81-82CB265B44B5}"/>
                </a:ext>
              </a:extLst>
            </p:cNvPr>
            <p:cNvSpPr/>
            <p:nvPr/>
          </p:nvSpPr>
          <p:spPr>
            <a:xfrm rot="16200000">
              <a:off x="1320115" y="2629671"/>
              <a:ext cx="203710" cy="4093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latin typeface="KoPub돋움체 Medium" panose="02020603020101020101" pitchFamily="18" charset="-127"/>
                <a:ea typeface="KoPub돋움체 Medium" panose="02020603020101020101" pitchFamily="18" charset="-127"/>
              </a:endParaRPr>
            </a:p>
          </p:txBody>
        </p:sp>
        <p:sp>
          <p:nvSpPr>
            <p:cNvPr id="25" name="직사각형 24">
              <a:extLst>
                <a:ext uri="{FF2B5EF4-FFF2-40B4-BE49-F238E27FC236}">
                  <a16:creationId xmlns:a16="http://schemas.microsoft.com/office/drawing/2014/main" id="{5580F493-9228-471D-B5D3-E539E1E4B832}"/>
                </a:ext>
              </a:extLst>
            </p:cNvPr>
            <p:cNvSpPr/>
            <p:nvPr/>
          </p:nvSpPr>
          <p:spPr>
            <a:xfrm>
              <a:off x="1480320" y="2603943"/>
              <a:ext cx="4644215" cy="508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45720" rIns="91440" bIns="45720" numCol="1" spcCol="0" rtlCol="0" fromWordArt="0" anchor="ctr" anchorCtr="0" forceAA="0" compatLnSpc="1">
              <a:prstTxWarp prst="textNoShape">
                <a:avLst/>
              </a:prstTxWarp>
              <a:noAutofit/>
            </a:bodyPr>
            <a:lstStyle/>
            <a:p>
              <a:pPr algn="just">
                <a:spcAft>
                  <a:spcPts val="100"/>
                </a:spcAft>
              </a:pP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비로소 기후위기가 화석연료로 인한 위기라는 사실을 인정하는 중요한 이정표”</a:t>
              </a: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“이는 필요로 하는 최소한의 수준이자 진작에 이뤄졌 어야</a:t>
              </a:r>
              <a:r>
                <a:rPr lang="en-US" altLang="ko-KR" sz="1050" spc="-30" dirty="0">
                  <a:ln>
                    <a:solidFill>
                      <a:schemeClr val="accent1">
                        <a:shade val="95000"/>
                        <a:satMod val="105000"/>
                        <a:alpha val="0"/>
                      </a:schemeClr>
                    </a:solidFill>
                  </a:ln>
                  <a:solidFill>
                    <a:schemeClr val="tx1">
                      <a:lumMod val="85000"/>
                      <a:lumOff val="15000"/>
                    </a:schemeClr>
                  </a:solidFill>
                  <a:latin typeface="KoPub바탕체 Medium" panose="00000600000000000000" pitchFamily="2" charset="-127"/>
                  <a:ea typeface="KoPub바탕체 Medium" panose="00000600000000000000" pitchFamily="2" charset="-127"/>
                </a:rPr>
                <a:t>…</a:t>
              </a: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p>
          </p:txBody>
        </p:sp>
      </p:grpSp>
      <p:sp>
        <p:nvSpPr>
          <p:cNvPr id="26" name="TextBox 25">
            <a:extLst>
              <a:ext uri="{FF2B5EF4-FFF2-40B4-BE49-F238E27FC236}">
                <a16:creationId xmlns:a16="http://schemas.microsoft.com/office/drawing/2014/main" id="{B6F0BFAF-FCF7-4EFA-86D4-FF06115F2557}"/>
              </a:ext>
            </a:extLst>
          </p:cNvPr>
          <p:cNvSpPr txBox="1"/>
          <p:nvPr/>
        </p:nvSpPr>
        <p:spPr>
          <a:xfrm>
            <a:off x="6112430" y="2677090"/>
            <a:ext cx="1078500" cy="161904"/>
          </a:xfrm>
          <a:prstGeom prst="rect">
            <a:avLst/>
          </a:prstGeom>
          <a:noFill/>
        </p:spPr>
        <p:txBody>
          <a:bodyPr wrap="none" lIns="0" tIns="0" rIns="0" bIns="0" rtlCol="0">
            <a:spAutoFit/>
          </a:bodyPr>
          <a:lstStyle/>
          <a:p>
            <a:pPr>
              <a:lnSpc>
                <a:spcPct val="110000"/>
              </a:lnSpc>
            </a:pPr>
            <a:r>
              <a:rPr lang="ko-KR" altLang="en-US"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앨 고어 전 미국 부통령</a:t>
            </a:r>
            <a:endParaRPr lang="ko-KR" altLang="en-US" sz="9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endParaRPr>
          </a:p>
        </p:txBody>
      </p:sp>
      <p:grpSp>
        <p:nvGrpSpPr>
          <p:cNvPr id="27" name="그룹 26">
            <a:extLst>
              <a:ext uri="{FF2B5EF4-FFF2-40B4-BE49-F238E27FC236}">
                <a16:creationId xmlns:a16="http://schemas.microsoft.com/office/drawing/2014/main" id="{5D2C9613-0873-4C62-99A5-6C4155785136}"/>
              </a:ext>
            </a:extLst>
          </p:cNvPr>
          <p:cNvGrpSpPr/>
          <p:nvPr/>
        </p:nvGrpSpPr>
        <p:grpSpPr>
          <a:xfrm>
            <a:off x="5952519" y="2139168"/>
            <a:ext cx="2983695" cy="493668"/>
            <a:chOff x="1217318" y="2673933"/>
            <a:chExt cx="4907217" cy="438120"/>
          </a:xfrm>
        </p:grpSpPr>
        <p:sp>
          <p:nvSpPr>
            <p:cNvPr id="28" name="이등변 삼각형 27">
              <a:extLst>
                <a:ext uri="{FF2B5EF4-FFF2-40B4-BE49-F238E27FC236}">
                  <a16:creationId xmlns:a16="http://schemas.microsoft.com/office/drawing/2014/main" id="{5C8A1E48-5B8C-48D5-9D2D-7F66045997BF}"/>
                </a:ext>
              </a:extLst>
            </p:cNvPr>
            <p:cNvSpPr/>
            <p:nvPr/>
          </p:nvSpPr>
          <p:spPr>
            <a:xfrm rot="16200000">
              <a:off x="1320115" y="2629671"/>
              <a:ext cx="203710" cy="4093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latin typeface="KoPub돋움체 Medium" panose="02020603020101020101" pitchFamily="18" charset="-127"/>
                <a:ea typeface="KoPub돋움체 Medium" panose="02020603020101020101" pitchFamily="18" charset="-127"/>
              </a:endParaRPr>
            </a:p>
          </p:txBody>
        </p:sp>
        <p:sp>
          <p:nvSpPr>
            <p:cNvPr id="29" name="직사각형 28">
              <a:extLst>
                <a:ext uri="{FF2B5EF4-FFF2-40B4-BE49-F238E27FC236}">
                  <a16:creationId xmlns:a16="http://schemas.microsoft.com/office/drawing/2014/main" id="{A3397559-BD08-462F-B076-B9323A468238}"/>
                </a:ext>
              </a:extLst>
            </p:cNvPr>
            <p:cNvSpPr/>
            <p:nvPr/>
          </p:nvSpPr>
          <p:spPr>
            <a:xfrm>
              <a:off x="1480320" y="2673933"/>
              <a:ext cx="4644215" cy="438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45720" rIns="91440" bIns="45720" numCol="1" spcCol="0" rtlCol="0" fromWordArt="0" anchor="ctr" anchorCtr="0" forceAA="0" compatLnSpc="1">
              <a:prstTxWarp prst="textNoShape">
                <a:avLst/>
              </a:prstTxWarp>
              <a:noAutofit/>
            </a:bodyPr>
            <a:lstStyle/>
            <a:p>
              <a:pPr algn="just">
                <a:spcAft>
                  <a:spcPts val="100"/>
                </a:spcAft>
              </a:pP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세계 최초로 </a:t>
              </a: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기후 관련</a:t>
              </a: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최종 합의문에</a:t>
              </a: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화석연료에 대한 문구가 포함됐다</a:t>
              </a: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p>
          </p:txBody>
        </p:sp>
      </p:grpSp>
      <p:sp>
        <p:nvSpPr>
          <p:cNvPr id="30" name="TextBox 29">
            <a:extLst>
              <a:ext uri="{FF2B5EF4-FFF2-40B4-BE49-F238E27FC236}">
                <a16:creationId xmlns:a16="http://schemas.microsoft.com/office/drawing/2014/main" id="{40FF3D47-402A-4A62-84CC-3655B92FF345}"/>
              </a:ext>
            </a:extLst>
          </p:cNvPr>
          <p:cNvSpPr txBox="1"/>
          <p:nvPr/>
        </p:nvSpPr>
        <p:spPr>
          <a:xfrm>
            <a:off x="6112430" y="1918884"/>
            <a:ext cx="2783454" cy="161904"/>
          </a:xfrm>
          <a:prstGeom prst="rect">
            <a:avLst/>
          </a:prstGeom>
          <a:noFill/>
        </p:spPr>
        <p:txBody>
          <a:bodyPr wrap="none" lIns="0" tIns="0" rIns="0" bIns="0" rtlCol="0">
            <a:spAutoFit/>
          </a:bodyPr>
          <a:lstStyle/>
          <a:p>
            <a:pPr>
              <a:lnSpc>
                <a:spcPct val="110000"/>
              </a:lnSpc>
            </a:pPr>
            <a:r>
              <a:rPr lang="ko-KR" altLang="en-US"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술탄 </a:t>
            </a:r>
            <a:r>
              <a:rPr lang="ko-KR" altLang="en-US" sz="1000" b="1" spc="-30" dirty="0" err="1">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알자베르</a:t>
            </a:r>
            <a:r>
              <a:rPr lang="ko-KR" altLang="en-US"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 </a:t>
            </a:r>
            <a:r>
              <a:rPr lang="en-US" altLang="ko-KR"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COP28 </a:t>
            </a:r>
            <a:r>
              <a:rPr lang="ko-KR" altLang="en-US"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의장</a:t>
            </a:r>
            <a:r>
              <a:rPr lang="en-US" altLang="ko-KR"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a:t>
            </a:r>
            <a:r>
              <a:rPr lang="ko-KR" altLang="en-US"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아부다비 국영 석유회사 </a:t>
            </a:r>
            <a:r>
              <a:rPr lang="en-US" altLang="ko-KR"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CEO)</a:t>
            </a:r>
            <a:endParaRPr lang="ko-KR" altLang="en-US" sz="9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endParaRPr>
          </a:p>
        </p:txBody>
      </p:sp>
      <p:grpSp>
        <p:nvGrpSpPr>
          <p:cNvPr id="31" name="그룹 30">
            <a:extLst>
              <a:ext uri="{FF2B5EF4-FFF2-40B4-BE49-F238E27FC236}">
                <a16:creationId xmlns:a16="http://schemas.microsoft.com/office/drawing/2014/main" id="{3CC30479-B6BE-413A-8C9A-D8B4CA59416A}"/>
              </a:ext>
            </a:extLst>
          </p:cNvPr>
          <p:cNvGrpSpPr/>
          <p:nvPr/>
        </p:nvGrpSpPr>
        <p:grpSpPr>
          <a:xfrm>
            <a:off x="5952519" y="4712048"/>
            <a:ext cx="2983695" cy="556640"/>
            <a:chOff x="1217318" y="2688058"/>
            <a:chExt cx="4907217" cy="362264"/>
          </a:xfrm>
        </p:grpSpPr>
        <p:sp>
          <p:nvSpPr>
            <p:cNvPr id="34" name="이등변 삼각형 33">
              <a:extLst>
                <a:ext uri="{FF2B5EF4-FFF2-40B4-BE49-F238E27FC236}">
                  <a16:creationId xmlns:a16="http://schemas.microsoft.com/office/drawing/2014/main" id="{61066899-141B-47C0-BDB3-CBEABAF482CD}"/>
                </a:ext>
              </a:extLst>
            </p:cNvPr>
            <p:cNvSpPr/>
            <p:nvPr/>
          </p:nvSpPr>
          <p:spPr>
            <a:xfrm rot="16200000">
              <a:off x="1320115" y="2629671"/>
              <a:ext cx="203710" cy="4093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latin typeface="KoPub돋움체 Medium" panose="02020603020101020101" pitchFamily="18" charset="-127"/>
                <a:ea typeface="KoPub돋움체 Medium" panose="02020603020101020101" pitchFamily="18" charset="-127"/>
              </a:endParaRPr>
            </a:p>
          </p:txBody>
        </p:sp>
        <p:sp>
          <p:nvSpPr>
            <p:cNvPr id="39" name="직사각형 38">
              <a:extLst>
                <a:ext uri="{FF2B5EF4-FFF2-40B4-BE49-F238E27FC236}">
                  <a16:creationId xmlns:a16="http://schemas.microsoft.com/office/drawing/2014/main" id="{FD5E61CD-276C-48D9-8F77-8491427D1348}"/>
                </a:ext>
              </a:extLst>
            </p:cNvPr>
            <p:cNvSpPr/>
            <p:nvPr/>
          </p:nvSpPr>
          <p:spPr>
            <a:xfrm>
              <a:off x="1480320" y="2688058"/>
              <a:ext cx="4644215" cy="362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45720" rIns="91440" bIns="45720" numCol="1" spcCol="0" rtlCol="0" fromWordArt="0" anchor="ctr" anchorCtr="0" forceAA="0" compatLnSpc="1">
              <a:prstTxWarp prst="textNoShape">
                <a:avLst/>
              </a:prstTxWarp>
              <a:noAutofit/>
            </a:bodyPr>
            <a:lstStyle/>
            <a:p>
              <a:pPr>
                <a:spcAft>
                  <a:spcPts val="100"/>
                </a:spcAft>
              </a:pP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“석탄</a:t>
              </a: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석유</a:t>
              </a: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가스의 단계적 퇴출을 촉구하는 데는 여전히 미치지 못했다</a:t>
              </a: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p>
          </p:txBody>
        </p:sp>
      </p:grpSp>
      <p:sp>
        <p:nvSpPr>
          <p:cNvPr id="40" name="TextBox 39">
            <a:extLst>
              <a:ext uri="{FF2B5EF4-FFF2-40B4-BE49-F238E27FC236}">
                <a16:creationId xmlns:a16="http://schemas.microsoft.com/office/drawing/2014/main" id="{39049EC2-9B34-42CA-8BEF-A694D0F3DC02}"/>
              </a:ext>
            </a:extLst>
          </p:cNvPr>
          <p:cNvSpPr txBox="1"/>
          <p:nvPr/>
        </p:nvSpPr>
        <p:spPr>
          <a:xfrm>
            <a:off x="6113364" y="4490752"/>
            <a:ext cx="2583721" cy="161904"/>
          </a:xfrm>
          <a:prstGeom prst="rect">
            <a:avLst/>
          </a:prstGeom>
          <a:noFill/>
        </p:spPr>
        <p:txBody>
          <a:bodyPr wrap="none" lIns="0" tIns="0" rIns="0" bIns="0" rtlCol="0">
            <a:spAutoFit/>
          </a:bodyPr>
          <a:lstStyle/>
          <a:p>
            <a:pPr>
              <a:lnSpc>
                <a:spcPct val="110000"/>
              </a:lnSpc>
            </a:pPr>
            <a:r>
              <a:rPr lang="ko-KR" altLang="en-US"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스테판 </a:t>
            </a:r>
            <a:r>
              <a:rPr lang="ko-KR" altLang="en-US" sz="1000" b="1" spc="-30" dirty="0" err="1">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코넬리우스</a:t>
            </a:r>
            <a:r>
              <a:rPr lang="ko-KR" altLang="en-US"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rPr>
              <a:t> 박사 세계자연기금 기후변화 전문가</a:t>
            </a:r>
            <a:endParaRPr lang="ko-KR" altLang="en-US" sz="9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endParaRPr>
          </a:p>
        </p:txBody>
      </p:sp>
      <p:grpSp>
        <p:nvGrpSpPr>
          <p:cNvPr id="41" name="그룹 40">
            <a:extLst>
              <a:ext uri="{FF2B5EF4-FFF2-40B4-BE49-F238E27FC236}">
                <a16:creationId xmlns:a16="http://schemas.microsoft.com/office/drawing/2014/main" id="{CE89E70F-B7AA-464C-87CB-EA70855DC1FD}"/>
              </a:ext>
            </a:extLst>
          </p:cNvPr>
          <p:cNvGrpSpPr/>
          <p:nvPr/>
        </p:nvGrpSpPr>
        <p:grpSpPr>
          <a:xfrm>
            <a:off x="5952519" y="3821607"/>
            <a:ext cx="2983695" cy="580637"/>
            <a:chOff x="1217318" y="2618322"/>
            <a:chExt cx="4907217" cy="432000"/>
          </a:xfrm>
        </p:grpSpPr>
        <p:sp>
          <p:nvSpPr>
            <p:cNvPr id="42" name="이등변 삼각형 41">
              <a:extLst>
                <a:ext uri="{FF2B5EF4-FFF2-40B4-BE49-F238E27FC236}">
                  <a16:creationId xmlns:a16="http://schemas.microsoft.com/office/drawing/2014/main" id="{A81892BB-74BF-43E8-8139-35B9FB0EB832}"/>
                </a:ext>
              </a:extLst>
            </p:cNvPr>
            <p:cNvSpPr/>
            <p:nvPr/>
          </p:nvSpPr>
          <p:spPr>
            <a:xfrm rot="16200000">
              <a:off x="1320115" y="2629671"/>
              <a:ext cx="203710" cy="4093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latin typeface="KoPub돋움체 Medium" panose="02020603020101020101" pitchFamily="18" charset="-127"/>
                <a:ea typeface="KoPub돋움체 Medium" panose="02020603020101020101" pitchFamily="18" charset="-127"/>
              </a:endParaRPr>
            </a:p>
          </p:txBody>
        </p:sp>
        <p:sp>
          <p:nvSpPr>
            <p:cNvPr id="43" name="직사각형 42">
              <a:extLst>
                <a:ext uri="{FF2B5EF4-FFF2-40B4-BE49-F238E27FC236}">
                  <a16:creationId xmlns:a16="http://schemas.microsoft.com/office/drawing/2014/main" id="{7B50922C-E7A0-4500-A391-9C22E0B11D31}"/>
                </a:ext>
              </a:extLst>
            </p:cNvPr>
            <p:cNvSpPr/>
            <p:nvPr/>
          </p:nvSpPr>
          <p:spPr>
            <a:xfrm>
              <a:off x="1480320" y="2618322"/>
              <a:ext cx="4644215"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45720" rIns="91440" bIns="45720" numCol="1" spcCol="0" rtlCol="0" fromWordArt="0" anchor="ctr" anchorCtr="0" forceAA="0" compatLnSpc="1">
              <a:prstTxWarp prst="textNoShape">
                <a:avLst/>
              </a:prstTxWarp>
              <a:noAutofit/>
            </a:bodyPr>
            <a:lstStyle/>
            <a:p>
              <a:pPr>
                <a:spcAft>
                  <a:spcPts val="100"/>
                </a:spcAft>
              </a:pP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이번 합의는 화석연료 종말의 시작</a:t>
              </a: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“당사국은 모든 내용에 빠짐없이 동의하고 파리 협정을 이행하는 일을 시작해야 한다</a:t>
              </a:r>
              <a:r>
                <a:rPr lang="en-US" altLang="ko-KR" sz="1050" spc="-30" dirty="0">
                  <a:ln>
                    <a:solidFill>
                      <a:schemeClr val="accent1">
                        <a:shade val="95000"/>
                        <a:satMod val="10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p>
          </p:txBody>
        </p:sp>
      </p:grpSp>
      <p:sp>
        <p:nvSpPr>
          <p:cNvPr id="44" name="TextBox 43">
            <a:extLst>
              <a:ext uri="{FF2B5EF4-FFF2-40B4-BE49-F238E27FC236}">
                <a16:creationId xmlns:a16="http://schemas.microsoft.com/office/drawing/2014/main" id="{434A0F46-A6F2-40B4-9590-0100B275563F}"/>
              </a:ext>
            </a:extLst>
          </p:cNvPr>
          <p:cNvSpPr txBox="1"/>
          <p:nvPr/>
        </p:nvSpPr>
        <p:spPr>
          <a:xfrm>
            <a:off x="6112430" y="3600311"/>
            <a:ext cx="1991892" cy="161904"/>
          </a:xfrm>
          <a:prstGeom prst="rect">
            <a:avLst/>
          </a:prstGeom>
          <a:noFill/>
        </p:spPr>
        <p:txBody>
          <a:bodyPr wrap="none" lIns="0" tIns="0" rIns="0" bIns="0" rtlCol="0">
            <a:spAutoFit/>
          </a:bodyPr>
          <a:lstStyle/>
          <a:p>
            <a:pPr>
              <a:lnSpc>
                <a:spcPct val="110000"/>
              </a:lnSpc>
            </a:pPr>
            <a:r>
              <a:rPr lang="ko-KR" altLang="en-US"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사이먼 </a:t>
            </a:r>
            <a:r>
              <a:rPr lang="ko-KR" altLang="en-US" sz="1000" b="1" spc="-30" dirty="0" err="1">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스티엘</a:t>
            </a:r>
            <a:r>
              <a:rPr lang="ko-KR" altLang="en-US" sz="10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 유엔기후변화협약 사무총장</a:t>
            </a:r>
            <a:endParaRPr lang="ko-KR" altLang="en-US" sz="900" b="1" spc="-30" dirty="0">
              <a:ln>
                <a:solidFill>
                  <a:schemeClr val="accent1">
                    <a:shade val="95000"/>
                    <a:satMod val="10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Univers for KPMG"/>
            </a:endParaRPr>
          </a:p>
        </p:txBody>
      </p:sp>
      <p:sp>
        <p:nvSpPr>
          <p:cNvPr id="49" name="텍스트 개체 틀 2">
            <a:extLst>
              <a:ext uri="{FF2B5EF4-FFF2-40B4-BE49-F238E27FC236}">
                <a16:creationId xmlns:a16="http://schemas.microsoft.com/office/drawing/2014/main" id="{1B10DF26-F847-487A-8025-4C5A3CAFF728}"/>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r>
              <a:rPr lang="en-US" altLang="ko-KR" dirty="0"/>
              <a:t>UAE </a:t>
            </a:r>
            <a:r>
              <a:rPr lang="ko-KR" altLang="en-US" dirty="0"/>
              <a:t>컨센서스</a:t>
            </a:r>
            <a:r>
              <a:rPr lang="en-US" altLang="ko-KR" sz="1800" dirty="0"/>
              <a:t>(UAE Consensus)</a:t>
            </a:r>
            <a:r>
              <a:rPr lang="en-US" altLang="ko-KR" sz="1800" baseline="30000" dirty="0"/>
              <a:t>1)</a:t>
            </a:r>
            <a:r>
              <a:rPr lang="en-US" altLang="ko-KR" sz="1800" dirty="0"/>
              <a:t> </a:t>
            </a:r>
            <a:r>
              <a:rPr lang="ko-KR" altLang="en-US" dirty="0"/>
              <a:t>채택 </a:t>
            </a:r>
          </a:p>
        </p:txBody>
      </p:sp>
      <p:sp>
        <p:nvSpPr>
          <p:cNvPr id="32" name="TextBox 31">
            <a:extLst>
              <a:ext uri="{FF2B5EF4-FFF2-40B4-BE49-F238E27FC236}">
                <a16:creationId xmlns:a16="http://schemas.microsoft.com/office/drawing/2014/main" id="{00DDBEED-0687-42E2-8052-E3138E8F6193}"/>
              </a:ext>
            </a:extLst>
          </p:cNvPr>
          <p:cNvSpPr txBox="1"/>
          <p:nvPr/>
        </p:nvSpPr>
        <p:spPr>
          <a:xfrm>
            <a:off x="521033" y="5612656"/>
            <a:ext cx="8928100" cy="369332"/>
          </a:xfrm>
          <a:prstGeom prst="rect">
            <a:avLst/>
          </a:prstGeom>
          <a:noFill/>
        </p:spPr>
        <p:txBody>
          <a:bodyPr wrap="square" lIns="0" tIns="0" rIns="0" bIns="0" rtlCol="0">
            <a:spAutoFit/>
          </a:bodyPr>
          <a:lstStyle/>
          <a:p>
            <a:pPr marR="0" lvl="0" indent="0" fontAlgn="auto">
              <a:lnSpc>
                <a:spcPct val="100000"/>
              </a:lnSpc>
              <a:spcBef>
                <a:spcPts val="0"/>
              </a:spcBef>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경제연구원 재구성</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a:p>
            <a:pPr>
              <a:defRPr/>
            </a:pP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Note</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1):</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2023.12.13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기준</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대표결정문이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UNFCCC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홈페이지에 공개되지 않아</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주요 언론기사를 참고하여 대표결정문의 이름은 가제로 기재 </a:t>
            </a:r>
            <a:endPar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endParaRPr>
          </a:p>
          <a:p>
            <a:pPr marR="0" lvl="0" indent="0" fontAlgn="auto">
              <a:lnSpc>
                <a:spcPct val="100000"/>
              </a:lnSpc>
              <a:spcBef>
                <a:spcPts val="0"/>
              </a:spcBef>
              <a:buClrTx/>
              <a:buSzTx/>
              <a:buFontTx/>
              <a:buNone/>
              <a:tabLst/>
              <a:defRPr/>
            </a:pP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Note 2): Carbon Capture, Utilization and Storage</a:t>
            </a:r>
          </a:p>
        </p:txBody>
      </p:sp>
      <p:pic>
        <p:nvPicPr>
          <p:cNvPr id="3" name="그림 2">
            <a:extLst>
              <a:ext uri="{FF2B5EF4-FFF2-40B4-BE49-F238E27FC236}">
                <a16:creationId xmlns:a16="http://schemas.microsoft.com/office/drawing/2014/main" id="{AD815D34-7EDF-6B36-0238-268BB42DEF27}"/>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199966" y="1960094"/>
            <a:ext cx="702456" cy="771344"/>
          </a:xfrm>
          <a:prstGeom prst="rect">
            <a:avLst/>
          </a:prstGeom>
          <a:effectLst>
            <a:outerShdw blurRad="50800" dist="38100" dir="2700000" algn="tl" rotWithShape="0">
              <a:prstClr val="black">
                <a:alpha val="40000"/>
              </a:prstClr>
            </a:outerShdw>
          </a:effectLst>
        </p:spPr>
      </p:pic>
      <p:pic>
        <p:nvPicPr>
          <p:cNvPr id="8" name="그림 7">
            <a:extLst>
              <a:ext uri="{FF2B5EF4-FFF2-40B4-BE49-F238E27FC236}">
                <a16:creationId xmlns:a16="http://schemas.microsoft.com/office/drawing/2014/main" id="{BEDCBA8A-9D24-CB73-7097-2ABCB76CF2F3}"/>
              </a:ext>
            </a:extLst>
          </p:cNvPr>
          <p:cNvPicPr>
            <a:picLocks noChangeAspect="1"/>
          </p:cNvPicPr>
          <p:nvPr/>
        </p:nvPicPr>
        <p:blipFill>
          <a:blip r:embed="rId3"/>
          <a:stretch>
            <a:fillRect/>
          </a:stretch>
        </p:blipFill>
        <p:spPr>
          <a:xfrm>
            <a:off x="5199966" y="4571704"/>
            <a:ext cx="698493" cy="761321"/>
          </a:xfrm>
          <a:prstGeom prst="rect">
            <a:avLst/>
          </a:prstGeom>
          <a:effectLst>
            <a:outerShdw blurRad="50800" dist="38100" dir="2700000" algn="tl" rotWithShape="0">
              <a:prstClr val="black">
                <a:alpha val="40000"/>
              </a:prstClr>
            </a:outerShdw>
          </a:effectLst>
        </p:spPr>
      </p:pic>
      <p:pic>
        <p:nvPicPr>
          <p:cNvPr id="14" name="그림 13">
            <a:extLst>
              <a:ext uri="{FF2B5EF4-FFF2-40B4-BE49-F238E27FC236}">
                <a16:creationId xmlns:a16="http://schemas.microsoft.com/office/drawing/2014/main" id="{8D2A419A-AA7A-9C88-1173-3891BF4F07F8}"/>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5199966" y="3716131"/>
            <a:ext cx="698493" cy="758637"/>
          </a:xfrm>
          <a:prstGeom prst="rect">
            <a:avLst/>
          </a:prstGeom>
          <a:effectLst>
            <a:outerShdw blurRad="50800" dist="38100" dir="2700000" algn="tl" rotWithShape="0">
              <a:prstClr val="black">
                <a:alpha val="40000"/>
              </a:prstClr>
            </a:outerShdw>
          </a:effectLst>
        </p:spPr>
      </p:pic>
      <p:pic>
        <p:nvPicPr>
          <p:cNvPr id="5" name="그림 4">
            <a:extLst>
              <a:ext uri="{FF2B5EF4-FFF2-40B4-BE49-F238E27FC236}">
                <a16:creationId xmlns:a16="http://schemas.microsoft.com/office/drawing/2014/main" id="{CD5E11CC-1C99-B0F1-1B30-93944B92494F}"/>
              </a:ext>
            </a:extLst>
          </p:cNvPr>
          <p:cNvPicPr>
            <a:picLocks noChangeAspect="1"/>
          </p:cNvPicPr>
          <p:nvPr/>
        </p:nvPicPr>
        <p:blipFill>
          <a:blip r:embed="rId5"/>
          <a:stretch>
            <a:fillRect/>
          </a:stretch>
        </p:blipFill>
        <p:spPr>
          <a:xfrm>
            <a:off x="5199966" y="2843124"/>
            <a:ext cx="698493" cy="76132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425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설명선: 오른쪽 화살표 10">
            <a:extLst>
              <a:ext uri="{FF2B5EF4-FFF2-40B4-BE49-F238E27FC236}">
                <a16:creationId xmlns:a16="http://schemas.microsoft.com/office/drawing/2014/main" id="{81435BFF-8771-4A5D-918C-E17C974C1A30}"/>
              </a:ext>
            </a:extLst>
          </p:cNvPr>
          <p:cNvSpPr/>
          <p:nvPr/>
        </p:nvSpPr>
        <p:spPr>
          <a:xfrm>
            <a:off x="500380" y="2525905"/>
            <a:ext cx="5975644" cy="3077462"/>
          </a:xfrm>
          <a:prstGeom prst="rightArrowCallout">
            <a:avLst>
              <a:gd name="adj1" fmla="val 25000"/>
              <a:gd name="adj2" fmla="val 25000"/>
              <a:gd name="adj3" fmla="val 9731"/>
              <a:gd name="adj4" fmla="val 9239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2" name="더하기 기호 11">
            <a:extLst>
              <a:ext uri="{FF2B5EF4-FFF2-40B4-BE49-F238E27FC236}">
                <a16:creationId xmlns:a16="http://schemas.microsoft.com/office/drawing/2014/main" id="{3F513B1B-EFE0-49C5-99EE-FED4A49FDBC2}"/>
              </a:ext>
            </a:extLst>
          </p:cNvPr>
          <p:cNvSpPr/>
          <p:nvPr/>
        </p:nvSpPr>
        <p:spPr>
          <a:xfrm>
            <a:off x="3069367" y="3849447"/>
            <a:ext cx="321798" cy="347033"/>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KPMG</a:t>
            </a:r>
            <a:r>
              <a:rPr lang="ko-KR" altLang="en-US" dirty="0"/>
              <a:t>의 </a:t>
            </a:r>
            <a:r>
              <a:rPr lang="en-US" altLang="ko-KR" dirty="0"/>
              <a:t>View (1/2)</a:t>
            </a:r>
            <a:endParaRPr lang="ko-KR" altLang="en-US" dirty="0"/>
          </a:p>
        </p:txBody>
      </p:sp>
      <p:sp>
        <p:nvSpPr>
          <p:cNvPr id="22" name="텍스트 개체 틀 29">
            <a:extLst>
              <a:ext uri="{FF2B5EF4-FFF2-40B4-BE49-F238E27FC236}">
                <a16:creationId xmlns:a16="http://schemas.microsoft.com/office/drawing/2014/main" id="{4A97A6EB-C867-4A4E-B043-E03DDF7385AE}"/>
              </a:ext>
            </a:extLst>
          </p:cNvPr>
          <p:cNvSpPr txBox="1">
            <a:spLocks/>
          </p:cNvSpPr>
          <p:nvPr/>
        </p:nvSpPr>
        <p:spPr>
          <a:xfrm>
            <a:off x="488950" y="1162471"/>
            <a:ext cx="8928100" cy="864737"/>
          </a:xfrm>
          <a:prstGeom prst="rect">
            <a:avLst/>
          </a:prstGeom>
        </p:spPr>
        <p:txBody>
          <a:bodyPr lIns="0" tIns="0" rIns="0" bIns="0"/>
          <a:lstStyle>
            <a:lvl1pPr lvl="0">
              <a:lnSpc>
                <a:spcPct val="110000"/>
              </a:lnSpc>
              <a:spcAft>
                <a:spcPts val="600"/>
              </a:spcAft>
              <a:defRPr sz="1500" b="0" i="0">
                <a:ln>
                  <a:solidFill>
                    <a:prstClr val="white">
                      <a:lumMod val="75000"/>
                      <a:alpha val="0"/>
                    </a:prstClr>
                  </a:solidFill>
                </a:ln>
                <a:solidFill>
                  <a:schemeClr val="tx1">
                    <a:lumMod val="65000"/>
                    <a:lumOff val="35000"/>
                  </a:schemeClr>
                </a:solidFill>
                <a:latin typeface="+mn-ea"/>
                <a:cs typeface="Univers for KPMG" panose="020B0603020202020204" pitchFamily="34" charset="0"/>
              </a:defRPr>
            </a:lvl1pPr>
            <a:lvl2pPr marL="0" indent="0" latinLnBrk="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latinLnBrk="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latinLnBrk="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latinLnBrk="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latinLnBrk="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r>
              <a:rPr lang="en-US" altLang="ko-KR" dirty="0"/>
              <a:t>COP28 </a:t>
            </a:r>
            <a:r>
              <a:rPr lang="ko-KR" altLang="en-US" dirty="0"/>
              <a:t>최종 합의 결과와 한국이 주도</a:t>
            </a:r>
            <a:r>
              <a:rPr lang="en-US" altLang="ko-KR" dirty="0"/>
              <a:t>·</a:t>
            </a:r>
            <a:r>
              <a:rPr lang="ko-KR" altLang="en-US" dirty="0"/>
              <a:t>동참한 주요 이니셔티브를 종합할 때</a:t>
            </a:r>
            <a:r>
              <a:rPr lang="en-US" altLang="ko-KR" dirty="0"/>
              <a:t>, </a:t>
            </a:r>
            <a:r>
              <a:rPr lang="ko-KR" altLang="en-US" dirty="0"/>
              <a:t>국내 산업은 </a:t>
            </a:r>
            <a:r>
              <a:rPr lang="en-US" altLang="ko-KR" dirty="0"/>
              <a:t>NDC </a:t>
            </a:r>
            <a:r>
              <a:rPr lang="ko-KR" altLang="en-US" dirty="0"/>
              <a:t>상향 조정 필요 시</a:t>
            </a:r>
            <a:r>
              <a:rPr lang="en-US" altLang="ko-KR" dirty="0"/>
              <a:t> </a:t>
            </a:r>
            <a:r>
              <a:rPr lang="ko-KR" altLang="en-US" dirty="0"/>
              <a:t>탄소배출비용 부담 증가</a:t>
            </a:r>
            <a:r>
              <a:rPr lang="en-US" altLang="ko-KR" dirty="0"/>
              <a:t>, </a:t>
            </a:r>
            <a:r>
              <a:rPr lang="ko-KR" altLang="en-US" dirty="0"/>
              <a:t>원자력 및 수소 산업 육성 정책 추가</a:t>
            </a:r>
            <a:r>
              <a:rPr lang="en-US" altLang="ko-KR" dirty="0"/>
              <a:t>, </a:t>
            </a:r>
            <a:r>
              <a:rPr lang="ko-KR" altLang="en-US" dirty="0"/>
              <a:t>재생에너지 발전 목표 확대</a:t>
            </a:r>
            <a:r>
              <a:rPr lang="en-US" altLang="ko-KR" dirty="0"/>
              <a:t>, </a:t>
            </a:r>
            <a:r>
              <a:rPr lang="ko-KR" altLang="en-US" dirty="0"/>
              <a:t>탄소 </a:t>
            </a:r>
            <a:r>
              <a:rPr lang="ko-KR" altLang="en-US" dirty="0" err="1"/>
              <a:t>다배출</a:t>
            </a:r>
            <a:r>
              <a:rPr lang="ko-KR" altLang="en-US" dirty="0"/>
              <a:t> 산업별 탈탄소화 방안 마련에 대한 시급성이 더해지며 영향을 받을 것으로 예상 </a:t>
            </a:r>
            <a:endParaRPr lang="en-US" altLang="ko-KR" dirty="0"/>
          </a:p>
        </p:txBody>
      </p:sp>
      <p:grpSp>
        <p:nvGrpSpPr>
          <p:cNvPr id="26" name="그룹 25">
            <a:extLst>
              <a:ext uri="{FF2B5EF4-FFF2-40B4-BE49-F238E27FC236}">
                <a16:creationId xmlns:a16="http://schemas.microsoft.com/office/drawing/2014/main" id="{BA32C727-CA21-471E-8438-3F9B7359DCCF}"/>
              </a:ext>
            </a:extLst>
          </p:cNvPr>
          <p:cNvGrpSpPr/>
          <p:nvPr/>
        </p:nvGrpSpPr>
        <p:grpSpPr>
          <a:xfrm>
            <a:off x="489000" y="2176483"/>
            <a:ext cx="2707046" cy="276837"/>
            <a:chOff x="704850" y="2013298"/>
            <a:chExt cx="4140200" cy="276837"/>
          </a:xfrm>
        </p:grpSpPr>
        <p:sp>
          <p:nvSpPr>
            <p:cNvPr id="27" name="TextBox 26">
              <a:extLst>
                <a:ext uri="{FF2B5EF4-FFF2-40B4-BE49-F238E27FC236}">
                  <a16:creationId xmlns:a16="http://schemas.microsoft.com/office/drawing/2014/main" id="{6AC319F6-6779-468D-93E0-196F6BCCC875}"/>
                </a:ext>
              </a:extLst>
            </p:cNvPr>
            <p:cNvSpPr txBox="1"/>
            <p:nvPr/>
          </p:nvSpPr>
          <p:spPr>
            <a:xfrm>
              <a:off x="704850" y="2046854"/>
              <a:ext cx="2358202"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COP28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주요 합의 결과</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28" name="직선 연결선 27">
              <a:extLst>
                <a:ext uri="{FF2B5EF4-FFF2-40B4-BE49-F238E27FC236}">
                  <a16:creationId xmlns:a16="http://schemas.microsoft.com/office/drawing/2014/main" id="{CBC01CD9-1882-4B48-876C-C4905D431DFC}"/>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43B836B1-A2F6-4A64-B34A-2482AF75382C}"/>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 name="그룹 6">
            <a:extLst>
              <a:ext uri="{FF2B5EF4-FFF2-40B4-BE49-F238E27FC236}">
                <a16:creationId xmlns:a16="http://schemas.microsoft.com/office/drawing/2014/main" id="{F59C0F2A-4FF7-45C6-8898-E28EA254AEEF}"/>
              </a:ext>
            </a:extLst>
          </p:cNvPr>
          <p:cNvGrpSpPr/>
          <p:nvPr/>
        </p:nvGrpSpPr>
        <p:grpSpPr>
          <a:xfrm>
            <a:off x="601980" y="2699235"/>
            <a:ext cx="2509520" cy="2719386"/>
            <a:chOff x="500380" y="2575328"/>
            <a:chExt cx="2509520" cy="3037328"/>
          </a:xfrm>
          <a:solidFill>
            <a:schemeClr val="bg1"/>
          </a:solidFill>
        </p:grpSpPr>
        <p:sp>
          <p:nvSpPr>
            <p:cNvPr id="2" name="직사각형 1">
              <a:extLst>
                <a:ext uri="{FF2B5EF4-FFF2-40B4-BE49-F238E27FC236}">
                  <a16:creationId xmlns:a16="http://schemas.microsoft.com/office/drawing/2014/main" id="{341BF567-601F-462B-AB2C-F08287D18807}"/>
                </a:ext>
              </a:extLst>
            </p:cNvPr>
            <p:cNvSpPr/>
            <p:nvPr/>
          </p:nvSpPr>
          <p:spPr>
            <a:xfrm>
              <a:off x="500380" y="2575328"/>
              <a:ext cx="2509520" cy="81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온실가스 감축에 중요한 시기인 </a:t>
              </a:r>
              <a:r>
                <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2030</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년까지 에너지 시스템에서 </a:t>
              </a:r>
              <a:r>
                <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화석연료로부터 멀어지는 전환</a:t>
              </a:r>
              <a:r>
                <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을 가속화 필요</a:t>
              </a:r>
            </a:p>
          </p:txBody>
        </p:sp>
        <p:sp>
          <p:nvSpPr>
            <p:cNvPr id="69" name="직사각형 68">
              <a:extLst>
                <a:ext uri="{FF2B5EF4-FFF2-40B4-BE49-F238E27FC236}">
                  <a16:creationId xmlns:a16="http://schemas.microsoft.com/office/drawing/2014/main" id="{5CB86D5D-26BD-400A-B2CF-4F3A4C02F069}"/>
                </a:ext>
              </a:extLst>
            </p:cNvPr>
            <p:cNvSpPr/>
            <p:nvPr/>
          </p:nvSpPr>
          <p:spPr>
            <a:xfrm>
              <a:off x="500380" y="3434926"/>
              <a:ext cx="2509520" cy="4250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2030</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년까지 연간 재생에너지 발전용량 </a:t>
              </a:r>
              <a:r>
                <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3</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배 확대 </a:t>
              </a:r>
            </a:p>
          </p:txBody>
        </p:sp>
        <p:sp>
          <p:nvSpPr>
            <p:cNvPr id="70" name="직사각형 69">
              <a:extLst>
                <a:ext uri="{FF2B5EF4-FFF2-40B4-BE49-F238E27FC236}">
                  <a16:creationId xmlns:a16="http://schemas.microsoft.com/office/drawing/2014/main" id="{076CFD8D-54D7-452B-9A98-562B315FD6CF}"/>
                </a:ext>
              </a:extLst>
            </p:cNvPr>
            <p:cNvSpPr/>
            <p:nvPr/>
          </p:nvSpPr>
          <p:spPr>
            <a:xfrm>
              <a:off x="500380" y="3904533"/>
              <a:ext cx="2509520" cy="4241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11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배출가스 저감 미비한 석탄화력발전소 신속히 폐기</a:t>
              </a:r>
              <a:endPar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71" name="직사각형 70">
              <a:extLst>
                <a:ext uri="{FF2B5EF4-FFF2-40B4-BE49-F238E27FC236}">
                  <a16:creationId xmlns:a16="http://schemas.microsoft.com/office/drawing/2014/main" id="{E2463CDF-BB5C-43E6-A956-A65C7F9B8353}"/>
                </a:ext>
              </a:extLst>
            </p:cNvPr>
            <p:cNvSpPr/>
            <p:nvPr/>
          </p:nvSpPr>
          <p:spPr>
            <a:xfrm>
              <a:off x="500380" y="4382379"/>
              <a:ext cx="2509520" cy="7113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손실과 피해 기금 기구 공식 출범 및 </a:t>
              </a:r>
              <a:r>
                <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UAE, </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독일을 중심으로 약 </a:t>
              </a:r>
              <a:r>
                <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7</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억 달러 이상의 기금 약정 </a:t>
              </a:r>
            </a:p>
          </p:txBody>
        </p:sp>
        <p:sp>
          <p:nvSpPr>
            <p:cNvPr id="72" name="직사각형 71">
              <a:extLst>
                <a:ext uri="{FF2B5EF4-FFF2-40B4-BE49-F238E27FC236}">
                  <a16:creationId xmlns:a16="http://schemas.microsoft.com/office/drawing/2014/main" id="{73FD2E2C-F8A8-4E4F-B814-19ACE9EB8305}"/>
                </a:ext>
              </a:extLst>
            </p:cNvPr>
            <p:cNvSpPr/>
            <p:nvPr/>
          </p:nvSpPr>
          <p:spPr>
            <a:xfrm>
              <a:off x="500380" y="5154071"/>
              <a:ext cx="2509520" cy="458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탈탄소가 어려운 산업부문 정화를 위한 탄소 </a:t>
              </a:r>
              <a:r>
                <a:rPr lang="ko-KR" altLang="en-US" sz="110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포집</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및 저장 등 기술 개발 </a:t>
              </a:r>
            </a:p>
          </p:txBody>
        </p:sp>
      </p:grpSp>
      <p:grpSp>
        <p:nvGrpSpPr>
          <p:cNvPr id="6" name="그룹 5">
            <a:extLst>
              <a:ext uri="{FF2B5EF4-FFF2-40B4-BE49-F238E27FC236}">
                <a16:creationId xmlns:a16="http://schemas.microsoft.com/office/drawing/2014/main" id="{00883E94-C715-F0A2-6823-C4C25429C932}"/>
              </a:ext>
            </a:extLst>
          </p:cNvPr>
          <p:cNvGrpSpPr/>
          <p:nvPr/>
        </p:nvGrpSpPr>
        <p:grpSpPr>
          <a:xfrm>
            <a:off x="3371850" y="2699233"/>
            <a:ext cx="2509520" cy="2719388"/>
            <a:chOff x="3371850" y="2699233"/>
            <a:chExt cx="2509520" cy="2036462"/>
          </a:xfrm>
        </p:grpSpPr>
        <p:sp>
          <p:nvSpPr>
            <p:cNvPr id="81" name="직사각형 80">
              <a:extLst>
                <a:ext uri="{FF2B5EF4-FFF2-40B4-BE49-F238E27FC236}">
                  <a16:creationId xmlns:a16="http://schemas.microsoft.com/office/drawing/2014/main" id="{E66EABFE-7144-4622-B162-559E6F706B37}"/>
                </a:ext>
              </a:extLst>
            </p:cNvPr>
            <p:cNvSpPr/>
            <p:nvPr/>
          </p:nvSpPr>
          <p:spPr>
            <a:xfrm>
              <a:off x="3371850" y="2699233"/>
              <a:ext cx="2509520" cy="644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l">
                <a:buFont typeface="Arial" panose="020B0604020202020204" pitchFamily="34" charset="0"/>
                <a:buChar char="•"/>
              </a:pPr>
              <a:r>
                <a:rPr lang="ko-KR" altLang="en-US" sz="1100" b="1"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무탄소에너지</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(CFE</a:t>
              </a:r>
              <a:r>
                <a:rPr lang="en-US" altLang="ko-KR" sz="1100" b="1" baseline="30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1)</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이니셔티브</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endPar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358775" lvl="1" indent="-171450">
                <a:buFont typeface="KoPub돋움체 Medium" panose="02020603020101020101" pitchFamily="18" charset="-127"/>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정부 주도로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CFE</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활용 확대 방안 제시 </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358775" lvl="1" indent="-171450">
                <a:buFont typeface="KoPub돋움체 Medium" panose="02020603020101020101" pitchFamily="18" charset="-127"/>
                <a:buChar char="－"/>
              </a:pPr>
              <a:r>
                <a:rPr lang="ko-KR" altLang="en-US" sz="100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무탄소에너지</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인증체계 수립</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주요국 정부</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국제 에너지 협의체</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민간부문 동참 유도 등이 향후 과제 </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82" name="직사각형 81">
              <a:extLst>
                <a:ext uri="{FF2B5EF4-FFF2-40B4-BE49-F238E27FC236}">
                  <a16:creationId xmlns:a16="http://schemas.microsoft.com/office/drawing/2014/main" id="{E16949C0-55D7-4EFD-B5A6-3D387069AF74}"/>
                </a:ext>
              </a:extLst>
            </p:cNvPr>
            <p:cNvSpPr/>
            <p:nvPr/>
          </p:nvSpPr>
          <p:spPr>
            <a:xfrm>
              <a:off x="3371850" y="3394993"/>
              <a:ext cx="2509520" cy="644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l">
                <a:buFont typeface="Arial" panose="020B0604020202020204" pitchFamily="34" charset="0"/>
                <a:buChar char="•"/>
              </a:pP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재생에너지 </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3</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배 확대 및 연평균 에너지 효율 </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2</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배 증가를 위한 이니셔티브</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endPar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358775" lvl="1" indent="-171450">
                <a:buFont typeface="KoPub돋움체 Medium" panose="02020603020101020101" pitchFamily="18" charset="-127"/>
                <a:buChar char="－"/>
              </a:pP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’30</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년까지 재생에너지 발전용량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11,000GW</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로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3</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배 확대</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에너지 효율 매년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4%</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씩 개선하는 것이 목표</a:t>
              </a:r>
            </a:p>
          </p:txBody>
        </p:sp>
        <p:sp>
          <p:nvSpPr>
            <p:cNvPr id="83" name="직사각형 82">
              <a:extLst>
                <a:ext uri="{FF2B5EF4-FFF2-40B4-BE49-F238E27FC236}">
                  <a16:creationId xmlns:a16="http://schemas.microsoft.com/office/drawing/2014/main" id="{3B80737F-21F8-4F34-8CA1-3F71F7CF7A4E}"/>
                </a:ext>
              </a:extLst>
            </p:cNvPr>
            <p:cNvSpPr/>
            <p:nvPr/>
          </p:nvSpPr>
          <p:spPr>
            <a:xfrm>
              <a:off x="3371850" y="4090754"/>
              <a:ext cx="2509520" cy="644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l">
                <a:buFont typeface="Arial" panose="020B0604020202020204" pitchFamily="34" charset="0"/>
                <a:buChar char="•"/>
              </a:pP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다자간 탄소중립 협의체 </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기후 클럽</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참여</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endPar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358775" lvl="1" indent="-171450">
                <a:buFont typeface="KoPub돋움체 Medium" panose="02020603020101020101" pitchFamily="18" charset="-127"/>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파리협정의 효과적인 이행과 탄소중립 달성을 가속화하기 위한 협의체로 산업 부문의 탈탄소화 중점 추진 </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sp>
        <p:nvSpPr>
          <p:cNvPr id="84" name="TextBox 83">
            <a:extLst>
              <a:ext uri="{FF2B5EF4-FFF2-40B4-BE49-F238E27FC236}">
                <a16:creationId xmlns:a16="http://schemas.microsoft.com/office/drawing/2014/main" id="{CDE423FC-FA79-4787-A7FB-C4E19199F06F}"/>
              </a:ext>
            </a:extLst>
          </p:cNvPr>
          <p:cNvSpPr txBox="1"/>
          <p:nvPr/>
        </p:nvSpPr>
        <p:spPr>
          <a:xfrm>
            <a:off x="521033" y="5612656"/>
            <a:ext cx="8928100" cy="246221"/>
          </a:xfrm>
          <a:prstGeom prst="rect">
            <a:avLst/>
          </a:prstGeom>
          <a:noFill/>
        </p:spPr>
        <p:txBody>
          <a:bodyPr wrap="square" lIns="0" tIns="0" rIns="0" bIns="0" rtlCol="0">
            <a:spAutoFit/>
          </a:bodyPr>
          <a:lstStyle/>
          <a:p>
            <a:pPr marR="0" lvl="0" indent="0" fontAlgn="auto">
              <a:lnSpc>
                <a:spcPct val="100000"/>
              </a:lnSpc>
              <a:spcBef>
                <a:spcPts val="0"/>
              </a:spcBef>
              <a:buClrTx/>
              <a:buSzTx/>
              <a:buFontTx/>
              <a:buNone/>
              <a:tabLst/>
              <a:defRPr/>
            </a:pP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Source: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언론보도 종합</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ko-KR" altLang="en-US" sz="800" dirty="0" err="1">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삼정</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KPMG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경제연구원</a:t>
            </a:r>
            <a:endPar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endParaRPr>
          </a:p>
          <a:p>
            <a:pPr marR="0" lvl="0" indent="0" fontAlgn="auto">
              <a:lnSpc>
                <a:spcPct val="100000"/>
              </a:lnSpc>
              <a:spcBef>
                <a:spcPts val="0"/>
              </a:spcBef>
              <a:buClrTx/>
              <a:buSzTx/>
              <a:buFontTx/>
              <a:buNone/>
              <a:tabLst/>
              <a:defRPr/>
            </a:pP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Note 1): Carbon Free Energy</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로 재생에너지만 인정하는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RE100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이니셔티브와 달리 탄소를 배출하지 않는 원자력발전과 청정수소 등을 포함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p>
        </p:txBody>
      </p:sp>
      <p:grpSp>
        <p:nvGrpSpPr>
          <p:cNvPr id="34" name="그룹 33">
            <a:extLst>
              <a:ext uri="{FF2B5EF4-FFF2-40B4-BE49-F238E27FC236}">
                <a16:creationId xmlns:a16="http://schemas.microsoft.com/office/drawing/2014/main" id="{55AA3B43-A5E9-4883-92E7-08AA7F089A7A}"/>
              </a:ext>
            </a:extLst>
          </p:cNvPr>
          <p:cNvGrpSpPr/>
          <p:nvPr/>
        </p:nvGrpSpPr>
        <p:grpSpPr>
          <a:xfrm>
            <a:off x="3371850" y="2171647"/>
            <a:ext cx="2707046" cy="276837"/>
            <a:chOff x="704850" y="2013298"/>
            <a:chExt cx="4140200" cy="276837"/>
          </a:xfrm>
        </p:grpSpPr>
        <p:sp>
          <p:nvSpPr>
            <p:cNvPr id="35" name="TextBox 34">
              <a:extLst>
                <a:ext uri="{FF2B5EF4-FFF2-40B4-BE49-F238E27FC236}">
                  <a16:creationId xmlns:a16="http://schemas.microsoft.com/office/drawing/2014/main" id="{681DA788-F2BC-4A20-8440-576FB2B48554}"/>
                </a:ext>
              </a:extLst>
            </p:cNvPr>
            <p:cNvSpPr txBox="1"/>
            <p:nvPr/>
          </p:nvSpPr>
          <p:spPr>
            <a:xfrm>
              <a:off x="704850" y="2046854"/>
              <a:ext cx="3721617"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한국이 주도</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동참한 주요 이니셔티브 </a:t>
              </a:r>
            </a:p>
          </p:txBody>
        </p:sp>
        <p:cxnSp>
          <p:nvCxnSpPr>
            <p:cNvPr id="36" name="직선 연결선 35">
              <a:extLst>
                <a:ext uri="{FF2B5EF4-FFF2-40B4-BE49-F238E27FC236}">
                  <a16:creationId xmlns:a16="http://schemas.microsoft.com/office/drawing/2014/main" id="{9A3934DA-BBBA-48D0-AC7C-47C47622E14B}"/>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직선 연결선 36">
              <a:extLst>
                <a:ext uri="{FF2B5EF4-FFF2-40B4-BE49-F238E27FC236}">
                  <a16:creationId xmlns:a16="http://schemas.microsoft.com/office/drawing/2014/main" id="{7AE2AB8F-466D-48FA-992D-9E006378D40E}"/>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8" name="그룹 37">
            <a:extLst>
              <a:ext uri="{FF2B5EF4-FFF2-40B4-BE49-F238E27FC236}">
                <a16:creationId xmlns:a16="http://schemas.microsoft.com/office/drawing/2014/main" id="{4C431898-EE4A-4A37-B1E5-A26782885516}"/>
              </a:ext>
            </a:extLst>
          </p:cNvPr>
          <p:cNvGrpSpPr/>
          <p:nvPr/>
        </p:nvGrpSpPr>
        <p:grpSpPr>
          <a:xfrm>
            <a:off x="6568934" y="2166811"/>
            <a:ext cx="2707046" cy="276837"/>
            <a:chOff x="704850" y="2013298"/>
            <a:chExt cx="4140200" cy="276837"/>
          </a:xfrm>
        </p:grpSpPr>
        <p:sp>
          <p:nvSpPr>
            <p:cNvPr id="39" name="TextBox 38">
              <a:extLst>
                <a:ext uri="{FF2B5EF4-FFF2-40B4-BE49-F238E27FC236}">
                  <a16:creationId xmlns:a16="http://schemas.microsoft.com/office/drawing/2014/main" id="{30F93D9E-A1E9-4CBC-85E6-F335FCC1A4FF}"/>
                </a:ext>
              </a:extLst>
            </p:cNvPr>
            <p:cNvSpPr txBox="1"/>
            <p:nvPr/>
          </p:nvSpPr>
          <p:spPr>
            <a:xfrm>
              <a:off x="704850" y="2046854"/>
              <a:ext cx="3044961"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국내 산업에 미칠 수 있는 영향</a:t>
              </a:r>
            </a:p>
          </p:txBody>
        </p:sp>
        <p:cxnSp>
          <p:nvCxnSpPr>
            <p:cNvPr id="40" name="직선 연결선 39">
              <a:extLst>
                <a:ext uri="{FF2B5EF4-FFF2-40B4-BE49-F238E27FC236}">
                  <a16:creationId xmlns:a16="http://schemas.microsoft.com/office/drawing/2014/main" id="{DB8F75FA-1277-4E6C-8633-0B327FEB3800}"/>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직선 연결선 40">
              <a:extLst>
                <a:ext uri="{FF2B5EF4-FFF2-40B4-BE49-F238E27FC236}">
                  <a16:creationId xmlns:a16="http://schemas.microsoft.com/office/drawing/2014/main" id="{C0E44AC2-6CE8-4913-B659-D1B160723A44}"/>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 name="그룹 9">
            <a:extLst>
              <a:ext uri="{FF2B5EF4-FFF2-40B4-BE49-F238E27FC236}">
                <a16:creationId xmlns:a16="http://schemas.microsoft.com/office/drawing/2014/main" id="{5ABAD85C-A1F7-C65F-B043-658B1BADFF64}"/>
              </a:ext>
            </a:extLst>
          </p:cNvPr>
          <p:cNvGrpSpPr/>
          <p:nvPr/>
        </p:nvGrpSpPr>
        <p:grpSpPr>
          <a:xfrm>
            <a:off x="6538264" y="2525905"/>
            <a:ext cx="2845326" cy="3063683"/>
            <a:chOff x="6538264" y="2525905"/>
            <a:chExt cx="2845326" cy="3259949"/>
          </a:xfrm>
        </p:grpSpPr>
        <p:sp>
          <p:nvSpPr>
            <p:cNvPr id="49" name="직사각형 48">
              <a:extLst>
                <a:ext uri="{FF2B5EF4-FFF2-40B4-BE49-F238E27FC236}">
                  <a16:creationId xmlns:a16="http://schemas.microsoft.com/office/drawing/2014/main" id="{B3C2A2DD-EF1A-4380-B856-D51B55219614}"/>
                </a:ext>
              </a:extLst>
            </p:cNvPr>
            <p:cNvSpPr/>
            <p:nvPr/>
          </p:nvSpPr>
          <p:spPr>
            <a:xfrm>
              <a:off x="6538264" y="2525905"/>
              <a:ext cx="2845326" cy="7611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171450" indent="-171450">
                <a:buFont typeface="Arial" panose="020B0604020202020204" pitchFamily="34" charset="0"/>
                <a:buChar char="•"/>
              </a:pPr>
              <a:r>
                <a:rPr lang="en-US" altLang="ko-KR"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NDC </a:t>
              </a:r>
              <a:r>
                <a:rPr lang="ko-KR" altLang="en-US"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상향 필요 시 탄소배출비용 부담 증가 </a:t>
              </a:r>
              <a:endParaRPr lang="en-US" altLang="ko-KR"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358775" marR="0" lvl="1" indent="-171450" algn="l" defTabSz="914400" rtl="0" eaLnBrk="1" fontAlgn="auto" latinLnBrk="0" hangingPunct="1">
                <a:lnSpc>
                  <a:spcPct val="100000"/>
                </a:lnSpc>
                <a:spcBef>
                  <a:spcPts val="0"/>
                </a:spcBef>
                <a:spcAft>
                  <a:spcPts val="0"/>
                </a:spcAft>
                <a:buClrTx/>
                <a:buSzTx/>
                <a:buFont typeface="KoPub돋움체 Medium" panose="02020603020101020101" pitchFamily="18" charset="-127"/>
                <a:buChar char="－"/>
                <a:tabLst/>
                <a:defRPr/>
              </a:pPr>
              <a:r>
                <a:rPr kumimoji="0" lang="ko-KR" altLang="en-US"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국내 </a:t>
              </a:r>
              <a:r>
                <a:rPr kumimoji="0" lang="en-US" altLang="ko-KR"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NDC</a:t>
              </a:r>
              <a:r>
                <a:rPr kumimoji="0" lang="ko-KR" altLang="en-US"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가 상향되면 이를 달성하기 위해 </a:t>
              </a:r>
              <a:br>
                <a:rPr kumimoji="0" lang="en-US" altLang="ko-KR"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산업별로 할당되는 탄소 감축 목표도 증대</a:t>
              </a:r>
            </a:p>
          </p:txBody>
        </p:sp>
        <p:sp>
          <p:nvSpPr>
            <p:cNvPr id="50" name="직사각형 49">
              <a:extLst>
                <a:ext uri="{FF2B5EF4-FFF2-40B4-BE49-F238E27FC236}">
                  <a16:creationId xmlns:a16="http://schemas.microsoft.com/office/drawing/2014/main" id="{38CB048B-38AC-4EE9-89C0-47F89CEDB377}"/>
                </a:ext>
              </a:extLst>
            </p:cNvPr>
            <p:cNvSpPr/>
            <p:nvPr/>
          </p:nvSpPr>
          <p:spPr>
            <a:xfrm>
              <a:off x="6538264" y="3358831"/>
              <a:ext cx="2845326" cy="7611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원자력</a:t>
              </a:r>
              <a:r>
                <a:rPr lang="en-US" altLang="ko-KR"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수소 산업의 정부 차원 지원 증대 </a:t>
              </a:r>
              <a:endParaRPr lang="en-US" altLang="ko-KR"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358775" marR="0" lvl="1" indent="-171450" algn="l" defTabSz="914400" rtl="0" eaLnBrk="1" fontAlgn="auto" latinLnBrk="0" hangingPunct="1">
                <a:lnSpc>
                  <a:spcPct val="100000"/>
                </a:lnSpc>
                <a:spcBef>
                  <a:spcPts val="0"/>
                </a:spcBef>
                <a:spcAft>
                  <a:spcPts val="0"/>
                </a:spcAft>
                <a:buClrTx/>
                <a:buSzTx/>
                <a:buFont typeface="KoPub돋움체 Medium" panose="02020603020101020101" pitchFamily="18" charset="-127"/>
                <a:buChar char="－"/>
                <a:tabLst/>
                <a:defRPr/>
              </a:pPr>
              <a:r>
                <a:rPr lang="ko-KR" altLang="en-US"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국내 정부가 주도하는 </a:t>
              </a:r>
              <a:r>
                <a:rPr lang="ko-KR" altLang="en-US" sz="1050" dirty="0" err="1">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무탄소에너지</a:t>
              </a:r>
              <a:r>
                <a:rPr lang="ko-KR" altLang="en-US"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 이니셔티브 확대를 위한 원자력</a:t>
              </a:r>
              <a:r>
                <a:rPr lang="en-US" altLang="ko-KR"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 </a:t>
              </a:r>
              <a:r>
                <a:rPr lang="ko-KR" altLang="en-US"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수소 산업 육성 정책 제시할 가능성 존재 </a:t>
              </a:r>
              <a:endParaRPr kumimoji="0" lang="ko-KR" altLang="en-US"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sp>
          <p:nvSpPr>
            <p:cNvPr id="51" name="직사각형 50">
              <a:extLst>
                <a:ext uri="{FF2B5EF4-FFF2-40B4-BE49-F238E27FC236}">
                  <a16:creationId xmlns:a16="http://schemas.microsoft.com/office/drawing/2014/main" id="{0CB35243-F60E-4B1F-910A-D40864386625}"/>
                </a:ext>
              </a:extLst>
            </p:cNvPr>
            <p:cNvSpPr/>
            <p:nvPr/>
          </p:nvSpPr>
          <p:spPr>
            <a:xfrm>
              <a:off x="6538264" y="4191757"/>
              <a:ext cx="2845326" cy="7611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재생에너지 발전용량 확대  </a:t>
              </a:r>
              <a:endParaRPr lang="en-US" altLang="ko-KR" sz="9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358775" marR="0" lvl="1" indent="-171450" algn="l" defTabSz="914400" rtl="0" eaLnBrk="1" fontAlgn="auto" latinLnBrk="0" hangingPunct="1">
                <a:lnSpc>
                  <a:spcPct val="100000"/>
                </a:lnSpc>
                <a:spcBef>
                  <a:spcPts val="0"/>
                </a:spcBef>
                <a:spcAft>
                  <a:spcPts val="0"/>
                </a:spcAft>
                <a:buClrTx/>
                <a:buSzTx/>
                <a:buFont typeface="KoPub돋움체 Medium" panose="02020603020101020101" pitchFamily="18" charset="-127"/>
                <a:buChar char="－"/>
                <a:tabLst/>
                <a:defRPr/>
              </a:pPr>
              <a:r>
                <a:rPr kumimoji="0" lang="en-US" altLang="ko-KR"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’30</a:t>
              </a:r>
              <a:r>
                <a:rPr kumimoji="0" lang="ko-KR" altLang="en-US"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년까지 재생에너지 </a:t>
              </a:r>
              <a:r>
                <a:rPr lang="ko-KR" altLang="en-US"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발전용량</a:t>
              </a:r>
              <a:r>
                <a:rPr kumimoji="0" lang="ko-KR" altLang="en-US"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3</a:t>
              </a:r>
              <a:r>
                <a:rPr kumimoji="0" lang="ko-KR" altLang="en-US"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배 확대를 위해 기존 정책 수정 및 향후 </a:t>
              </a:r>
              <a:r>
                <a:rPr kumimoji="0" lang="en-US" altLang="ko-KR"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11</a:t>
              </a:r>
              <a:r>
                <a:rPr kumimoji="0" lang="ko-KR" altLang="en-US"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차 전력수급기본계획에 반영 필요 </a:t>
              </a:r>
            </a:p>
          </p:txBody>
        </p:sp>
        <p:sp>
          <p:nvSpPr>
            <p:cNvPr id="9" name="직사각형 8">
              <a:extLst>
                <a:ext uri="{FF2B5EF4-FFF2-40B4-BE49-F238E27FC236}">
                  <a16:creationId xmlns:a16="http://schemas.microsoft.com/office/drawing/2014/main" id="{6C487603-9A62-230F-D28B-EA7B41056EA0}"/>
                </a:ext>
              </a:extLst>
            </p:cNvPr>
            <p:cNvSpPr/>
            <p:nvPr/>
          </p:nvSpPr>
          <p:spPr>
            <a:xfrm>
              <a:off x="6538264" y="5024684"/>
              <a:ext cx="2845326" cy="7611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탄소 </a:t>
              </a:r>
              <a:r>
                <a:rPr lang="ko-KR" altLang="en-US" sz="1200" b="1"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다배출</a:t>
              </a:r>
              <a:r>
                <a:rPr lang="ko-KR" altLang="en-US"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산업별 탈탄소화 방안 촉구</a:t>
              </a:r>
              <a:endParaRPr lang="en-US" altLang="ko-KR"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358775" marR="0" lvl="1" indent="-171450" algn="l" defTabSz="914400" rtl="0" eaLnBrk="1" fontAlgn="auto" latinLnBrk="0" hangingPunct="1">
                <a:lnSpc>
                  <a:spcPct val="100000"/>
                </a:lnSpc>
                <a:spcBef>
                  <a:spcPts val="0"/>
                </a:spcBef>
                <a:spcAft>
                  <a:spcPts val="0"/>
                </a:spcAft>
                <a:buClrTx/>
                <a:buSzTx/>
                <a:buFont typeface="KoPub돋움체 Medium" panose="02020603020101020101" pitchFamily="18" charset="-127"/>
                <a:buChar char="－"/>
                <a:tabLst/>
                <a:defRPr/>
              </a:pPr>
              <a:r>
                <a:rPr lang="ko-KR" altLang="en-US"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철강</a:t>
              </a:r>
              <a:r>
                <a:rPr lang="en-US" altLang="ko-KR"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 </a:t>
              </a:r>
              <a:r>
                <a:rPr lang="ko-KR" altLang="en-US"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시멘트</a:t>
              </a:r>
              <a:r>
                <a:rPr lang="en-US" altLang="ko-KR"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 </a:t>
              </a:r>
              <a:r>
                <a:rPr lang="ko-KR" altLang="en-US"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알루미늄</a:t>
              </a:r>
              <a:r>
                <a:rPr lang="en-US" altLang="ko-KR"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 </a:t>
              </a:r>
              <a:r>
                <a:rPr lang="ko-KR" altLang="en-US"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화학</a:t>
              </a:r>
              <a:r>
                <a:rPr lang="en-US" altLang="ko-KR"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 </a:t>
              </a:r>
              <a:r>
                <a:rPr lang="ko-KR" altLang="en-US"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등 전통적인 </a:t>
              </a:r>
              <a:r>
                <a:rPr lang="ko-KR" altLang="en-US" sz="1050" dirty="0" err="1">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산업뿐</a:t>
              </a:r>
              <a:r>
                <a:rPr lang="ko-KR" altLang="en-US" sz="1050" dirty="0">
                  <a:ln>
                    <a:solidFill>
                      <a:srgbClr val="FFFFFF">
                        <a:lumMod val="75000"/>
                        <a:alpha val="0"/>
                      </a:srgbClr>
                    </a:solidFill>
                  </a:ln>
                  <a:solidFill>
                    <a:srgbClr val="000000"/>
                  </a:solidFill>
                  <a:latin typeface="KoPub돋움체 Medium" panose="02020603020101020101" pitchFamily="18" charset="-127"/>
                  <a:ea typeface="KoPub돋움체 Medium" panose="02020603020101020101" pitchFamily="18" charset="-127"/>
                </a:rPr>
                <a:t> 아니라 반도체 등 전력수요가 높은  산업에서도 탈탄소화 방안 마련이 시급</a:t>
              </a:r>
              <a:endParaRPr kumimoji="0" lang="en-US" altLang="ko-KR" sz="105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spTree>
    <p:extLst>
      <p:ext uri="{BB962C8B-B14F-4D97-AF65-F5344CB8AC3E}">
        <p14:creationId xmlns:p14="http://schemas.microsoft.com/office/powerpoint/2010/main" val="2492570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KPMG</a:t>
            </a:r>
            <a:r>
              <a:rPr lang="ko-KR" altLang="en-US" dirty="0"/>
              <a:t>의 </a:t>
            </a:r>
            <a:r>
              <a:rPr lang="en-US" altLang="ko-KR" dirty="0"/>
              <a:t>View (2/2)</a:t>
            </a:r>
            <a:endParaRPr lang="ko-KR" altLang="en-US" dirty="0"/>
          </a:p>
        </p:txBody>
      </p:sp>
      <p:sp>
        <p:nvSpPr>
          <p:cNvPr id="22" name="텍스트 개체 틀 29">
            <a:extLst>
              <a:ext uri="{FF2B5EF4-FFF2-40B4-BE49-F238E27FC236}">
                <a16:creationId xmlns:a16="http://schemas.microsoft.com/office/drawing/2014/main" id="{4A97A6EB-C867-4A4E-B043-E03DDF7385AE}"/>
              </a:ext>
            </a:extLst>
          </p:cNvPr>
          <p:cNvSpPr txBox="1">
            <a:spLocks/>
          </p:cNvSpPr>
          <p:nvPr/>
        </p:nvSpPr>
        <p:spPr>
          <a:xfrm>
            <a:off x="488950" y="1162471"/>
            <a:ext cx="8928100" cy="864737"/>
          </a:xfrm>
          <a:prstGeom prst="rect">
            <a:avLst/>
          </a:prstGeom>
        </p:spPr>
        <p:txBody>
          <a:bodyPr lIns="0" tIns="0" rIns="0" bIns="0"/>
          <a:lstStyle>
            <a:lvl1pPr lvl="0">
              <a:lnSpc>
                <a:spcPct val="110000"/>
              </a:lnSpc>
              <a:spcAft>
                <a:spcPts val="600"/>
              </a:spcAft>
              <a:defRPr sz="1500" b="0" i="0">
                <a:ln>
                  <a:solidFill>
                    <a:prstClr val="white">
                      <a:lumMod val="75000"/>
                      <a:alpha val="0"/>
                    </a:prstClr>
                  </a:solidFill>
                </a:ln>
                <a:solidFill>
                  <a:schemeClr val="tx1">
                    <a:lumMod val="65000"/>
                    <a:lumOff val="35000"/>
                  </a:schemeClr>
                </a:solidFill>
                <a:latin typeface="+mn-ea"/>
                <a:cs typeface="Univers for KPMG" panose="020B0603020202020204" pitchFamily="34" charset="0"/>
              </a:defRPr>
            </a:lvl1pPr>
            <a:lvl2pPr marL="0" indent="0" latinLnBrk="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latinLnBrk="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latinLnBrk="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latinLnBrk="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latinLnBrk="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r>
              <a:rPr lang="ko-KR" altLang="en-US" dirty="0"/>
              <a:t>국내 기업은 탄소배출비용이 증가할 경우를 대비해</a:t>
            </a:r>
            <a:r>
              <a:rPr lang="en-US" altLang="ko-KR" dirty="0"/>
              <a:t> NDC </a:t>
            </a:r>
            <a:r>
              <a:rPr lang="ko-KR" altLang="en-US" dirty="0"/>
              <a:t>상향 조정</a:t>
            </a:r>
            <a:r>
              <a:rPr lang="en-US" altLang="ko-KR" dirty="0"/>
              <a:t>·</a:t>
            </a:r>
            <a:r>
              <a:rPr lang="ko-KR" altLang="en-US" dirty="0"/>
              <a:t>탄소배출권 유상할당 비율 등을 포괄적으로 고려한 전략을 수립하고</a:t>
            </a:r>
            <a:r>
              <a:rPr lang="en-US" altLang="ko-KR" dirty="0"/>
              <a:t>, </a:t>
            </a:r>
            <a:r>
              <a:rPr lang="ko-KR" altLang="en-US" dirty="0"/>
              <a:t>정부의 추가 지원이 가능한 </a:t>
            </a:r>
            <a:r>
              <a:rPr lang="ko-KR" altLang="en-US" dirty="0" err="1"/>
              <a:t>무탄소에너지</a:t>
            </a:r>
            <a:r>
              <a:rPr lang="en-US" altLang="ko-KR" dirty="0"/>
              <a:t>(</a:t>
            </a:r>
            <a:r>
              <a:rPr lang="ko-KR" altLang="en-US" dirty="0"/>
              <a:t>원자력</a:t>
            </a:r>
            <a:r>
              <a:rPr lang="en-US" altLang="ko-KR" dirty="0"/>
              <a:t>, </a:t>
            </a:r>
            <a:r>
              <a:rPr lang="ko-KR" altLang="en-US" dirty="0"/>
              <a:t>수소 등</a:t>
            </a:r>
            <a:r>
              <a:rPr lang="en-US" altLang="ko-KR" dirty="0"/>
              <a:t>)</a:t>
            </a:r>
            <a:r>
              <a:rPr lang="ko-KR" altLang="en-US" dirty="0"/>
              <a:t>의 차세대 기술 개발 및 글로벌 표준 형성에 집중하며</a:t>
            </a:r>
            <a:r>
              <a:rPr lang="en-US" altLang="ko-KR" dirty="0"/>
              <a:t>, </a:t>
            </a:r>
            <a:r>
              <a:rPr lang="ko-KR" altLang="en-US" dirty="0"/>
              <a:t>재생에너지 시장을 모니터링하여 시장 기회를 발굴하면서</a:t>
            </a:r>
            <a:r>
              <a:rPr lang="en-US" altLang="ko-KR" dirty="0"/>
              <a:t> </a:t>
            </a:r>
            <a:r>
              <a:rPr lang="ko-KR" altLang="en-US" dirty="0" err="1"/>
              <a:t>탈탄소</a:t>
            </a:r>
            <a:r>
              <a:rPr lang="ko-KR" altLang="en-US" dirty="0"/>
              <a:t> 기술 개발을 위해 독자</a:t>
            </a:r>
            <a:r>
              <a:rPr lang="en-US" altLang="ko-KR" dirty="0"/>
              <a:t>·</a:t>
            </a:r>
            <a:r>
              <a:rPr lang="ko-KR" altLang="en-US" dirty="0"/>
              <a:t>협업 전략 병행 필요</a:t>
            </a:r>
            <a:endParaRPr lang="en-US" altLang="ko-KR" dirty="0"/>
          </a:p>
        </p:txBody>
      </p:sp>
      <p:sp>
        <p:nvSpPr>
          <p:cNvPr id="4" name="TextBox 3">
            <a:extLst>
              <a:ext uri="{FF2B5EF4-FFF2-40B4-BE49-F238E27FC236}">
                <a16:creationId xmlns:a16="http://schemas.microsoft.com/office/drawing/2014/main" id="{CEC881C0-62E8-484F-BCB0-FA5060F02A67}"/>
              </a:ext>
            </a:extLst>
          </p:cNvPr>
          <p:cNvSpPr txBox="1"/>
          <p:nvPr/>
        </p:nvSpPr>
        <p:spPr>
          <a:xfrm>
            <a:off x="521033" y="5612656"/>
            <a:ext cx="4275267" cy="246221"/>
          </a:xfrm>
          <a:prstGeom prst="rect">
            <a:avLst/>
          </a:prstGeom>
          <a:noFill/>
        </p:spPr>
        <p:txBody>
          <a:bodyPr wrap="square" lIns="0" tIns="0" rIns="0" bIns="0" rtlCol="0">
            <a:spAutoFit/>
          </a:bodyPr>
          <a:lstStyle>
            <a:defPPr>
              <a:defRPr lang="en-US"/>
            </a:defPPr>
            <a:lvl1pPr>
              <a:defRPr kumimoji="0" sz="800" b="0" i="0" u="none" strike="noStrike" cap="none" spc="0" normalizeH="0" baseline="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defRPr>
            </a:lvl1pPr>
          </a:lstStyle>
          <a:p>
            <a:r>
              <a:rPr lang="en-US" altLang="ko-KR" dirty="0"/>
              <a:t>Source: </a:t>
            </a:r>
            <a:r>
              <a:rPr lang="ko-KR" altLang="en-US" dirty="0"/>
              <a:t>언론보도 종합</a:t>
            </a:r>
            <a:r>
              <a:rPr lang="en-US" altLang="ko-KR" dirty="0"/>
              <a:t>, </a:t>
            </a:r>
            <a:r>
              <a:rPr lang="ko-KR" altLang="en-US" dirty="0" err="1"/>
              <a:t>삼정</a:t>
            </a:r>
            <a:r>
              <a:rPr lang="en-US" altLang="ko-KR" dirty="0"/>
              <a:t>KPMG </a:t>
            </a:r>
            <a:r>
              <a:rPr lang="ko-KR" altLang="en-US" dirty="0"/>
              <a:t>경제연구원</a:t>
            </a:r>
            <a:endParaRPr lang="en-US" altLang="ko-KR" dirty="0"/>
          </a:p>
          <a:p>
            <a:r>
              <a:rPr lang="en-US" altLang="ko-KR" dirty="0"/>
              <a:t>Note</a:t>
            </a:r>
            <a:r>
              <a:rPr lang="ko-KR" altLang="en-US" dirty="0"/>
              <a:t> </a:t>
            </a:r>
            <a:r>
              <a:rPr lang="en-US" altLang="ko-KR" dirty="0"/>
              <a:t>1): Inflation Reduction Act, </a:t>
            </a:r>
            <a:r>
              <a:rPr lang="ko-KR" altLang="en-US" dirty="0"/>
              <a:t>인플레이션감축법</a:t>
            </a:r>
            <a:endParaRPr lang="en-US" altLang="ko-KR" dirty="0"/>
          </a:p>
        </p:txBody>
      </p:sp>
      <p:grpSp>
        <p:nvGrpSpPr>
          <p:cNvPr id="26" name="그룹 25">
            <a:extLst>
              <a:ext uri="{FF2B5EF4-FFF2-40B4-BE49-F238E27FC236}">
                <a16:creationId xmlns:a16="http://schemas.microsoft.com/office/drawing/2014/main" id="{BA32C727-CA21-471E-8438-3F9B7359DCCF}"/>
              </a:ext>
            </a:extLst>
          </p:cNvPr>
          <p:cNvGrpSpPr/>
          <p:nvPr/>
        </p:nvGrpSpPr>
        <p:grpSpPr>
          <a:xfrm>
            <a:off x="489000" y="2173558"/>
            <a:ext cx="6048000" cy="276837"/>
            <a:chOff x="704850" y="2013298"/>
            <a:chExt cx="4140200" cy="276837"/>
          </a:xfrm>
        </p:grpSpPr>
        <p:sp>
          <p:nvSpPr>
            <p:cNvPr id="27" name="TextBox 26">
              <a:extLst>
                <a:ext uri="{FF2B5EF4-FFF2-40B4-BE49-F238E27FC236}">
                  <a16:creationId xmlns:a16="http://schemas.microsoft.com/office/drawing/2014/main" id="{6AC319F6-6779-468D-93E0-196F6BCCC875}"/>
                </a:ext>
              </a:extLst>
            </p:cNvPr>
            <p:cNvSpPr txBox="1"/>
            <p:nvPr/>
          </p:nvSpPr>
          <p:spPr>
            <a:xfrm>
              <a:off x="704850" y="2046854"/>
              <a:ext cx="848921"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국내 기업에게 미칠 영향은</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28" name="직선 연결선 27">
              <a:extLst>
                <a:ext uri="{FF2B5EF4-FFF2-40B4-BE49-F238E27FC236}">
                  <a16:creationId xmlns:a16="http://schemas.microsoft.com/office/drawing/2014/main" id="{CBC01CD9-1882-4B48-876C-C4905D431DFC}"/>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43B836B1-A2F6-4A64-B34A-2482AF75382C}"/>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3" name="그룹 12">
            <a:extLst>
              <a:ext uri="{FF2B5EF4-FFF2-40B4-BE49-F238E27FC236}">
                <a16:creationId xmlns:a16="http://schemas.microsoft.com/office/drawing/2014/main" id="{48AFD3C5-F5DE-7B25-3348-F85EB68B9928}"/>
              </a:ext>
            </a:extLst>
          </p:cNvPr>
          <p:cNvGrpSpPr/>
          <p:nvPr/>
        </p:nvGrpSpPr>
        <p:grpSpPr>
          <a:xfrm>
            <a:off x="502345" y="2615198"/>
            <a:ext cx="8914705" cy="651577"/>
            <a:chOff x="502345" y="2615198"/>
            <a:chExt cx="8914705" cy="756139"/>
          </a:xfrm>
        </p:grpSpPr>
        <p:sp>
          <p:nvSpPr>
            <p:cNvPr id="17" name="직사각형 16">
              <a:extLst>
                <a:ext uri="{FF2B5EF4-FFF2-40B4-BE49-F238E27FC236}">
                  <a16:creationId xmlns:a16="http://schemas.microsoft.com/office/drawing/2014/main" id="{9737779D-130B-4DA2-A6E8-6FC7F1567BBD}"/>
                </a:ext>
              </a:extLst>
            </p:cNvPr>
            <p:cNvSpPr/>
            <p:nvPr/>
          </p:nvSpPr>
          <p:spPr>
            <a:xfrm>
              <a:off x="502345" y="2615198"/>
              <a:ext cx="1970606" cy="75613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r>
                <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NDC </a:t>
              </a:r>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상향 조정 필요 시</a:t>
              </a:r>
              <a:r>
                <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탄소배출비용 부담 증가</a:t>
              </a:r>
            </a:p>
          </p:txBody>
        </p:sp>
        <p:sp>
          <p:nvSpPr>
            <p:cNvPr id="51" name="직사각형 50">
              <a:extLst>
                <a:ext uri="{FF2B5EF4-FFF2-40B4-BE49-F238E27FC236}">
                  <a16:creationId xmlns:a16="http://schemas.microsoft.com/office/drawing/2014/main" id="{F7471A36-DA2C-49FA-8EA9-E41ACD2B818D}"/>
                </a:ext>
              </a:extLst>
            </p:cNvPr>
            <p:cNvSpPr/>
            <p:nvPr/>
          </p:nvSpPr>
          <p:spPr>
            <a:xfrm>
              <a:off x="2496541" y="2615198"/>
              <a:ext cx="4087935" cy="7561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년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3</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월 정부가 발표한 바에 따르면</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2018</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년 온실가스 배출량을 기준으로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2030</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년까지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40%, 2</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억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9,100</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만 톤 감축 필요</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전 지구적 이행 점검을 통해 각국의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NDC</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가 상향 조정되어야 할 경우</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국내 역시 현재 기준의 감축 목표에서 일정 수준 추가될 것으로 예상</a:t>
              </a:r>
            </a:p>
          </p:txBody>
        </p:sp>
        <p:sp>
          <p:nvSpPr>
            <p:cNvPr id="54" name="직사각형 53">
              <a:extLst>
                <a:ext uri="{FF2B5EF4-FFF2-40B4-BE49-F238E27FC236}">
                  <a16:creationId xmlns:a16="http://schemas.microsoft.com/office/drawing/2014/main" id="{3E2F2F58-4A14-4FE3-A096-379DB0A602D7}"/>
                </a:ext>
              </a:extLst>
            </p:cNvPr>
            <p:cNvSpPr/>
            <p:nvPr/>
          </p:nvSpPr>
          <p:spPr>
            <a:xfrm>
              <a:off x="6917001" y="2615199"/>
              <a:ext cx="2500049" cy="7561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000" b="1" dirty="0">
                  <a:ln>
                    <a:solidFill>
                      <a:srgbClr val="FFFFFF">
                        <a:lumMod val="75000"/>
                        <a:alpha val="0"/>
                      </a:srgbClr>
                    </a:solidFill>
                  </a:ln>
                  <a:solidFill>
                    <a:schemeClr val="bg1"/>
                  </a:solidFill>
                  <a:latin typeface="KoPub돋움체 Medium"/>
                  <a:ea typeface="KoPub돋움체 Medium" panose="02020603020101020101" pitchFamily="18" charset="-127"/>
                </a:rPr>
                <a:t>NDC</a:t>
              </a:r>
              <a:r>
                <a:rPr lang="ko-KR" altLang="en-US" sz="1000" b="1" dirty="0">
                  <a:ln>
                    <a:solidFill>
                      <a:srgbClr val="FFFFFF">
                        <a:lumMod val="75000"/>
                        <a:alpha val="0"/>
                      </a:srgbClr>
                    </a:solidFill>
                  </a:ln>
                  <a:solidFill>
                    <a:schemeClr val="bg1"/>
                  </a:solidFill>
                  <a:latin typeface="KoPub돋움체 Medium"/>
                  <a:ea typeface="KoPub돋움체 Medium" panose="02020603020101020101" pitchFamily="18" charset="-127"/>
                </a:rPr>
                <a:t> 상향 조정 </a:t>
              </a:r>
              <a:r>
                <a:rPr lang="ko-KR" altLang="en-US" sz="1000" b="1" dirty="0" err="1">
                  <a:ln>
                    <a:solidFill>
                      <a:srgbClr val="FFFFFF">
                        <a:lumMod val="75000"/>
                        <a:alpha val="0"/>
                      </a:srgbClr>
                    </a:solidFill>
                  </a:ln>
                  <a:solidFill>
                    <a:schemeClr val="bg1"/>
                  </a:solidFill>
                  <a:latin typeface="KoPub돋움체 Medium"/>
                  <a:ea typeface="KoPub돋움체 Medium" panose="02020603020101020101" pitchFamily="18" charset="-127"/>
                </a:rPr>
                <a:t>시나리오뿐</a:t>
              </a:r>
              <a:r>
                <a:rPr lang="ko-KR" altLang="en-US" sz="1000" b="1" dirty="0">
                  <a:ln>
                    <a:solidFill>
                      <a:srgbClr val="FFFFFF">
                        <a:lumMod val="75000"/>
                        <a:alpha val="0"/>
                      </a:srgbClr>
                    </a:solidFill>
                  </a:ln>
                  <a:solidFill>
                    <a:schemeClr val="bg1"/>
                  </a:solidFill>
                  <a:latin typeface="KoPub돋움체 Medium"/>
                  <a:ea typeface="KoPub돋움체 Medium" panose="02020603020101020101" pitchFamily="18" charset="-127"/>
                </a:rPr>
                <a:t> 아니라 향후 탄소배출권 유상할당 비율 증대</a:t>
              </a:r>
              <a:r>
                <a:rPr lang="en-US" altLang="ko-KR" sz="1000" b="1" dirty="0">
                  <a:ln>
                    <a:solidFill>
                      <a:srgbClr val="FFFFFF">
                        <a:lumMod val="75000"/>
                        <a:alpha val="0"/>
                      </a:srgbClr>
                    </a:solidFill>
                  </a:ln>
                  <a:solidFill>
                    <a:schemeClr val="bg1"/>
                  </a:solidFill>
                  <a:latin typeface="KoPub돋움체 Medium"/>
                  <a:ea typeface="KoPub돋움체 Medium" panose="02020603020101020101" pitchFamily="18" charset="-127"/>
                </a:rPr>
                <a:t>, </a:t>
              </a:r>
              <a:r>
                <a:rPr lang="ko-KR" altLang="en-US" sz="1000" b="1" dirty="0">
                  <a:ln>
                    <a:solidFill>
                      <a:srgbClr val="FFFFFF">
                        <a:lumMod val="75000"/>
                        <a:alpha val="0"/>
                      </a:srgbClr>
                    </a:solidFill>
                  </a:ln>
                  <a:solidFill>
                    <a:schemeClr val="bg1"/>
                  </a:solidFill>
                  <a:latin typeface="KoPub돋움체 Medium"/>
                  <a:ea typeface="KoPub돋움체 Medium" panose="02020603020101020101" pitchFamily="18" charset="-127"/>
                </a:rPr>
                <a:t>주요 수출 시장 내 탄소 관련 비용 등의 변수를 종합적으로 고려한 전략 필요</a:t>
              </a:r>
              <a:endPar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endParaRPr>
            </a:p>
          </p:txBody>
        </p:sp>
        <p:sp>
          <p:nvSpPr>
            <p:cNvPr id="57" name="화살표: 오른쪽 56">
              <a:extLst>
                <a:ext uri="{FF2B5EF4-FFF2-40B4-BE49-F238E27FC236}">
                  <a16:creationId xmlns:a16="http://schemas.microsoft.com/office/drawing/2014/main" id="{F4A61B1A-183F-4ACB-BF12-1F037605648A}"/>
                </a:ext>
              </a:extLst>
            </p:cNvPr>
            <p:cNvSpPr/>
            <p:nvPr/>
          </p:nvSpPr>
          <p:spPr>
            <a:xfrm>
              <a:off x="6639412" y="2922666"/>
              <a:ext cx="253999" cy="19457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grpSp>
        <p:nvGrpSpPr>
          <p:cNvPr id="14" name="그룹 13">
            <a:extLst>
              <a:ext uri="{FF2B5EF4-FFF2-40B4-BE49-F238E27FC236}">
                <a16:creationId xmlns:a16="http://schemas.microsoft.com/office/drawing/2014/main" id="{B771A414-1159-E664-53CC-6EF25D54F2C6}"/>
              </a:ext>
            </a:extLst>
          </p:cNvPr>
          <p:cNvGrpSpPr/>
          <p:nvPr/>
        </p:nvGrpSpPr>
        <p:grpSpPr>
          <a:xfrm>
            <a:off x="504780" y="3365673"/>
            <a:ext cx="8914705" cy="651600"/>
            <a:chOff x="504780" y="3449896"/>
            <a:chExt cx="8914705" cy="756139"/>
          </a:xfrm>
        </p:grpSpPr>
        <p:sp>
          <p:nvSpPr>
            <p:cNvPr id="5" name="직사각형 4">
              <a:extLst>
                <a:ext uri="{FF2B5EF4-FFF2-40B4-BE49-F238E27FC236}">
                  <a16:creationId xmlns:a16="http://schemas.microsoft.com/office/drawing/2014/main" id="{20CBE02F-9862-EE59-F367-71FB7D00B90D}"/>
                </a:ext>
              </a:extLst>
            </p:cNvPr>
            <p:cNvSpPr/>
            <p:nvPr/>
          </p:nvSpPr>
          <p:spPr>
            <a:xfrm>
              <a:off x="504780" y="3449896"/>
              <a:ext cx="1970606" cy="75613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원자력</a:t>
              </a:r>
              <a:r>
                <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수소 사업 대상</a:t>
              </a:r>
              <a:endPar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정부 차원 지원 증대 </a:t>
              </a:r>
            </a:p>
          </p:txBody>
        </p:sp>
        <p:sp>
          <p:nvSpPr>
            <p:cNvPr id="6" name="직사각형 5">
              <a:extLst>
                <a:ext uri="{FF2B5EF4-FFF2-40B4-BE49-F238E27FC236}">
                  <a16:creationId xmlns:a16="http://schemas.microsoft.com/office/drawing/2014/main" id="{0277E2D8-4CBB-64C8-4D12-5D345A8DAE9F}"/>
                </a:ext>
              </a:extLst>
            </p:cNvPr>
            <p:cNvSpPr/>
            <p:nvPr/>
          </p:nvSpPr>
          <p:spPr>
            <a:xfrm>
              <a:off x="2498976" y="3449896"/>
              <a:ext cx="4087935" cy="7561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정부는 </a:t>
              </a:r>
              <a:r>
                <a:rPr lang="ko-KR" altLang="en-US" sz="1000" dirty="0" err="1">
                  <a:ln>
                    <a:solidFill>
                      <a:srgbClr val="FFFFFF">
                        <a:lumMod val="75000"/>
                        <a:alpha val="0"/>
                      </a:srgbClr>
                    </a:solidFill>
                  </a:ln>
                  <a:solidFill>
                    <a:srgbClr val="000000"/>
                  </a:solidFill>
                  <a:latin typeface="KoPub돋움체 Medium"/>
                  <a:ea typeface="KoPub돋움체 Medium" panose="02020603020101020101" pitchFamily="18" charset="-127"/>
                </a:rPr>
                <a:t>산업부</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대한상의 및 기업을 중심으로 </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1000" dirty="0" err="1">
                  <a:ln>
                    <a:solidFill>
                      <a:srgbClr val="FFFFFF">
                        <a:lumMod val="75000"/>
                        <a:alpha val="0"/>
                      </a:srgbClr>
                    </a:solidFill>
                  </a:ln>
                  <a:solidFill>
                    <a:srgbClr val="000000"/>
                  </a:solidFill>
                  <a:latin typeface="KoPub돋움체 Medium"/>
                  <a:ea typeface="KoPub돋움체 Medium" panose="02020603020101020101" pitchFamily="18" charset="-127"/>
                </a:rPr>
                <a:t>무탄소에너지</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(CFE) </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연합</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발족하고 다양한 글로벌 기업 및 주요 국가를 대상으로 오픈 플랫폼화 목표</a:t>
              </a:r>
              <a:endPar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국내 원전 기술</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1000" dirty="0" err="1">
                  <a:ln>
                    <a:solidFill>
                      <a:srgbClr val="FFFFFF">
                        <a:lumMod val="75000"/>
                        <a:alpha val="0"/>
                      </a:srgbClr>
                    </a:solidFill>
                  </a:ln>
                  <a:solidFill>
                    <a:srgbClr val="000000"/>
                  </a:solidFill>
                  <a:latin typeface="KoPub돋움체 Medium"/>
                  <a:ea typeface="KoPub돋움체 Medium" panose="02020603020101020101" pitchFamily="18" charset="-127"/>
                </a:rPr>
                <a:t>수소차</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수소연료전지 시장이 원활하게 수출될 수 있도록 정부 차원의 지원 가능 </a:t>
              </a:r>
              <a:endPar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7" name="직사각형 6">
              <a:extLst>
                <a:ext uri="{FF2B5EF4-FFF2-40B4-BE49-F238E27FC236}">
                  <a16:creationId xmlns:a16="http://schemas.microsoft.com/office/drawing/2014/main" id="{B53AE4B7-B4A7-FF30-893B-E9FE49E0A135}"/>
                </a:ext>
              </a:extLst>
            </p:cNvPr>
            <p:cNvSpPr/>
            <p:nvPr/>
          </p:nvSpPr>
          <p:spPr>
            <a:xfrm>
              <a:off x="6919436" y="3449897"/>
              <a:ext cx="2500049" cy="7561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ko-KR"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rPr>
                <a:t>2023</a:t>
              </a:r>
              <a:r>
                <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rPr>
                <a:t>년 </a:t>
              </a:r>
              <a:r>
                <a:rPr kumimoji="0" lang="en-US" altLang="ko-KR"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rPr>
                <a:t>1</a:t>
              </a:r>
              <a:r>
                <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rPr>
                <a:t>월 정부는 원전</a:t>
              </a:r>
              <a:r>
                <a:rPr kumimoji="0" lang="en-US" altLang="ko-KR"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rPr>
                <a:t>·</a:t>
              </a:r>
              <a:r>
                <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rPr>
                <a:t>수소 등 에너지 기술개발에 </a:t>
              </a:r>
              <a:r>
                <a:rPr kumimoji="0" lang="en-US" altLang="ko-KR"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rPr>
                <a:t>1.2</a:t>
              </a:r>
              <a:r>
                <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rPr>
                <a:t>조 원 투자 지원책 발표 </a:t>
              </a:r>
              <a:endParaRPr kumimoji="0" lang="en-US" altLang="ko-KR"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altLang="en-US" sz="1000" b="1" dirty="0">
                  <a:ln>
                    <a:solidFill>
                      <a:srgbClr val="FFFFFF">
                        <a:lumMod val="75000"/>
                        <a:alpha val="0"/>
                      </a:srgbClr>
                    </a:solidFill>
                  </a:ln>
                  <a:solidFill>
                    <a:schemeClr val="bg1"/>
                  </a:solidFill>
                  <a:latin typeface="KoPub돋움체 Medium"/>
                  <a:ea typeface="KoPub돋움체 Medium" panose="02020603020101020101" pitchFamily="18" charset="-127"/>
                </a:rPr>
                <a:t>차세대 기술 글로벌 표준 형성 시 우위를 점할 수 있는 </a:t>
              </a:r>
              <a:r>
                <a:rPr lang="en-US" altLang="ko-KR" sz="1000" b="1" dirty="0">
                  <a:ln>
                    <a:solidFill>
                      <a:srgbClr val="FFFFFF">
                        <a:lumMod val="75000"/>
                        <a:alpha val="0"/>
                      </a:srgbClr>
                    </a:solidFill>
                  </a:ln>
                  <a:solidFill>
                    <a:schemeClr val="bg1"/>
                  </a:solidFill>
                  <a:latin typeface="KoPub돋움체 Medium"/>
                  <a:ea typeface="KoPub돋움체 Medium" panose="02020603020101020101" pitchFamily="18" charset="-127"/>
                </a:rPr>
                <a:t>R&amp;D </a:t>
              </a:r>
              <a:r>
                <a:rPr lang="ko-KR" altLang="en-US" sz="1000" b="1" dirty="0">
                  <a:ln>
                    <a:solidFill>
                      <a:srgbClr val="FFFFFF">
                        <a:lumMod val="75000"/>
                        <a:alpha val="0"/>
                      </a:srgbClr>
                    </a:solidFill>
                  </a:ln>
                  <a:solidFill>
                    <a:schemeClr val="bg1"/>
                  </a:solidFill>
                  <a:latin typeface="KoPub돋움체 Medium"/>
                  <a:ea typeface="KoPub돋움체 Medium" panose="02020603020101020101" pitchFamily="18" charset="-127"/>
                </a:rPr>
                <a:t>대응 필요 </a:t>
              </a:r>
              <a:endPar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endParaRPr>
            </a:p>
          </p:txBody>
        </p:sp>
        <p:sp>
          <p:nvSpPr>
            <p:cNvPr id="8" name="화살표: 오른쪽 7">
              <a:extLst>
                <a:ext uri="{FF2B5EF4-FFF2-40B4-BE49-F238E27FC236}">
                  <a16:creationId xmlns:a16="http://schemas.microsoft.com/office/drawing/2014/main" id="{1BD4CB5A-1C4D-DFA0-4E96-929B5367DDFE}"/>
                </a:ext>
              </a:extLst>
            </p:cNvPr>
            <p:cNvSpPr/>
            <p:nvPr/>
          </p:nvSpPr>
          <p:spPr>
            <a:xfrm>
              <a:off x="6641847" y="3730679"/>
              <a:ext cx="253999" cy="19457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grpSp>
        <p:nvGrpSpPr>
          <p:cNvPr id="38" name="그룹 37">
            <a:extLst>
              <a:ext uri="{FF2B5EF4-FFF2-40B4-BE49-F238E27FC236}">
                <a16:creationId xmlns:a16="http://schemas.microsoft.com/office/drawing/2014/main" id="{2A395F3D-BD49-4411-9B1D-35B947014AB0}"/>
              </a:ext>
            </a:extLst>
          </p:cNvPr>
          <p:cNvGrpSpPr/>
          <p:nvPr/>
        </p:nvGrpSpPr>
        <p:grpSpPr>
          <a:xfrm>
            <a:off x="502344" y="3283637"/>
            <a:ext cx="390110" cy="307779"/>
            <a:chOff x="7738926" y="2489441"/>
            <a:chExt cx="390110" cy="307779"/>
          </a:xfrm>
        </p:grpSpPr>
        <p:grpSp>
          <p:nvGrpSpPr>
            <p:cNvPr id="39" name="그룹 38">
              <a:extLst>
                <a:ext uri="{FF2B5EF4-FFF2-40B4-BE49-F238E27FC236}">
                  <a16:creationId xmlns:a16="http://schemas.microsoft.com/office/drawing/2014/main" id="{2CA5270A-6ADF-4C55-9A0E-FE24A08D8D34}"/>
                </a:ext>
              </a:extLst>
            </p:cNvPr>
            <p:cNvGrpSpPr/>
            <p:nvPr/>
          </p:nvGrpSpPr>
          <p:grpSpPr>
            <a:xfrm>
              <a:off x="7738926" y="2489441"/>
              <a:ext cx="316395" cy="307779"/>
              <a:chOff x="8195910" y="2112274"/>
              <a:chExt cx="467721" cy="312832"/>
            </a:xfrm>
          </p:grpSpPr>
          <p:sp>
            <p:nvSpPr>
              <p:cNvPr id="41" name="양쪽 모서리가 둥근 사각형 19">
                <a:extLst>
                  <a:ext uri="{FF2B5EF4-FFF2-40B4-BE49-F238E27FC236}">
                    <a16:creationId xmlns:a16="http://schemas.microsoft.com/office/drawing/2014/main" id="{2BF45A09-21E1-4542-9FB2-BEB454C23D27}"/>
                  </a:ext>
                </a:extLst>
              </p:cNvPr>
              <p:cNvSpPr/>
              <p:nvPr/>
            </p:nvSpPr>
            <p:spPr>
              <a:xfrm flipV="1">
                <a:off x="8195910" y="2116716"/>
                <a:ext cx="467721" cy="308390"/>
              </a:xfrm>
              <a:prstGeom prst="round2SameRect">
                <a:avLst>
                  <a:gd name="adj1" fmla="val 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직사각형 41">
                <a:extLst>
                  <a:ext uri="{FF2B5EF4-FFF2-40B4-BE49-F238E27FC236}">
                    <a16:creationId xmlns:a16="http://schemas.microsoft.com/office/drawing/2014/main" id="{4DA2C3B6-23D6-459E-9E7B-AA30A08E73F8}"/>
                  </a:ext>
                </a:extLst>
              </p:cNvPr>
              <p:cNvSpPr/>
              <p:nvPr/>
            </p:nvSpPr>
            <p:spPr>
              <a:xfrm>
                <a:off x="8217298" y="2112274"/>
                <a:ext cx="427019" cy="312830"/>
              </a:xfrm>
              <a:prstGeom prst="rect">
                <a:avLst/>
              </a:prstGeom>
            </p:spPr>
            <p:txBody>
              <a:bodyPr wrap="none">
                <a:spAutoFit/>
              </a:bodyPr>
              <a:lstStyle/>
              <a:p>
                <a:pPr lvl="0" algn="ctr" latinLnBrk="1"/>
                <a:r>
                  <a:rPr lang="en-US" altLang="ko-KR" sz="1400" b="1" kern="0" dirty="0">
                    <a:ln>
                      <a:solidFill>
                        <a:srgbClr val="1871C6">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2</a:t>
                </a:r>
              </a:p>
            </p:txBody>
          </p:sp>
        </p:grpSp>
        <p:sp>
          <p:nvSpPr>
            <p:cNvPr id="40" name="직각 삼각형 39">
              <a:extLst>
                <a:ext uri="{FF2B5EF4-FFF2-40B4-BE49-F238E27FC236}">
                  <a16:creationId xmlns:a16="http://schemas.microsoft.com/office/drawing/2014/main" id="{3F7C6395-2F16-4744-AA06-F5BD4E3C7BB1}"/>
                </a:ext>
              </a:extLst>
            </p:cNvPr>
            <p:cNvSpPr/>
            <p:nvPr/>
          </p:nvSpPr>
          <p:spPr>
            <a:xfrm>
              <a:off x="8055387" y="2493811"/>
              <a:ext cx="73649" cy="8944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5" name="그룹 14">
            <a:extLst>
              <a:ext uri="{FF2B5EF4-FFF2-40B4-BE49-F238E27FC236}">
                <a16:creationId xmlns:a16="http://schemas.microsoft.com/office/drawing/2014/main" id="{F1AE75A4-D08D-6D4D-151E-302383094B79}"/>
              </a:ext>
            </a:extLst>
          </p:cNvPr>
          <p:cNvGrpSpPr/>
          <p:nvPr/>
        </p:nvGrpSpPr>
        <p:grpSpPr>
          <a:xfrm>
            <a:off x="504780" y="4118980"/>
            <a:ext cx="8914705" cy="651600"/>
            <a:chOff x="504780" y="4311488"/>
            <a:chExt cx="8914705" cy="756139"/>
          </a:xfrm>
        </p:grpSpPr>
        <p:sp>
          <p:nvSpPr>
            <p:cNvPr id="9" name="직사각형 8">
              <a:extLst>
                <a:ext uri="{FF2B5EF4-FFF2-40B4-BE49-F238E27FC236}">
                  <a16:creationId xmlns:a16="http://schemas.microsoft.com/office/drawing/2014/main" id="{9C94D9EB-9529-754A-BBFD-DC7F47C305D1}"/>
                </a:ext>
              </a:extLst>
            </p:cNvPr>
            <p:cNvSpPr/>
            <p:nvPr/>
          </p:nvSpPr>
          <p:spPr>
            <a:xfrm>
              <a:off x="504780" y="4311488"/>
              <a:ext cx="1970606" cy="75613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재생에너지 발전용량 확대</a:t>
              </a:r>
            </a:p>
          </p:txBody>
        </p:sp>
        <p:sp>
          <p:nvSpPr>
            <p:cNvPr id="10" name="직사각형 9">
              <a:extLst>
                <a:ext uri="{FF2B5EF4-FFF2-40B4-BE49-F238E27FC236}">
                  <a16:creationId xmlns:a16="http://schemas.microsoft.com/office/drawing/2014/main" id="{364B6575-5361-C167-DBD3-50F1ADF896C2}"/>
                </a:ext>
              </a:extLst>
            </p:cNvPr>
            <p:cNvSpPr/>
            <p:nvPr/>
          </p:nvSpPr>
          <p:spPr>
            <a:xfrm>
              <a:off x="2498976" y="4311488"/>
              <a:ext cx="4087935" cy="7561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a:ea typeface="KoPub돋움체 Medium" panose="02020603020101020101" pitchFamily="18" charset="-127"/>
                  <a:cs typeface="+mn-cs"/>
                </a:rPr>
                <a:t>제</a:t>
              </a:r>
              <a:r>
                <a:rPr kumimoji="0" lang="en-US" altLang="ko-KR"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a:ea typeface="KoPub돋움체 Medium" panose="02020603020101020101" pitchFamily="18" charset="-127"/>
                  <a:cs typeface="+mn-cs"/>
                </a:rPr>
                <a:t>10</a:t>
              </a:r>
              <a:r>
                <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a:ea typeface="KoPub돋움체 Medium" panose="02020603020101020101" pitchFamily="18" charset="-127"/>
                  <a:cs typeface="+mn-cs"/>
                </a:rPr>
                <a:t>차 전력수급기본계획 기반</a:t>
              </a:r>
              <a:r>
                <a:rPr kumimoji="0" lang="en-US" altLang="ko-KR"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a:ea typeface="KoPub돋움체 Medium" panose="02020603020101020101" pitchFamily="18" charset="-127"/>
                  <a:cs typeface="+mn-cs"/>
                </a:rPr>
                <a:t>,</a:t>
              </a:r>
              <a:r>
                <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a:ea typeface="KoPub돋움체 Medium" panose="02020603020101020101" pitchFamily="18" charset="-127"/>
                  <a:cs typeface="+mn-cs"/>
                </a:rPr>
                <a:t> </a:t>
              </a:r>
              <a:r>
                <a:rPr kumimoji="0" lang="en-US" altLang="ko-KR"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a:ea typeface="KoPub돋움체 Medium" panose="02020603020101020101" pitchFamily="18" charset="-127"/>
                  <a:cs typeface="+mn-cs"/>
                </a:rPr>
                <a:t>2030</a:t>
              </a:r>
              <a:r>
                <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a:ea typeface="KoPub돋움체 Medium" panose="02020603020101020101" pitchFamily="18" charset="-127"/>
                  <a:cs typeface="+mn-cs"/>
                </a:rPr>
                <a:t>년 기준 전력</a:t>
              </a:r>
              <a:r>
                <a:rPr kumimoji="0" lang="en-US" altLang="ko-KR"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a:ea typeface="KoPub돋움체 Medium" panose="02020603020101020101" pitchFamily="18" charset="-127"/>
                  <a:cs typeface="+mn-cs"/>
                </a:rPr>
                <a:t>Mix </a:t>
              </a:r>
              <a:r>
                <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a:ea typeface="KoPub돋움체 Medium" panose="02020603020101020101" pitchFamily="18" charset="-127"/>
                  <a:cs typeface="+mn-cs"/>
                </a:rPr>
                <a:t>중 신재생에너지 비중은 </a:t>
              </a:r>
              <a:r>
                <a:rPr kumimoji="0" lang="en-US" altLang="ko-KR"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a:ea typeface="KoPub돋움체 Medium" panose="02020603020101020101" pitchFamily="18" charset="-127"/>
                  <a:cs typeface="+mn-cs"/>
                </a:rPr>
                <a:t>21.6%</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 이는 </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2021</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년</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 NDC </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상향 과정에서 조정된 신재생에너지 발전 비중을 일정 수준 하향 조정한 것</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그러나 </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2030</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년까지 재생에너지 사용 </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3</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배 확대 서약에 동참함으로써 향후 재생에너지 발전 비중 확대 예상</a:t>
              </a:r>
              <a:endPar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1" name="직사각형 10">
              <a:extLst>
                <a:ext uri="{FF2B5EF4-FFF2-40B4-BE49-F238E27FC236}">
                  <a16:creationId xmlns:a16="http://schemas.microsoft.com/office/drawing/2014/main" id="{4CFCA73B-1931-1498-E232-F9224E346ABD}"/>
                </a:ext>
              </a:extLst>
            </p:cNvPr>
            <p:cNvSpPr/>
            <p:nvPr/>
          </p:nvSpPr>
          <p:spPr>
            <a:xfrm>
              <a:off x="6919436" y="4311489"/>
              <a:ext cx="2500049" cy="7561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rPr>
                <a:t>국내 발전설비 추가 수요 및 재생에너지 설치 기준 완화 등 정책적 지원 가능성 고려</a:t>
              </a:r>
              <a:endParaRPr kumimoji="0" lang="en-US" altLang="ko-KR"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altLang="en-US" sz="1000" b="1" dirty="0">
                  <a:ln>
                    <a:solidFill>
                      <a:srgbClr val="FFFFFF">
                        <a:lumMod val="75000"/>
                        <a:alpha val="0"/>
                      </a:srgbClr>
                    </a:solidFill>
                  </a:ln>
                  <a:solidFill>
                    <a:schemeClr val="bg1"/>
                  </a:solidFill>
                  <a:latin typeface="KoPub돋움체 Medium"/>
                  <a:ea typeface="KoPub돋움체 Medium" panose="02020603020101020101" pitchFamily="18" charset="-127"/>
                </a:rPr>
                <a:t>미국 </a:t>
              </a:r>
              <a:r>
                <a:rPr lang="en-US" altLang="ko-KR" sz="1000" b="1" dirty="0">
                  <a:ln>
                    <a:solidFill>
                      <a:srgbClr val="FFFFFF">
                        <a:lumMod val="75000"/>
                        <a:alpha val="0"/>
                      </a:srgbClr>
                    </a:solidFill>
                  </a:ln>
                  <a:solidFill>
                    <a:schemeClr val="bg1"/>
                  </a:solidFill>
                  <a:latin typeface="KoPub돋움체 Medium"/>
                  <a:ea typeface="KoPub돋움체 Medium" panose="02020603020101020101" pitchFamily="18" charset="-127"/>
                </a:rPr>
                <a:t>IRA</a:t>
              </a:r>
              <a:r>
                <a:rPr lang="en-US" altLang="ko-KR" sz="1000" b="1" baseline="30000" dirty="0">
                  <a:ln>
                    <a:solidFill>
                      <a:srgbClr val="FFFFFF">
                        <a:lumMod val="75000"/>
                        <a:alpha val="0"/>
                      </a:srgbClr>
                    </a:solidFill>
                  </a:ln>
                  <a:solidFill>
                    <a:schemeClr val="bg1"/>
                  </a:solidFill>
                  <a:latin typeface="KoPub돋움체 Medium"/>
                  <a:ea typeface="KoPub돋움체 Medium" panose="02020603020101020101" pitchFamily="18" charset="-127"/>
                </a:rPr>
                <a:t>1)</a:t>
              </a:r>
              <a:r>
                <a:rPr lang="ko-KR" altLang="en-US" sz="1000" b="1" baseline="30000" dirty="0">
                  <a:ln>
                    <a:solidFill>
                      <a:srgbClr val="FFFFFF">
                        <a:lumMod val="75000"/>
                        <a:alpha val="0"/>
                      </a:srgbClr>
                    </a:solidFill>
                  </a:ln>
                  <a:solidFill>
                    <a:schemeClr val="bg1"/>
                  </a:solidFill>
                  <a:latin typeface="KoPub돋움체 Medium"/>
                  <a:ea typeface="KoPub돋움체 Medium" panose="02020603020101020101" pitchFamily="18" charset="-127"/>
                </a:rPr>
                <a:t> </a:t>
              </a:r>
              <a:r>
                <a:rPr lang="ko-KR" altLang="en-US" sz="1000" b="1" dirty="0">
                  <a:ln>
                    <a:solidFill>
                      <a:srgbClr val="FFFFFF">
                        <a:lumMod val="75000"/>
                        <a:alpha val="0"/>
                      </a:srgbClr>
                    </a:solidFill>
                  </a:ln>
                  <a:solidFill>
                    <a:schemeClr val="bg1"/>
                  </a:solidFill>
                  <a:latin typeface="KoPub돋움체 Medium"/>
                  <a:ea typeface="KoPub돋움체 Medium" panose="02020603020101020101" pitchFamily="18" charset="-127"/>
                </a:rPr>
                <a:t>등 재생에너지 사용 시 정책 지원 사항 고려하여 각 사 공급망 전략 재검토 </a:t>
              </a:r>
              <a:endParaRPr kumimoji="0" lang="en-US" altLang="ko-KR"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endParaRPr>
            </a:p>
          </p:txBody>
        </p:sp>
        <p:sp>
          <p:nvSpPr>
            <p:cNvPr id="12" name="화살표: 오른쪽 11">
              <a:extLst>
                <a:ext uri="{FF2B5EF4-FFF2-40B4-BE49-F238E27FC236}">
                  <a16:creationId xmlns:a16="http://schemas.microsoft.com/office/drawing/2014/main" id="{C63A868F-6F18-21B8-B3F0-34E6128890FE}"/>
                </a:ext>
              </a:extLst>
            </p:cNvPr>
            <p:cNvSpPr/>
            <p:nvPr/>
          </p:nvSpPr>
          <p:spPr>
            <a:xfrm>
              <a:off x="6641847" y="4592271"/>
              <a:ext cx="253999" cy="19457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grpSp>
        <p:nvGrpSpPr>
          <p:cNvPr id="30" name="그룹 29">
            <a:extLst>
              <a:ext uri="{FF2B5EF4-FFF2-40B4-BE49-F238E27FC236}">
                <a16:creationId xmlns:a16="http://schemas.microsoft.com/office/drawing/2014/main" id="{463D664D-55C6-43F8-8AE9-B4A292EFE64B}"/>
              </a:ext>
            </a:extLst>
          </p:cNvPr>
          <p:cNvGrpSpPr/>
          <p:nvPr/>
        </p:nvGrpSpPr>
        <p:grpSpPr>
          <a:xfrm>
            <a:off x="502344" y="2517979"/>
            <a:ext cx="390110" cy="307777"/>
            <a:chOff x="7738926" y="2489443"/>
            <a:chExt cx="390110" cy="307777"/>
          </a:xfrm>
        </p:grpSpPr>
        <p:grpSp>
          <p:nvGrpSpPr>
            <p:cNvPr id="31" name="그룹 30">
              <a:extLst>
                <a:ext uri="{FF2B5EF4-FFF2-40B4-BE49-F238E27FC236}">
                  <a16:creationId xmlns:a16="http://schemas.microsoft.com/office/drawing/2014/main" id="{08192A87-0149-4989-8110-944BB21F9EB3}"/>
                </a:ext>
              </a:extLst>
            </p:cNvPr>
            <p:cNvGrpSpPr/>
            <p:nvPr/>
          </p:nvGrpSpPr>
          <p:grpSpPr>
            <a:xfrm>
              <a:off x="7738926" y="2489443"/>
              <a:ext cx="316395" cy="307777"/>
              <a:chOff x="8195910" y="2112276"/>
              <a:chExt cx="467721" cy="312830"/>
            </a:xfrm>
          </p:grpSpPr>
          <p:sp>
            <p:nvSpPr>
              <p:cNvPr id="33" name="양쪽 모서리가 둥근 사각형 19">
                <a:extLst>
                  <a:ext uri="{FF2B5EF4-FFF2-40B4-BE49-F238E27FC236}">
                    <a16:creationId xmlns:a16="http://schemas.microsoft.com/office/drawing/2014/main" id="{8156323F-89A5-4A32-BD5D-6DBA4E1FE897}"/>
                  </a:ext>
                </a:extLst>
              </p:cNvPr>
              <p:cNvSpPr/>
              <p:nvPr/>
            </p:nvSpPr>
            <p:spPr>
              <a:xfrm flipV="1">
                <a:off x="8195910" y="2116716"/>
                <a:ext cx="467721" cy="308390"/>
              </a:xfrm>
              <a:prstGeom prst="round2SameRect">
                <a:avLst>
                  <a:gd name="adj1" fmla="val 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직사각형 33">
                <a:extLst>
                  <a:ext uri="{FF2B5EF4-FFF2-40B4-BE49-F238E27FC236}">
                    <a16:creationId xmlns:a16="http://schemas.microsoft.com/office/drawing/2014/main" id="{9509AE5C-4521-4314-934E-CF987655BE21}"/>
                  </a:ext>
                </a:extLst>
              </p:cNvPr>
              <p:cNvSpPr/>
              <p:nvPr/>
            </p:nvSpPr>
            <p:spPr>
              <a:xfrm>
                <a:off x="8220853" y="2112276"/>
                <a:ext cx="419909" cy="312830"/>
              </a:xfrm>
              <a:prstGeom prst="rect">
                <a:avLst/>
              </a:prstGeom>
            </p:spPr>
            <p:txBody>
              <a:bodyPr wrap="none">
                <a:spAutoFit/>
              </a:bodyPr>
              <a:lstStyle/>
              <a:p>
                <a:pPr lvl="0" algn="ctr" latinLnBrk="1"/>
                <a:r>
                  <a:rPr lang="en-US" altLang="ko-KR" sz="1400" b="1" kern="0" dirty="0">
                    <a:ln>
                      <a:solidFill>
                        <a:srgbClr val="1871C6">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1</a:t>
                </a:r>
              </a:p>
            </p:txBody>
          </p:sp>
        </p:grpSp>
        <p:sp>
          <p:nvSpPr>
            <p:cNvPr id="32" name="직각 삼각형 31">
              <a:extLst>
                <a:ext uri="{FF2B5EF4-FFF2-40B4-BE49-F238E27FC236}">
                  <a16:creationId xmlns:a16="http://schemas.microsoft.com/office/drawing/2014/main" id="{4D356EC4-D662-4D4B-B4A2-DD15AEFED5D7}"/>
                </a:ext>
              </a:extLst>
            </p:cNvPr>
            <p:cNvSpPr/>
            <p:nvPr/>
          </p:nvSpPr>
          <p:spPr>
            <a:xfrm>
              <a:off x="8055387" y="2493811"/>
              <a:ext cx="73649" cy="8944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43" name="그룹 42">
            <a:extLst>
              <a:ext uri="{FF2B5EF4-FFF2-40B4-BE49-F238E27FC236}">
                <a16:creationId xmlns:a16="http://schemas.microsoft.com/office/drawing/2014/main" id="{93C58777-A379-4D2A-9186-1EA004966F43}"/>
              </a:ext>
            </a:extLst>
          </p:cNvPr>
          <p:cNvGrpSpPr/>
          <p:nvPr/>
        </p:nvGrpSpPr>
        <p:grpSpPr>
          <a:xfrm>
            <a:off x="502344" y="4037452"/>
            <a:ext cx="390110" cy="307777"/>
            <a:chOff x="7738926" y="2489443"/>
            <a:chExt cx="390110" cy="307777"/>
          </a:xfrm>
        </p:grpSpPr>
        <p:grpSp>
          <p:nvGrpSpPr>
            <p:cNvPr id="44" name="그룹 43">
              <a:extLst>
                <a:ext uri="{FF2B5EF4-FFF2-40B4-BE49-F238E27FC236}">
                  <a16:creationId xmlns:a16="http://schemas.microsoft.com/office/drawing/2014/main" id="{C095498D-211E-4ABC-B6DD-AC7AB8818D77}"/>
                </a:ext>
              </a:extLst>
            </p:cNvPr>
            <p:cNvGrpSpPr/>
            <p:nvPr/>
          </p:nvGrpSpPr>
          <p:grpSpPr>
            <a:xfrm>
              <a:off x="7738926" y="2489443"/>
              <a:ext cx="316395" cy="307777"/>
              <a:chOff x="8195910" y="2112276"/>
              <a:chExt cx="467721" cy="312830"/>
            </a:xfrm>
          </p:grpSpPr>
          <p:sp>
            <p:nvSpPr>
              <p:cNvPr id="46" name="양쪽 모서리가 둥근 사각형 19">
                <a:extLst>
                  <a:ext uri="{FF2B5EF4-FFF2-40B4-BE49-F238E27FC236}">
                    <a16:creationId xmlns:a16="http://schemas.microsoft.com/office/drawing/2014/main" id="{EC717742-29DD-450F-8B49-5135E61499F7}"/>
                  </a:ext>
                </a:extLst>
              </p:cNvPr>
              <p:cNvSpPr/>
              <p:nvPr/>
            </p:nvSpPr>
            <p:spPr>
              <a:xfrm flipV="1">
                <a:off x="8195910" y="2116716"/>
                <a:ext cx="467721" cy="308390"/>
              </a:xfrm>
              <a:prstGeom prst="round2SameRect">
                <a:avLst>
                  <a:gd name="adj1" fmla="val 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직사각형 46">
                <a:extLst>
                  <a:ext uri="{FF2B5EF4-FFF2-40B4-BE49-F238E27FC236}">
                    <a16:creationId xmlns:a16="http://schemas.microsoft.com/office/drawing/2014/main" id="{228D8982-6718-443A-A61A-EA1FEDF7F8AF}"/>
                  </a:ext>
                </a:extLst>
              </p:cNvPr>
              <p:cNvSpPr/>
              <p:nvPr/>
            </p:nvSpPr>
            <p:spPr>
              <a:xfrm>
                <a:off x="8217298" y="2112276"/>
                <a:ext cx="427019" cy="312830"/>
              </a:xfrm>
              <a:prstGeom prst="rect">
                <a:avLst/>
              </a:prstGeom>
            </p:spPr>
            <p:txBody>
              <a:bodyPr wrap="none">
                <a:spAutoFit/>
              </a:bodyPr>
              <a:lstStyle/>
              <a:p>
                <a:pPr lvl="0" algn="ctr" latinLnBrk="1"/>
                <a:r>
                  <a:rPr lang="en-US" altLang="ko-KR" sz="1400" b="1" kern="0" dirty="0">
                    <a:ln>
                      <a:solidFill>
                        <a:srgbClr val="1871C6">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3</a:t>
                </a:r>
              </a:p>
            </p:txBody>
          </p:sp>
        </p:grpSp>
        <p:sp>
          <p:nvSpPr>
            <p:cNvPr id="45" name="직각 삼각형 44">
              <a:extLst>
                <a:ext uri="{FF2B5EF4-FFF2-40B4-BE49-F238E27FC236}">
                  <a16:creationId xmlns:a16="http://schemas.microsoft.com/office/drawing/2014/main" id="{4563BAFA-698A-4DC0-94B1-5C2414D8336D}"/>
                </a:ext>
              </a:extLst>
            </p:cNvPr>
            <p:cNvSpPr/>
            <p:nvPr/>
          </p:nvSpPr>
          <p:spPr>
            <a:xfrm>
              <a:off x="8055387" y="2493811"/>
              <a:ext cx="73649" cy="8944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6" name="그룹 15">
            <a:extLst>
              <a:ext uri="{FF2B5EF4-FFF2-40B4-BE49-F238E27FC236}">
                <a16:creationId xmlns:a16="http://schemas.microsoft.com/office/drawing/2014/main" id="{57F1C98E-0EF2-A492-5229-0996CE9BB858}"/>
              </a:ext>
            </a:extLst>
          </p:cNvPr>
          <p:cNvGrpSpPr/>
          <p:nvPr/>
        </p:nvGrpSpPr>
        <p:grpSpPr>
          <a:xfrm>
            <a:off x="502295" y="4876777"/>
            <a:ext cx="8914705" cy="651600"/>
            <a:chOff x="504780" y="4311488"/>
            <a:chExt cx="8914705" cy="756139"/>
          </a:xfrm>
        </p:grpSpPr>
        <p:sp>
          <p:nvSpPr>
            <p:cNvPr id="19" name="직사각형 18">
              <a:extLst>
                <a:ext uri="{FF2B5EF4-FFF2-40B4-BE49-F238E27FC236}">
                  <a16:creationId xmlns:a16="http://schemas.microsoft.com/office/drawing/2014/main" id="{F4EA9026-3C84-1214-C1EF-23F01A5C6BE6}"/>
                </a:ext>
              </a:extLst>
            </p:cNvPr>
            <p:cNvSpPr/>
            <p:nvPr/>
          </p:nvSpPr>
          <p:spPr>
            <a:xfrm>
              <a:off x="504780" y="4311488"/>
              <a:ext cx="1970606" cy="75613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탄소 </a:t>
              </a:r>
              <a:r>
                <a:rPr lang="ko-KR" altLang="en-US" sz="120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다배출</a:t>
              </a:r>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산업별 </a:t>
              </a:r>
              <a:br>
                <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br>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탈탄소화 방안 촉구</a:t>
              </a:r>
            </a:p>
          </p:txBody>
        </p:sp>
        <p:sp>
          <p:nvSpPr>
            <p:cNvPr id="20" name="직사각형 19">
              <a:extLst>
                <a:ext uri="{FF2B5EF4-FFF2-40B4-BE49-F238E27FC236}">
                  <a16:creationId xmlns:a16="http://schemas.microsoft.com/office/drawing/2014/main" id="{4C366CE5-3203-9629-F242-7139749B808B}"/>
                </a:ext>
              </a:extLst>
            </p:cNvPr>
            <p:cNvSpPr/>
            <p:nvPr/>
          </p:nvSpPr>
          <p:spPr>
            <a:xfrm>
              <a:off x="2498976" y="4311488"/>
              <a:ext cx="4087935" cy="7561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2023</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년 철강</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석유화학 등 </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4</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대 탄소 </a:t>
              </a:r>
              <a:r>
                <a:rPr lang="ko-KR" altLang="en-US" sz="1000" dirty="0" err="1">
                  <a:ln>
                    <a:solidFill>
                      <a:srgbClr val="FFFFFF">
                        <a:lumMod val="75000"/>
                        <a:alpha val="0"/>
                      </a:srgbClr>
                    </a:solidFill>
                  </a:ln>
                  <a:solidFill>
                    <a:srgbClr val="000000"/>
                  </a:solidFill>
                  <a:latin typeface="KoPub돋움체 Medium"/>
                  <a:ea typeface="KoPub돋움체 Medium" panose="02020603020101020101" pitchFamily="18" charset="-127"/>
                </a:rPr>
                <a:t>다배출</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 산업은 </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2050</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년까지 </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1.2</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억 톤에 달하는 온실가스 감축을 목표로 탄소중립 기술개발 협약 체결했으나</a:t>
              </a:r>
              <a:r>
                <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1000" dirty="0">
                  <a:ln>
                    <a:solidFill>
                      <a:srgbClr val="FFFFFF">
                        <a:lumMod val="75000"/>
                        <a:alpha val="0"/>
                      </a:srgbClr>
                    </a:solidFill>
                  </a:ln>
                  <a:solidFill>
                    <a:srgbClr val="000000"/>
                  </a:solidFill>
                  <a:latin typeface="KoPub돋움체 Medium"/>
                  <a:ea typeface="KoPub돋움체 Medium" panose="02020603020101020101" pitchFamily="18" charset="-127"/>
                </a:rPr>
                <a:t>국제 사회는 국내 산업 부문의 탈탄소화 전략이 보다 과감하고 혁신적일 필요가 있다고 평가하며 기후 클럽 서약으로 인해 부담이 증대될 전망</a:t>
              </a:r>
              <a:endPar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1" name="직사각형 20">
              <a:extLst>
                <a:ext uri="{FF2B5EF4-FFF2-40B4-BE49-F238E27FC236}">
                  <a16:creationId xmlns:a16="http://schemas.microsoft.com/office/drawing/2014/main" id="{07A7B553-C11D-C802-CAA2-B0E6C899D0B7}"/>
                </a:ext>
              </a:extLst>
            </p:cNvPr>
            <p:cNvSpPr/>
            <p:nvPr/>
          </p:nvSpPr>
          <p:spPr>
            <a:xfrm>
              <a:off x="6919436" y="4311489"/>
              <a:ext cx="2500049" cy="7561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altLang="en-US" sz="1000" b="1" dirty="0">
                  <a:ln>
                    <a:solidFill>
                      <a:srgbClr val="FFFFFF">
                        <a:lumMod val="75000"/>
                        <a:alpha val="0"/>
                      </a:srgbClr>
                    </a:solidFill>
                  </a:ln>
                  <a:solidFill>
                    <a:schemeClr val="bg1"/>
                  </a:solidFill>
                  <a:latin typeface="KoPub돋움체 Medium"/>
                  <a:ea typeface="KoPub돋움체 Medium" panose="02020603020101020101" pitchFamily="18" charset="-127"/>
                </a:rPr>
                <a:t>주요 시장에서 점차 강화되고 있는 탈탄소화 요구에 부응하고 저탄소</a:t>
              </a:r>
              <a:r>
                <a:rPr lang="en-US" altLang="ko-KR" sz="1000" b="1" dirty="0">
                  <a:ln>
                    <a:solidFill>
                      <a:srgbClr val="FFFFFF">
                        <a:lumMod val="75000"/>
                        <a:alpha val="0"/>
                      </a:srgbClr>
                    </a:solidFill>
                  </a:ln>
                  <a:solidFill>
                    <a:schemeClr val="bg1"/>
                  </a:solidFill>
                  <a:latin typeface="KoPub돋움체 Medium"/>
                  <a:ea typeface="KoPub돋움체 Medium" panose="02020603020101020101" pitchFamily="18" charset="-127"/>
                </a:rPr>
                <a:t>·</a:t>
              </a:r>
              <a:r>
                <a:rPr lang="ko-KR" altLang="en-US" sz="1000" b="1" dirty="0" err="1">
                  <a:ln>
                    <a:solidFill>
                      <a:srgbClr val="FFFFFF">
                        <a:lumMod val="75000"/>
                        <a:alpha val="0"/>
                      </a:srgbClr>
                    </a:solidFill>
                  </a:ln>
                  <a:solidFill>
                    <a:schemeClr val="bg1"/>
                  </a:solidFill>
                  <a:latin typeface="KoPub돋움체 Medium"/>
                  <a:ea typeface="KoPub돋움체 Medium" panose="02020603020101020101" pitchFamily="18" charset="-127"/>
                </a:rPr>
                <a:t>무탄소</a:t>
              </a:r>
              <a:r>
                <a:rPr lang="ko-KR" altLang="en-US" sz="1000" b="1" dirty="0">
                  <a:ln>
                    <a:solidFill>
                      <a:srgbClr val="FFFFFF">
                        <a:lumMod val="75000"/>
                        <a:alpha val="0"/>
                      </a:srgbClr>
                    </a:solidFill>
                  </a:ln>
                  <a:solidFill>
                    <a:schemeClr val="bg1"/>
                  </a:solidFill>
                  <a:latin typeface="KoPub돋움체 Medium"/>
                  <a:ea typeface="KoPub돋움체 Medium" panose="02020603020101020101" pitchFamily="18" charset="-127"/>
                </a:rPr>
                <a:t> 시대를 선도하기 위해 관련 기술 독자적 </a:t>
              </a:r>
              <a:r>
                <a:rPr lang="ko-KR" altLang="en-US" sz="1000" b="1" dirty="0" err="1">
                  <a:ln>
                    <a:solidFill>
                      <a:srgbClr val="FFFFFF">
                        <a:lumMod val="75000"/>
                        <a:alpha val="0"/>
                      </a:srgbClr>
                    </a:solidFill>
                  </a:ln>
                  <a:solidFill>
                    <a:schemeClr val="bg1"/>
                  </a:solidFill>
                  <a:latin typeface="KoPub돋움체 Medium"/>
                  <a:ea typeface="KoPub돋움체 Medium" panose="02020603020101020101" pitchFamily="18" charset="-127"/>
                </a:rPr>
                <a:t>개발뿐</a:t>
              </a:r>
              <a:r>
                <a:rPr lang="ko-KR" altLang="en-US" sz="1000" b="1" dirty="0">
                  <a:ln>
                    <a:solidFill>
                      <a:srgbClr val="FFFFFF">
                        <a:lumMod val="75000"/>
                        <a:alpha val="0"/>
                      </a:srgbClr>
                    </a:solidFill>
                  </a:ln>
                  <a:solidFill>
                    <a:schemeClr val="bg1"/>
                  </a:solidFill>
                  <a:latin typeface="KoPub돋움체 Medium"/>
                  <a:ea typeface="KoPub돋움체 Medium" panose="02020603020101020101" pitchFamily="18" charset="-127"/>
                </a:rPr>
                <a:t> 아니라 국내외 기업과 적극 협업 고려 </a:t>
              </a:r>
              <a:endPar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a:ea typeface="KoPub돋움체 Medium" panose="02020603020101020101" pitchFamily="18" charset="-127"/>
                <a:cs typeface="+mn-cs"/>
              </a:endParaRPr>
            </a:p>
          </p:txBody>
        </p:sp>
        <p:sp>
          <p:nvSpPr>
            <p:cNvPr id="23" name="화살표: 오른쪽 22">
              <a:extLst>
                <a:ext uri="{FF2B5EF4-FFF2-40B4-BE49-F238E27FC236}">
                  <a16:creationId xmlns:a16="http://schemas.microsoft.com/office/drawing/2014/main" id="{289B6D53-77C1-1C9C-7ED2-5B61A51CD366}"/>
                </a:ext>
              </a:extLst>
            </p:cNvPr>
            <p:cNvSpPr/>
            <p:nvPr/>
          </p:nvSpPr>
          <p:spPr>
            <a:xfrm>
              <a:off x="6641847" y="4592271"/>
              <a:ext cx="253999" cy="19457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grpSp>
        <p:nvGrpSpPr>
          <p:cNvPr id="25" name="그룹 24">
            <a:extLst>
              <a:ext uri="{FF2B5EF4-FFF2-40B4-BE49-F238E27FC236}">
                <a16:creationId xmlns:a16="http://schemas.microsoft.com/office/drawing/2014/main" id="{4300E566-C1E6-C1A1-6EE9-6B3E08198F50}"/>
              </a:ext>
            </a:extLst>
          </p:cNvPr>
          <p:cNvGrpSpPr/>
          <p:nvPr/>
        </p:nvGrpSpPr>
        <p:grpSpPr>
          <a:xfrm>
            <a:off x="499859" y="4795249"/>
            <a:ext cx="390110" cy="307777"/>
            <a:chOff x="7738926" y="2489443"/>
            <a:chExt cx="390110" cy="307777"/>
          </a:xfrm>
        </p:grpSpPr>
        <p:grpSp>
          <p:nvGrpSpPr>
            <p:cNvPr id="35" name="그룹 34">
              <a:extLst>
                <a:ext uri="{FF2B5EF4-FFF2-40B4-BE49-F238E27FC236}">
                  <a16:creationId xmlns:a16="http://schemas.microsoft.com/office/drawing/2014/main" id="{D29CE97B-67B8-4B57-789E-DE5FD312A234}"/>
                </a:ext>
              </a:extLst>
            </p:cNvPr>
            <p:cNvGrpSpPr/>
            <p:nvPr/>
          </p:nvGrpSpPr>
          <p:grpSpPr>
            <a:xfrm>
              <a:off x="7738926" y="2489443"/>
              <a:ext cx="316395" cy="307777"/>
              <a:chOff x="8195910" y="2112276"/>
              <a:chExt cx="467721" cy="312830"/>
            </a:xfrm>
          </p:grpSpPr>
          <p:sp>
            <p:nvSpPr>
              <p:cNvPr id="37" name="양쪽 모서리가 둥근 사각형 19">
                <a:extLst>
                  <a:ext uri="{FF2B5EF4-FFF2-40B4-BE49-F238E27FC236}">
                    <a16:creationId xmlns:a16="http://schemas.microsoft.com/office/drawing/2014/main" id="{35A02CD6-B624-11DB-1A15-BDB2A46029CB}"/>
                  </a:ext>
                </a:extLst>
              </p:cNvPr>
              <p:cNvSpPr/>
              <p:nvPr/>
            </p:nvSpPr>
            <p:spPr>
              <a:xfrm flipV="1">
                <a:off x="8195910" y="2116716"/>
                <a:ext cx="467721" cy="308390"/>
              </a:xfrm>
              <a:prstGeom prst="round2SameRect">
                <a:avLst>
                  <a:gd name="adj1" fmla="val 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직사각형 47">
                <a:extLst>
                  <a:ext uri="{FF2B5EF4-FFF2-40B4-BE49-F238E27FC236}">
                    <a16:creationId xmlns:a16="http://schemas.microsoft.com/office/drawing/2014/main" id="{F8DAF24E-9F4C-6956-93CD-8960F16B5315}"/>
                  </a:ext>
                </a:extLst>
              </p:cNvPr>
              <p:cNvSpPr/>
              <p:nvPr/>
            </p:nvSpPr>
            <p:spPr>
              <a:xfrm>
                <a:off x="8219667" y="2112276"/>
                <a:ext cx="422280" cy="312830"/>
              </a:xfrm>
              <a:prstGeom prst="rect">
                <a:avLst/>
              </a:prstGeom>
            </p:spPr>
            <p:txBody>
              <a:bodyPr wrap="none">
                <a:spAutoFit/>
              </a:bodyPr>
              <a:lstStyle/>
              <a:p>
                <a:pPr lvl="0" algn="ctr" latinLnBrk="1"/>
                <a:r>
                  <a:rPr lang="en-US" altLang="ko-KR" sz="1400" b="1" kern="0" dirty="0">
                    <a:ln>
                      <a:solidFill>
                        <a:srgbClr val="1871C6">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4</a:t>
                </a:r>
              </a:p>
            </p:txBody>
          </p:sp>
        </p:grpSp>
        <p:sp>
          <p:nvSpPr>
            <p:cNvPr id="36" name="직각 삼각형 35">
              <a:extLst>
                <a:ext uri="{FF2B5EF4-FFF2-40B4-BE49-F238E27FC236}">
                  <a16:creationId xmlns:a16="http://schemas.microsoft.com/office/drawing/2014/main" id="{0579E588-ED8F-21D3-8387-73CC8155835E}"/>
                </a:ext>
              </a:extLst>
            </p:cNvPr>
            <p:cNvSpPr/>
            <p:nvPr/>
          </p:nvSpPr>
          <p:spPr>
            <a:xfrm>
              <a:off x="8055387" y="2493811"/>
              <a:ext cx="73649" cy="8944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63" name="그룹 62">
            <a:extLst>
              <a:ext uri="{FF2B5EF4-FFF2-40B4-BE49-F238E27FC236}">
                <a16:creationId xmlns:a16="http://schemas.microsoft.com/office/drawing/2014/main" id="{6410E8E6-FC24-3165-BDFA-85F5680E9F90}"/>
              </a:ext>
            </a:extLst>
          </p:cNvPr>
          <p:cNvGrpSpPr/>
          <p:nvPr/>
        </p:nvGrpSpPr>
        <p:grpSpPr>
          <a:xfrm>
            <a:off x="6929273" y="2173558"/>
            <a:ext cx="2448000" cy="276837"/>
            <a:chOff x="704850" y="2013298"/>
            <a:chExt cx="4140200" cy="276837"/>
          </a:xfrm>
        </p:grpSpPr>
        <p:sp>
          <p:nvSpPr>
            <p:cNvPr id="64" name="TextBox 63">
              <a:extLst>
                <a:ext uri="{FF2B5EF4-FFF2-40B4-BE49-F238E27FC236}">
                  <a16:creationId xmlns:a16="http://schemas.microsoft.com/office/drawing/2014/main" id="{A5357D09-9919-2B90-AB72-D0C11013F368}"/>
                </a:ext>
              </a:extLst>
            </p:cNvPr>
            <p:cNvSpPr txBox="1"/>
            <p:nvPr/>
          </p:nvSpPr>
          <p:spPr>
            <a:xfrm>
              <a:off x="704850" y="2046854"/>
              <a:ext cx="1970965"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전략</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수립 방향성 </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65" name="직선 연결선 64">
              <a:extLst>
                <a:ext uri="{FF2B5EF4-FFF2-40B4-BE49-F238E27FC236}">
                  <a16:creationId xmlns:a16="http://schemas.microsoft.com/office/drawing/2014/main" id="{BADA94FF-C3E4-D198-4340-9B5049AAAC21}"/>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75295898-84E1-0C49-A03C-6DA29550A3DC}"/>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133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직사각형 48">
            <a:extLst>
              <a:ext uri="{FF2B5EF4-FFF2-40B4-BE49-F238E27FC236}">
                <a16:creationId xmlns:a16="http://schemas.microsoft.com/office/drawing/2014/main" id="{B3375829-D054-FC49-ABD3-FDD89DEEA816}"/>
              </a:ext>
            </a:extLst>
          </p:cNvPr>
          <p:cNvSpPr/>
          <p:nvPr/>
        </p:nvSpPr>
        <p:spPr>
          <a:xfrm>
            <a:off x="914400" y="2590799"/>
            <a:ext cx="5622600" cy="10820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ISSB(International Sustainability Standards Board, </a:t>
            </a:r>
            <a:r>
              <a:rPr lang="ko-KR" altLang="en-US" sz="110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국제지속가능성기준위원회</a:t>
            </a:r>
            <a:r>
              <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는 </a:t>
            </a:r>
            <a:r>
              <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IFRS </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재단이 지속가능성 보고 기준에 대한 글로벌 기준점을</a:t>
            </a:r>
            <a:r>
              <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제공하고자 설립한 위원회 </a:t>
            </a:r>
            <a:endPar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630238" indent="-171450">
              <a:buFont typeface="Arial" panose="020B0604020202020204" pitchFamily="34" charset="0"/>
              <a:buChar char="•"/>
              <a:defRPr/>
            </a:pPr>
            <a:r>
              <a:rPr lang="ko-KR" altLang="en-US" sz="1100" dirty="0">
                <a:ln>
                  <a:solidFill>
                    <a:srgbClr val="FFFFFF">
                      <a:lumMod val="75000"/>
                      <a:alpha val="0"/>
                    </a:srgbClr>
                  </a:solidFill>
                </a:ln>
                <a:solidFill>
                  <a:schemeClr val="tx1"/>
                </a:solidFill>
                <a:latin typeface="KoPub돋움체 Medium"/>
                <a:ea typeface="KoPub돋움체 Medium" panose="02020603020101020101" pitchFamily="18" charset="-127"/>
              </a:rPr>
              <a:t>국내 규제당국은 </a:t>
            </a:r>
            <a:r>
              <a:rPr lang="en-US" altLang="ko-KR" sz="1100" dirty="0">
                <a:ln>
                  <a:solidFill>
                    <a:srgbClr val="FFFFFF">
                      <a:lumMod val="75000"/>
                      <a:alpha val="0"/>
                    </a:srgbClr>
                  </a:solidFill>
                </a:ln>
                <a:solidFill>
                  <a:schemeClr val="tx1"/>
                </a:solidFill>
                <a:latin typeface="KoPub돋움체 Medium"/>
                <a:ea typeface="KoPub돋움체 Medium" panose="02020603020101020101" pitchFamily="18" charset="-127"/>
              </a:rPr>
              <a:t>ISSB </a:t>
            </a:r>
            <a:r>
              <a:rPr lang="ko-KR" altLang="en-US" sz="1100" dirty="0">
                <a:ln>
                  <a:solidFill>
                    <a:srgbClr val="FFFFFF">
                      <a:lumMod val="75000"/>
                      <a:alpha val="0"/>
                    </a:srgbClr>
                  </a:solidFill>
                </a:ln>
                <a:solidFill>
                  <a:schemeClr val="tx1"/>
                </a:solidFill>
                <a:latin typeface="KoPub돋움체 Medium"/>
                <a:ea typeface="KoPub돋움체 Medium" panose="02020603020101020101" pitchFamily="18" charset="-127"/>
              </a:rPr>
              <a:t>공시기준을 기초로 한국형 </a:t>
            </a:r>
            <a:r>
              <a:rPr lang="en-US" altLang="ko-KR" sz="1100" dirty="0">
                <a:ln>
                  <a:solidFill>
                    <a:srgbClr val="FFFFFF">
                      <a:lumMod val="75000"/>
                      <a:alpha val="0"/>
                    </a:srgbClr>
                  </a:solidFill>
                </a:ln>
                <a:solidFill>
                  <a:schemeClr val="tx1"/>
                </a:solidFill>
                <a:latin typeface="KoPub돋움체 Medium"/>
                <a:ea typeface="KoPub돋움체 Medium" panose="02020603020101020101" pitchFamily="18" charset="-127"/>
              </a:rPr>
              <a:t>ESG </a:t>
            </a:r>
            <a:r>
              <a:rPr lang="ko-KR" altLang="en-US" sz="1100" dirty="0">
                <a:ln>
                  <a:solidFill>
                    <a:srgbClr val="FFFFFF">
                      <a:lumMod val="75000"/>
                      <a:alpha val="0"/>
                    </a:srgbClr>
                  </a:solidFill>
                </a:ln>
                <a:solidFill>
                  <a:schemeClr val="tx1"/>
                </a:solidFill>
                <a:latin typeface="KoPub돋움체 Medium"/>
                <a:ea typeface="KoPub돋움체 Medium" panose="02020603020101020101" pitchFamily="18" charset="-127"/>
              </a:rPr>
              <a:t>의무화 공시기준을 만들기 위해 </a:t>
            </a:r>
            <a:r>
              <a:rPr lang="en-US" altLang="ko-KR" sz="1100" dirty="0">
                <a:ln>
                  <a:solidFill>
                    <a:srgbClr val="FFFFFF">
                      <a:lumMod val="75000"/>
                      <a:alpha val="0"/>
                    </a:srgbClr>
                  </a:solidFill>
                </a:ln>
                <a:solidFill>
                  <a:schemeClr val="tx1"/>
                </a:solidFill>
                <a:latin typeface="KoPub돋움체 Medium"/>
                <a:ea typeface="KoPub돋움체 Medium" panose="02020603020101020101" pitchFamily="18" charset="-127"/>
              </a:rPr>
              <a:t>KSSB(</a:t>
            </a:r>
            <a:r>
              <a:rPr lang="ko-KR" altLang="en-US" sz="1100" dirty="0" err="1">
                <a:ln>
                  <a:solidFill>
                    <a:srgbClr val="FFFFFF">
                      <a:lumMod val="75000"/>
                      <a:alpha val="0"/>
                    </a:srgbClr>
                  </a:solidFill>
                </a:ln>
                <a:solidFill>
                  <a:schemeClr val="tx1"/>
                </a:solidFill>
                <a:latin typeface="KoPub돋움체 Medium"/>
                <a:ea typeface="KoPub돋움체 Medium" panose="02020603020101020101" pitchFamily="18" charset="-127"/>
              </a:rPr>
              <a:t>한국지속가능성기준위원회</a:t>
            </a:r>
            <a:r>
              <a:rPr lang="en-US" altLang="ko-KR" sz="1100" dirty="0">
                <a:ln>
                  <a:solidFill>
                    <a:srgbClr val="FFFFFF">
                      <a:lumMod val="75000"/>
                      <a:alpha val="0"/>
                    </a:srgbClr>
                  </a:solidFill>
                </a:ln>
                <a:solidFill>
                  <a:schemeClr val="tx1"/>
                </a:solidFill>
                <a:latin typeface="KoPub돋움체 Medium"/>
                <a:ea typeface="KoPub돋움체 Medium" panose="02020603020101020101" pitchFamily="18" charset="-127"/>
              </a:rPr>
              <a:t>)</a:t>
            </a:r>
            <a:r>
              <a:rPr lang="ko-KR" altLang="en-US" sz="1100" dirty="0">
                <a:ln>
                  <a:solidFill>
                    <a:srgbClr val="FFFFFF">
                      <a:lumMod val="75000"/>
                      <a:alpha val="0"/>
                    </a:srgbClr>
                  </a:solidFill>
                </a:ln>
                <a:solidFill>
                  <a:schemeClr val="tx1"/>
                </a:solidFill>
                <a:latin typeface="KoPub돋움체 Medium"/>
                <a:ea typeface="KoPub돋움체 Medium" panose="02020603020101020101" pitchFamily="18" charset="-127"/>
              </a:rPr>
              <a:t>를 출범시키고 </a:t>
            </a:r>
            <a:r>
              <a:rPr lang="en-US" altLang="ko-KR" sz="1100" dirty="0">
                <a:ln>
                  <a:solidFill>
                    <a:srgbClr val="FFFFFF">
                      <a:lumMod val="75000"/>
                      <a:alpha val="0"/>
                    </a:srgbClr>
                  </a:solidFill>
                </a:ln>
                <a:solidFill>
                  <a:schemeClr val="tx1"/>
                </a:solidFill>
                <a:latin typeface="KoPub돋움체 Medium"/>
                <a:ea typeface="KoPub돋움체 Medium" panose="02020603020101020101" pitchFamily="18" charset="-127"/>
              </a:rPr>
              <a:t>2023</a:t>
            </a:r>
            <a:r>
              <a:rPr lang="ko-KR" altLang="en-US" sz="1100" dirty="0">
                <a:ln>
                  <a:solidFill>
                    <a:srgbClr val="FFFFFF">
                      <a:lumMod val="75000"/>
                      <a:alpha val="0"/>
                    </a:srgbClr>
                  </a:solidFill>
                </a:ln>
                <a:solidFill>
                  <a:schemeClr val="tx1"/>
                </a:solidFill>
                <a:latin typeface="KoPub돋움체 Medium"/>
                <a:ea typeface="KoPub돋움체 Medium" panose="02020603020101020101" pitchFamily="18" charset="-127"/>
              </a:rPr>
              <a:t>년 </a:t>
            </a:r>
            <a:r>
              <a:rPr lang="en-US" altLang="ko-KR" sz="1100" dirty="0">
                <a:ln>
                  <a:solidFill>
                    <a:srgbClr val="FFFFFF">
                      <a:lumMod val="75000"/>
                      <a:alpha val="0"/>
                    </a:srgbClr>
                  </a:solidFill>
                </a:ln>
                <a:solidFill>
                  <a:schemeClr val="tx1"/>
                </a:solidFill>
                <a:latin typeface="KoPub돋움체 Medium"/>
                <a:ea typeface="KoPub돋움체 Medium" panose="02020603020101020101" pitchFamily="18" charset="-127"/>
              </a:rPr>
              <a:t>1</a:t>
            </a:r>
            <a:r>
              <a:rPr lang="ko-KR" altLang="en-US" sz="1100" dirty="0">
                <a:ln>
                  <a:solidFill>
                    <a:srgbClr val="FFFFFF">
                      <a:lumMod val="75000"/>
                      <a:alpha val="0"/>
                    </a:srgbClr>
                  </a:solidFill>
                </a:ln>
                <a:solidFill>
                  <a:schemeClr val="tx1"/>
                </a:solidFill>
                <a:latin typeface="KoPub돋움체 Medium"/>
                <a:ea typeface="KoPub돋움체 Medium" panose="02020603020101020101" pitchFamily="18" charset="-127"/>
              </a:rPr>
              <a:t>분기에 공시 세부안을 발표할 예정</a:t>
            </a:r>
            <a:endParaRPr lang="en-US" altLang="ko-KR" sz="1100" dirty="0">
              <a:ln>
                <a:solidFill>
                  <a:srgbClr val="FFFFFF">
                    <a:lumMod val="75000"/>
                    <a:alpha val="0"/>
                  </a:srgbClr>
                </a:solidFill>
              </a:ln>
              <a:solidFill>
                <a:schemeClr val="tx1"/>
              </a:solidFill>
              <a:latin typeface="KoPub돋움체 Medium"/>
              <a:ea typeface="KoPub돋움체 Medium" panose="02020603020101020101" pitchFamily="18" charset="-127"/>
            </a:endParaRPr>
          </a:p>
        </p:txBody>
      </p:sp>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a:t>
            </a:r>
            <a:r>
              <a:rPr lang="ko-KR" altLang="en-US" dirty="0"/>
              <a:t>참고</a:t>
            </a:r>
            <a:r>
              <a:rPr lang="en-US" altLang="ko-KR" dirty="0"/>
              <a:t>] </a:t>
            </a:r>
            <a:r>
              <a:rPr lang="ko-KR" altLang="en-US" dirty="0"/>
              <a:t>기업의 추가 고려사항 </a:t>
            </a:r>
            <a:r>
              <a:rPr lang="en-US" altLang="ko-KR" dirty="0"/>
              <a:t>- COP28</a:t>
            </a:r>
            <a:r>
              <a:rPr lang="ko-KR" altLang="en-US" dirty="0"/>
              <a:t>에서 확인된 </a:t>
            </a:r>
            <a:r>
              <a:rPr lang="en-US" altLang="ko-KR" dirty="0"/>
              <a:t>ISSB </a:t>
            </a:r>
            <a:r>
              <a:rPr lang="ko-KR" altLang="en-US" dirty="0"/>
              <a:t>저변 확대</a:t>
            </a:r>
          </a:p>
        </p:txBody>
      </p:sp>
      <p:sp>
        <p:nvSpPr>
          <p:cNvPr id="22" name="텍스트 개체 틀 29">
            <a:extLst>
              <a:ext uri="{FF2B5EF4-FFF2-40B4-BE49-F238E27FC236}">
                <a16:creationId xmlns:a16="http://schemas.microsoft.com/office/drawing/2014/main" id="{4A97A6EB-C867-4A4E-B043-E03DDF7385AE}"/>
              </a:ext>
            </a:extLst>
          </p:cNvPr>
          <p:cNvSpPr txBox="1">
            <a:spLocks/>
          </p:cNvSpPr>
          <p:nvPr/>
        </p:nvSpPr>
        <p:spPr>
          <a:xfrm>
            <a:off x="488950" y="1162471"/>
            <a:ext cx="8928100" cy="864737"/>
          </a:xfrm>
          <a:prstGeom prst="rect">
            <a:avLst/>
          </a:prstGeom>
        </p:spPr>
        <p:txBody>
          <a:bodyPr lIns="0" tIns="0" rIns="0" bIns="0"/>
          <a:lstStyle>
            <a:lvl1pPr lvl="0">
              <a:lnSpc>
                <a:spcPct val="110000"/>
              </a:lnSpc>
              <a:spcAft>
                <a:spcPts val="600"/>
              </a:spcAft>
              <a:defRPr sz="1500" b="0" i="0">
                <a:ln>
                  <a:solidFill>
                    <a:prstClr val="white">
                      <a:lumMod val="75000"/>
                      <a:alpha val="0"/>
                    </a:prstClr>
                  </a:solidFill>
                </a:ln>
                <a:solidFill>
                  <a:schemeClr val="tx1">
                    <a:lumMod val="65000"/>
                    <a:lumOff val="35000"/>
                  </a:schemeClr>
                </a:solidFill>
                <a:latin typeface="+mn-ea"/>
                <a:cs typeface="Univers for KPMG" panose="020B0603020202020204" pitchFamily="34" charset="0"/>
              </a:defRPr>
            </a:lvl1pPr>
            <a:lvl2pPr marL="0" indent="0" latinLnBrk="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latinLnBrk="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latinLnBrk="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latinLnBrk="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latinLnBrk="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r>
              <a:rPr lang="ko-KR" altLang="en-US" dirty="0"/>
              <a:t>국내 기업이 추가적으로 고려할 사항으로 </a:t>
            </a:r>
            <a:r>
              <a:rPr lang="en-US" altLang="ko-KR" dirty="0"/>
              <a:t>ISSB </a:t>
            </a:r>
            <a:r>
              <a:rPr lang="ko-KR" altLang="en-US" dirty="0"/>
              <a:t>공시기준이 다양한 기업</a:t>
            </a:r>
            <a:r>
              <a:rPr lang="en-US" altLang="ko-KR" dirty="0"/>
              <a:t>·</a:t>
            </a:r>
            <a:r>
              <a:rPr lang="ko-KR" altLang="en-US" dirty="0"/>
              <a:t>규제당국</a:t>
            </a:r>
            <a:r>
              <a:rPr lang="en-US" altLang="ko-KR" dirty="0"/>
              <a:t>·</a:t>
            </a:r>
            <a:r>
              <a:rPr lang="ko-KR" altLang="en-US" dirty="0"/>
              <a:t>기관으로부터 지지를 얻고 있다는 점이 있으며</a:t>
            </a:r>
            <a:r>
              <a:rPr lang="en-US" altLang="ko-KR" dirty="0"/>
              <a:t>, </a:t>
            </a:r>
            <a:r>
              <a:rPr lang="ko-KR" altLang="en-US" dirty="0"/>
              <a:t>국내에서도 </a:t>
            </a:r>
            <a:r>
              <a:rPr lang="en-US" altLang="ko-KR" dirty="0"/>
              <a:t>ISSB </a:t>
            </a:r>
            <a:r>
              <a:rPr lang="ko-KR" altLang="en-US" dirty="0"/>
              <a:t>공시기준을 기초로 한국형</a:t>
            </a:r>
            <a:r>
              <a:rPr lang="en-US" altLang="ko-KR" dirty="0"/>
              <a:t> </a:t>
            </a:r>
            <a:r>
              <a:rPr lang="ko-KR" altLang="en-US" dirty="0"/>
              <a:t>의무화 공시기준을 만들고 있으므로 기업은 공시기준에 대한 자사의 </a:t>
            </a:r>
            <a:r>
              <a:rPr lang="en-US" altLang="ko-KR" dirty="0"/>
              <a:t>Readiness </a:t>
            </a:r>
            <a:r>
              <a:rPr lang="ko-KR" altLang="en-US" dirty="0"/>
              <a:t>진단을 토대로 데이터 관리 체계</a:t>
            </a:r>
            <a:r>
              <a:rPr lang="en-US" altLang="ko-KR" dirty="0"/>
              <a:t>·</a:t>
            </a:r>
            <a:r>
              <a:rPr lang="ko-KR" altLang="en-US" dirty="0"/>
              <a:t>내부통제 프로세스를 갖추고 원활하게 운영할 수 있는 전략이 필수 </a:t>
            </a:r>
            <a:endParaRPr lang="en-US" altLang="ko-KR" dirty="0"/>
          </a:p>
        </p:txBody>
      </p:sp>
      <p:sp>
        <p:nvSpPr>
          <p:cNvPr id="4" name="TextBox 3">
            <a:extLst>
              <a:ext uri="{FF2B5EF4-FFF2-40B4-BE49-F238E27FC236}">
                <a16:creationId xmlns:a16="http://schemas.microsoft.com/office/drawing/2014/main" id="{CEC881C0-62E8-484F-BCB0-FA5060F02A67}"/>
              </a:ext>
            </a:extLst>
          </p:cNvPr>
          <p:cNvSpPr txBox="1"/>
          <p:nvPr/>
        </p:nvSpPr>
        <p:spPr>
          <a:xfrm>
            <a:off x="521033" y="5612656"/>
            <a:ext cx="8928100" cy="369332"/>
          </a:xfrm>
          <a:prstGeom prst="rect">
            <a:avLst/>
          </a:prstGeom>
          <a:noFill/>
        </p:spPr>
        <p:txBody>
          <a:bodyPr wrap="square" lIns="0" tIns="0" rIns="0" bIns="0" rtlCol="0">
            <a:spAutoFit/>
          </a:bodyPr>
          <a:lstStyle>
            <a:defPPr>
              <a:defRPr lang="en-US"/>
            </a:defPPr>
            <a:lvl1pPr>
              <a:defRPr kumimoji="0" sz="800" b="0" i="0" u="none" strike="noStrike" cap="none" spc="0" normalizeH="0" baseline="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defRPr>
            </a:lvl1pPr>
          </a:lstStyle>
          <a:p>
            <a:r>
              <a:rPr lang="en-US" altLang="ko-KR" dirty="0"/>
              <a:t>Source: </a:t>
            </a:r>
            <a:r>
              <a:rPr lang="ko-KR" altLang="en-US" dirty="0"/>
              <a:t>언론보도 종합</a:t>
            </a:r>
            <a:r>
              <a:rPr lang="en-US" altLang="ko-KR" dirty="0"/>
              <a:t>, </a:t>
            </a:r>
            <a:r>
              <a:rPr lang="ko-KR" altLang="en-US" dirty="0" err="1"/>
              <a:t>삼정</a:t>
            </a:r>
            <a:r>
              <a:rPr lang="en-US" altLang="ko-KR" dirty="0"/>
              <a:t>KPMG </a:t>
            </a:r>
            <a:r>
              <a:rPr lang="ko-KR" altLang="en-US" dirty="0"/>
              <a:t>경제연구원</a:t>
            </a:r>
            <a:endParaRPr lang="en-US" altLang="ko-KR" dirty="0"/>
          </a:p>
          <a:p>
            <a:r>
              <a:rPr lang="en-US" altLang="ko-KR" dirty="0"/>
              <a:t>Note</a:t>
            </a:r>
            <a:r>
              <a:rPr lang="ko-KR" altLang="en-US" dirty="0"/>
              <a:t> </a:t>
            </a:r>
            <a:r>
              <a:rPr lang="en-US" altLang="ko-KR" dirty="0"/>
              <a:t>1): S1</a:t>
            </a:r>
            <a:r>
              <a:rPr lang="ko-KR" altLang="en-US" dirty="0"/>
              <a:t>은 지속가능성 주제에 대한 공시를 위한 일반원칙 등 일반사항을 다루고 있고</a:t>
            </a:r>
            <a:r>
              <a:rPr lang="en-US" altLang="ko-KR" dirty="0"/>
              <a:t>, S2</a:t>
            </a:r>
            <a:r>
              <a:rPr lang="ko-KR" altLang="en-US" dirty="0"/>
              <a:t>에서는 단기</a:t>
            </a:r>
            <a:r>
              <a:rPr lang="en-US" altLang="ko-KR" dirty="0"/>
              <a:t>·</a:t>
            </a:r>
            <a:r>
              <a:rPr lang="ko-KR" altLang="en-US" dirty="0"/>
              <a:t>중기</a:t>
            </a:r>
            <a:r>
              <a:rPr lang="en-US" altLang="ko-KR" dirty="0"/>
              <a:t>·</a:t>
            </a:r>
            <a:r>
              <a:rPr lang="ko-KR" altLang="en-US" dirty="0"/>
              <a:t>장기에 걸친 기후 시나리오 분석과 재무영향분석</a:t>
            </a:r>
            <a:r>
              <a:rPr lang="en-US" altLang="ko-KR" dirty="0"/>
              <a:t>, </a:t>
            </a:r>
            <a:r>
              <a:rPr lang="ko-KR" altLang="en-US" dirty="0"/>
              <a:t>기후 회복력에 대한 공시가 포함됨 </a:t>
            </a:r>
          </a:p>
          <a:p>
            <a:endParaRPr lang="en-US" altLang="ko-KR" dirty="0"/>
          </a:p>
        </p:txBody>
      </p:sp>
      <p:grpSp>
        <p:nvGrpSpPr>
          <p:cNvPr id="26" name="그룹 25">
            <a:extLst>
              <a:ext uri="{FF2B5EF4-FFF2-40B4-BE49-F238E27FC236}">
                <a16:creationId xmlns:a16="http://schemas.microsoft.com/office/drawing/2014/main" id="{BA32C727-CA21-471E-8438-3F9B7359DCCF}"/>
              </a:ext>
            </a:extLst>
          </p:cNvPr>
          <p:cNvGrpSpPr/>
          <p:nvPr/>
        </p:nvGrpSpPr>
        <p:grpSpPr>
          <a:xfrm>
            <a:off x="489000" y="2173558"/>
            <a:ext cx="6048000" cy="276837"/>
            <a:chOff x="704850" y="2013298"/>
            <a:chExt cx="4140200" cy="276837"/>
          </a:xfrm>
        </p:grpSpPr>
        <p:sp>
          <p:nvSpPr>
            <p:cNvPr id="27" name="TextBox 26">
              <a:extLst>
                <a:ext uri="{FF2B5EF4-FFF2-40B4-BE49-F238E27FC236}">
                  <a16:creationId xmlns:a16="http://schemas.microsoft.com/office/drawing/2014/main" id="{6AC319F6-6779-468D-93E0-196F6BCCC875}"/>
                </a:ext>
              </a:extLst>
            </p:cNvPr>
            <p:cNvSpPr txBox="1"/>
            <p:nvPr/>
          </p:nvSpPr>
          <p:spPr>
            <a:xfrm>
              <a:off x="704850" y="2046854"/>
              <a:ext cx="2026800"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ESG</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정보공시 기준으로서 </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ISSB</a:t>
              </a:r>
              <a:r>
                <a:rPr kumimoji="0" lang="en-US" altLang="ko-KR" sz="1300" b="0" i="0" u="none" strike="noStrike" kern="1200" cap="none" spc="0" normalizeH="0" baseline="3000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1)</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지지 확대 </a:t>
              </a:r>
            </a:p>
          </p:txBody>
        </p:sp>
        <p:cxnSp>
          <p:nvCxnSpPr>
            <p:cNvPr id="28" name="직선 연결선 27">
              <a:extLst>
                <a:ext uri="{FF2B5EF4-FFF2-40B4-BE49-F238E27FC236}">
                  <a16:creationId xmlns:a16="http://schemas.microsoft.com/office/drawing/2014/main" id="{CBC01CD9-1882-4B48-876C-C4905D431DFC}"/>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43B836B1-A2F6-4A64-B34A-2482AF75382C}"/>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3" name="그룹 62">
            <a:extLst>
              <a:ext uri="{FF2B5EF4-FFF2-40B4-BE49-F238E27FC236}">
                <a16:creationId xmlns:a16="http://schemas.microsoft.com/office/drawing/2014/main" id="{6410E8E6-FC24-3165-BDFA-85F5680E9F90}"/>
              </a:ext>
            </a:extLst>
          </p:cNvPr>
          <p:cNvGrpSpPr/>
          <p:nvPr/>
        </p:nvGrpSpPr>
        <p:grpSpPr>
          <a:xfrm>
            <a:off x="6929273" y="2173558"/>
            <a:ext cx="2457404" cy="276837"/>
            <a:chOff x="704850" y="2013298"/>
            <a:chExt cx="4156105" cy="276837"/>
          </a:xfrm>
        </p:grpSpPr>
        <p:sp>
          <p:nvSpPr>
            <p:cNvPr id="64" name="TextBox 63">
              <a:extLst>
                <a:ext uri="{FF2B5EF4-FFF2-40B4-BE49-F238E27FC236}">
                  <a16:creationId xmlns:a16="http://schemas.microsoft.com/office/drawing/2014/main" id="{A5357D09-9919-2B90-AB72-D0C11013F368}"/>
                </a:ext>
              </a:extLst>
            </p:cNvPr>
            <p:cNvSpPr txBox="1"/>
            <p:nvPr/>
          </p:nvSpPr>
          <p:spPr>
            <a:xfrm>
              <a:off x="704850" y="2046854"/>
              <a:ext cx="4156105"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국내 기업의 </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ESG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정보공시 대응 전략</a:t>
              </a:r>
            </a:p>
          </p:txBody>
        </p:sp>
        <p:cxnSp>
          <p:nvCxnSpPr>
            <p:cNvPr id="65" name="직선 연결선 64">
              <a:extLst>
                <a:ext uri="{FF2B5EF4-FFF2-40B4-BE49-F238E27FC236}">
                  <a16:creationId xmlns:a16="http://schemas.microsoft.com/office/drawing/2014/main" id="{BADA94FF-C3E4-D198-4340-9B5049AAAC21}"/>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75295898-84E1-0C49-A03C-6DA29550A3DC}"/>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4" name="그림 23" descr="로고, 폰트, 원, 그래픽이(가) 표시된 사진&#10;&#10;자동 생성된 설명">
            <a:extLst>
              <a:ext uri="{FF2B5EF4-FFF2-40B4-BE49-F238E27FC236}">
                <a16:creationId xmlns:a16="http://schemas.microsoft.com/office/drawing/2014/main" id="{D9988686-6E2D-F7D4-F622-50EB7AC8903D}"/>
              </a:ext>
            </a:extLst>
          </p:cNvPr>
          <p:cNvPicPr>
            <a:picLocks noChangeAspect="1"/>
          </p:cNvPicPr>
          <p:nvPr/>
        </p:nvPicPr>
        <p:blipFill rotWithShape="1">
          <a:blip r:embed="rId2"/>
          <a:srcRect l="8364" r="11336"/>
          <a:stretch/>
        </p:blipFill>
        <p:spPr>
          <a:xfrm>
            <a:off x="488730" y="2662111"/>
            <a:ext cx="893380" cy="914778"/>
          </a:xfrm>
          <a:prstGeom prst="ellipse">
            <a:avLst/>
          </a:prstGeom>
        </p:spPr>
      </p:pic>
      <p:grpSp>
        <p:nvGrpSpPr>
          <p:cNvPr id="85" name="그룹 84">
            <a:extLst>
              <a:ext uri="{FF2B5EF4-FFF2-40B4-BE49-F238E27FC236}">
                <a16:creationId xmlns:a16="http://schemas.microsoft.com/office/drawing/2014/main" id="{63B87FC0-EBDB-20C6-112B-C642304E9AC2}"/>
              </a:ext>
            </a:extLst>
          </p:cNvPr>
          <p:cNvGrpSpPr/>
          <p:nvPr/>
        </p:nvGrpSpPr>
        <p:grpSpPr>
          <a:xfrm>
            <a:off x="914400" y="3648201"/>
            <a:ext cx="5622600" cy="1879224"/>
            <a:chOff x="914400" y="3648201"/>
            <a:chExt cx="5622600" cy="1879224"/>
          </a:xfrm>
        </p:grpSpPr>
        <p:sp>
          <p:nvSpPr>
            <p:cNvPr id="56" name="설명선: 위쪽 화살표 55">
              <a:extLst>
                <a:ext uri="{FF2B5EF4-FFF2-40B4-BE49-F238E27FC236}">
                  <a16:creationId xmlns:a16="http://schemas.microsoft.com/office/drawing/2014/main" id="{4F791770-B45C-3DED-103F-F204F1F6AB8A}"/>
                </a:ext>
              </a:extLst>
            </p:cNvPr>
            <p:cNvSpPr/>
            <p:nvPr/>
          </p:nvSpPr>
          <p:spPr>
            <a:xfrm>
              <a:off x="914400" y="3648201"/>
              <a:ext cx="5622600" cy="1879224"/>
            </a:xfrm>
            <a:prstGeom prst="upArrowCallout">
              <a:avLst>
                <a:gd name="adj1" fmla="val 83807"/>
                <a:gd name="adj2" fmla="val 75712"/>
                <a:gd name="adj3" fmla="val 14536"/>
                <a:gd name="adj4" fmla="val 6900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8" name="TextBox 57">
              <a:extLst>
                <a:ext uri="{FF2B5EF4-FFF2-40B4-BE49-F238E27FC236}">
                  <a16:creationId xmlns:a16="http://schemas.microsoft.com/office/drawing/2014/main" id="{FE77517B-1539-32B7-1861-47C83E22FC74}"/>
                </a:ext>
              </a:extLst>
            </p:cNvPr>
            <p:cNvSpPr txBox="1"/>
            <p:nvPr/>
          </p:nvSpPr>
          <p:spPr>
            <a:xfrm>
              <a:off x="2637879" y="3878309"/>
              <a:ext cx="2208212" cy="369332"/>
            </a:xfrm>
            <a:prstGeom prst="rect">
              <a:avLst/>
            </a:prstGeom>
            <a:noFill/>
          </p:spPr>
          <p:txBody>
            <a:bodyPr wrap="square" lIns="0" tIns="0" rIns="0" bIns="0" rtlCol="0">
              <a:spAutoFit/>
            </a:bodyPr>
            <a:lstStyle/>
            <a:p>
              <a:pPr algn="ctr"/>
              <a:r>
                <a:rPr lang="en-US" altLang="ko-KR" sz="1200" b="1" i="1" dirty="0">
                  <a:ln>
                    <a:solidFill>
                      <a:schemeClr val="tx2">
                        <a:alpha val="0"/>
                      </a:schemeClr>
                    </a:solidFill>
                  </a:ln>
                  <a:solidFill>
                    <a:schemeClr val="accent1"/>
                  </a:solidFill>
                  <a:latin typeface="KoPub돋움체 Medium" panose="00000600000000000000" pitchFamily="2" charset="-127"/>
                  <a:ea typeface="KoPub돋움체 Medium" panose="00000600000000000000" pitchFamily="2" charset="-127"/>
                  <a:cs typeface="Univers for KPMG"/>
                </a:rPr>
                <a:t>COP28</a:t>
              </a:r>
              <a:r>
                <a:rPr lang="ko-KR" altLang="en-US" sz="1200" b="1" i="1" dirty="0">
                  <a:ln>
                    <a:solidFill>
                      <a:schemeClr val="tx2">
                        <a:alpha val="0"/>
                      </a:schemeClr>
                    </a:solidFill>
                  </a:ln>
                  <a:solidFill>
                    <a:schemeClr val="accent1"/>
                  </a:solidFill>
                  <a:latin typeface="KoPub돋움체 Medium" panose="00000600000000000000" pitchFamily="2" charset="-127"/>
                  <a:ea typeface="KoPub돋움체 Medium" panose="00000600000000000000" pitchFamily="2" charset="-127"/>
                  <a:cs typeface="Univers for KPMG"/>
                </a:rPr>
                <a:t>에서 </a:t>
              </a:r>
              <a:r>
                <a:rPr lang="en-US" altLang="ko-KR" sz="1200" b="1" i="1" dirty="0">
                  <a:ln>
                    <a:solidFill>
                      <a:schemeClr val="tx2">
                        <a:alpha val="0"/>
                      </a:schemeClr>
                    </a:solidFill>
                  </a:ln>
                  <a:solidFill>
                    <a:schemeClr val="accent1"/>
                  </a:solidFill>
                  <a:latin typeface="KoPub돋움체 Medium" panose="00000600000000000000" pitchFamily="2" charset="-127"/>
                  <a:ea typeface="KoPub돋움체 Medium" panose="00000600000000000000" pitchFamily="2" charset="-127"/>
                  <a:cs typeface="Univers for KPMG"/>
                </a:rPr>
                <a:t>ISSB </a:t>
              </a:r>
              <a:r>
                <a:rPr lang="ko-KR" altLang="en-US" sz="1200" b="1" i="1" dirty="0">
                  <a:ln>
                    <a:solidFill>
                      <a:schemeClr val="tx2">
                        <a:alpha val="0"/>
                      </a:schemeClr>
                    </a:solidFill>
                  </a:ln>
                  <a:solidFill>
                    <a:schemeClr val="accent1"/>
                  </a:solidFill>
                  <a:latin typeface="KoPub돋움체 Medium" panose="00000600000000000000" pitchFamily="2" charset="-127"/>
                  <a:ea typeface="KoPub돋움체 Medium" panose="00000600000000000000" pitchFamily="2" charset="-127"/>
                  <a:cs typeface="Univers for KPMG"/>
                </a:rPr>
                <a:t>공시기준에 대해 </a:t>
              </a:r>
              <a:endParaRPr lang="en-US" altLang="ko-KR" sz="1200" b="1" i="1" dirty="0">
                <a:ln>
                  <a:solidFill>
                    <a:schemeClr val="tx2">
                      <a:alpha val="0"/>
                    </a:schemeClr>
                  </a:solidFill>
                </a:ln>
                <a:solidFill>
                  <a:schemeClr val="accent1"/>
                </a:solidFill>
                <a:latin typeface="KoPub돋움체 Medium" panose="00000600000000000000" pitchFamily="2" charset="-127"/>
                <a:ea typeface="KoPub돋움체 Medium" panose="00000600000000000000" pitchFamily="2" charset="-127"/>
                <a:cs typeface="Univers for KPMG"/>
              </a:endParaRPr>
            </a:p>
            <a:p>
              <a:pPr algn="ctr"/>
              <a:r>
                <a:rPr lang="en-US" altLang="ko-KR" sz="1200" b="1" i="1" dirty="0">
                  <a:ln>
                    <a:solidFill>
                      <a:schemeClr val="tx2">
                        <a:alpha val="0"/>
                      </a:schemeClr>
                    </a:solidFill>
                  </a:ln>
                  <a:solidFill>
                    <a:schemeClr val="accent1"/>
                  </a:solidFill>
                  <a:latin typeface="KoPub돋움체 Medium" panose="00000600000000000000" pitchFamily="2" charset="-127"/>
                  <a:ea typeface="KoPub돋움체 Medium" panose="00000600000000000000" pitchFamily="2" charset="-127"/>
                  <a:cs typeface="Univers for KPMG"/>
                </a:rPr>
                <a:t>400</a:t>
              </a:r>
              <a:r>
                <a:rPr lang="ko-KR" altLang="en-US" sz="1200" b="1" i="1" dirty="0">
                  <a:ln>
                    <a:solidFill>
                      <a:schemeClr val="tx2">
                        <a:alpha val="0"/>
                      </a:schemeClr>
                    </a:solidFill>
                  </a:ln>
                  <a:solidFill>
                    <a:schemeClr val="accent1"/>
                  </a:solidFill>
                  <a:latin typeface="KoPub돋움체 Medium" panose="00000600000000000000" pitchFamily="2" charset="-127"/>
                  <a:ea typeface="KoPub돋움체 Medium" panose="00000600000000000000" pitchFamily="2" charset="-127"/>
                  <a:cs typeface="Univers for KPMG"/>
                </a:rPr>
                <a:t>개 이상 기관이 지지 표명 </a:t>
              </a:r>
              <a:endParaRPr lang="en-US" altLang="ko-KR" sz="1200" b="1" i="1" dirty="0">
                <a:ln>
                  <a:solidFill>
                    <a:schemeClr val="tx2">
                      <a:alpha val="0"/>
                    </a:schemeClr>
                  </a:solidFill>
                </a:ln>
                <a:solidFill>
                  <a:schemeClr val="accent1"/>
                </a:solidFill>
                <a:latin typeface="KoPub돋움체 Medium" panose="00000600000000000000" pitchFamily="2" charset="-127"/>
                <a:ea typeface="KoPub돋움체 Medium" panose="00000600000000000000" pitchFamily="2" charset="-127"/>
                <a:cs typeface="Univers for KPMG"/>
              </a:endParaRPr>
            </a:p>
          </p:txBody>
        </p:sp>
        <p:sp>
          <p:nvSpPr>
            <p:cNvPr id="59" name="TextBox 58">
              <a:extLst>
                <a:ext uri="{FF2B5EF4-FFF2-40B4-BE49-F238E27FC236}">
                  <a16:creationId xmlns:a16="http://schemas.microsoft.com/office/drawing/2014/main" id="{B1A720F4-739C-1B96-B6A2-5EC7FDD51316}"/>
                </a:ext>
              </a:extLst>
            </p:cNvPr>
            <p:cNvSpPr txBox="1"/>
            <p:nvPr/>
          </p:nvSpPr>
          <p:spPr>
            <a:xfrm>
              <a:off x="952501" y="4391023"/>
              <a:ext cx="1074658" cy="769441"/>
            </a:xfrm>
            <a:prstGeom prst="rect">
              <a:avLst/>
            </a:prstGeom>
            <a:noFill/>
          </p:spPr>
          <p:txBody>
            <a:bodyPr wrap="square" lIns="0" tIns="0" rIns="0" bIns="0" rtlCol="0">
              <a:spAutoFit/>
            </a:bodyPr>
            <a:lstStyle/>
            <a:p>
              <a:pPr algn="l"/>
              <a:r>
                <a:rPr lang="ko-KR" altLang="en-US" sz="1000" b="1"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기업  </a:t>
              </a:r>
              <a:endParaRPr lang="en-US" altLang="ko-KR" sz="1000" b="1"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기업연합 지지 선언 서명</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ESG </a:t>
              </a: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공시 준비 중인 </a:t>
              </a:r>
              <a:r>
                <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140</a:t>
              </a: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개 이상의 기업 서명 </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algn="l"/>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p:txBody>
        </p:sp>
        <p:sp>
          <p:nvSpPr>
            <p:cNvPr id="60" name="TextBox 59">
              <a:extLst>
                <a:ext uri="{FF2B5EF4-FFF2-40B4-BE49-F238E27FC236}">
                  <a16:creationId xmlns:a16="http://schemas.microsoft.com/office/drawing/2014/main" id="{099D96DC-1A70-04ED-AFB4-61FCC3B0EE0B}"/>
                </a:ext>
              </a:extLst>
            </p:cNvPr>
            <p:cNvSpPr txBox="1"/>
            <p:nvPr/>
          </p:nvSpPr>
          <p:spPr>
            <a:xfrm>
              <a:off x="2076866" y="4391023"/>
              <a:ext cx="1074658" cy="923330"/>
            </a:xfrm>
            <a:prstGeom prst="rect">
              <a:avLst/>
            </a:prstGeom>
            <a:noFill/>
          </p:spPr>
          <p:txBody>
            <a:bodyPr wrap="square" lIns="0" tIns="0" rIns="0" bIns="0" rtlCol="0">
              <a:spAutoFit/>
            </a:bodyPr>
            <a:lstStyle/>
            <a:p>
              <a:pPr algn="l"/>
              <a:r>
                <a:rPr lang="ko-KR" altLang="en-US" sz="1000" b="1"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투자자</a:t>
              </a:r>
              <a:endParaRPr lang="en-US" altLang="ko-KR" sz="1000" b="1"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운용자산 규모가 </a:t>
              </a:r>
              <a:r>
                <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120</a:t>
              </a: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조 달러 수준인 투자자 그룹 및 </a:t>
              </a:r>
              <a:r>
                <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70</a:t>
              </a: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개 이상 기관 투자자</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p:txBody>
        </p:sp>
        <p:sp>
          <p:nvSpPr>
            <p:cNvPr id="61" name="TextBox 60">
              <a:extLst>
                <a:ext uri="{FF2B5EF4-FFF2-40B4-BE49-F238E27FC236}">
                  <a16:creationId xmlns:a16="http://schemas.microsoft.com/office/drawing/2014/main" id="{F87B5FAD-32E0-9665-905B-78AF98E42A48}"/>
                </a:ext>
              </a:extLst>
            </p:cNvPr>
            <p:cNvSpPr txBox="1"/>
            <p:nvPr/>
          </p:nvSpPr>
          <p:spPr>
            <a:xfrm>
              <a:off x="3201231" y="4391023"/>
              <a:ext cx="1074658" cy="923330"/>
            </a:xfrm>
            <a:prstGeom prst="rect">
              <a:avLst/>
            </a:prstGeom>
            <a:noFill/>
          </p:spPr>
          <p:txBody>
            <a:bodyPr wrap="square" lIns="0" tIns="0" rIns="0" bIns="0" rtlCol="0">
              <a:spAutoFit/>
            </a:bodyPr>
            <a:lstStyle/>
            <a:p>
              <a:pPr algn="l"/>
              <a:r>
                <a:rPr lang="ko-KR" altLang="en-US" sz="1000" b="1"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증권거래소</a:t>
              </a: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 </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아프리카 증권거래소연합 </a:t>
              </a:r>
              <a:r>
                <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(27</a:t>
              </a: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개 거래소</a:t>
              </a:r>
              <a:r>
                <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 </a:t>
              </a: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아랍자본시장연맹 </a:t>
              </a:r>
              <a:r>
                <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(17</a:t>
              </a: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개 거래소</a:t>
              </a:r>
              <a:r>
                <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 </a:t>
              </a:r>
            </a:p>
          </p:txBody>
        </p:sp>
        <p:sp>
          <p:nvSpPr>
            <p:cNvPr id="68" name="TextBox 67">
              <a:extLst>
                <a:ext uri="{FF2B5EF4-FFF2-40B4-BE49-F238E27FC236}">
                  <a16:creationId xmlns:a16="http://schemas.microsoft.com/office/drawing/2014/main" id="{73787F1B-01A7-353C-BF13-EF77AD6FBBFF}"/>
                </a:ext>
              </a:extLst>
            </p:cNvPr>
            <p:cNvSpPr txBox="1"/>
            <p:nvPr/>
          </p:nvSpPr>
          <p:spPr>
            <a:xfrm>
              <a:off x="4325596" y="4391023"/>
              <a:ext cx="1074658" cy="1077218"/>
            </a:xfrm>
            <a:prstGeom prst="rect">
              <a:avLst/>
            </a:prstGeom>
            <a:noFill/>
          </p:spPr>
          <p:txBody>
            <a:bodyPr wrap="square" lIns="0" tIns="0" rIns="0" bIns="0" rtlCol="0">
              <a:spAutoFit/>
            </a:bodyPr>
            <a:lstStyle/>
            <a:p>
              <a:pPr algn="l"/>
              <a:r>
                <a:rPr lang="ko-KR" altLang="en-US" sz="1000" b="1"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은행</a:t>
              </a:r>
              <a:endParaRPr lang="en-US" altLang="ko-KR" sz="1000" b="1"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유럽부흥개발은행</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유럽투자은행</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미주개발은행</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아시아인프라투자은행 등 다자개발은행</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p:txBody>
        </p:sp>
        <p:sp>
          <p:nvSpPr>
            <p:cNvPr id="70" name="TextBox 69">
              <a:extLst>
                <a:ext uri="{FF2B5EF4-FFF2-40B4-BE49-F238E27FC236}">
                  <a16:creationId xmlns:a16="http://schemas.microsoft.com/office/drawing/2014/main" id="{511663C8-7934-73EF-C53F-B462978D49DF}"/>
                </a:ext>
              </a:extLst>
            </p:cNvPr>
            <p:cNvSpPr txBox="1"/>
            <p:nvPr/>
          </p:nvSpPr>
          <p:spPr>
            <a:xfrm>
              <a:off x="5449960" y="4391023"/>
              <a:ext cx="1074658" cy="1077218"/>
            </a:xfrm>
            <a:prstGeom prst="rect">
              <a:avLst/>
            </a:prstGeom>
            <a:noFill/>
          </p:spPr>
          <p:txBody>
            <a:bodyPr wrap="square" lIns="0" tIns="0" rIns="0" bIns="0" rtlCol="0">
              <a:spAutoFit/>
            </a:bodyPr>
            <a:lstStyle/>
            <a:p>
              <a:pPr algn="l"/>
              <a:r>
                <a:rPr lang="ko-KR" altLang="en-US" sz="1000" b="1"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규제당국</a:t>
              </a:r>
              <a:endParaRPr lang="en-US" altLang="ko-KR" sz="1000" b="1"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유럽연합</a:t>
              </a:r>
              <a:r>
                <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(EU)</a:t>
              </a: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영국</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아세안 회원국</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캐나다 </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독일 </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a:p>
              <a:pPr marL="171450" indent="-171450" algn="l">
                <a:buFont typeface="Arial" panose="020B0604020202020204" pitchFamily="34" charset="0"/>
                <a:buChar char="•"/>
              </a:pPr>
              <a:r>
                <a:rPr lang="ko-KR" altLang="en-US"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rPr>
                <a:t>일본 등 </a:t>
              </a:r>
              <a:endParaRPr lang="en-US" altLang="ko-KR" sz="1000" dirty="0">
                <a:ln>
                  <a:solidFill>
                    <a:schemeClr val="tx2">
                      <a:alpha val="0"/>
                    </a:schemeClr>
                  </a:solidFill>
                </a:ln>
                <a:latin typeface="KoPub돋움체 Medium" panose="00000600000000000000" pitchFamily="2" charset="-127"/>
                <a:ea typeface="KoPub돋움체 Medium" panose="00000600000000000000" pitchFamily="2" charset="-127"/>
                <a:cs typeface="Univers for KPMG"/>
              </a:endParaRPr>
            </a:p>
          </p:txBody>
        </p:sp>
        <p:sp>
          <p:nvSpPr>
            <p:cNvPr id="83" name="직사각형 82">
              <a:extLst>
                <a:ext uri="{FF2B5EF4-FFF2-40B4-BE49-F238E27FC236}">
                  <a16:creationId xmlns:a16="http://schemas.microsoft.com/office/drawing/2014/main" id="{28165C07-0229-BF8D-E23F-84EC84A63840}"/>
                </a:ext>
              </a:extLst>
            </p:cNvPr>
            <p:cNvSpPr/>
            <p:nvPr/>
          </p:nvSpPr>
          <p:spPr>
            <a:xfrm>
              <a:off x="6365662" y="4724400"/>
              <a:ext cx="171338" cy="24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grpSp>
        <p:nvGrpSpPr>
          <p:cNvPr id="99" name="그룹 98">
            <a:extLst>
              <a:ext uri="{FF2B5EF4-FFF2-40B4-BE49-F238E27FC236}">
                <a16:creationId xmlns:a16="http://schemas.microsoft.com/office/drawing/2014/main" id="{E885A94D-5094-0387-E319-B5E820DC4B78}"/>
              </a:ext>
            </a:extLst>
          </p:cNvPr>
          <p:cNvGrpSpPr/>
          <p:nvPr/>
        </p:nvGrpSpPr>
        <p:grpSpPr>
          <a:xfrm>
            <a:off x="6936384" y="2587075"/>
            <a:ext cx="2448001" cy="2011488"/>
            <a:chOff x="6929273" y="2712911"/>
            <a:chExt cx="2500049" cy="2643837"/>
          </a:xfrm>
        </p:grpSpPr>
        <p:sp>
          <p:nvSpPr>
            <p:cNvPr id="96" name="직사각형 95">
              <a:extLst>
                <a:ext uri="{FF2B5EF4-FFF2-40B4-BE49-F238E27FC236}">
                  <a16:creationId xmlns:a16="http://schemas.microsoft.com/office/drawing/2014/main" id="{CB5F2374-581F-ABF5-303A-53E87F996A01}"/>
                </a:ext>
              </a:extLst>
            </p:cNvPr>
            <p:cNvSpPr/>
            <p:nvPr/>
          </p:nvSpPr>
          <p:spPr>
            <a:xfrm>
              <a:off x="6929273" y="2712911"/>
              <a:ext cx="2500049" cy="7668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공시기준에 대한 </a:t>
              </a:r>
              <a:br>
                <a:rPr lang="en-US" altLang="ko-KR"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b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각 사의 </a:t>
              </a:r>
              <a:r>
                <a:rPr lang="en-US" altLang="ko-KR"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Readiness </a:t>
              </a: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진단 및 </a:t>
              </a:r>
              <a:br>
                <a:rPr lang="en-US" altLang="ko-KR"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b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대응 전략 수립</a:t>
              </a:r>
            </a:p>
          </p:txBody>
        </p:sp>
        <p:sp>
          <p:nvSpPr>
            <p:cNvPr id="97" name="직사각형 96">
              <a:extLst>
                <a:ext uri="{FF2B5EF4-FFF2-40B4-BE49-F238E27FC236}">
                  <a16:creationId xmlns:a16="http://schemas.microsoft.com/office/drawing/2014/main" id="{F4452AF3-3011-08C2-A146-DE953117096D}"/>
                </a:ext>
              </a:extLst>
            </p:cNvPr>
            <p:cNvSpPr/>
            <p:nvPr/>
          </p:nvSpPr>
          <p:spPr>
            <a:xfrm>
              <a:off x="6929273" y="3651386"/>
              <a:ext cx="2500049" cy="7668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ESG </a:t>
              </a: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정보공시에 대한</a:t>
              </a:r>
              <a:br>
                <a:rPr lang="en-US" altLang="ko-KR"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b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내부통제 프로세스 및 </a:t>
              </a:r>
              <a:r>
                <a:rPr lang="en-US" altLang="ko-KR"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R&amp;R </a:t>
              </a: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정립</a:t>
              </a:r>
            </a:p>
          </p:txBody>
        </p:sp>
        <p:sp>
          <p:nvSpPr>
            <p:cNvPr id="98" name="직사각형 97">
              <a:extLst>
                <a:ext uri="{FF2B5EF4-FFF2-40B4-BE49-F238E27FC236}">
                  <a16:creationId xmlns:a16="http://schemas.microsoft.com/office/drawing/2014/main" id="{4E7E7AF9-BE4F-5ABF-80AB-55EAD7C47452}"/>
                </a:ext>
              </a:extLst>
            </p:cNvPr>
            <p:cNvSpPr/>
            <p:nvPr/>
          </p:nvSpPr>
          <p:spPr>
            <a:xfrm>
              <a:off x="6929273" y="4589861"/>
              <a:ext cx="2500049" cy="7668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공시 데이터 관리 체계화를 위한 </a:t>
              </a:r>
              <a:br>
                <a:rPr lang="en-US" altLang="ko-KR"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br>
              <a:r>
                <a:rPr lang="en-US" altLang="ko-KR"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IT</a:t>
              </a: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 시스템 구축</a:t>
              </a:r>
              <a:endParaRPr lang="en-US" altLang="ko-KR"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pic>
        <p:nvPicPr>
          <p:cNvPr id="102" name="그림 101" descr="패턴, 스티치이(가) 표시된 사진&#10;&#10;자동 생성된 설명">
            <a:extLst>
              <a:ext uri="{FF2B5EF4-FFF2-40B4-BE49-F238E27FC236}">
                <a16:creationId xmlns:a16="http://schemas.microsoft.com/office/drawing/2014/main" id="{2CF721C1-1389-04D1-3402-55A93AEDC7F1}"/>
              </a:ext>
            </a:extLst>
          </p:cNvPr>
          <p:cNvPicPr>
            <a:picLocks noChangeAspect="1"/>
          </p:cNvPicPr>
          <p:nvPr/>
        </p:nvPicPr>
        <p:blipFill>
          <a:blip r:embed="rId3"/>
          <a:stretch>
            <a:fillRect/>
          </a:stretch>
        </p:blipFill>
        <p:spPr>
          <a:xfrm>
            <a:off x="6936384" y="4849286"/>
            <a:ext cx="650000" cy="650000"/>
          </a:xfrm>
          <a:prstGeom prst="rect">
            <a:avLst/>
          </a:prstGeom>
        </p:spPr>
      </p:pic>
      <p:sp>
        <p:nvSpPr>
          <p:cNvPr id="103" name="TextBox 102">
            <a:extLst>
              <a:ext uri="{FF2B5EF4-FFF2-40B4-BE49-F238E27FC236}">
                <a16:creationId xmlns:a16="http://schemas.microsoft.com/office/drawing/2014/main" id="{34473625-2017-2ADA-A26E-FD204DA7E976}"/>
              </a:ext>
            </a:extLst>
          </p:cNvPr>
          <p:cNvSpPr txBox="1"/>
          <p:nvPr/>
        </p:nvSpPr>
        <p:spPr>
          <a:xfrm>
            <a:off x="7644700" y="4928064"/>
            <a:ext cx="1690188" cy="492443"/>
          </a:xfrm>
          <a:prstGeom prst="rect">
            <a:avLst/>
          </a:prstGeom>
          <a:noFill/>
        </p:spPr>
        <p:txBody>
          <a:bodyPr wrap="square" lIns="0" tIns="0" rIns="0" bIns="0" rtlCol="0">
            <a:spAutoFit/>
          </a:bodyPr>
          <a:lstStyle/>
          <a:p>
            <a:pPr algn="l"/>
            <a:r>
              <a:rPr lang="en-US" altLang="ko-KR"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ESG </a:t>
            </a: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정보공시 의무화에 대응하는 기업 전략에 대한 보다</a:t>
            </a:r>
            <a:r>
              <a:rPr lang="en-US" altLang="ko-KR"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 </a:t>
            </a: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자세한 사항은 </a:t>
            </a:r>
            <a:r>
              <a:rPr lang="en-US" altLang="ko-KR"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‘ESG </a:t>
            </a: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정보공시 의무화 시대</a:t>
            </a:r>
            <a:r>
              <a:rPr lang="en-US" altLang="ko-KR"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 </a:t>
            </a: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기업은 무엇을 준비해야 하는가</a:t>
            </a:r>
            <a:r>
              <a:rPr lang="en-US" altLang="ko-KR"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a:t>
            </a: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를 참고 </a:t>
            </a:r>
            <a:r>
              <a:rPr lang="en-US" altLang="ko-KR"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(QR</a:t>
            </a: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코드 스캔</a:t>
            </a:r>
            <a:r>
              <a:rPr lang="en-US" altLang="ko-KR"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a:t>
            </a:r>
            <a:endPar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endParaRPr>
          </a:p>
        </p:txBody>
      </p:sp>
    </p:spTree>
    <p:extLst>
      <p:ext uri="{BB962C8B-B14F-4D97-AF65-F5344CB8AC3E}">
        <p14:creationId xmlns:p14="http://schemas.microsoft.com/office/powerpoint/2010/main" val="967162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표 8">
            <a:extLst>
              <a:ext uri="{FF2B5EF4-FFF2-40B4-BE49-F238E27FC236}">
                <a16:creationId xmlns:a16="http://schemas.microsoft.com/office/drawing/2014/main" id="{8AC9A263-D491-42CC-A1AC-E139BFC1D24D}"/>
              </a:ext>
            </a:extLst>
          </p:cNvPr>
          <p:cNvGraphicFramePr>
            <a:graphicFrameLocks noGrp="1"/>
          </p:cNvGraphicFramePr>
          <p:nvPr/>
        </p:nvGraphicFramePr>
        <p:xfrm>
          <a:off x="814389" y="1382936"/>
          <a:ext cx="8277225" cy="2918520"/>
        </p:xfrm>
        <a:graphic>
          <a:graphicData uri="http://schemas.openxmlformats.org/drawingml/2006/table">
            <a:tbl>
              <a:tblPr firstRow="1" bandRow="1">
                <a:tableStyleId>{5C22544A-7EE6-4342-B048-85BDC9FD1C3A}</a:tableStyleId>
              </a:tblPr>
              <a:tblGrid>
                <a:gridCol w="1655445">
                  <a:extLst>
                    <a:ext uri="{9D8B030D-6E8A-4147-A177-3AD203B41FA5}">
                      <a16:colId xmlns:a16="http://schemas.microsoft.com/office/drawing/2014/main" val="968525178"/>
                    </a:ext>
                  </a:extLst>
                </a:gridCol>
                <a:gridCol w="2091280">
                  <a:extLst>
                    <a:ext uri="{9D8B030D-6E8A-4147-A177-3AD203B41FA5}">
                      <a16:colId xmlns:a16="http://schemas.microsoft.com/office/drawing/2014/main" val="2373283035"/>
                    </a:ext>
                  </a:extLst>
                </a:gridCol>
                <a:gridCol w="1524000">
                  <a:extLst>
                    <a:ext uri="{9D8B030D-6E8A-4147-A177-3AD203B41FA5}">
                      <a16:colId xmlns:a16="http://schemas.microsoft.com/office/drawing/2014/main" val="2192865859"/>
                    </a:ext>
                  </a:extLst>
                </a:gridCol>
                <a:gridCol w="1458686">
                  <a:extLst>
                    <a:ext uri="{9D8B030D-6E8A-4147-A177-3AD203B41FA5}">
                      <a16:colId xmlns:a16="http://schemas.microsoft.com/office/drawing/2014/main" val="3835351547"/>
                    </a:ext>
                  </a:extLst>
                </a:gridCol>
                <a:gridCol w="1547814">
                  <a:extLst>
                    <a:ext uri="{9D8B030D-6E8A-4147-A177-3AD203B41FA5}">
                      <a16:colId xmlns:a16="http://schemas.microsoft.com/office/drawing/2014/main" val="1712257969"/>
                    </a:ext>
                  </a:extLst>
                </a:gridCol>
              </a:tblGrid>
              <a:tr h="0">
                <a:tc gridSpan="5">
                  <a:txBody>
                    <a:bodyPr/>
                    <a:lstStyle/>
                    <a:p>
                      <a:pPr marL="0" marR="0" lvl="0" indent="0" algn="l" defTabSz="495285" rtl="0" eaLnBrk="1" fontAlgn="auto" latinLnBrk="1" hangingPunct="1">
                        <a:lnSpc>
                          <a:spcPct val="100000"/>
                        </a:lnSpc>
                        <a:spcBef>
                          <a:spcPts val="0"/>
                        </a:spcBef>
                        <a:spcAft>
                          <a:spcPts val="0"/>
                        </a:spcAft>
                        <a:buClrTx/>
                        <a:buSzTx/>
                        <a:buFontTx/>
                        <a:buNone/>
                        <a:tabLst/>
                        <a:defRPr/>
                      </a:pPr>
                      <a:r>
                        <a:rPr kumimoji="0" lang="en-US" altLang="ko-KR" sz="1300" b="0" i="0" u="none" strike="noStrike" kern="0" cap="none" spc="0" normalizeH="0" baseline="0" noProof="0" dirty="0">
                          <a:ln>
                            <a:solidFill>
                              <a:srgbClr val="00338D">
                                <a:alpha val="0"/>
                              </a:srgbClr>
                            </a:solidFill>
                          </a:ln>
                          <a:solidFill>
                            <a:schemeClr val="tx2"/>
                          </a:solidFill>
                          <a:effectLst/>
                          <a:uLnTx/>
                          <a:uFillTx/>
                          <a:latin typeface="+mj-ea"/>
                          <a:ea typeface="+mj-ea"/>
                          <a:cs typeface="Arial" panose="020B0604020202020204" pitchFamily="34" charset="0"/>
                        </a:rPr>
                        <a:t>ESG </a:t>
                      </a:r>
                      <a:r>
                        <a:rPr kumimoji="0" lang="ko-KR" altLang="en-US" sz="1300" b="0" i="0" u="none" strike="noStrike" kern="0" cap="none" spc="0" normalizeH="0" baseline="0" noProof="0" dirty="0">
                          <a:ln>
                            <a:solidFill>
                              <a:srgbClr val="00338D">
                                <a:alpha val="0"/>
                              </a:srgbClr>
                            </a:solidFill>
                          </a:ln>
                          <a:solidFill>
                            <a:schemeClr val="tx2"/>
                          </a:solidFill>
                          <a:effectLst/>
                          <a:uLnTx/>
                          <a:uFillTx/>
                          <a:latin typeface="+mj-ea"/>
                          <a:ea typeface="+mj-ea"/>
                          <a:cs typeface="Arial" panose="020B0604020202020204" pitchFamily="34" charset="0"/>
                        </a:rPr>
                        <a:t>비즈니스 그룹</a:t>
                      </a:r>
                      <a:endParaRPr lang="en-US" altLang="ko-KR" sz="1300" b="0" spc="0" dirty="0">
                        <a:ln>
                          <a:solidFill>
                            <a:srgbClr val="00338D">
                              <a:alpha val="0"/>
                            </a:srgbClr>
                          </a:solidFill>
                        </a:ln>
                        <a:solidFill>
                          <a:schemeClr val="tx2"/>
                        </a:solidFill>
                        <a:latin typeface="+mj-ea"/>
                        <a:ea typeface="+mj-ea"/>
                        <a:cs typeface="Arial" panose="020B0604020202020204" pitchFamily="34" charset="0"/>
                      </a:endParaRPr>
                    </a:p>
                  </a:txBody>
                  <a:tcPr marL="0" marR="0" marT="1800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latinLnBrk="1"/>
                      <a:endParaRPr lang="ko-KR" altLang="en-US" sz="1200">
                        <a:latin typeface="+mn-ea"/>
                        <a:ea typeface="+mn-ea"/>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latinLnBrk="1"/>
                      <a:endParaRPr lang="ko-KR" altLang="en-US" sz="1200">
                        <a:latin typeface="+mn-ea"/>
                        <a:ea typeface="+mn-ea"/>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marR="0" indent="0" algn="l" defTabSz="495285" rtl="0" eaLnBrk="1" fontAlgn="auto" latinLnBrk="1" hangingPunct="1">
                        <a:lnSpc>
                          <a:spcPct val="100000"/>
                        </a:lnSpc>
                        <a:spcBef>
                          <a:spcPts val="0"/>
                        </a:spcBef>
                        <a:spcAft>
                          <a:spcPts val="0"/>
                        </a:spcAft>
                        <a:buClrTx/>
                        <a:buSzTx/>
                        <a:buFontTx/>
                        <a:buNone/>
                        <a:tabLst/>
                        <a:defRPr/>
                      </a:pPr>
                      <a:endParaRPr lang="en-US" altLang="ko-KR" sz="1400" b="1" spc="59">
                        <a:solidFill>
                          <a:srgbClr val="00338D"/>
                        </a:solidFill>
                        <a:latin typeface="+mn-ea"/>
                        <a:ea typeface="+mn-ea"/>
                        <a:cs typeface="Arial" panose="020B0604020202020204"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340873500"/>
                  </a:ext>
                </a:extLst>
              </a:tr>
              <a:tr h="0">
                <a:tc>
                  <a:txBody>
                    <a:bodyPr/>
                    <a:lstStyle/>
                    <a:p>
                      <a:pPr marL="0" defTabSz="914400">
                        <a:lnSpc>
                          <a:spcPct val="100000"/>
                        </a:lnSpc>
                        <a:spcBef>
                          <a:spcPts val="0"/>
                        </a:spcBef>
                        <a:spcAft>
                          <a:spcPts val="0"/>
                        </a:spcAft>
                        <a:defRPr/>
                      </a:pPr>
                      <a:endParaRPr lang="en-US" altLang="ko-KR" sz="1050" b="0" spc="0" baseline="0" dirty="0">
                        <a:ln>
                          <a:solidFill>
                            <a:schemeClr val="accent1">
                              <a:alpha val="0"/>
                            </a:schemeClr>
                          </a:solidFill>
                        </a:ln>
                        <a:solidFill>
                          <a:schemeClr val="tx2"/>
                        </a:solidFill>
                        <a:latin typeface="+mj-ea"/>
                        <a:ea typeface="+mj-ea"/>
                        <a:cs typeface="Arial" pitchFamily="34" charset="0"/>
                      </a:endParaRPr>
                    </a:p>
                  </a:txBody>
                  <a:tcPr marL="0" marR="0" marT="144000" marB="72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lnSpc>
                          <a:spcPct val="100000"/>
                        </a:lnSpc>
                        <a:spcBef>
                          <a:spcPts val="0"/>
                        </a:spcBef>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324320230"/>
                  </a:ext>
                </a:extLst>
              </a:tr>
              <a:tr h="0">
                <a:tc>
                  <a:txBody>
                    <a:bodyPr/>
                    <a:lstStyle/>
                    <a:p>
                      <a:pPr marL="0" defTabSz="914400">
                        <a:lnSpc>
                          <a:spcPct val="100000"/>
                        </a:lnSpc>
                        <a:spcBef>
                          <a:spcPts val="0"/>
                        </a:spcBef>
                        <a:spcAft>
                          <a:spcPts val="0"/>
                        </a:spcAft>
                        <a:defRPr/>
                      </a:pPr>
                      <a:r>
                        <a:rPr lang="en-US" altLang="ko-KR" sz="1050" b="0" spc="0" baseline="0" dirty="0">
                          <a:ln>
                            <a:solidFill>
                              <a:schemeClr val="accent1">
                                <a:alpha val="0"/>
                              </a:schemeClr>
                            </a:solidFill>
                          </a:ln>
                          <a:solidFill>
                            <a:schemeClr val="tx2"/>
                          </a:solidFill>
                          <a:latin typeface="+mj-ea"/>
                          <a:ea typeface="+mj-ea"/>
                          <a:cs typeface="Arial" pitchFamily="34" charset="0"/>
                        </a:rPr>
                        <a:t>ESG </a:t>
                      </a:r>
                      <a:r>
                        <a:rPr lang="ko-KR" altLang="en-US" sz="1050" b="0" spc="0" baseline="0" dirty="0">
                          <a:ln>
                            <a:solidFill>
                              <a:schemeClr val="accent1">
                                <a:alpha val="0"/>
                              </a:schemeClr>
                            </a:solidFill>
                          </a:ln>
                          <a:solidFill>
                            <a:schemeClr val="tx2"/>
                          </a:solidFill>
                          <a:latin typeface="+mj-ea"/>
                          <a:ea typeface="+mj-ea"/>
                          <a:cs typeface="Arial" pitchFamily="34" charset="0"/>
                        </a:rPr>
                        <a:t>전략자문</a:t>
                      </a:r>
                      <a:endParaRPr lang="en-US" altLang="ko-KR" sz="1050" b="0" spc="0" baseline="0" dirty="0">
                        <a:ln>
                          <a:solidFill>
                            <a:schemeClr val="accent1">
                              <a:alpha val="0"/>
                            </a:schemeClr>
                          </a:solidFill>
                        </a:ln>
                        <a:solidFill>
                          <a:schemeClr val="tx2"/>
                        </a:solidFill>
                        <a:latin typeface="+mj-ea"/>
                        <a:ea typeface="+mj-ea"/>
                        <a:cs typeface="Arial" pitchFamily="34" charset="0"/>
                      </a:endParaRPr>
                    </a:p>
                  </a:txBody>
                  <a:tcPr marL="0" marR="0" marT="144000" marB="72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lnSpc>
                          <a:spcPct val="100000"/>
                        </a:lnSpc>
                        <a:spcBef>
                          <a:spcPts val="0"/>
                        </a:spcBef>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345086232"/>
                  </a:ext>
                </a:extLst>
              </a:tr>
              <a:tr h="0">
                <a:tc>
                  <a:txBody>
                    <a:bodyPr/>
                    <a:lstStyle/>
                    <a:p>
                      <a:pPr marL="0" defTabSz="914400">
                        <a:lnSpc>
                          <a:spcPct val="100000"/>
                        </a:lnSpc>
                        <a:spcBef>
                          <a:spcPts val="0"/>
                        </a:spcBef>
                        <a:spcAft>
                          <a:spcPts val="0"/>
                        </a:spcAft>
                        <a:defRPr/>
                      </a:pPr>
                      <a:r>
                        <a:rPr kumimoji="0" lang="ko-KR" altLang="en-US"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이동석</a:t>
                      </a:r>
                      <a:endParaRPr kumimoji="0" lang="en-US" altLang="ko-KR"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850" b="0" i="0" u="none" strike="noStrike" kern="0" cap="none" spc="0" normalizeH="0" baseline="0" dirty="0" err="1">
                          <a:ln>
                            <a:solidFill>
                              <a:schemeClr val="accent1">
                                <a:alpha val="0"/>
                              </a:schemeClr>
                            </a:solidFill>
                          </a:ln>
                          <a:solidFill>
                            <a:schemeClr val="tx2"/>
                          </a:solidFill>
                          <a:effectLst/>
                          <a:uLnTx/>
                          <a:uFillTx/>
                          <a:latin typeface="+mn-ea"/>
                          <a:ea typeface="+mn-ea"/>
                          <a:cs typeface="Arial" pitchFamily="34" charset="0"/>
                        </a:rPr>
                        <a:t>부대표</a:t>
                      </a: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02-2112-7954</a:t>
                      </a: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dongseoklee@kr.kpgm.com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r>
                        <a:rPr kumimoji="0" lang="ko-KR" altLang="en-US" sz="850" b="1" i="0" u="none" strike="noStrike" kern="0" cap="none" spc="0" normalizeH="0" baseline="0" dirty="0" err="1">
                          <a:ln>
                            <a:solidFill>
                              <a:schemeClr val="accent1">
                                <a:alpha val="0"/>
                              </a:schemeClr>
                            </a:solidFill>
                          </a:ln>
                          <a:solidFill>
                            <a:schemeClr val="tx2"/>
                          </a:solidFill>
                          <a:effectLst/>
                          <a:uLnTx/>
                          <a:uFillTx/>
                          <a:latin typeface="+mn-ea"/>
                          <a:ea typeface="+mn-ea"/>
                          <a:cs typeface="Arial" pitchFamily="34" charset="0"/>
                        </a:rPr>
                        <a:t>문상원</a:t>
                      </a:r>
                      <a:endParaRPr kumimoji="0" lang="en-US" altLang="ko-KR"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02-2112-6513</a:t>
                      </a: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sangwonmoon@kr.kpmg.com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9372684"/>
                  </a:ext>
                </a:extLst>
              </a:tr>
              <a:tr h="0">
                <a:tc>
                  <a:txBody>
                    <a:bodyPr/>
                    <a:lstStyle/>
                    <a:p>
                      <a:pPr marL="0" defTabSz="914400">
                        <a:lnSpc>
                          <a:spcPct val="100000"/>
                        </a:lnSpc>
                        <a:spcBef>
                          <a:spcPts val="0"/>
                        </a:spcBef>
                        <a:spcAft>
                          <a:spcPts val="0"/>
                        </a:spcAft>
                        <a:defRPr/>
                      </a:pPr>
                      <a:endParaRPr lang="en-US" altLang="ko-KR" sz="1050" b="0" spc="0" baseline="0" dirty="0">
                        <a:ln>
                          <a:solidFill>
                            <a:schemeClr val="accent1">
                              <a:alpha val="0"/>
                            </a:schemeClr>
                          </a:solidFill>
                        </a:ln>
                        <a:solidFill>
                          <a:schemeClr val="tx2"/>
                        </a:solidFill>
                        <a:latin typeface="+mj-ea"/>
                        <a:ea typeface="+mj-ea"/>
                        <a:cs typeface="Arial" pitchFamily="34" charset="0"/>
                      </a:endParaRPr>
                    </a:p>
                  </a:txBody>
                  <a:tcPr marL="0" marR="0" marT="144000" marB="72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lnSpc>
                          <a:spcPct val="100000"/>
                        </a:lnSpc>
                        <a:spcBef>
                          <a:spcPts val="0"/>
                        </a:spcBef>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26310666"/>
                  </a:ext>
                </a:extLst>
              </a:tr>
              <a:tr h="0">
                <a:tc>
                  <a:txBody>
                    <a:bodyPr/>
                    <a:lstStyle/>
                    <a:p>
                      <a:pPr marL="0" defTabSz="914400">
                        <a:lnSpc>
                          <a:spcPct val="100000"/>
                        </a:lnSpc>
                        <a:spcBef>
                          <a:spcPts val="0"/>
                        </a:spcBef>
                        <a:spcAft>
                          <a:spcPts val="0"/>
                        </a:spcAft>
                        <a:defRPr/>
                      </a:pPr>
                      <a:r>
                        <a:rPr lang="en-US" altLang="ko-KR" sz="1050" b="0" spc="0" baseline="0" dirty="0">
                          <a:ln>
                            <a:solidFill>
                              <a:schemeClr val="accent1">
                                <a:alpha val="0"/>
                              </a:schemeClr>
                            </a:solidFill>
                          </a:ln>
                          <a:solidFill>
                            <a:schemeClr val="tx2"/>
                          </a:solidFill>
                          <a:latin typeface="+mj-ea"/>
                          <a:ea typeface="+mj-ea"/>
                          <a:cs typeface="Arial" pitchFamily="34" charset="0"/>
                        </a:rPr>
                        <a:t>ESG </a:t>
                      </a:r>
                      <a:r>
                        <a:rPr lang="ko-KR" altLang="en-US" sz="1050" b="0" spc="0" baseline="0" dirty="0">
                          <a:ln>
                            <a:solidFill>
                              <a:schemeClr val="accent1">
                                <a:alpha val="0"/>
                              </a:schemeClr>
                            </a:solidFill>
                          </a:ln>
                          <a:solidFill>
                            <a:schemeClr val="tx2"/>
                          </a:solidFill>
                          <a:latin typeface="+mj-ea"/>
                          <a:ea typeface="+mj-ea"/>
                          <a:cs typeface="Arial" pitchFamily="34" charset="0"/>
                        </a:rPr>
                        <a:t>정보공시</a:t>
                      </a:r>
                      <a:r>
                        <a:rPr lang="en-US" altLang="ko-KR" sz="1050" b="0" spc="0" baseline="0" dirty="0">
                          <a:ln>
                            <a:solidFill>
                              <a:schemeClr val="accent1">
                                <a:alpha val="0"/>
                              </a:schemeClr>
                            </a:solidFill>
                          </a:ln>
                          <a:solidFill>
                            <a:schemeClr val="tx2"/>
                          </a:solidFill>
                          <a:latin typeface="+mj-ea"/>
                          <a:ea typeface="+mj-ea"/>
                          <a:cs typeface="Arial" pitchFamily="34" charset="0"/>
                        </a:rPr>
                        <a:t>/</a:t>
                      </a:r>
                      <a:r>
                        <a:rPr lang="ko-KR" altLang="en-US" sz="1050" b="0" spc="0" baseline="0" dirty="0">
                          <a:ln>
                            <a:solidFill>
                              <a:schemeClr val="accent1">
                                <a:alpha val="0"/>
                              </a:schemeClr>
                            </a:solidFill>
                          </a:ln>
                          <a:solidFill>
                            <a:schemeClr val="tx2"/>
                          </a:solidFill>
                          <a:latin typeface="+mj-ea"/>
                          <a:ea typeface="+mj-ea"/>
                          <a:cs typeface="Arial" pitchFamily="34" charset="0"/>
                        </a:rPr>
                        <a:t>인증자문</a:t>
                      </a:r>
                      <a:endParaRPr lang="en-US" altLang="ko-KR" sz="1050" b="0" spc="0" baseline="0" dirty="0">
                        <a:ln>
                          <a:solidFill>
                            <a:schemeClr val="accent1">
                              <a:alpha val="0"/>
                            </a:schemeClr>
                          </a:solidFill>
                        </a:ln>
                        <a:solidFill>
                          <a:schemeClr val="tx2"/>
                        </a:solidFill>
                        <a:latin typeface="+mj-ea"/>
                        <a:ea typeface="+mj-ea"/>
                        <a:cs typeface="Arial" pitchFamily="34" charset="0"/>
                      </a:endParaRPr>
                    </a:p>
                  </a:txBody>
                  <a:tcPr marL="0" marR="0" marT="144000" marB="72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lnSpc>
                          <a:spcPct val="100000"/>
                        </a:lnSpc>
                        <a:spcBef>
                          <a:spcPts val="0"/>
                        </a:spcBef>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40257507"/>
                  </a:ext>
                </a:extLst>
              </a:tr>
              <a:tr h="0">
                <a:tc>
                  <a:txBody>
                    <a:bodyPr/>
                    <a:lstStyle/>
                    <a:p>
                      <a:pPr marL="0" defTabSz="914400">
                        <a:lnSpc>
                          <a:spcPct val="100000"/>
                        </a:lnSpc>
                        <a:spcBef>
                          <a:spcPts val="0"/>
                        </a:spcBef>
                        <a:spcAft>
                          <a:spcPts val="0"/>
                        </a:spcAft>
                        <a:defRPr/>
                      </a:pPr>
                      <a:r>
                        <a:rPr kumimoji="0" lang="ko-KR" altLang="en-US" sz="850" b="1" i="0" u="none" strike="noStrike" kern="0" cap="none" spc="0" normalizeH="0" baseline="0" dirty="0" err="1">
                          <a:ln>
                            <a:solidFill>
                              <a:schemeClr val="accent1">
                                <a:alpha val="0"/>
                              </a:schemeClr>
                            </a:solidFill>
                          </a:ln>
                          <a:solidFill>
                            <a:schemeClr val="tx2"/>
                          </a:solidFill>
                          <a:effectLst/>
                          <a:uLnTx/>
                          <a:uFillTx/>
                          <a:latin typeface="+mn-ea"/>
                          <a:ea typeface="+mn-ea"/>
                          <a:cs typeface="Arial" pitchFamily="34" charset="0"/>
                        </a:rPr>
                        <a:t>김진귀</a:t>
                      </a:r>
                      <a:endParaRPr kumimoji="0" lang="en-US" altLang="ko-KR"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850" b="0" i="0" u="none" strike="noStrike" kern="0" cap="none" spc="0" normalizeH="0" baseline="0" dirty="0" err="1">
                          <a:ln>
                            <a:solidFill>
                              <a:schemeClr val="accent1">
                                <a:alpha val="0"/>
                              </a:schemeClr>
                            </a:solidFill>
                          </a:ln>
                          <a:solidFill>
                            <a:schemeClr val="tx2"/>
                          </a:solidFill>
                          <a:effectLst/>
                          <a:uLnTx/>
                          <a:uFillTx/>
                          <a:latin typeface="+mn-ea"/>
                          <a:ea typeface="+mn-ea"/>
                          <a:cs typeface="Arial" pitchFamily="34" charset="0"/>
                        </a:rPr>
                        <a:t>부대표</a:t>
                      </a: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02-2112-0223</a:t>
                      </a: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jinkwikim@kr.kpmg.com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r>
                        <a:rPr kumimoji="0" lang="ko-KR" altLang="en-US"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황정환</a:t>
                      </a:r>
                      <a:endParaRPr kumimoji="0" lang="en-US" altLang="ko-KR"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02-2112-0462</a:t>
                      </a: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jeonghwanhwang@kr.kpmg.com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r>
                        <a:rPr kumimoji="0" lang="ko-KR" altLang="en-US" sz="850" b="1" i="0" u="none" strike="noStrike" kern="0" cap="none" spc="0" normalizeH="0" baseline="0" dirty="0" err="1">
                          <a:ln>
                            <a:solidFill>
                              <a:schemeClr val="accent1">
                                <a:alpha val="0"/>
                              </a:schemeClr>
                            </a:solidFill>
                          </a:ln>
                          <a:solidFill>
                            <a:schemeClr val="tx2"/>
                          </a:solidFill>
                          <a:effectLst/>
                          <a:uLnTx/>
                          <a:uFillTx/>
                          <a:latin typeface="+mn-ea"/>
                          <a:ea typeface="+mn-ea"/>
                          <a:cs typeface="Arial" pitchFamily="34" charset="0"/>
                        </a:rPr>
                        <a:t>손민</a:t>
                      </a:r>
                      <a:endParaRPr kumimoji="0" lang="en-US" altLang="ko-KR"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02-2112-3036</a:t>
                      </a: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minson@kr.kpmg.com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kumimoji="0" lang="en-US" altLang="ko-KR"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10213820"/>
                  </a:ext>
                </a:extLst>
              </a:tr>
            </a:tbl>
          </a:graphicData>
        </a:graphic>
      </p:graphicFrame>
      <p:sp>
        <p:nvSpPr>
          <p:cNvPr id="5" name="object 8">
            <a:extLst>
              <a:ext uri="{FF2B5EF4-FFF2-40B4-BE49-F238E27FC236}">
                <a16:creationId xmlns:a16="http://schemas.microsoft.com/office/drawing/2014/main" id="{CF77BD3D-D2F8-4136-8E3F-427E9770157C}"/>
              </a:ext>
            </a:extLst>
          </p:cNvPr>
          <p:cNvSpPr txBox="1"/>
          <p:nvPr/>
        </p:nvSpPr>
        <p:spPr>
          <a:xfrm>
            <a:off x="814388" y="934037"/>
            <a:ext cx="4899964" cy="492443"/>
          </a:xfrm>
          <a:prstGeom prst="rect">
            <a:avLst/>
          </a:prstGeom>
          <a:noFill/>
        </p:spPr>
        <p:txBody>
          <a:bodyPr wrap="square" lIns="0" tIns="0" rIns="0" bIns="0" rtlCol="0" anchor="b" anchorCtr="0">
            <a:spAutoFit/>
          </a:bodyPr>
          <a:lstStyle>
            <a:defPPr>
              <a:defRPr lang="en-US"/>
            </a:defPPr>
            <a:lvl1pPr>
              <a:defRPr sz="3900">
                <a:solidFill>
                  <a:prstClr val="white"/>
                </a:solidFill>
                <a:latin typeface="KPMG Extralight"/>
                <a:cs typeface="KPMG Extralight"/>
              </a:defRPr>
            </a:lvl1pPr>
          </a:lstStyle>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solidFill>
                    <a:srgbClr val="0091DA">
                      <a:alpha val="0"/>
                    </a:srgbClr>
                  </a:solidFill>
                </a:ln>
                <a:solidFill>
                  <a:schemeClr val="tx2"/>
                </a:solidFill>
                <a:effectLst/>
                <a:uLnTx/>
                <a:uFillTx/>
                <a:latin typeface="KPMG Bold" panose="020B0803030202040204" pitchFamily="34" charset="0"/>
              </a:rPr>
              <a:t>Business Contacts</a:t>
            </a:r>
          </a:p>
        </p:txBody>
      </p:sp>
    </p:spTree>
    <p:extLst>
      <p:ext uri="{BB962C8B-B14F-4D97-AF65-F5344CB8AC3E}">
        <p14:creationId xmlns:p14="http://schemas.microsoft.com/office/powerpoint/2010/main" val="106829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7FC69F-9AF1-403C-B69A-32A9D97BF641}"/>
              </a:ext>
            </a:extLst>
          </p:cNvPr>
          <p:cNvSpPr txBox="1"/>
          <p:nvPr/>
        </p:nvSpPr>
        <p:spPr>
          <a:xfrm>
            <a:off x="814388" y="1064398"/>
            <a:ext cx="1465145" cy="64633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4200" b="0" i="0" u="none" strike="noStrike" kern="1200" cap="none" spc="0" normalizeH="0" baseline="0" noProof="0" dirty="0">
                <a:ln>
                  <a:solidFill>
                    <a:srgbClr val="1E49E2">
                      <a:alpha val="0"/>
                    </a:srgbClr>
                  </a:solidFill>
                </a:ln>
                <a:solidFill>
                  <a:prstClr val="white"/>
                </a:solidFill>
                <a:effectLst/>
                <a:uLnTx/>
                <a:uFillTx/>
                <a:latin typeface="KPMG Bold" panose="020B0803030202040204" pitchFamily="34" charset="0"/>
                <a:ea typeface="KoPub돋움체 Medium"/>
                <a:cs typeface="+mn-cs"/>
              </a:rPr>
              <a:t>Contacts</a:t>
            </a:r>
            <a:endParaRPr kumimoji="0" lang="ko-KR" altLang="en-US" sz="4200" b="0" i="0" u="none" strike="noStrike" kern="1200" cap="none" spc="0" normalizeH="0" baseline="0" noProof="0" dirty="0" err="1">
              <a:ln>
                <a:solidFill>
                  <a:srgbClr val="1E49E2">
                    <a:alpha val="0"/>
                  </a:srgbClr>
                </a:solidFill>
              </a:ln>
              <a:solidFill>
                <a:prstClr val="white"/>
              </a:solidFill>
              <a:effectLst/>
              <a:uLnTx/>
              <a:uFillTx/>
              <a:latin typeface="KPMG Bold" panose="020B0803030202040204" pitchFamily="34" charset="0"/>
              <a:ea typeface="KoPub돋움체 Medium"/>
              <a:cs typeface="+mn-cs"/>
            </a:endParaRPr>
          </a:p>
        </p:txBody>
      </p:sp>
      <p:sp>
        <p:nvSpPr>
          <p:cNvPr id="3" name="Text Placeholder 2">
            <a:extLst>
              <a:ext uri="{FF2B5EF4-FFF2-40B4-BE49-F238E27FC236}">
                <a16:creationId xmlns:a16="http://schemas.microsoft.com/office/drawing/2014/main" id="{F4501339-080A-40FB-918F-A4E2EC424151}"/>
              </a:ext>
            </a:extLst>
          </p:cNvPr>
          <p:cNvSpPr txBox="1">
            <a:spLocks/>
          </p:cNvSpPr>
          <p:nvPr/>
        </p:nvSpPr>
        <p:spPr>
          <a:xfrm>
            <a:off x="814388" y="1917871"/>
            <a:ext cx="3352801" cy="246221"/>
          </a:xfrm>
          <a:prstGeom prst="rect">
            <a:avLst/>
          </a:prstGeom>
        </p:spPr>
        <p:txBody>
          <a:bodyPr wrap="square" lIns="0" tIns="0" rIns="0" bIns="0">
            <a:spAutoFit/>
          </a:bodyPr>
          <a:lstStyle>
            <a:lvl1pPr marL="0" indent="0" algn="l" defTabSz="457200" rtl="0" eaLnBrk="1" latinLnBrk="0" hangingPunct="1">
              <a:spcBef>
                <a:spcPct val="20000"/>
              </a:spcBef>
              <a:buFont typeface="Arial"/>
              <a:buNone/>
              <a:defRPr sz="1050" b="1" i="0" kern="1200">
                <a:solidFill>
                  <a:srgbClr val="00338D"/>
                </a:solidFill>
                <a:latin typeface="Univers for KPMG"/>
                <a:ea typeface="+mn-ea"/>
                <a:cs typeface="Univers for KPMG"/>
              </a:defRPr>
            </a:lvl1pPr>
            <a:lvl2pPr marL="0" indent="0" algn="l" defTabSz="457200" rtl="0" eaLnBrk="1" latinLnBrk="0" hangingPunct="1">
              <a:spcBef>
                <a:spcPct val="20000"/>
              </a:spcBef>
              <a:buFont typeface="Arial"/>
              <a:buNone/>
              <a:defRPr sz="1050" kern="1200">
                <a:solidFill>
                  <a:srgbClr val="00338D"/>
                </a:solidFill>
                <a:latin typeface="Univers for KPMG"/>
                <a:ea typeface="+mn-ea"/>
                <a:cs typeface="Univers for KPMG"/>
              </a:defRPr>
            </a:lvl2pPr>
            <a:lvl3pPr marL="228600" indent="-228600" algn="l" defTabSz="457200" rtl="0" eaLnBrk="1" latinLnBrk="0" hangingPunct="1">
              <a:spcBef>
                <a:spcPct val="20000"/>
              </a:spcBef>
              <a:buFont typeface="Univers for KPMG"/>
              <a:buChar char="—"/>
              <a:defRPr sz="1050" kern="1200">
                <a:solidFill>
                  <a:srgbClr val="00338D"/>
                </a:solidFill>
                <a:latin typeface="Univers for KPMG"/>
                <a:ea typeface="+mn-ea"/>
                <a:cs typeface="Univers for KPMG"/>
              </a:defRPr>
            </a:lvl3pPr>
            <a:lvl4pPr marL="457200" indent="-228600" algn="l" defTabSz="457200" rtl="0" eaLnBrk="1" latinLnBrk="0" hangingPunct="1">
              <a:spcBef>
                <a:spcPct val="20000"/>
              </a:spcBef>
              <a:buFont typeface="Arial"/>
              <a:buChar char="–"/>
              <a:defRPr sz="1050" kern="1200">
                <a:solidFill>
                  <a:srgbClr val="00338D"/>
                </a:solidFill>
                <a:latin typeface="Univers for KPMG"/>
                <a:ea typeface="+mn-ea"/>
                <a:cs typeface="Univers for KPMG"/>
              </a:defRPr>
            </a:lvl4pPr>
            <a:lvl5pPr marL="0" indent="0" algn="l" defTabSz="457200" rtl="0" eaLnBrk="1" latinLnBrk="0" hangingPunct="1">
              <a:spcBef>
                <a:spcPct val="20000"/>
              </a:spcBef>
              <a:buFont typeface="Arial"/>
              <a:buNone/>
              <a:defRPr sz="1050" kern="1200">
                <a:solidFill>
                  <a:srgbClr val="00A3A1"/>
                </a:solidFill>
                <a:latin typeface="Univers for KPMG"/>
                <a:ea typeface="+mn-ea"/>
                <a:cs typeface="Univers for KPMG"/>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tab pos="392100" algn="l"/>
              </a:tabLst>
              <a:defRPr/>
            </a:pPr>
            <a:r>
              <a:rPr kumimoji="0" lang="ko-KR" altLang="en-US"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rPr>
              <a:t>삼정</a:t>
            </a:r>
            <a:r>
              <a:rPr kumimoji="0" lang="en-US" altLang="ko-KR"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rPr>
              <a:t>KPMG </a:t>
            </a:r>
            <a:r>
              <a:rPr kumimoji="0" lang="ko-KR" altLang="en-US"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rPr>
              <a:t>경제연구원</a:t>
            </a:r>
            <a:endParaRPr kumimoji="0" lang="en-US" altLang="ko-KR"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endParaRPr>
          </a:p>
        </p:txBody>
      </p:sp>
      <p:sp>
        <p:nvSpPr>
          <p:cNvPr id="4" name="직사각형 3">
            <a:extLst>
              <a:ext uri="{FF2B5EF4-FFF2-40B4-BE49-F238E27FC236}">
                <a16:creationId xmlns:a16="http://schemas.microsoft.com/office/drawing/2014/main" id="{2BAEE3C3-ADCF-41E1-8EF4-987621C22422}"/>
              </a:ext>
            </a:extLst>
          </p:cNvPr>
          <p:cNvSpPr/>
          <p:nvPr/>
        </p:nvSpPr>
        <p:spPr>
          <a:xfrm>
            <a:off x="814388" y="5608639"/>
            <a:ext cx="8277224" cy="592136"/>
          </a:xfrm>
          <a:prstGeom prst="rect">
            <a:avLst/>
          </a:prstGeom>
          <a:noFill/>
          <a:ln w="3175" cap="rnd" cmpd="sng" algn="ctr">
            <a:solidFill>
              <a:schemeClr val="bg1"/>
            </a:solidFill>
            <a:prstDash val="solid"/>
          </a:ln>
          <a:effectLst/>
        </p:spPr>
        <p:txBody>
          <a:bodyPr wrap="square" lIns="108000" tIns="54000" rIns="108000" bIns="54000" rtlCol="0" anchor="b">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본 보고서는 삼정</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KPMG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경제연구원과 </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KPMG member firm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전문가들이 수집한 자료를 바탕으로 일반적인 정보를 제공할 목적으로 작성되었으며</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보고서에 포함된 자료의 완전성</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정확성 및 신뢰성을 확인하기 위한 절차를 밟은 것은 아닙니다</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본 보고서는 특정 기업이나 개인의 개별 사안에 대한 조언을 제공할 목적으로 작성된 것이 아니므로</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구체적인 의사결정이 필요한 경우에는 당 법인의 전문가와 상의하여 주시기 바랍니다</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삼정</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KPMG</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의 사전 동의 없이 본 보고서의 전체 또는 일부를 무단 배포</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인용</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발간</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복제할 수 없습니다</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a:t>
            </a:r>
          </a:p>
        </p:txBody>
      </p:sp>
      <p:graphicFrame>
        <p:nvGraphicFramePr>
          <p:cNvPr id="5" name="표 4">
            <a:extLst>
              <a:ext uri="{FF2B5EF4-FFF2-40B4-BE49-F238E27FC236}">
                <a16:creationId xmlns:a16="http://schemas.microsoft.com/office/drawing/2014/main" id="{4575D0C6-A4F1-4BD6-96EF-092196618FA8}"/>
              </a:ext>
            </a:extLst>
          </p:cNvPr>
          <p:cNvGraphicFramePr>
            <a:graphicFrameLocks noGrp="1"/>
          </p:cNvGraphicFramePr>
          <p:nvPr>
            <p:extLst>
              <p:ext uri="{D42A27DB-BD31-4B8C-83A1-F6EECF244321}">
                <p14:modId xmlns:p14="http://schemas.microsoft.com/office/powerpoint/2010/main" val="4195697047"/>
              </p:ext>
            </p:extLst>
          </p:nvPr>
        </p:nvGraphicFramePr>
        <p:xfrm>
          <a:off x="814388" y="2407503"/>
          <a:ext cx="7153956" cy="1832760"/>
        </p:xfrm>
        <a:graphic>
          <a:graphicData uri="http://schemas.openxmlformats.org/drawingml/2006/table">
            <a:tbl>
              <a:tblPr firstRow="1" bandRow="1">
                <a:tableStyleId>{5C22544A-7EE6-4342-B048-85BDC9FD1C3A}</a:tableStyleId>
              </a:tblPr>
              <a:tblGrid>
                <a:gridCol w="2384652">
                  <a:extLst>
                    <a:ext uri="{9D8B030D-6E8A-4147-A177-3AD203B41FA5}">
                      <a16:colId xmlns:a16="http://schemas.microsoft.com/office/drawing/2014/main" val="20000"/>
                    </a:ext>
                  </a:extLst>
                </a:gridCol>
                <a:gridCol w="2384652">
                  <a:extLst>
                    <a:ext uri="{9D8B030D-6E8A-4147-A177-3AD203B41FA5}">
                      <a16:colId xmlns:a16="http://schemas.microsoft.com/office/drawing/2014/main" val="20001"/>
                    </a:ext>
                  </a:extLst>
                </a:gridCol>
                <a:gridCol w="2384652">
                  <a:extLst>
                    <a:ext uri="{9D8B030D-6E8A-4147-A177-3AD203B41FA5}">
                      <a16:colId xmlns:a16="http://schemas.microsoft.com/office/drawing/2014/main" val="2500948558"/>
                    </a:ext>
                  </a:extLst>
                </a:gridCol>
              </a:tblGrid>
              <a:tr h="0">
                <a:tc>
                  <a:txBody>
                    <a:bodyPr/>
                    <a:lstStyle/>
                    <a:p>
                      <a:pPr latinLnBrk="1">
                        <a:lnSpc>
                          <a:spcPct val="100000"/>
                        </a:lnSpc>
                      </a:pPr>
                      <a:r>
                        <a:rPr lang="ko-KR" altLang="en-US" sz="1100" b="1" dirty="0" err="1">
                          <a:ln>
                            <a:solidFill>
                              <a:schemeClr val="bg1">
                                <a:lumMod val="75000"/>
                                <a:alpha val="0"/>
                              </a:schemeClr>
                            </a:solidFill>
                          </a:ln>
                          <a:solidFill>
                            <a:schemeClr val="bg1"/>
                          </a:solidFill>
                          <a:latin typeface="+mn-ea"/>
                          <a:ea typeface="+mn-ea"/>
                          <a:cs typeface="+mn-cs"/>
                        </a:rPr>
                        <a:t>김나래</a:t>
                      </a:r>
                      <a:endParaRPr lang="ko-KR" altLang="en-US" sz="1100" b="1"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r>
                        <a:rPr lang="ko-KR" altLang="en-US" sz="1100" b="1" dirty="0" err="1">
                          <a:ln>
                            <a:solidFill>
                              <a:schemeClr val="bg1">
                                <a:lumMod val="75000"/>
                                <a:alpha val="0"/>
                              </a:schemeClr>
                            </a:solidFill>
                          </a:ln>
                          <a:solidFill>
                            <a:schemeClr val="bg1"/>
                          </a:solidFill>
                          <a:latin typeface="+mn-ea"/>
                          <a:ea typeface="+mn-ea"/>
                          <a:cs typeface="+mn-cs"/>
                        </a:rPr>
                        <a:t>엄이슬</a:t>
                      </a:r>
                      <a:endParaRPr lang="ko-KR" altLang="en-US" sz="1100" b="1"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r>
                        <a:rPr lang="ko-KR" altLang="en-US" sz="1100" b="1" dirty="0" err="1">
                          <a:ln>
                            <a:solidFill>
                              <a:schemeClr val="bg1">
                                <a:lumMod val="75000"/>
                                <a:alpha val="0"/>
                              </a:schemeClr>
                            </a:solidFill>
                          </a:ln>
                          <a:solidFill>
                            <a:schemeClr val="bg1"/>
                          </a:solidFill>
                          <a:latin typeface="+mn-ea"/>
                          <a:ea typeface="+mn-ea"/>
                          <a:cs typeface="+mn-cs"/>
                        </a:rPr>
                        <a:t>정미주</a:t>
                      </a:r>
                      <a:endParaRPr lang="ko-KR" altLang="en-US" sz="1100" b="1"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5929256"/>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ko-KR" altLang="en-US" sz="1100" b="0" dirty="0">
                          <a:ln>
                            <a:solidFill>
                              <a:schemeClr val="bg1">
                                <a:lumMod val="75000"/>
                                <a:alpha val="0"/>
                              </a:schemeClr>
                            </a:solidFill>
                          </a:ln>
                          <a:solidFill>
                            <a:schemeClr val="bg1"/>
                          </a:solidFill>
                          <a:latin typeface="+mn-ea"/>
                          <a:ea typeface="+mn-ea"/>
                          <a:cs typeface="+mn-cs"/>
                        </a:rPr>
                        <a:t>수석연구원</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ko-KR" altLang="en-US" sz="1100" b="0" dirty="0">
                          <a:ln>
                            <a:solidFill>
                              <a:schemeClr val="bg1">
                                <a:lumMod val="75000"/>
                                <a:alpha val="0"/>
                              </a:schemeClr>
                            </a:solidFill>
                          </a:ln>
                          <a:solidFill>
                            <a:schemeClr val="bg1"/>
                          </a:solidFill>
                          <a:latin typeface="+mn-ea"/>
                          <a:ea typeface="+mn-ea"/>
                          <a:cs typeface="+mn-cs"/>
                        </a:rPr>
                        <a:t>책임연구원</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ko-KR" altLang="en-US" sz="1100" b="0" dirty="0">
                          <a:ln>
                            <a:solidFill>
                              <a:schemeClr val="bg1">
                                <a:lumMod val="75000"/>
                                <a:alpha val="0"/>
                              </a:schemeClr>
                            </a:solidFill>
                          </a:ln>
                          <a:solidFill>
                            <a:schemeClr val="bg1"/>
                          </a:solidFill>
                          <a:latin typeface="+mn-ea"/>
                          <a:ea typeface="+mn-ea"/>
                          <a:cs typeface="+mn-cs"/>
                        </a:rPr>
                        <a:t>책임연구원</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8365292"/>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de-DE" altLang="ko-KR" sz="1100" b="0" dirty="0">
                          <a:ln>
                            <a:solidFill>
                              <a:schemeClr val="bg1">
                                <a:lumMod val="75000"/>
                                <a:alpha val="0"/>
                              </a:schemeClr>
                            </a:solidFill>
                          </a:ln>
                          <a:solidFill>
                            <a:schemeClr val="bg1"/>
                          </a:solidFill>
                          <a:latin typeface="+mn-ea"/>
                          <a:ea typeface="+mn-ea"/>
                          <a:cs typeface="+mn-cs"/>
                        </a:rPr>
                        <a:t>T 02-2112-7095</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de-DE" altLang="ko-KR" sz="1100" b="0" dirty="0">
                          <a:ln>
                            <a:solidFill>
                              <a:schemeClr val="bg1">
                                <a:lumMod val="75000"/>
                                <a:alpha val="0"/>
                              </a:schemeClr>
                            </a:solidFill>
                          </a:ln>
                          <a:solidFill>
                            <a:schemeClr val="bg1"/>
                          </a:solidFill>
                          <a:latin typeface="+mn-ea"/>
                          <a:ea typeface="+mn-ea"/>
                          <a:cs typeface="+mn-cs"/>
                        </a:rPr>
                        <a:t>T 02-2112-</a:t>
                      </a:r>
                      <a:r>
                        <a:rPr lang="en-US" altLang="ko-KR" sz="1100" b="0" dirty="0">
                          <a:ln>
                            <a:solidFill>
                              <a:schemeClr val="bg1">
                                <a:lumMod val="75000"/>
                                <a:alpha val="0"/>
                              </a:schemeClr>
                            </a:solidFill>
                          </a:ln>
                          <a:solidFill>
                            <a:schemeClr val="bg1"/>
                          </a:solidFill>
                          <a:latin typeface="+mn-ea"/>
                          <a:ea typeface="+mn-ea"/>
                          <a:cs typeface="+mn-cs"/>
                        </a:rPr>
                        <a:t>3918</a:t>
                      </a: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de-DE" altLang="ko-KR" sz="1100" b="0" dirty="0">
                          <a:ln>
                            <a:solidFill>
                              <a:schemeClr val="bg1">
                                <a:lumMod val="75000"/>
                                <a:alpha val="0"/>
                              </a:schemeClr>
                            </a:solidFill>
                          </a:ln>
                          <a:solidFill>
                            <a:schemeClr val="bg1"/>
                          </a:solidFill>
                          <a:latin typeface="+mn-ea"/>
                          <a:ea typeface="+mn-ea"/>
                          <a:cs typeface="+mn-cs"/>
                        </a:rPr>
                        <a:t>T 02-2112-4802</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3175321"/>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en-US" altLang="ko-KR" sz="1100" b="0" dirty="0">
                          <a:ln>
                            <a:solidFill>
                              <a:schemeClr val="bg1">
                                <a:lumMod val="75000"/>
                                <a:alpha val="0"/>
                              </a:schemeClr>
                            </a:solidFill>
                          </a:ln>
                          <a:solidFill>
                            <a:schemeClr val="bg1"/>
                          </a:solidFill>
                          <a:latin typeface="+mn-ea"/>
                          <a:ea typeface="+mn-ea"/>
                          <a:cs typeface="+mn-cs"/>
                        </a:rPr>
                        <a:t>E nkim15@kr.kpmg.com</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en-US" altLang="ko-KR" sz="1100" b="0" dirty="0">
                          <a:ln>
                            <a:solidFill>
                              <a:schemeClr val="bg1">
                                <a:lumMod val="75000"/>
                                <a:alpha val="0"/>
                              </a:schemeClr>
                            </a:solidFill>
                          </a:ln>
                          <a:solidFill>
                            <a:schemeClr val="bg1"/>
                          </a:solidFill>
                          <a:latin typeface="+mn-ea"/>
                          <a:ea typeface="+mn-ea"/>
                          <a:cs typeface="+mn-cs"/>
                        </a:rPr>
                        <a:t>E yeom@kr.kpmg.com</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en-US" altLang="ko-KR" sz="1100" b="0" dirty="0">
                          <a:ln>
                            <a:solidFill>
                              <a:schemeClr val="bg1">
                                <a:lumMod val="75000"/>
                                <a:alpha val="0"/>
                              </a:schemeClr>
                            </a:solidFill>
                          </a:ln>
                          <a:solidFill>
                            <a:schemeClr val="bg1"/>
                          </a:solidFill>
                          <a:latin typeface="+mn-ea"/>
                          <a:ea typeface="+mn-ea"/>
                          <a:cs typeface="+mn-cs"/>
                        </a:rPr>
                        <a:t>E mijujung@kr.kpmg.com</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2439195"/>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endParaRPr lang="en-US" altLang="ko-KR" sz="1100" b="0" dirty="0">
                        <a:ln>
                          <a:solidFill>
                            <a:schemeClr val="bg1">
                              <a:lumMod val="75000"/>
                              <a:alpha val="0"/>
                            </a:schemeClr>
                          </a:solidFill>
                        </a:ln>
                        <a:solidFill>
                          <a:schemeClr val="bg1"/>
                        </a:solidFill>
                        <a:latin typeface="+mn-ea"/>
                        <a:ea typeface="+mn-ea"/>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05156699"/>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241328"/>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2011357"/>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de-DE"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de-DE"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de-DE"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13767580"/>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1920319"/>
                  </a:ext>
                </a:extLst>
              </a:tr>
            </a:tbl>
          </a:graphicData>
        </a:graphic>
      </p:graphicFrame>
    </p:spTree>
    <p:extLst>
      <p:ext uri="{BB962C8B-B14F-4D97-AF65-F5344CB8AC3E}">
        <p14:creationId xmlns:p14="http://schemas.microsoft.com/office/powerpoint/2010/main" val="182974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CEAFF"/>
        </a:solidFill>
        <a:effectLst/>
      </p:bgPr>
    </p:bg>
    <p:spTree>
      <p:nvGrpSpPr>
        <p:cNvPr id="1" name=""/>
        <p:cNvGrpSpPr/>
        <p:nvPr/>
      </p:nvGrpSpPr>
      <p:grpSpPr>
        <a:xfrm>
          <a:off x="0" y="0"/>
          <a:ext cx="0" cy="0"/>
          <a:chOff x="0" y="0"/>
          <a:chExt cx="0" cy="0"/>
        </a:xfrm>
      </p:grpSpPr>
      <p:graphicFrame>
        <p:nvGraphicFramePr>
          <p:cNvPr id="7" name="Table 24">
            <a:extLst>
              <a:ext uri="{FF2B5EF4-FFF2-40B4-BE49-F238E27FC236}">
                <a16:creationId xmlns:a16="http://schemas.microsoft.com/office/drawing/2014/main" id="{1CB9EFA1-56DB-4A0B-AF5B-69F51B52A3CB}"/>
              </a:ext>
            </a:extLst>
          </p:cNvPr>
          <p:cNvGraphicFramePr>
            <a:graphicFrameLocks/>
          </p:cNvGraphicFramePr>
          <p:nvPr>
            <p:extLst>
              <p:ext uri="{D42A27DB-BD31-4B8C-83A1-F6EECF244321}">
                <p14:modId xmlns:p14="http://schemas.microsoft.com/office/powerpoint/2010/main" val="1145672511"/>
              </p:ext>
            </p:extLst>
          </p:nvPr>
        </p:nvGraphicFramePr>
        <p:xfrm>
          <a:off x="1050977" y="2420938"/>
          <a:ext cx="5857367" cy="2987676"/>
        </p:xfrm>
        <a:graphic>
          <a:graphicData uri="http://schemas.openxmlformats.org/drawingml/2006/table">
            <a:tbl>
              <a:tblPr firstRow="1" bandRow="1"/>
              <a:tblGrid>
                <a:gridCol w="5256000">
                  <a:extLst>
                    <a:ext uri="{9D8B030D-6E8A-4147-A177-3AD203B41FA5}">
                      <a16:colId xmlns:a16="http://schemas.microsoft.com/office/drawing/2014/main" val="620299569"/>
                    </a:ext>
                  </a:extLst>
                </a:gridCol>
                <a:gridCol w="601367">
                  <a:extLst>
                    <a:ext uri="{9D8B030D-6E8A-4147-A177-3AD203B41FA5}">
                      <a16:colId xmlns:a16="http://schemas.microsoft.com/office/drawing/2014/main" val="1172101712"/>
                    </a:ext>
                  </a:extLst>
                </a:gridCol>
              </a:tblGrid>
              <a:tr h="497946">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r>
                        <a:rPr lang="en-US" altLang="ko-KR" sz="1500" b="0" dirty="0">
                          <a:ln>
                            <a:solidFill>
                              <a:schemeClr val="accent1">
                                <a:alpha val="0"/>
                              </a:schemeClr>
                            </a:solidFill>
                          </a:ln>
                          <a:solidFill>
                            <a:schemeClr val="tx2"/>
                          </a:solidFill>
                          <a:latin typeface="+mn-ea"/>
                          <a:ea typeface="+mn-ea"/>
                        </a:rPr>
                        <a:t>COP27 </a:t>
                      </a:r>
                      <a:r>
                        <a:rPr lang="ko-KR" altLang="en-US" sz="1500" b="0" dirty="0">
                          <a:ln>
                            <a:solidFill>
                              <a:schemeClr val="accent1">
                                <a:alpha val="0"/>
                              </a:schemeClr>
                            </a:solidFill>
                          </a:ln>
                          <a:solidFill>
                            <a:schemeClr val="tx2"/>
                          </a:solidFill>
                          <a:latin typeface="+mn-ea"/>
                          <a:ea typeface="+mn-ea"/>
                        </a:rPr>
                        <a:t>경과</a:t>
                      </a: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algn="r"/>
                      <a:r>
                        <a:rPr lang="en-GB" sz="1500" b="0" dirty="0">
                          <a:ln>
                            <a:solidFill>
                              <a:schemeClr val="accent1">
                                <a:alpha val="0"/>
                              </a:schemeClr>
                            </a:solidFill>
                          </a:ln>
                          <a:solidFill>
                            <a:schemeClr val="tx2"/>
                          </a:solidFill>
                          <a:latin typeface="+mn-ea"/>
                          <a:ea typeface="+mn-ea"/>
                        </a:rPr>
                        <a:t>3</a:t>
                      </a:r>
                    </a:p>
                  </a:txBody>
                  <a:tcPr marL="80189" marR="10800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216587"/>
                  </a:ext>
                </a:extLst>
              </a:tr>
              <a:tr h="497946">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COP28 </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개요</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4</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0955894"/>
                  </a:ext>
                </a:extLst>
              </a:tr>
              <a:tr h="497946">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COP28 </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주요 비전과 주제</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6</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0045840"/>
                  </a:ext>
                </a:extLst>
              </a:tr>
              <a:tr h="497946">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COP28 </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주요 안건</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7</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883214"/>
                  </a:ext>
                </a:extLst>
              </a:tr>
              <a:tr h="4979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UAE</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 컨센서스 채택</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500" b="0" dirty="0">
                          <a:ln>
                            <a:solidFill>
                              <a:schemeClr val="accent1">
                                <a:alpha val="0"/>
                              </a:schemeClr>
                            </a:solidFill>
                          </a:ln>
                          <a:solidFill>
                            <a:srgbClr val="00338D"/>
                          </a:solidFill>
                          <a:latin typeface="+mn-lt"/>
                        </a:rPr>
                        <a:t>10</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8429503"/>
                  </a:ext>
                </a:extLst>
              </a:tr>
              <a:tr h="497946">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KPMG</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의 </a:t>
                      </a: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View</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11</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550306"/>
                  </a:ext>
                </a:extLst>
              </a:tr>
            </a:tbl>
          </a:graphicData>
        </a:graphic>
      </p:graphicFrame>
    </p:spTree>
    <p:extLst>
      <p:ext uri="{BB962C8B-B14F-4D97-AF65-F5344CB8AC3E}">
        <p14:creationId xmlns:p14="http://schemas.microsoft.com/office/powerpoint/2010/main" val="47402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COP27</a:t>
            </a:r>
            <a:r>
              <a:rPr lang="ko-KR" altLang="en-US" dirty="0"/>
              <a:t> 경과 </a:t>
            </a:r>
          </a:p>
        </p:txBody>
      </p:sp>
      <p:sp>
        <p:nvSpPr>
          <p:cNvPr id="22" name="텍스트 개체 틀 29">
            <a:extLst>
              <a:ext uri="{FF2B5EF4-FFF2-40B4-BE49-F238E27FC236}">
                <a16:creationId xmlns:a16="http://schemas.microsoft.com/office/drawing/2014/main" id="{4A97A6EB-C867-4A4E-B043-E03DDF7385AE}"/>
              </a:ext>
            </a:extLst>
          </p:cNvPr>
          <p:cNvSpPr txBox="1">
            <a:spLocks/>
          </p:cNvSpPr>
          <p:nvPr/>
        </p:nvSpPr>
        <p:spPr>
          <a:xfrm>
            <a:off x="488950" y="1162471"/>
            <a:ext cx="8928100" cy="864737"/>
          </a:xfrm>
          <a:prstGeom prst="rect">
            <a:avLst/>
          </a:prstGeom>
        </p:spPr>
        <p:txBody>
          <a:bodyPr lIns="0" tIns="0" rIns="0" bIns="0"/>
          <a:lstStyle>
            <a:lvl1pPr lvl="0">
              <a:lnSpc>
                <a:spcPct val="110000"/>
              </a:lnSpc>
              <a:spcAft>
                <a:spcPts val="600"/>
              </a:spcAft>
              <a:defRPr sz="1500" b="0" i="0">
                <a:ln>
                  <a:solidFill>
                    <a:prstClr val="white">
                      <a:lumMod val="75000"/>
                      <a:alpha val="0"/>
                    </a:prstClr>
                  </a:solidFill>
                </a:ln>
                <a:solidFill>
                  <a:schemeClr val="tx1">
                    <a:lumMod val="65000"/>
                    <a:lumOff val="35000"/>
                  </a:schemeClr>
                </a:solidFill>
                <a:latin typeface="+mn-ea"/>
                <a:cs typeface="Univers for KPMG" panose="020B0603020202020204" pitchFamily="34" charset="0"/>
              </a:defRPr>
            </a:lvl1pPr>
            <a:lvl2pPr marL="0" indent="0" latinLnBrk="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latinLnBrk="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latinLnBrk="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latinLnBrk="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latinLnBrk="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r>
              <a:rPr lang="ko-KR" altLang="en-US" dirty="0"/>
              <a:t>지난해 개최된 </a:t>
            </a:r>
            <a:r>
              <a:rPr lang="en-US" altLang="ko-KR" dirty="0"/>
              <a:t>COP27</a:t>
            </a:r>
            <a:r>
              <a:rPr lang="ko-KR" altLang="en-US" dirty="0"/>
              <a:t>에서는 손실과 피해 복구를 위한 기금 설립</a:t>
            </a:r>
            <a:r>
              <a:rPr lang="en-US" altLang="ko-KR" dirty="0"/>
              <a:t>, </a:t>
            </a:r>
            <a:r>
              <a:rPr lang="ko-KR" altLang="en-US" dirty="0"/>
              <a:t>전 지구적 적응 목표</a:t>
            </a:r>
            <a:r>
              <a:rPr lang="en-US" altLang="ko-KR" dirty="0"/>
              <a:t>(Global Goal on Adaptation, GGA)</a:t>
            </a:r>
            <a:r>
              <a:rPr lang="ko-KR" altLang="en-US" dirty="0"/>
              <a:t> 달성을 위한 프레임워크 설립</a:t>
            </a:r>
            <a:r>
              <a:rPr lang="en-US" altLang="ko-KR" dirty="0"/>
              <a:t>, </a:t>
            </a:r>
            <a:r>
              <a:rPr lang="ko-KR" altLang="en-US" dirty="0"/>
              <a:t>선진국의 연간 </a:t>
            </a:r>
            <a:r>
              <a:rPr lang="en-US" altLang="ko-KR" dirty="0"/>
              <a:t>1,000</a:t>
            </a:r>
            <a:r>
              <a:rPr lang="ko-KR" altLang="en-US" dirty="0"/>
              <a:t>억 달러 기후재원 약속 이행 촉구</a:t>
            </a:r>
            <a:r>
              <a:rPr lang="en-US" altLang="ko-KR" dirty="0"/>
              <a:t> </a:t>
            </a:r>
            <a:r>
              <a:rPr lang="ko-KR" altLang="en-US" dirty="0"/>
              <a:t>등을 골자로 한 합의 도출</a:t>
            </a:r>
            <a:endParaRPr lang="en-US" altLang="ko-KR" dirty="0"/>
          </a:p>
        </p:txBody>
      </p:sp>
      <p:grpSp>
        <p:nvGrpSpPr>
          <p:cNvPr id="23" name="그룹 22">
            <a:extLst>
              <a:ext uri="{FF2B5EF4-FFF2-40B4-BE49-F238E27FC236}">
                <a16:creationId xmlns:a16="http://schemas.microsoft.com/office/drawing/2014/main" id="{2310BA9D-C5DB-4869-B43E-3C5D209559CC}"/>
              </a:ext>
            </a:extLst>
          </p:cNvPr>
          <p:cNvGrpSpPr/>
          <p:nvPr/>
        </p:nvGrpSpPr>
        <p:grpSpPr>
          <a:xfrm>
            <a:off x="489000" y="2176483"/>
            <a:ext cx="4320000" cy="276837"/>
            <a:chOff x="704850" y="2013298"/>
            <a:chExt cx="4140200" cy="276837"/>
          </a:xfrm>
        </p:grpSpPr>
        <p:sp>
          <p:nvSpPr>
            <p:cNvPr id="24" name="TextBox 23">
              <a:extLst>
                <a:ext uri="{FF2B5EF4-FFF2-40B4-BE49-F238E27FC236}">
                  <a16:creationId xmlns:a16="http://schemas.microsoft.com/office/drawing/2014/main" id="{DE6EEE4D-D16B-4B90-A054-92CE7423CA9A}"/>
                </a:ext>
              </a:extLst>
            </p:cNvPr>
            <p:cNvSpPr txBox="1"/>
            <p:nvPr/>
          </p:nvSpPr>
          <p:spPr>
            <a:xfrm>
              <a:off x="704850" y="2046854"/>
              <a:ext cx="355035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err="1">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샤름엘셰이크</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(Sharm El-Sheikh)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이행계획의</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주요 내용</a:t>
              </a:r>
            </a:p>
          </p:txBody>
        </p:sp>
        <p:cxnSp>
          <p:nvCxnSpPr>
            <p:cNvPr id="25" name="직선 연결선 24">
              <a:extLst>
                <a:ext uri="{FF2B5EF4-FFF2-40B4-BE49-F238E27FC236}">
                  <a16:creationId xmlns:a16="http://schemas.microsoft.com/office/drawing/2014/main" id="{3C8522D4-BD23-4D03-9E32-CB1F85FC201E}"/>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807B4F3F-1D67-4F4C-9A8B-3A135380242E}"/>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7" name="그룹 26">
            <a:extLst>
              <a:ext uri="{FF2B5EF4-FFF2-40B4-BE49-F238E27FC236}">
                <a16:creationId xmlns:a16="http://schemas.microsoft.com/office/drawing/2014/main" id="{15B4EF59-3145-49F7-B379-90D8DA77A72F}"/>
              </a:ext>
            </a:extLst>
          </p:cNvPr>
          <p:cNvGrpSpPr/>
          <p:nvPr/>
        </p:nvGrpSpPr>
        <p:grpSpPr>
          <a:xfrm>
            <a:off x="5097050" y="2176483"/>
            <a:ext cx="4320000" cy="276837"/>
            <a:chOff x="704850" y="2013298"/>
            <a:chExt cx="4140200" cy="276837"/>
          </a:xfrm>
        </p:grpSpPr>
        <p:sp>
          <p:nvSpPr>
            <p:cNvPr id="28" name="TextBox 27">
              <a:extLst>
                <a:ext uri="{FF2B5EF4-FFF2-40B4-BE49-F238E27FC236}">
                  <a16:creationId xmlns:a16="http://schemas.microsoft.com/office/drawing/2014/main" id="{36DB561F-1BF4-4A84-8FCC-FB2A6FEECFF8}"/>
                </a:ext>
              </a:extLst>
            </p:cNvPr>
            <p:cNvSpPr txBox="1"/>
            <p:nvPr/>
          </p:nvSpPr>
          <p:spPr>
            <a:xfrm>
              <a:off x="704850" y="2046854"/>
              <a:ext cx="1755790"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COP27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합의안 이행 경과</a:t>
              </a:r>
              <a:r>
                <a:rPr kumimoji="0" lang="en-US" altLang="ko-KR" sz="1300" b="0" i="0" u="none" strike="noStrike" kern="1200" cap="none" spc="0" normalizeH="0" baseline="3000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1)</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29" name="직선 연결선 28">
              <a:extLst>
                <a:ext uri="{FF2B5EF4-FFF2-40B4-BE49-F238E27FC236}">
                  <a16:creationId xmlns:a16="http://schemas.microsoft.com/office/drawing/2014/main" id="{426B80DC-3426-4880-B9E6-A9580ACA6E75}"/>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직선 연결선 29">
              <a:extLst>
                <a:ext uri="{FF2B5EF4-FFF2-40B4-BE49-F238E27FC236}">
                  <a16:creationId xmlns:a16="http://schemas.microsoft.com/office/drawing/2014/main" id="{19C88AAB-E64E-485B-A15B-6001A09BD137}"/>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CEC881C0-62E8-484F-BCB0-FA5060F02A67}"/>
              </a:ext>
            </a:extLst>
          </p:cNvPr>
          <p:cNvSpPr txBox="1"/>
          <p:nvPr/>
        </p:nvSpPr>
        <p:spPr>
          <a:xfrm>
            <a:off x="521033" y="5612656"/>
            <a:ext cx="4275267" cy="492443"/>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a:p>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Note 1): COP16</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에서 선진국은 개도국 지원을 위해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2020</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년까지 매년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1,000</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억 달러 기후재원을 조성하기로 합의한 바 있으며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COP21</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에서 이를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2025</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년까지 연장</a:t>
            </a:r>
            <a:endPar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endParaRPr>
          </a:p>
          <a:p>
            <a:pPr algn="l"/>
            <a:endParaRPr lang="ko-KR" altLang="en-US" sz="800" dirty="0" err="1">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endParaRPr>
          </a:p>
        </p:txBody>
      </p:sp>
      <p:sp>
        <p:nvSpPr>
          <p:cNvPr id="60" name="TextBox 59">
            <a:extLst>
              <a:ext uri="{FF2B5EF4-FFF2-40B4-BE49-F238E27FC236}">
                <a16:creationId xmlns:a16="http://schemas.microsoft.com/office/drawing/2014/main" id="{28D72BAA-480E-49C9-854B-60E070C77AE3}"/>
              </a:ext>
            </a:extLst>
          </p:cNvPr>
          <p:cNvSpPr txBox="1"/>
          <p:nvPr/>
        </p:nvSpPr>
        <p:spPr>
          <a:xfrm>
            <a:off x="5174391" y="5612656"/>
            <a:ext cx="4239575" cy="369332"/>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IEA, OECD, UN Climate Change,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경제연구원 재구성</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a:p>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Note 1): UN</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Climate Change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페이지 내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’23</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년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12</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월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12</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일 검색 기준 </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a:p>
            <a:pPr algn="l"/>
            <a:endParaRPr lang="ko-KR" altLang="en-US" sz="800" dirty="0" err="1">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endParaRPr>
          </a:p>
        </p:txBody>
      </p:sp>
      <p:sp>
        <p:nvSpPr>
          <p:cNvPr id="2" name="직사각형 1">
            <a:extLst>
              <a:ext uri="{FF2B5EF4-FFF2-40B4-BE49-F238E27FC236}">
                <a16:creationId xmlns:a16="http://schemas.microsoft.com/office/drawing/2014/main" id="{9C70ACE1-F5AE-4E6F-95CA-5B537196565C}"/>
              </a:ext>
            </a:extLst>
          </p:cNvPr>
          <p:cNvSpPr/>
          <p:nvPr/>
        </p:nvSpPr>
        <p:spPr>
          <a:xfrm>
            <a:off x="488951" y="2565647"/>
            <a:ext cx="1348728" cy="9630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손실과 피해 복구를 위한 기금 설립</a:t>
            </a:r>
          </a:p>
        </p:txBody>
      </p:sp>
      <p:sp>
        <p:nvSpPr>
          <p:cNvPr id="20" name="직사각형 19">
            <a:extLst>
              <a:ext uri="{FF2B5EF4-FFF2-40B4-BE49-F238E27FC236}">
                <a16:creationId xmlns:a16="http://schemas.microsoft.com/office/drawing/2014/main" id="{FFEEAAB3-B0CD-4B15-BD52-C317166F4B48}"/>
              </a:ext>
            </a:extLst>
          </p:cNvPr>
          <p:cNvSpPr/>
          <p:nvPr/>
        </p:nvSpPr>
        <p:spPr>
          <a:xfrm>
            <a:off x="488951" y="3585991"/>
            <a:ext cx="1348728" cy="9630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전 지구적 적응 목표 달성 위한 프레임워크 설립</a:t>
            </a:r>
          </a:p>
        </p:txBody>
      </p:sp>
      <p:sp>
        <p:nvSpPr>
          <p:cNvPr id="21" name="직사각형 20">
            <a:extLst>
              <a:ext uri="{FF2B5EF4-FFF2-40B4-BE49-F238E27FC236}">
                <a16:creationId xmlns:a16="http://schemas.microsoft.com/office/drawing/2014/main" id="{DC23FA69-AD20-4387-A39F-D82C10BC1C13}"/>
              </a:ext>
            </a:extLst>
          </p:cNvPr>
          <p:cNvSpPr/>
          <p:nvPr/>
        </p:nvSpPr>
        <p:spPr>
          <a:xfrm>
            <a:off x="488951" y="4606336"/>
            <a:ext cx="1348728" cy="9630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선진국의 </a:t>
            </a:r>
            <a:br>
              <a:rPr lang="en-US" altLang="ko-KR"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br>
            <a:r>
              <a:rPr lang="ko-KR" altLang="en-US"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기후재원 약속 </a:t>
            </a:r>
            <a:br>
              <a:rPr lang="en-US" altLang="ko-KR"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br>
            <a:r>
              <a:rPr lang="ko-KR" altLang="en-US"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이행 촉구</a:t>
            </a:r>
          </a:p>
        </p:txBody>
      </p:sp>
      <p:sp>
        <p:nvSpPr>
          <p:cNvPr id="31" name="직사각형 30">
            <a:extLst>
              <a:ext uri="{FF2B5EF4-FFF2-40B4-BE49-F238E27FC236}">
                <a16:creationId xmlns:a16="http://schemas.microsoft.com/office/drawing/2014/main" id="{9B77472F-D173-41AF-9C1C-487A1E93152D}"/>
              </a:ext>
            </a:extLst>
          </p:cNvPr>
          <p:cNvSpPr/>
          <p:nvPr/>
        </p:nvSpPr>
        <p:spPr>
          <a:xfrm>
            <a:off x="1899824" y="2565647"/>
            <a:ext cx="2896476" cy="963092"/>
          </a:xfrm>
          <a:prstGeom prst="rect">
            <a:avLst/>
          </a:prstGeom>
          <a:solidFill>
            <a:srgbClr val="EE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300"/>
              </a:spcAft>
              <a:buFont typeface="Arial" panose="020B0604020202020204" pitchFamily="34" charset="0"/>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처음으로 손실과 피해 이슈가 공식 의제로 채택</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171450" indent="-171450">
              <a:buFont typeface="Arial" panose="020B0604020202020204" pitchFamily="34" charset="0"/>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기후 변화에 따른 개도국의 경제적</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비경제적 손실 비용을 선진국이 ‘보상’ 하는 신규 기금 조성기구 설립에 합의</a:t>
            </a:r>
          </a:p>
        </p:txBody>
      </p:sp>
      <p:sp>
        <p:nvSpPr>
          <p:cNvPr id="32" name="직사각형 31">
            <a:extLst>
              <a:ext uri="{FF2B5EF4-FFF2-40B4-BE49-F238E27FC236}">
                <a16:creationId xmlns:a16="http://schemas.microsoft.com/office/drawing/2014/main" id="{3F53B8CF-929A-445D-A8AE-94436A72CA87}"/>
              </a:ext>
            </a:extLst>
          </p:cNvPr>
          <p:cNvSpPr/>
          <p:nvPr/>
        </p:nvSpPr>
        <p:spPr>
          <a:xfrm>
            <a:off x="1899824" y="3585991"/>
            <a:ext cx="2896476" cy="963092"/>
          </a:xfrm>
          <a:prstGeom prst="rect">
            <a:avLst/>
          </a:prstGeom>
          <a:solidFill>
            <a:srgbClr val="EE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300"/>
              </a:spcAft>
              <a:buFont typeface="Arial" panose="020B0604020202020204" pitchFamily="34" charset="0"/>
              <a:buChar char="•"/>
            </a:pPr>
            <a:r>
              <a:rPr lang="ko-KR" altLang="en-US" sz="100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글래스고</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샤름엘셰이크</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작업프로그램</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en-US" altLang="ko-KR" sz="100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GlaSS</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을 설립하여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2</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년간 전 지구적 적응에 대한 평가지표 및 방법론 개발</a:t>
            </a:r>
          </a:p>
        </p:txBody>
      </p:sp>
      <p:sp>
        <p:nvSpPr>
          <p:cNvPr id="33" name="직사각형 32">
            <a:extLst>
              <a:ext uri="{FF2B5EF4-FFF2-40B4-BE49-F238E27FC236}">
                <a16:creationId xmlns:a16="http://schemas.microsoft.com/office/drawing/2014/main" id="{F1C596EF-5B63-4CF2-8188-E0550F324D02}"/>
              </a:ext>
            </a:extLst>
          </p:cNvPr>
          <p:cNvSpPr/>
          <p:nvPr/>
        </p:nvSpPr>
        <p:spPr>
          <a:xfrm>
            <a:off x="1899824" y="4606336"/>
            <a:ext cx="2896476" cy="963092"/>
          </a:xfrm>
          <a:prstGeom prst="rect">
            <a:avLst/>
          </a:prstGeom>
          <a:solidFill>
            <a:srgbClr val="EE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300"/>
              </a:spcAft>
              <a:buFont typeface="Arial" panose="020B0604020202020204" pitchFamily="34" charset="0"/>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선진국에 연간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1,000</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억 달러 기후재원</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(Climate Finance)</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조성 약속을 이행하기 위한 지속적인 노력 촉구</a:t>
            </a:r>
            <a:r>
              <a:rPr lang="en-US" altLang="ko-KR" sz="1000" baseline="30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1)</a:t>
            </a:r>
          </a:p>
        </p:txBody>
      </p:sp>
      <p:sp>
        <p:nvSpPr>
          <p:cNvPr id="6" name="화살표: 오른쪽 5">
            <a:extLst>
              <a:ext uri="{FF2B5EF4-FFF2-40B4-BE49-F238E27FC236}">
                <a16:creationId xmlns:a16="http://schemas.microsoft.com/office/drawing/2014/main" id="{B377835C-7EA5-408E-838D-1C4E9E26FEC4}"/>
              </a:ext>
            </a:extLst>
          </p:cNvPr>
          <p:cNvSpPr/>
          <p:nvPr/>
        </p:nvSpPr>
        <p:spPr>
          <a:xfrm>
            <a:off x="4858445" y="2940661"/>
            <a:ext cx="253999" cy="21306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34" name="화살표: 오른쪽 33">
            <a:extLst>
              <a:ext uri="{FF2B5EF4-FFF2-40B4-BE49-F238E27FC236}">
                <a16:creationId xmlns:a16="http://schemas.microsoft.com/office/drawing/2014/main" id="{00BD0D9B-2017-4497-8F67-387D9E29A5F8}"/>
              </a:ext>
            </a:extLst>
          </p:cNvPr>
          <p:cNvSpPr/>
          <p:nvPr/>
        </p:nvSpPr>
        <p:spPr>
          <a:xfrm>
            <a:off x="4858445" y="3960646"/>
            <a:ext cx="253999" cy="21306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35" name="화살표: 오른쪽 34">
            <a:extLst>
              <a:ext uri="{FF2B5EF4-FFF2-40B4-BE49-F238E27FC236}">
                <a16:creationId xmlns:a16="http://schemas.microsoft.com/office/drawing/2014/main" id="{F88ED993-40CD-4884-8576-5C544391273E}"/>
              </a:ext>
            </a:extLst>
          </p:cNvPr>
          <p:cNvSpPr/>
          <p:nvPr/>
        </p:nvSpPr>
        <p:spPr>
          <a:xfrm>
            <a:off x="4853023" y="4981350"/>
            <a:ext cx="253999" cy="21306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39" name="직사각형 38">
            <a:extLst>
              <a:ext uri="{FF2B5EF4-FFF2-40B4-BE49-F238E27FC236}">
                <a16:creationId xmlns:a16="http://schemas.microsoft.com/office/drawing/2014/main" id="{85437559-4737-4FBA-945A-3C49C04011BE}"/>
              </a:ext>
            </a:extLst>
          </p:cNvPr>
          <p:cNvSpPr/>
          <p:nvPr/>
        </p:nvSpPr>
        <p:spPr>
          <a:xfrm>
            <a:off x="5097049" y="2565647"/>
            <a:ext cx="4316917" cy="9630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300"/>
              </a:spcAft>
              <a:buFont typeface="Arial" panose="020B0604020202020204" pitchFamily="34" charset="0"/>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전환위원회</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개도국 대표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14</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명</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선진국 대표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10</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명으로 구성</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가 설립되어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’23</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년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3</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월부터 기금의 제도적 장치</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상세한 내용과 절차 및 운영방안 논의 시작</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171450" indent="-171450">
              <a:spcAft>
                <a:spcPts val="300"/>
              </a:spcAft>
              <a:buFont typeface="Arial" panose="020B0604020202020204" pitchFamily="34" charset="0"/>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전환위원회에서 논의된 기금의 세부 운영계획은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COP28</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에서 발표하고</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COP28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개막식 때 손실과 피해 복구를 위한 기금의 공식 출범</a:t>
            </a:r>
            <a:endParaRPr lang="ko-KR" altLang="en-US" sz="1000" dirty="0">
              <a:ln>
                <a:solidFill>
                  <a:schemeClr val="bg1">
                    <a:lumMod val="75000"/>
                    <a:alpha val="0"/>
                  </a:schemeClr>
                </a:solidFill>
              </a:ln>
              <a:solidFill>
                <a:schemeClr val="tx1"/>
              </a:solidFill>
              <a:highlight>
                <a:srgbClr val="00FFFF"/>
              </a:highlight>
              <a:latin typeface="KoPub돋움체 Medium" panose="02020603020101020101" pitchFamily="18" charset="-127"/>
              <a:ea typeface="KoPub돋움체 Medium" panose="02020603020101020101" pitchFamily="18" charset="-127"/>
            </a:endParaRPr>
          </a:p>
        </p:txBody>
      </p:sp>
      <p:sp>
        <p:nvSpPr>
          <p:cNvPr id="40" name="직사각형 39">
            <a:extLst>
              <a:ext uri="{FF2B5EF4-FFF2-40B4-BE49-F238E27FC236}">
                <a16:creationId xmlns:a16="http://schemas.microsoft.com/office/drawing/2014/main" id="{23061FD2-57ED-43D2-AD10-794D61506713}"/>
              </a:ext>
            </a:extLst>
          </p:cNvPr>
          <p:cNvSpPr/>
          <p:nvPr/>
        </p:nvSpPr>
        <p:spPr>
          <a:xfrm>
            <a:off x="5097049" y="3585991"/>
            <a:ext cx="4316917" cy="9630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300"/>
              </a:spcAft>
              <a:buFont typeface="Arial" panose="020B0604020202020204" pitchFamily="34" charset="0"/>
              <a:buChar char="•"/>
            </a:pP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COP27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이후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4</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차례의 워크숍 실시하여 전 지구적 적응 목표</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(GGA)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달성과 진행상황을 추적하기 위한 프레임워크 개발</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171450" indent="-171450">
              <a:spcAft>
                <a:spcPts val="300"/>
              </a:spcAft>
              <a:buFont typeface="Arial" panose="020B0604020202020204" pitchFamily="34" charset="0"/>
              <a:buChar char="•"/>
            </a:pP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GGA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프레임워크 초안은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COP28</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에서 공개되어</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파리협정 이후 첫 번째로 실시될 전 지구적 이행점검</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(Global </a:t>
            </a:r>
            <a:r>
              <a:rPr lang="en-US" altLang="ko-KR" sz="100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Stocktake</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GST)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에 활용 </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1" name="직사각형 40">
            <a:extLst>
              <a:ext uri="{FF2B5EF4-FFF2-40B4-BE49-F238E27FC236}">
                <a16:creationId xmlns:a16="http://schemas.microsoft.com/office/drawing/2014/main" id="{72A4008C-1585-44DD-BBCD-EE52D4B519A0}"/>
              </a:ext>
            </a:extLst>
          </p:cNvPr>
          <p:cNvSpPr/>
          <p:nvPr/>
        </p:nvSpPr>
        <p:spPr>
          <a:xfrm>
            <a:off x="5097049" y="4606336"/>
            <a:ext cx="4316917" cy="9630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300"/>
              </a:spcAft>
              <a:buFont typeface="Arial" panose="020B0604020202020204" pitchFamily="34" charset="0"/>
              <a:buChar char="•"/>
            </a:pP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OECD</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의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6</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차 평가</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(’23.11)</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에 따르면 선진국이 개도국을 위해 제공하고 동원한 총 기후재원은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’21</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년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896</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억 달러로 전년대비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8%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증가한 수치</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268323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COP28 </a:t>
            </a:r>
            <a:r>
              <a:rPr lang="ko-KR" altLang="en-US" dirty="0"/>
              <a:t>개요</a:t>
            </a:r>
          </a:p>
        </p:txBody>
      </p:sp>
      <p:sp>
        <p:nvSpPr>
          <p:cNvPr id="22" name="텍스트 개체 틀 29">
            <a:extLst>
              <a:ext uri="{FF2B5EF4-FFF2-40B4-BE49-F238E27FC236}">
                <a16:creationId xmlns:a16="http://schemas.microsoft.com/office/drawing/2014/main" id="{4A97A6EB-C867-4A4E-B043-E03DDF7385AE}"/>
              </a:ext>
            </a:extLst>
          </p:cNvPr>
          <p:cNvSpPr txBox="1">
            <a:spLocks/>
          </p:cNvSpPr>
          <p:nvPr/>
        </p:nvSpPr>
        <p:spPr>
          <a:xfrm>
            <a:off x="488950" y="1162471"/>
            <a:ext cx="8928100" cy="864737"/>
          </a:xfrm>
          <a:prstGeom prst="rect">
            <a:avLst/>
          </a:prstGeom>
        </p:spPr>
        <p:txBody>
          <a:bodyPr lIns="0" tIns="0" rIns="0" bIns="0"/>
          <a:lstStyle>
            <a:lvl1pPr lvl="0">
              <a:lnSpc>
                <a:spcPct val="110000"/>
              </a:lnSpc>
              <a:spcAft>
                <a:spcPts val="600"/>
              </a:spcAft>
              <a:defRPr sz="1500" b="0" i="0">
                <a:ln>
                  <a:solidFill>
                    <a:prstClr val="white">
                      <a:lumMod val="75000"/>
                      <a:alpha val="0"/>
                    </a:prstClr>
                  </a:solidFill>
                </a:ln>
                <a:solidFill>
                  <a:schemeClr val="tx1">
                    <a:lumMod val="65000"/>
                    <a:lumOff val="35000"/>
                  </a:schemeClr>
                </a:solidFill>
                <a:latin typeface="+mn-ea"/>
                <a:cs typeface="Univers for KPMG" panose="020B0603020202020204" pitchFamily="34" charset="0"/>
              </a:defRPr>
            </a:lvl1pPr>
            <a:lvl2pPr marL="0" indent="0" latinLnBrk="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latinLnBrk="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latinLnBrk="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latinLnBrk="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latinLnBrk="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r>
              <a:rPr lang="en-US" altLang="ko-KR" dirty="0"/>
              <a:t>’23</a:t>
            </a:r>
            <a:r>
              <a:rPr lang="ko-KR" altLang="en-US" dirty="0"/>
              <a:t>년 </a:t>
            </a:r>
            <a:r>
              <a:rPr lang="en-US" altLang="ko-KR" dirty="0"/>
              <a:t>11</a:t>
            </a:r>
            <a:r>
              <a:rPr lang="ko-KR" altLang="en-US" dirty="0"/>
              <a:t>월 </a:t>
            </a:r>
            <a:r>
              <a:rPr lang="en-US" altLang="ko-KR" dirty="0"/>
              <a:t>30</a:t>
            </a:r>
            <a:r>
              <a:rPr lang="ko-KR" altLang="en-US" dirty="0"/>
              <a:t>일</a:t>
            </a:r>
            <a:r>
              <a:rPr lang="en-US" altLang="ko-KR" dirty="0"/>
              <a:t>~12</a:t>
            </a:r>
            <a:r>
              <a:rPr lang="ko-KR" altLang="en-US" dirty="0"/>
              <a:t>월 </a:t>
            </a:r>
            <a:r>
              <a:rPr lang="en-US" altLang="ko-KR" dirty="0"/>
              <a:t>13</a:t>
            </a:r>
            <a:r>
              <a:rPr lang="ko-KR" altLang="en-US" dirty="0"/>
              <a:t>일까지 두바이에서 개최된 </a:t>
            </a:r>
            <a:r>
              <a:rPr lang="en-US" altLang="ko-KR" dirty="0"/>
              <a:t>COP28</a:t>
            </a:r>
            <a:r>
              <a:rPr lang="ko-KR" altLang="en-US" dirty="0"/>
              <a:t>은 파리협정에 대한 이행현황 평가를 중심으로 에너지 전환 가속화 및 온실가스 배출량 감축</a:t>
            </a:r>
            <a:r>
              <a:rPr lang="en-US" altLang="ko-KR" dirty="0"/>
              <a:t>, </a:t>
            </a:r>
            <a:r>
              <a:rPr lang="ko-KR" altLang="en-US" dirty="0"/>
              <a:t>기후 손실과 피해 기금 마련</a:t>
            </a:r>
            <a:r>
              <a:rPr lang="en-US" altLang="ko-KR" dirty="0"/>
              <a:t> </a:t>
            </a:r>
            <a:r>
              <a:rPr lang="ko-KR" altLang="en-US" dirty="0"/>
              <a:t>등을 논의하여 최종합의문을 채택</a:t>
            </a:r>
            <a:endParaRPr lang="en-US" altLang="ko-KR" dirty="0"/>
          </a:p>
        </p:txBody>
      </p:sp>
      <p:grpSp>
        <p:nvGrpSpPr>
          <p:cNvPr id="23" name="그룹 22">
            <a:extLst>
              <a:ext uri="{FF2B5EF4-FFF2-40B4-BE49-F238E27FC236}">
                <a16:creationId xmlns:a16="http://schemas.microsoft.com/office/drawing/2014/main" id="{2310BA9D-C5DB-4869-B43E-3C5D209559CC}"/>
              </a:ext>
            </a:extLst>
          </p:cNvPr>
          <p:cNvGrpSpPr/>
          <p:nvPr/>
        </p:nvGrpSpPr>
        <p:grpSpPr>
          <a:xfrm>
            <a:off x="489000" y="2176483"/>
            <a:ext cx="4320000" cy="276837"/>
            <a:chOff x="704850" y="2013298"/>
            <a:chExt cx="4140200" cy="276837"/>
          </a:xfrm>
        </p:grpSpPr>
        <p:sp>
          <p:nvSpPr>
            <p:cNvPr id="24" name="TextBox 23">
              <a:extLst>
                <a:ext uri="{FF2B5EF4-FFF2-40B4-BE49-F238E27FC236}">
                  <a16:creationId xmlns:a16="http://schemas.microsoft.com/office/drawing/2014/main" id="{DE6EEE4D-D16B-4B90-A054-92CE7423CA9A}"/>
                </a:ext>
              </a:extLst>
            </p:cNvPr>
            <p:cNvSpPr txBox="1"/>
            <p:nvPr/>
          </p:nvSpPr>
          <p:spPr>
            <a:xfrm>
              <a:off x="704850" y="2046854"/>
              <a:ext cx="3015543"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제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28</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차 유엔기후변화협약 당사국총회</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(COP28)</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25" name="직선 연결선 24">
              <a:extLst>
                <a:ext uri="{FF2B5EF4-FFF2-40B4-BE49-F238E27FC236}">
                  <a16:creationId xmlns:a16="http://schemas.microsoft.com/office/drawing/2014/main" id="{3C8522D4-BD23-4D03-9E32-CB1F85FC201E}"/>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807B4F3F-1D67-4F4C-9A8B-3A135380242E}"/>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7" name="그룹 26">
            <a:extLst>
              <a:ext uri="{FF2B5EF4-FFF2-40B4-BE49-F238E27FC236}">
                <a16:creationId xmlns:a16="http://schemas.microsoft.com/office/drawing/2014/main" id="{15B4EF59-3145-49F7-B379-90D8DA77A72F}"/>
              </a:ext>
            </a:extLst>
          </p:cNvPr>
          <p:cNvGrpSpPr/>
          <p:nvPr/>
        </p:nvGrpSpPr>
        <p:grpSpPr>
          <a:xfrm>
            <a:off x="5097050" y="2176483"/>
            <a:ext cx="4320000" cy="276837"/>
            <a:chOff x="704850" y="2013298"/>
            <a:chExt cx="4140200" cy="276837"/>
          </a:xfrm>
        </p:grpSpPr>
        <p:sp>
          <p:nvSpPr>
            <p:cNvPr id="28" name="TextBox 27">
              <a:extLst>
                <a:ext uri="{FF2B5EF4-FFF2-40B4-BE49-F238E27FC236}">
                  <a16:creationId xmlns:a16="http://schemas.microsoft.com/office/drawing/2014/main" id="{36DB561F-1BF4-4A84-8FCC-FB2A6FEECFF8}"/>
                </a:ext>
              </a:extLst>
            </p:cNvPr>
            <p:cNvSpPr txBox="1"/>
            <p:nvPr/>
          </p:nvSpPr>
          <p:spPr>
            <a:xfrm>
              <a:off x="704850" y="2046854"/>
              <a:ext cx="1769800"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주요 기후변화협약 진행경과</a:t>
              </a:r>
            </a:p>
          </p:txBody>
        </p:sp>
        <p:cxnSp>
          <p:nvCxnSpPr>
            <p:cNvPr id="29" name="직선 연결선 28">
              <a:extLst>
                <a:ext uri="{FF2B5EF4-FFF2-40B4-BE49-F238E27FC236}">
                  <a16:creationId xmlns:a16="http://schemas.microsoft.com/office/drawing/2014/main" id="{426B80DC-3426-4880-B9E6-A9580ACA6E75}"/>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직선 연결선 29">
              <a:extLst>
                <a:ext uri="{FF2B5EF4-FFF2-40B4-BE49-F238E27FC236}">
                  <a16:creationId xmlns:a16="http://schemas.microsoft.com/office/drawing/2014/main" id="{19C88AAB-E64E-485B-A15B-6001A09BD137}"/>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CEC881C0-62E8-484F-BCB0-FA5060F02A67}"/>
              </a:ext>
            </a:extLst>
          </p:cNvPr>
          <p:cNvSpPr txBox="1"/>
          <p:nvPr/>
        </p:nvSpPr>
        <p:spPr>
          <a:xfrm>
            <a:off x="521033" y="5612656"/>
            <a:ext cx="4275267" cy="123111"/>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경제연구원 재구성</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37" name="TextBox 36">
            <a:extLst>
              <a:ext uri="{FF2B5EF4-FFF2-40B4-BE49-F238E27FC236}">
                <a16:creationId xmlns:a16="http://schemas.microsoft.com/office/drawing/2014/main" id="{17F17397-B3B2-4644-889F-C4C3FE7619E3}"/>
              </a:ext>
            </a:extLst>
          </p:cNvPr>
          <p:cNvSpPr txBox="1"/>
          <p:nvPr/>
        </p:nvSpPr>
        <p:spPr>
          <a:xfrm>
            <a:off x="5141783" y="5612656"/>
            <a:ext cx="4275267" cy="369332"/>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언론보도 종합</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삼정</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KPMG</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경제연구원</a:t>
            </a:r>
            <a:endPar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endParaRPr>
          </a:p>
          <a:p>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Note</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1):</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2023.12.13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기준</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대표결정문이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UNFCCC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홈페이지에 공개되지 않아</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주요 언론기사를 참고하여 대표결정문의 이름은 가제로 기재 </a:t>
            </a:r>
            <a:endPar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endParaRPr>
          </a:p>
        </p:txBody>
      </p:sp>
      <p:sp>
        <p:nvSpPr>
          <p:cNvPr id="39" name="오각형 22">
            <a:extLst>
              <a:ext uri="{FF2B5EF4-FFF2-40B4-BE49-F238E27FC236}">
                <a16:creationId xmlns:a16="http://schemas.microsoft.com/office/drawing/2014/main" id="{3B7EFA86-EF55-4298-8541-E0BEC1161FC2}"/>
              </a:ext>
            </a:extLst>
          </p:cNvPr>
          <p:cNvSpPr/>
          <p:nvPr/>
        </p:nvSpPr>
        <p:spPr>
          <a:xfrm rot="5400000">
            <a:off x="4454456" y="3706744"/>
            <a:ext cx="3003688" cy="711200"/>
          </a:xfrm>
          <a:prstGeom prst="homePlate">
            <a:avLst>
              <a:gd name="adj" fmla="val 33929"/>
            </a:avLst>
          </a:prstGeom>
          <a:gradFill flip="none" rotWithShape="1">
            <a:gsLst>
              <a:gs pos="0">
                <a:schemeClr val="bg1"/>
              </a:gs>
              <a:gs pos="12000">
                <a:schemeClr val="bg1">
                  <a:lumMod val="85000"/>
                </a:schemeClr>
              </a:gs>
              <a:gs pos="51000">
                <a:schemeClr val="bg1">
                  <a:lumMod val="75000"/>
                </a:schemeClr>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4">
                  <a:lumMod val="40000"/>
                  <a:lumOff val="60000"/>
                </a:schemeClr>
              </a:solidFill>
            </a:endParaRPr>
          </a:p>
        </p:txBody>
      </p:sp>
      <p:grpSp>
        <p:nvGrpSpPr>
          <p:cNvPr id="6" name="그룹 5">
            <a:extLst>
              <a:ext uri="{FF2B5EF4-FFF2-40B4-BE49-F238E27FC236}">
                <a16:creationId xmlns:a16="http://schemas.microsoft.com/office/drawing/2014/main" id="{D62ADAAE-5FC9-40A0-A00B-CA4FDBD44923}"/>
              </a:ext>
            </a:extLst>
          </p:cNvPr>
          <p:cNvGrpSpPr/>
          <p:nvPr/>
        </p:nvGrpSpPr>
        <p:grpSpPr>
          <a:xfrm>
            <a:off x="5154483" y="3370097"/>
            <a:ext cx="4217414" cy="322552"/>
            <a:chOff x="5154483" y="3412407"/>
            <a:chExt cx="4217414" cy="322552"/>
          </a:xfrm>
        </p:grpSpPr>
        <p:sp>
          <p:nvSpPr>
            <p:cNvPr id="40" name="Rectangle 9">
              <a:extLst>
                <a:ext uri="{FF2B5EF4-FFF2-40B4-BE49-F238E27FC236}">
                  <a16:creationId xmlns:a16="http://schemas.microsoft.com/office/drawing/2014/main" id="{9D27788A-3280-4CA5-A971-8BD825EABAA1}"/>
                </a:ext>
              </a:extLst>
            </p:cNvPr>
            <p:cNvSpPr>
              <a:spLocks noChangeArrowheads="1"/>
            </p:cNvSpPr>
            <p:nvPr>
              <p:custDataLst>
                <p:tags r:id="rId7"/>
              </p:custDataLst>
            </p:nvPr>
          </p:nvSpPr>
          <p:spPr bwMode="blackWhite">
            <a:xfrm>
              <a:off x="5154483" y="3412407"/>
              <a:ext cx="1658152" cy="322552"/>
            </a:xfrm>
            <a:prstGeom prst="rect">
              <a:avLst/>
            </a:prstGeom>
            <a:solidFill>
              <a:srgbClr val="66D4F9"/>
            </a:solidFill>
            <a:ln w="9525">
              <a:noFill/>
              <a:miter lim="800000"/>
              <a:headEnd/>
              <a:tailEnd/>
            </a:ln>
          </p:spPr>
          <p:txBody>
            <a:bodyPr lIns="45720" tIns="0" rIns="45720" bIns="0" anchor="ctr"/>
            <a:lstStyle/>
            <a:p>
              <a:pPr marL="0" lvl="2" algn="ctr">
                <a:spcAft>
                  <a:spcPts val="500"/>
                </a:spcAft>
                <a:buClr>
                  <a:schemeClr val="bg1"/>
                </a:buClr>
              </a:pPr>
              <a:r>
                <a:rPr lang="ko-KR" altLang="en-US" sz="1000" b="1" dirty="0">
                  <a:ln>
                    <a:solidFill>
                      <a:schemeClr val="accent1">
                        <a:lumMod val="60000"/>
                        <a:lumOff val="40000"/>
                        <a:alpha val="0"/>
                      </a:schemeClr>
                    </a:solidFill>
                  </a:ln>
                  <a:latin typeface="KoPub돋움체 Medium" panose="00000600000000000000" pitchFamily="2" charset="-127"/>
                  <a:ea typeface="KoPub돋움체 Medium" panose="00000600000000000000" pitchFamily="2" charset="-127"/>
                </a:rPr>
                <a:t>발리 로드맵 채택 </a:t>
              </a:r>
              <a:r>
                <a:rPr lang="en-US" altLang="ko-KR" sz="1000" b="1" dirty="0">
                  <a:ln>
                    <a:solidFill>
                      <a:schemeClr val="accent1">
                        <a:lumMod val="60000"/>
                        <a:lumOff val="40000"/>
                        <a:alpha val="0"/>
                      </a:schemeClr>
                    </a:solidFill>
                  </a:ln>
                  <a:latin typeface="KoPub돋움체 Medium" panose="00000600000000000000" pitchFamily="2" charset="-127"/>
                  <a:ea typeface="KoPub돋움체 Medium" panose="00000600000000000000" pitchFamily="2" charset="-127"/>
                </a:rPr>
                <a:t>(COP13, ’07</a:t>
              </a:r>
              <a:r>
                <a:rPr lang="ko-KR" altLang="en-US" sz="1000" b="1" dirty="0">
                  <a:ln>
                    <a:solidFill>
                      <a:schemeClr val="accent1">
                        <a:lumMod val="60000"/>
                        <a:lumOff val="40000"/>
                        <a:alpha val="0"/>
                      </a:schemeClr>
                    </a:solidFill>
                  </a:ln>
                  <a:latin typeface="KoPub돋움체 Medium" panose="00000600000000000000" pitchFamily="2" charset="-127"/>
                  <a:ea typeface="KoPub돋움체 Medium" panose="00000600000000000000" pitchFamily="2" charset="-127"/>
                </a:rPr>
                <a:t>년</a:t>
              </a:r>
              <a:r>
                <a:rPr lang="en-US" altLang="ko-KR" sz="1000" b="1" dirty="0">
                  <a:ln>
                    <a:solidFill>
                      <a:schemeClr val="accent1">
                        <a:lumMod val="60000"/>
                        <a:lumOff val="40000"/>
                        <a:alpha val="0"/>
                      </a:schemeClr>
                    </a:solidFill>
                  </a:ln>
                  <a:latin typeface="KoPub돋움체 Medium" panose="00000600000000000000" pitchFamily="2" charset="-127"/>
                  <a:ea typeface="KoPub돋움체 Medium" panose="00000600000000000000" pitchFamily="2" charset="-127"/>
                </a:rPr>
                <a:t>)</a:t>
              </a:r>
            </a:p>
          </p:txBody>
        </p:sp>
        <p:sp useBgFill="1">
          <p:nvSpPr>
            <p:cNvPr id="43" name="TextBox 42">
              <a:extLst>
                <a:ext uri="{FF2B5EF4-FFF2-40B4-BE49-F238E27FC236}">
                  <a16:creationId xmlns:a16="http://schemas.microsoft.com/office/drawing/2014/main" id="{75CF12F0-B554-4BAA-895F-8CBA138E356B}"/>
                </a:ext>
              </a:extLst>
            </p:cNvPr>
            <p:cNvSpPr txBox="1"/>
            <p:nvPr/>
          </p:nvSpPr>
          <p:spPr>
            <a:xfrm>
              <a:off x="6877180" y="3422805"/>
              <a:ext cx="2494717" cy="301757"/>
            </a:xfrm>
            <a:prstGeom prst="rect">
              <a:avLst/>
            </a:prstGeom>
            <a:ln w="6350">
              <a:noFill/>
            </a:ln>
          </p:spPr>
          <p:txBody>
            <a:bodyPr wrap="square" rtlCol="0">
              <a:spAutoFit/>
            </a:bodyPr>
            <a:lstStyle/>
            <a:p>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교토의정서 만료</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(’20</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년</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이후 선진국 중심 </a:t>
              </a:r>
              <a:r>
                <a:rPr lang="ko-KR" altLang="en-US" sz="900" dirty="0" err="1">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탄소감축량을</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정하는 규칙 합의</a:t>
              </a:r>
            </a:p>
          </p:txBody>
        </p:sp>
      </p:grpSp>
      <p:grpSp>
        <p:nvGrpSpPr>
          <p:cNvPr id="8" name="그룹 7">
            <a:extLst>
              <a:ext uri="{FF2B5EF4-FFF2-40B4-BE49-F238E27FC236}">
                <a16:creationId xmlns:a16="http://schemas.microsoft.com/office/drawing/2014/main" id="{1BCCB550-1B7B-4CA7-8DC1-56B106FEB0EC}"/>
              </a:ext>
            </a:extLst>
          </p:cNvPr>
          <p:cNvGrpSpPr/>
          <p:nvPr/>
        </p:nvGrpSpPr>
        <p:grpSpPr>
          <a:xfrm>
            <a:off x="5154483" y="3014557"/>
            <a:ext cx="4217414" cy="301757"/>
            <a:chOff x="5154483" y="3027107"/>
            <a:chExt cx="4217414" cy="301757"/>
          </a:xfrm>
        </p:grpSpPr>
        <p:sp useBgFill="1">
          <p:nvSpPr>
            <p:cNvPr id="42" name="TextBox 41">
              <a:extLst>
                <a:ext uri="{FF2B5EF4-FFF2-40B4-BE49-F238E27FC236}">
                  <a16:creationId xmlns:a16="http://schemas.microsoft.com/office/drawing/2014/main" id="{145000C7-286D-4A76-ABF6-2C279A446AEB}"/>
                </a:ext>
              </a:extLst>
            </p:cNvPr>
            <p:cNvSpPr txBox="1"/>
            <p:nvPr/>
          </p:nvSpPr>
          <p:spPr>
            <a:xfrm>
              <a:off x="6877180" y="3027107"/>
              <a:ext cx="2494717" cy="301757"/>
            </a:xfrm>
            <a:prstGeom prst="rect">
              <a:avLst/>
            </a:prstGeom>
            <a:ln w="6350">
              <a:noFill/>
            </a:ln>
          </p:spPr>
          <p:txBody>
            <a:bodyPr wrap="square" rtlCol="0">
              <a:spAutoFit/>
            </a:bodyPr>
            <a:lstStyle/>
            <a:p>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기후변화협약에 대한 선진국 감축목표 및 구체적 이행방안 설정</a:t>
              </a:r>
            </a:p>
          </p:txBody>
        </p:sp>
        <p:sp>
          <p:nvSpPr>
            <p:cNvPr id="46" name="Rectangle 9">
              <a:extLst>
                <a:ext uri="{FF2B5EF4-FFF2-40B4-BE49-F238E27FC236}">
                  <a16:creationId xmlns:a16="http://schemas.microsoft.com/office/drawing/2014/main" id="{CF10F3C6-F107-45E4-92C5-9CBE0F59BBAD}"/>
                </a:ext>
              </a:extLst>
            </p:cNvPr>
            <p:cNvSpPr>
              <a:spLocks noChangeArrowheads="1"/>
            </p:cNvSpPr>
            <p:nvPr>
              <p:custDataLst>
                <p:tags r:id="rId6"/>
              </p:custDataLst>
            </p:nvPr>
          </p:nvSpPr>
          <p:spPr bwMode="blackWhite">
            <a:xfrm>
              <a:off x="5154483" y="3028081"/>
              <a:ext cx="1658152" cy="299808"/>
            </a:xfrm>
            <a:prstGeom prst="rect">
              <a:avLst/>
            </a:prstGeom>
            <a:solidFill>
              <a:srgbClr val="C7A1F7"/>
            </a:solidFill>
            <a:ln w="9525">
              <a:noFill/>
              <a:miter lim="800000"/>
              <a:headEnd/>
              <a:tailEnd/>
            </a:ln>
          </p:spPr>
          <p:txBody>
            <a:bodyPr lIns="45720" tIns="0" rIns="45720" bIns="0" anchor="ctr"/>
            <a:lstStyle/>
            <a:p>
              <a:pPr marL="0" lvl="2" algn="ctr">
                <a:spcAft>
                  <a:spcPts val="500"/>
                </a:spcAft>
                <a:buClr>
                  <a:schemeClr val="bg1"/>
                </a:buClr>
              </a:pPr>
              <a:r>
                <a:rPr lang="ko-KR" altLang="en-US"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교토의정서 채택</a:t>
              </a:r>
              <a:b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br>
              <a: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(COP3, ’97</a:t>
              </a:r>
              <a:r>
                <a:rPr lang="ko-KR" altLang="en-US"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년</a:t>
              </a:r>
              <a: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a:t>
              </a:r>
            </a:p>
          </p:txBody>
        </p:sp>
      </p:grpSp>
      <p:grpSp>
        <p:nvGrpSpPr>
          <p:cNvPr id="7" name="그룹 6">
            <a:extLst>
              <a:ext uri="{FF2B5EF4-FFF2-40B4-BE49-F238E27FC236}">
                <a16:creationId xmlns:a16="http://schemas.microsoft.com/office/drawing/2014/main" id="{DA6F9696-0835-4408-A2EC-164E3F8212C8}"/>
              </a:ext>
            </a:extLst>
          </p:cNvPr>
          <p:cNvGrpSpPr/>
          <p:nvPr/>
        </p:nvGrpSpPr>
        <p:grpSpPr>
          <a:xfrm>
            <a:off x="5154483" y="2643666"/>
            <a:ext cx="4230483" cy="317108"/>
            <a:chOff x="5154483" y="2643666"/>
            <a:chExt cx="4230483" cy="317108"/>
          </a:xfrm>
        </p:grpSpPr>
        <p:sp useBgFill="1">
          <p:nvSpPr>
            <p:cNvPr id="41" name="TextBox 40">
              <a:extLst>
                <a:ext uri="{FF2B5EF4-FFF2-40B4-BE49-F238E27FC236}">
                  <a16:creationId xmlns:a16="http://schemas.microsoft.com/office/drawing/2014/main" id="{B4FC04CD-D4A5-4702-97C0-D91431E0C3A9}"/>
                </a:ext>
              </a:extLst>
            </p:cNvPr>
            <p:cNvSpPr txBox="1"/>
            <p:nvPr/>
          </p:nvSpPr>
          <p:spPr>
            <a:xfrm>
              <a:off x="6890249" y="2659017"/>
              <a:ext cx="2494717" cy="230832"/>
            </a:xfrm>
            <a:prstGeom prst="rect">
              <a:avLst/>
            </a:prstGeom>
            <a:ln w="6350">
              <a:noFill/>
            </a:ln>
          </p:spPr>
          <p:txBody>
            <a:bodyPr wrap="square" rtlCol="0">
              <a:spAutoFit/>
            </a:bodyPr>
            <a:lstStyle/>
            <a:p>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지구온난화 방지 및 온실가스 규제를 위해 체결</a:t>
              </a:r>
            </a:p>
          </p:txBody>
        </p:sp>
        <p:sp>
          <p:nvSpPr>
            <p:cNvPr id="47" name="Rectangle 9">
              <a:extLst>
                <a:ext uri="{FF2B5EF4-FFF2-40B4-BE49-F238E27FC236}">
                  <a16:creationId xmlns:a16="http://schemas.microsoft.com/office/drawing/2014/main" id="{B1CEA199-2976-4EDF-8050-BF42ACBF96CB}"/>
                </a:ext>
              </a:extLst>
            </p:cNvPr>
            <p:cNvSpPr>
              <a:spLocks noChangeArrowheads="1"/>
            </p:cNvSpPr>
            <p:nvPr>
              <p:custDataLst>
                <p:tags r:id="rId5"/>
              </p:custDataLst>
            </p:nvPr>
          </p:nvSpPr>
          <p:spPr bwMode="blackWhite">
            <a:xfrm>
              <a:off x="5154483" y="2643666"/>
              <a:ext cx="1658152" cy="317108"/>
            </a:xfrm>
            <a:prstGeom prst="rect">
              <a:avLst/>
            </a:prstGeom>
            <a:solidFill>
              <a:srgbClr val="B0A5DF"/>
            </a:solidFill>
            <a:ln w="9525">
              <a:solidFill>
                <a:schemeClr val="bg1">
                  <a:lumMod val="85000"/>
                </a:schemeClr>
              </a:solidFill>
              <a:miter lim="800000"/>
              <a:headEnd/>
              <a:tailEnd/>
            </a:ln>
          </p:spPr>
          <p:txBody>
            <a:bodyPr lIns="45720" tIns="0" rIns="45720" bIns="0" anchor="ctr"/>
            <a:lstStyle/>
            <a:p>
              <a:pPr marL="0" lvl="2" algn="ctr">
                <a:spcAft>
                  <a:spcPts val="500"/>
                </a:spcAft>
                <a:buClr>
                  <a:schemeClr val="bg1"/>
                </a:buClr>
              </a:pPr>
              <a:r>
                <a:rPr lang="ko-KR" altLang="en-US" sz="105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기후변화협약 체결</a:t>
              </a:r>
              <a:br>
                <a:rPr lang="en-US" altLang="ko-KR" sz="105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br>
              <a:r>
                <a:rPr lang="en-US" altLang="ko-KR" sz="105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(’92</a:t>
              </a:r>
              <a:r>
                <a:rPr lang="ko-KR" altLang="en-US" sz="105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년</a:t>
              </a:r>
              <a:r>
                <a:rPr lang="en-US" altLang="ko-KR" sz="105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a:t>
              </a:r>
              <a:r>
                <a:rPr lang="ko-KR" altLang="en-US" sz="105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 </a:t>
              </a:r>
              <a:endParaRPr lang="en-US" altLang="ko-KR" sz="105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grpSp>
      <p:grpSp>
        <p:nvGrpSpPr>
          <p:cNvPr id="9" name="그룹 8">
            <a:extLst>
              <a:ext uri="{FF2B5EF4-FFF2-40B4-BE49-F238E27FC236}">
                <a16:creationId xmlns:a16="http://schemas.microsoft.com/office/drawing/2014/main" id="{E378A77A-E6B8-4E7C-A245-8AE5DAC1C646}"/>
              </a:ext>
            </a:extLst>
          </p:cNvPr>
          <p:cNvGrpSpPr/>
          <p:nvPr/>
        </p:nvGrpSpPr>
        <p:grpSpPr>
          <a:xfrm>
            <a:off x="5154483" y="3746432"/>
            <a:ext cx="4217414" cy="317108"/>
            <a:chOff x="5154483" y="3908408"/>
            <a:chExt cx="4217414" cy="317108"/>
          </a:xfrm>
        </p:grpSpPr>
        <p:sp useBgFill="1">
          <p:nvSpPr>
            <p:cNvPr id="44" name="TextBox 43">
              <a:extLst>
                <a:ext uri="{FF2B5EF4-FFF2-40B4-BE49-F238E27FC236}">
                  <a16:creationId xmlns:a16="http://schemas.microsoft.com/office/drawing/2014/main" id="{A098C557-DEEE-4CD7-8738-4905FDADA64C}"/>
                </a:ext>
              </a:extLst>
            </p:cNvPr>
            <p:cNvSpPr txBox="1"/>
            <p:nvPr/>
          </p:nvSpPr>
          <p:spPr>
            <a:xfrm>
              <a:off x="6890249" y="3916084"/>
              <a:ext cx="2481648" cy="301757"/>
            </a:xfrm>
            <a:prstGeom prst="rect">
              <a:avLst/>
            </a:prstGeom>
            <a:ln w="6350">
              <a:noFill/>
            </a:ln>
          </p:spPr>
          <p:txBody>
            <a:bodyPr wrap="square" rtlCol="0">
              <a:spAutoFit/>
            </a:bodyPr>
            <a:lstStyle/>
            <a:p>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개도국의 지속가능발전을 위한 녹색기후기금</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(GCF) </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조성 </a:t>
              </a:r>
              <a:r>
                <a:rPr lang="ko-KR" altLang="en-US" sz="900" dirty="0" err="1">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재합의</a:t>
              </a:r>
              <a:endPar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endParaRPr>
            </a:p>
          </p:txBody>
        </p:sp>
        <p:sp>
          <p:nvSpPr>
            <p:cNvPr id="48" name="Rectangle 9">
              <a:extLst>
                <a:ext uri="{FF2B5EF4-FFF2-40B4-BE49-F238E27FC236}">
                  <a16:creationId xmlns:a16="http://schemas.microsoft.com/office/drawing/2014/main" id="{03DC53CA-8AEF-4C64-A286-C774A85671FB}"/>
                </a:ext>
              </a:extLst>
            </p:cNvPr>
            <p:cNvSpPr>
              <a:spLocks noChangeArrowheads="1"/>
            </p:cNvSpPr>
            <p:nvPr>
              <p:custDataLst>
                <p:tags r:id="rId4"/>
              </p:custDataLst>
            </p:nvPr>
          </p:nvSpPr>
          <p:spPr bwMode="blackWhite">
            <a:xfrm>
              <a:off x="5154483" y="3908408"/>
              <a:ext cx="1658152" cy="317108"/>
            </a:xfrm>
            <a:prstGeom prst="rect">
              <a:avLst/>
            </a:prstGeom>
            <a:solidFill>
              <a:srgbClr val="00B8F5"/>
            </a:solidFill>
            <a:ln w="9525">
              <a:noFill/>
              <a:miter lim="800000"/>
              <a:headEnd/>
              <a:tailEnd/>
            </a:ln>
          </p:spPr>
          <p:txBody>
            <a:bodyPr lIns="45720" tIns="0" rIns="45720" bIns="0" anchor="ctr"/>
            <a:lstStyle/>
            <a:p>
              <a:pPr marL="0" lvl="2" algn="ctr">
                <a:spcAft>
                  <a:spcPts val="500"/>
                </a:spcAft>
                <a:buClr>
                  <a:schemeClr val="bg1"/>
                </a:buClr>
              </a:pPr>
              <a:r>
                <a:rPr lang="ko-KR" altLang="en-US" sz="1000" b="1" dirty="0" err="1">
                  <a:ln>
                    <a:solidFill>
                      <a:schemeClr val="accent1">
                        <a:lumMod val="60000"/>
                        <a:lumOff val="40000"/>
                        <a:alpha val="0"/>
                      </a:schemeClr>
                    </a:solidFill>
                  </a:ln>
                  <a:latin typeface="KoPub돋움체 Medium" panose="00000600000000000000" pitchFamily="2" charset="-127"/>
                  <a:ea typeface="KoPub돋움체 Medium" panose="00000600000000000000" pitchFamily="2" charset="-127"/>
                </a:rPr>
                <a:t>칸쿤</a:t>
              </a:r>
              <a:r>
                <a:rPr lang="ko-KR" altLang="en-US" sz="1000" b="1" dirty="0">
                  <a:ln>
                    <a:solidFill>
                      <a:schemeClr val="accent1">
                        <a:lumMod val="60000"/>
                        <a:lumOff val="40000"/>
                        <a:alpha val="0"/>
                      </a:schemeClr>
                    </a:solidFill>
                  </a:ln>
                  <a:latin typeface="KoPub돋움체 Medium" panose="00000600000000000000" pitchFamily="2" charset="-127"/>
                  <a:ea typeface="KoPub돋움체 Medium" panose="00000600000000000000" pitchFamily="2" charset="-127"/>
                </a:rPr>
                <a:t> 합의</a:t>
              </a:r>
              <a:br>
                <a:rPr lang="en-US" altLang="ko-KR" sz="1000" b="1" dirty="0">
                  <a:ln>
                    <a:solidFill>
                      <a:schemeClr val="accent1">
                        <a:lumMod val="60000"/>
                        <a:lumOff val="40000"/>
                        <a:alpha val="0"/>
                      </a:schemeClr>
                    </a:solidFill>
                  </a:ln>
                  <a:latin typeface="KoPub돋움체 Medium" panose="00000600000000000000" pitchFamily="2" charset="-127"/>
                  <a:ea typeface="KoPub돋움체 Medium" panose="00000600000000000000" pitchFamily="2" charset="-127"/>
                </a:rPr>
              </a:br>
              <a:r>
                <a:rPr lang="en-US" altLang="ko-KR" sz="1000" b="1" dirty="0">
                  <a:ln>
                    <a:solidFill>
                      <a:schemeClr val="accent1">
                        <a:lumMod val="60000"/>
                        <a:lumOff val="40000"/>
                        <a:alpha val="0"/>
                      </a:schemeClr>
                    </a:solidFill>
                  </a:ln>
                  <a:latin typeface="KoPub돋움체 Medium" panose="00000600000000000000" pitchFamily="2" charset="-127"/>
                  <a:ea typeface="KoPub돋움체 Medium" panose="00000600000000000000" pitchFamily="2" charset="-127"/>
                </a:rPr>
                <a:t>(COP16,’10</a:t>
              </a:r>
              <a:r>
                <a:rPr lang="ko-KR" altLang="en-US" sz="1000" b="1" dirty="0">
                  <a:ln>
                    <a:solidFill>
                      <a:schemeClr val="accent1">
                        <a:lumMod val="60000"/>
                        <a:lumOff val="40000"/>
                        <a:alpha val="0"/>
                      </a:schemeClr>
                    </a:solidFill>
                  </a:ln>
                  <a:latin typeface="KoPub돋움체 Medium" panose="00000600000000000000" pitchFamily="2" charset="-127"/>
                  <a:ea typeface="KoPub돋움체 Medium" panose="00000600000000000000" pitchFamily="2" charset="-127"/>
                </a:rPr>
                <a:t>년</a:t>
              </a:r>
              <a:r>
                <a:rPr lang="en-US" altLang="ko-KR" sz="1000" b="1" dirty="0">
                  <a:ln>
                    <a:solidFill>
                      <a:schemeClr val="accent1">
                        <a:lumMod val="60000"/>
                        <a:lumOff val="40000"/>
                        <a:alpha val="0"/>
                      </a:schemeClr>
                    </a:solidFill>
                  </a:ln>
                  <a:latin typeface="KoPub돋움체 Medium" panose="00000600000000000000" pitchFamily="2" charset="-127"/>
                  <a:ea typeface="KoPub돋움체 Medium" panose="00000600000000000000" pitchFamily="2" charset="-127"/>
                </a:rPr>
                <a:t>)</a:t>
              </a:r>
            </a:p>
          </p:txBody>
        </p:sp>
      </p:grpSp>
      <p:grpSp>
        <p:nvGrpSpPr>
          <p:cNvPr id="54" name="그룹 53">
            <a:extLst>
              <a:ext uri="{FF2B5EF4-FFF2-40B4-BE49-F238E27FC236}">
                <a16:creationId xmlns:a16="http://schemas.microsoft.com/office/drawing/2014/main" id="{DA888547-3E0B-45EA-9871-E789B7F81DE0}"/>
              </a:ext>
            </a:extLst>
          </p:cNvPr>
          <p:cNvGrpSpPr/>
          <p:nvPr/>
        </p:nvGrpSpPr>
        <p:grpSpPr>
          <a:xfrm>
            <a:off x="5154483" y="4117323"/>
            <a:ext cx="4230483" cy="317108"/>
            <a:chOff x="5154483" y="4336317"/>
            <a:chExt cx="4230483" cy="317108"/>
          </a:xfrm>
        </p:grpSpPr>
        <p:sp useBgFill="1">
          <p:nvSpPr>
            <p:cNvPr id="45" name="TextBox 44">
              <a:extLst>
                <a:ext uri="{FF2B5EF4-FFF2-40B4-BE49-F238E27FC236}">
                  <a16:creationId xmlns:a16="http://schemas.microsoft.com/office/drawing/2014/main" id="{8F999B13-183A-4667-A525-15A3CD29474D}"/>
                </a:ext>
              </a:extLst>
            </p:cNvPr>
            <p:cNvSpPr txBox="1"/>
            <p:nvPr/>
          </p:nvSpPr>
          <p:spPr>
            <a:xfrm>
              <a:off x="6890249" y="4343993"/>
              <a:ext cx="2494717" cy="301757"/>
            </a:xfrm>
            <a:prstGeom prst="rect">
              <a:avLst/>
            </a:prstGeom>
            <a:ln w="6350">
              <a:noFill/>
            </a:ln>
          </p:spPr>
          <p:txBody>
            <a:bodyPr wrap="square" rtlCol="0">
              <a:spAutoFit/>
            </a:bodyPr>
            <a:lstStyle/>
            <a:p>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교토의정서를 대체할 기후변화협약</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개도국까지 감축의무 부여</a:t>
              </a:r>
            </a:p>
          </p:txBody>
        </p:sp>
        <p:sp>
          <p:nvSpPr>
            <p:cNvPr id="49" name="Rectangle 9">
              <a:extLst>
                <a:ext uri="{FF2B5EF4-FFF2-40B4-BE49-F238E27FC236}">
                  <a16:creationId xmlns:a16="http://schemas.microsoft.com/office/drawing/2014/main" id="{E1C0C2B8-B1F9-4F98-8AE2-2BBD881C0390}"/>
                </a:ext>
              </a:extLst>
            </p:cNvPr>
            <p:cNvSpPr>
              <a:spLocks noChangeArrowheads="1"/>
            </p:cNvSpPr>
            <p:nvPr>
              <p:custDataLst>
                <p:tags r:id="rId3"/>
              </p:custDataLst>
            </p:nvPr>
          </p:nvSpPr>
          <p:spPr bwMode="blackWhite">
            <a:xfrm>
              <a:off x="5154483" y="4336317"/>
              <a:ext cx="1658152" cy="317108"/>
            </a:xfrm>
            <a:prstGeom prst="rect">
              <a:avLst/>
            </a:prstGeom>
            <a:solidFill>
              <a:srgbClr val="4B6DE8"/>
            </a:solidFill>
            <a:ln w="9525">
              <a:noFill/>
              <a:miter lim="800000"/>
              <a:headEnd/>
              <a:tailEnd/>
            </a:ln>
          </p:spPr>
          <p:txBody>
            <a:bodyPr lIns="45720" tIns="0" rIns="45720" bIns="0" anchor="ctr"/>
            <a:lstStyle/>
            <a:p>
              <a:pPr marL="0" lvl="2" algn="ctr">
                <a:spcAft>
                  <a:spcPts val="500"/>
                </a:spcAft>
                <a:buClr>
                  <a:schemeClr val="bg1"/>
                </a:buClr>
              </a:pPr>
              <a:r>
                <a:rPr lang="ko-KR" altLang="en-US"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파리협정</a:t>
              </a:r>
              <a:b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br>
              <a: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(COP21,’15</a:t>
              </a:r>
              <a:r>
                <a:rPr lang="ko-KR" altLang="en-US"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년</a:t>
              </a:r>
              <a: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a:t>
              </a:r>
            </a:p>
          </p:txBody>
        </p:sp>
      </p:grpSp>
      <p:grpSp>
        <p:nvGrpSpPr>
          <p:cNvPr id="55" name="그룹 54">
            <a:extLst>
              <a:ext uri="{FF2B5EF4-FFF2-40B4-BE49-F238E27FC236}">
                <a16:creationId xmlns:a16="http://schemas.microsoft.com/office/drawing/2014/main" id="{B41BFE27-FAF7-4E73-9013-4C3B4A7639D6}"/>
              </a:ext>
            </a:extLst>
          </p:cNvPr>
          <p:cNvGrpSpPr/>
          <p:nvPr/>
        </p:nvGrpSpPr>
        <p:grpSpPr>
          <a:xfrm>
            <a:off x="5154483" y="4488214"/>
            <a:ext cx="4217414" cy="377008"/>
            <a:chOff x="5154483" y="4762444"/>
            <a:chExt cx="4217414" cy="377008"/>
          </a:xfrm>
        </p:grpSpPr>
        <p:sp useBgFill="1">
          <p:nvSpPr>
            <p:cNvPr id="50" name="TextBox 49">
              <a:extLst>
                <a:ext uri="{FF2B5EF4-FFF2-40B4-BE49-F238E27FC236}">
                  <a16:creationId xmlns:a16="http://schemas.microsoft.com/office/drawing/2014/main" id="{E55ED054-ED59-4C6C-97F8-DA1DCCD4B3E9}"/>
                </a:ext>
              </a:extLst>
            </p:cNvPr>
            <p:cNvSpPr txBox="1"/>
            <p:nvPr/>
          </p:nvSpPr>
          <p:spPr>
            <a:xfrm>
              <a:off x="6890249" y="4770120"/>
              <a:ext cx="2481648" cy="369332"/>
            </a:xfrm>
            <a:prstGeom prst="rect">
              <a:avLst/>
            </a:prstGeom>
            <a:ln w="6350">
              <a:noFill/>
            </a:ln>
          </p:spPr>
          <p:txBody>
            <a:bodyPr wrap="square" rtlCol="0">
              <a:spAutoFit/>
            </a:bodyPr>
            <a:lstStyle/>
            <a:p>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파리협정과 </a:t>
              </a:r>
              <a:r>
                <a:rPr lang="ko-KR" altLang="en-US" sz="900" dirty="0" err="1">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글래스고</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기후합의 유지 및 손실과 피해 보상을 위한 기금 조성에 합의</a:t>
              </a:r>
            </a:p>
          </p:txBody>
        </p:sp>
        <p:sp>
          <p:nvSpPr>
            <p:cNvPr id="51" name="Rectangle 9">
              <a:extLst>
                <a:ext uri="{FF2B5EF4-FFF2-40B4-BE49-F238E27FC236}">
                  <a16:creationId xmlns:a16="http://schemas.microsoft.com/office/drawing/2014/main" id="{B4A57A5B-7705-4949-93AB-495D34C652A0}"/>
                </a:ext>
              </a:extLst>
            </p:cNvPr>
            <p:cNvSpPr>
              <a:spLocks noChangeArrowheads="1"/>
            </p:cNvSpPr>
            <p:nvPr>
              <p:custDataLst>
                <p:tags r:id="rId2"/>
              </p:custDataLst>
            </p:nvPr>
          </p:nvSpPr>
          <p:spPr bwMode="blackWhite">
            <a:xfrm>
              <a:off x="5154483" y="4762444"/>
              <a:ext cx="1658152" cy="317108"/>
            </a:xfrm>
            <a:prstGeom prst="rect">
              <a:avLst/>
            </a:prstGeom>
            <a:solidFill>
              <a:srgbClr val="00338D"/>
            </a:solidFill>
            <a:ln w="9525">
              <a:noFill/>
              <a:miter lim="800000"/>
              <a:headEnd/>
              <a:tailEnd/>
            </a:ln>
          </p:spPr>
          <p:txBody>
            <a:bodyPr lIns="45720" tIns="0" rIns="45720" bIns="0" anchor="ctr"/>
            <a:lstStyle/>
            <a:p>
              <a:pPr marL="0" lvl="2" algn="ctr">
                <a:spcAft>
                  <a:spcPts val="500"/>
                </a:spcAft>
                <a:buClr>
                  <a:schemeClr val="bg1"/>
                </a:buClr>
              </a:pPr>
              <a:r>
                <a:rPr lang="ko-KR" altLang="en-US" sz="1000" b="1" dirty="0" err="1">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샤름엘셰이크</a:t>
              </a:r>
              <a:r>
                <a:rPr lang="ko-KR" altLang="en-US"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 이행계획 </a:t>
              </a:r>
              <a: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(COP27,’22</a:t>
              </a:r>
              <a:r>
                <a:rPr lang="ko-KR" altLang="en-US"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년</a:t>
              </a:r>
              <a: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a:t>
              </a:r>
            </a:p>
          </p:txBody>
        </p:sp>
      </p:grpSp>
      <p:grpSp>
        <p:nvGrpSpPr>
          <p:cNvPr id="56" name="그룹 55">
            <a:extLst>
              <a:ext uri="{FF2B5EF4-FFF2-40B4-BE49-F238E27FC236}">
                <a16:creationId xmlns:a16="http://schemas.microsoft.com/office/drawing/2014/main" id="{21FD33E2-3C72-494F-92EF-C934C99CBAEE}"/>
              </a:ext>
            </a:extLst>
          </p:cNvPr>
          <p:cNvGrpSpPr/>
          <p:nvPr/>
        </p:nvGrpSpPr>
        <p:grpSpPr>
          <a:xfrm>
            <a:off x="5154483" y="4859104"/>
            <a:ext cx="4262566" cy="536034"/>
            <a:chOff x="5154483" y="5189304"/>
            <a:chExt cx="4262566" cy="536034"/>
          </a:xfrm>
        </p:grpSpPr>
        <p:sp>
          <p:nvSpPr>
            <p:cNvPr id="52" name="Rectangle 9">
              <a:extLst>
                <a:ext uri="{FF2B5EF4-FFF2-40B4-BE49-F238E27FC236}">
                  <a16:creationId xmlns:a16="http://schemas.microsoft.com/office/drawing/2014/main" id="{5E0FAA82-6C6B-41FE-A892-2B98BE6DD32F}"/>
                </a:ext>
              </a:extLst>
            </p:cNvPr>
            <p:cNvSpPr>
              <a:spLocks noChangeArrowheads="1"/>
            </p:cNvSpPr>
            <p:nvPr>
              <p:custDataLst>
                <p:tags r:id="rId1"/>
              </p:custDataLst>
            </p:nvPr>
          </p:nvSpPr>
          <p:spPr bwMode="blackWhite">
            <a:xfrm>
              <a:off x="5154483" y="5189304"/>
              <a:ext cx="1658152" cy="317108"/>
            </a:xfrm>
            <a:prstGeom prst="rect">
              <a:avLst/>
            </a:prstGeom>
            <a:solidFill>
              <a:schemeClr val="accent3"/>
            </a:solidFill>
            <a:ln w="9525">
              <a:noFill/>
              <a:miter lim="800000"/>
              <a:headEnd/>
              <a:tailEnd/>
            </a:ln>
          </p:spPr>
          <p:txBody>
            <a:bodyPr lIns="45720" tIns="0" rIns="45720" bIns="0" anchor="ctr"/>
            <a:lstStyle/>
            <a:p>
              <a:pPr marL="0" lvl="2" algn="ctr">
                <a:spcAft>
                  <a:spcPts val="500"/>
                </a:spcAft>
                <a:buClr>
                  <a:schemeClr val="bg1"/>
                </a:buClr>
              </a:pPr>
              <a: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UAE</a:t>
              </a:r>
              <a:r>
                <a:rPr lang="ko-KR" altLang="en-US"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 컨센서스</a:t>
              </a:r>
              <a:r>
                <a:rPr lang="en-US" altLang="ko-KR" sz="1000" b="1" baseline="30000"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1)</a:t>
              </a:r>
              <a:b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br>
              <a: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(COP28,’23</a:t>
              </a:r>
              <a:r>
                <a:rPr lang="ko-KR" altLang="en-US"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년</a:t>
              </a:r>
              <a:r>
                <a:rPr lang="en-US" altLang="ko-KR" sz="1000" b="1"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rPr>
                <a:t>)</a:t>
              </a:r>
            </a:p>
          </p:txBody>
        </p:sp>
        <p:sp useBgFill="1">
          <p:nvSpPr>
            <p:cNvPr id="53" name="TextBox 52">
              <a:extLst>
                <a:ext uri="{FF2B5EF4-FFF2-40B4-BE49-F238E27FC236}">
                  <a16:creationId xmlns:a16="http://schemas.microsoft.com/office/drawing/2014/main" id="{30E19BD8-C5F1-42B2-8422-0B9B18B01AFC}"/>
                </a:ext>
              </a:extLst>
            </p:cNvPr>
            <p:cNvSpPr txBox="1"/>
            <p:nvPr/>
          </p:nvSpPr>
          <p:spPr>
            <a:xfrm>
              <a:off x="6890248" y="5217507"/>
              <a:ext cx="2526801" cy="507831"/>
            </a:xfrm>
            <a:prstGeom prst="rect">
              <a:avLst/>
            </a:prstGeom>
            <a:ln w="6350">
              <a:noFill/>
            </a:ln>
          </p:spPr>
          <p:txBody>
            <a:bodyPr wrap="square" rtlCol="0">
              <a:spAutoFit/>
            </a:bodyPr>
            <a:lstStyle/>
            <a:p>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2050</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년까지 </a:t>
              </a:r>
              <a:r>
                <a:rPr lang="ko-KR" altLang="en-US" sz="900" dirty="0" err="1">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넷제로</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(Net Zero)</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달성을 위해 </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화석연료로부터 전환</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(Transition away from fossil fuels)’</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합의</a:t>
              </a:r>
            </a:p>
          </p:txBody>
        </p:sp>
      </p:grpSp>
      <p:graphicFrame>
        <p:nvGraphicFramePr>
          <p:cNvPr id="57" name="표 56">
            <a:extLst>
              <a:ext uri="{FF2B5EF4-FFF2-40B4-BE49-F238E27FC236}">
                <a16:creationId xmlns:a16="http://schemas.microsoft.com/office/drawing/2014/main" id="{9238F389-EEEC-4C63-979E-D89BF6042C2D}"/>
              </a:ext>
            </a:extLst>
          </p:cNvPr>
          <p:cNvGraphicFramePr>
            <a:graphicFrameLocks noGrp="1"/>
          </p:cNvGraphicFramePr>
          <p:nvPr>
            <p:extLst>
              <p:ext uri="{D42A27DB-BD31-4B8C-83A1-F6EECF244321}">
                <p14:modId xmlns:p14="http://schemas.microsoft.com/office/powerpoint/2010/main" val="3841868500"/>
              </p:ext>
            </p:extLst>
          </p:nvPr>
        </p:nvGraphicFramePr>
        <p:xfrm>
          <a:off x="498346" y="2560510"/>
          <a:ext cx="4310654" cy="3003679"/>
        </p:xfrm>
        <a:graphic>
          <a:graphicData uri="http://schemas.openxmlformats.org/drawingml/2006/table">
            <a:tbl>
              <a:tblPr/>
              <a:tblGrid>
                <a:gridCol w="735834">
                  <a:extLst>
                    <a:ext uri="{9D8B030D-6E8A-4147-A177-3AD203B41FA5}">
                      <a16:colId xmlns:a16="http://schemas.microsoft.com/office/drawing/2014/main" val="254813774"/>
                    </a:ext>
                  </a:extLst>
                </a:gridCol>
                <a:gridCol w="3574820">
                  <a:extLst>
                    <a:ext uri="{9D8B030D-6E8A-4147-A177-3AD203B41FA5}">
                      <a16:colId xmlns:a16="http://schemas.microsoft.com/office/drawing/2014/main" val="737159794"/>
                    </a:ext>
                  </a:extLst>
                </a:gridCol>
              </a:tblGrid>
              <a:tr h="234498">
                <a:tc>
                  <a:txBody>
                    <a:bodyPr/>
                    <a:lstStyle>
                      <a:lvl1pPr>
                        <a:defRPr>
                          <a:solidFill>
                            <a:schemeClr val="dk1"/>
                          </a:solidFill>
                          <a:latin typeface="KoPub돋움체 Medium"/>
                          <a:ea typeface="KoPub돋움체 Medium"/>
                        </a:defRPr>
                      </a:lvl1pPr>
                      <a:lvl2pPr>
                        <a:defRPr>
                          <a:solidFill>
                            <a:schemeClr val="dk1"/>
                          </a:solidFill>
                          <a:latin typeface="KoPub돋움체 Medium"/>
                          <a:ea typeface="KoPub돋움체 Medium"/>
                        </a:defRPr>
                      </a:lvl2pPr>
                      <a:lvl3pPr>
                        <a:defRPr>
                          <a:solidFill>
                            <a:schemeClr val="dk1"/>
                          </a:solidFill>
                          <a:latin typeface="KoPub돋움체 Medium"/>
                          <a:ea typeface="KoPub돋움체 Medium"/>
                        </a:defRPr>
                      </a:lvl3pPr>
                      <a:lvl4pPr>
                        <a:defRPr>
                          <a:solidFill>
                            <a:schemeClr val="dk1"/>
                          </a:solidFill>
                          <a:latin typeface="KoPub돋움체 Medium"/>
                          <a:ea typeface="KoPub돋움체 Medium"/>
                        </a:defRPr>
                      </a:lvl4pPr>
                      <a:lvl5pPr>
                        <a:defRPr>
                          <a:solidFill>
                            <a:schemeClr val="dk1"/>
                          </a:solidFill>
                          <a:latin typeface="KoPub돋움체 Medium"/>
                          <a:ea typeface="KoPub돋움체 Medium"/>
                        </a:defRPr>
                      </a:lvl5pPr>
                      <a:lvl6pPr>
                        <a:defRPr>
                          <a:solidFill>
                            <a:schemeClr val="dk1"/>
                          </a:solidFill>
                          <a:latin typeface="KoPub돋움체 Medium"/>
                          <a:ea typeface="KoPub돋움체 Medium"/>
                        </a:defRPr>
                      </a:lvl6pPr>
                      <a:lvl7pPr>
                        <a:defRPr>
                          <a:solidFill>
                            <a:schemeClr val="dk1"/>
                          </a:solidFill>
                          <a:latin typeface="KoPub돋움체 Medium"/>
                          <a:ea typeface="KoPub돋움체 Medium"/>
                        </a:defRPr>
                      </a:lvl7pPr>
                      <a:lvl8pPr>
                        <a:defRPr>
                          <a:solidFill>
                            <a:schemeClr val="dk1"/>
                          </a:solidFill>
                          <a:latin typeface="KoPub돋움체 Medium"/>
                          <a:ea typeface="KoPub돋움체 Medium"/>
                        </a:defRPr>
                      </a:lvl8pPr>
                      <a:lvl9pPr>
                        <a:defRPr>
                          <a:solidFill>
                            <a:schemeClr val="dk1"/>
                          </a:solidFill>
                          <a:latin typeface="KoPub돋움체 Medium"/>
                          <a:ea typeface="KoPub돋움체 Medium"/>
                        </a:defRPr>
                      </a:lvl9pPr>
                    </a:lstStyle>
                    <a:p>
                      <a:pPr algn="ctr" latinLnBrk="1"/>
                      <a:r>
                        <a:rPr lang="ko-KR" altLang="en-US" sz="1100" b="1" i="0" kern="1200"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cs typeface="+mn-cs"/>
                        </a:rPr>
                        <a:t>항목</a:t>
                      </a:r>
                    </a:p>
                  </a:txBody>
                  <a:tcPr marT="18000" marB="1800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lvl1pPr>
                        <a:defRPr>
                          <a:solidFill>
                            <a:schemeClr val="dk1"/>
                          </a:solidFill>
                          <a:latin typeface="KoPub돋움체 Medium"/>
                          <a:ea typeface="KoPub돋움체 Medium"/>
                        </a:defRPr>
                      </a:lvl1pPr>
                      <a:lvl2pPr>
                        <a:defRPr>
                          <a:solidFill>
                            <a:schemeClr val="dk1"/>
                          </a:solidFill>
                          <a:latin typeface="KoPub돋움체 Medium"/>
                          <a:ea typeface="KoPub돋움체 Medium"/>
                        </a:defRPr>
                      </a:lvl2pPr>
                      <a:lvl3pPr>
                        <a:defRPr>
                          <a:solidFill>
                            <a:schemeClr val="dk1"/>
                          </a:solidFill>
                          <a:latin typeface="KoPub돋움체 Medium"/>
                          <a:ea typeface="KoPub돋움체 Medium"/>
                        </a:defRPr>
                      </a:lvl3pPr>
                      <a:lvl4pPr>
                        <a:defRPr>
                          <a:solidFill>
                            <a:schemeClr val="dk1"/>
                          </a:solidFill>
                          <a:latin typeface="KoPub돋움체 Medium"/>
                          <a:ea typeface="KoPub돋움체 Medium"/>
                        </a:defRPr>
                      </a:lvl4pPr>
                      <a:lvl5pPr>
                        <a:defRPr>
                          <a:solidFill>
                            <a:schemeClr val="dk1"/>
                          </a:solidFill>
                          <a:latin typeface="KoPub돋움체 Medium"/>
                          <a:ea typeface="KoPub돋움체 Medium"/>
                        </a:defRPr>
                      </a:lvl5pPr>
                      <a:lvl6pPr>
                        <a:defRPr>
                          <a:solidFill>
                            <a:schemeClr val="dk1"/>
                          </a:solidFill>
                          <a:latin typeface="KoPub돋움체 Medium"/>
                          <a:ea typeface="KoPub돋움체 Medium"/>
                        </a:defRPr>
                      </a:lvl6pPr>
                      <a:lvl7pPr>
                        <a:defRPr>
                          <a:solidFill>
                            <a:schemeClr val="dk1"/>
                          </a:solidFill>
                          <a:latin typeface="KoPub돋움체 Medium"/>
                          <a:ea typeface="KoPub돋움체 Medium"/>
                        </a:defRPr>
                      </a:lvl7pPr>
                      <a:lvl8pPr>
                        <a:defRPr>
                          <a:solidFill>
                            <a:schemeClr val="dk1"/>
                          </a:solidFill>
                          <a:latin typeface="KoPub돋움체 Medium"/>
                          <a:ea typeface="KoPub돋움체 Medium"/>
                        </a:defRPr>
                      </a:lvl8pPr>
                      <a:lvl9pPr>
                        <a:defRPr>
                          <a:solidFill>
                            <a:schemeClr val="dk1"/>
                          </a:solidFill>
                          <a:latin typeface="KoPub돋움체 Medium"/>
                          <a:ea typeface="KoPub돋움체 Medium"/>
                        </a:defRPr>
                      </a:lvl9pPr>
                    </a:lstStyle>
                    <a:p>
                      <a:pPr algn="ctr" latinLnBrk="1"/>
                      <a:r>
                        <a:rPr lang="ko-KR" altLang="en-US" sz="1100" b="1" i="0" kern="1200" dirty="0">
                          <a:ln>
                            <a:solidFill>
                              <a:schemeClr val="accent1">
                                <a:lumMod val="60000"/>
                                <a:lumOff val="40000"/>
                                <a:alpha val="0"/>
                              </a:schemeClr>
                            </a:solidFill>
                          </a:ln>
                          <a:solidFill>
                            <a:schemeClr val="bg1"/>
                          </a:solidFill>
                          <a:latin typeface="KoPub돋움체 Medium" panose="00000600000000000000" pitchFamily="2" charset="-127"/>
                          <a:ea typeface="KoPub돋움체 Medium" panose="00000600000000000000" pitchFamily="2" charset="-127"/>
                          <a:cs typeface="+mn-cs"/>
                        </a:rPr>
                        <a:t>내용</a:t>
                      </a:r>
                    </a:p>
                  </a:txBody>
                  <a:tcPr marT="18000" marB="1800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2611642235"/>
                  </a:ext>
                </a:extLst>
              </a:tr>
              <a:tr h="394603">
                <a:tc>
                  <a:txBody>
                    <a:bodyPr/>
                    <a:lstStyle>
                      <a:lvl1pPr>
                        <a:defRPr>
                          <a:solidFill>
                            <a:schemeClr val="dk1"/>
                          </a:solidFill>
                          <a:latin typeface="KoPub돋움체 Medium"/>
                          <a:ea typeface="KoPub돋움체 Medium"/>
                        </a:defRPr>
                      </a:lvl1pPr>
                      <a:lvl2pPr>
                        <a:defRPr>
                          <a:solidFill>
                            <a:schemeClr val="dk1"/>
                          </a:solidFill>
                          <a:latin typeface="KoPub돋움체 Medium"/>
                          <a:ea typeface="KoPub돋움체 Medium"/>
                        </a:defRPr>
                      </a:lvl2pPr>
                      <a:lvl3pPr>
                        <a:defRPr>
                          <a:solidFill>
                            <a:schemeClr val="dk1"/>
                          </a:solidFill>
                          <a:latin typeface="KoPub돋움체 Medium"/>
                          <a:ea typeface="KoPub돋움체 Medium"/>
                        </a:defRPr>
                      </a:lvl3pPr>
                      <a:lvl4pPr>
                        <a:defRPr>
                          <a:solidFill>
                            <a:schemeClr val="dk1"/>
                          </a:solidFill>
                          <a:latin typeface="KoPub돋움체 Medium"/>
                          <a:ea typeface="KoPub돋움체 Medium"/>
                        </a:defRPr>
                      </a:lvl4pPr>
                      <a:lvl5pPr>
                        <a:defRPr>
                          <a:solidFill>
                            <a:schemeClr val="dk1"/>
                          </a:solidFill>
                          <a:latin typeface="KoPub돋움체 Medium"/>
                          <a:ea typeface="KoPub돋움체 Medium"/>
                        </a:defRPr>
                      </a:lvl5pPr>
                      <a:lvl6pPr>
                        <a:defRPr>
                          <a:solidFill>
                            <a:schemeClr val="dk1"/>
                          </a:solidFill>
                          <a:latin typeface="KoPub돋움체 Medium"/>
                          <a:ea typeface="KoPub돋움체 Medium"/>
                        </a:defRPr>
                      </a:lvl6pPr>
                      <a:lvl7pPr>
                        <a:defRPr>
                          <a:solidFill>
                            <a:schemeClr val="dk1"/>
                          </a:solidFill>
                          <a:latin typeface="KoPub돋움체 Medium"/>
                          <a:ea typeface="KoPub돋움체 Medium"/>
                        </a:defRPr>
                      </a:lvl7pPr>
                      <a:lvl8pPr>
                        <a:defRPr>
                          <a:solidFill>
                            <a:schemeClr val="dk1"/>
                          </a:solidFill>
                          <a:latin typeface="KoPub돋움체 Medium"/>
                          <a:ea typeface="KoPub돋움체 Medium"/>
                        </a:defRPr>
                      </a:lvl8pPr>
                      <a:lvl9pPr>
                        <a:defRPr>
                          <a:solidFill>
                            <a:schemeClr val="dk1"/>
                          </a:solidFill>
                          <a:latin typeface="KoPub돋움체 Medium"/>
                          <a:ea typeface="KoPub돋움체 Medium"/>
                        </a:defRPr>
                      </a:lvl9pPr>
                    </a:lstStyle>
                    <a:p>
                      <a:pPr marL="0" indent="0" algn="ctr" latinLnBrk="0">
                        <a:buFont typeface="Wingdings" panose="05000000000000000000" pitchFamily="2" charset="2"/>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장소</a:t>
                      </a:r>
                      <a:endParaRPr lang="en-US" altLang="ko-KR"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marT="18000" marB="1800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lvl1pPr>
                        <a:defRPr>
                          <a:solidFill>
                            <a:schemeClr val="dk1"/>
                          </a:solidFill>
                          <a:latin typeface="KoPub돋움체 Medium"/>
                          <a:ea typeface="KoPub돋움체 Medium"/>
                        </a:defRPr>
                      </a:lvl1pPr>
                      <a:lvl2pPr>
                        <a:defRPr>
                          <a:solidFill>
                            <a:schemeClr val="dk1"/>
                          </a:solidFill>
                          <a:latin typeface="KoPub돋움체 Medium"/>
                          <a:ea typeface="KoPub돋움체 Medium"/>
                        </a:defRPr>
                      </a:lvl2pPr>
                      <a:lvl3pPr>
                        <a:defRPr>
                          <a:solidFill>
                            <a:schemeClr val="dk1"/>
                          </a:solidFill>
                          <a:latin typeface="KoPub돋움체 Medium"/>
                          <a:ea typeface="KoPub돋움체 Medium"/>
                        </a:defRPr>
                      </a:lvl3pPr>
                      <a:lvl4pPr>
                        <a:defRPr>
                          <a:solidFill>
                            <a:schemeClr val="dk1"/>
                          </a:solidFill>
                          <a:latin typeface="KoPub돋움체 Medium"/>
                          <a:ea typeface="KoPub돋움체 Medium"/>
                        </a:defRPr>
                      </a:lvl4pPr>
                      <a:lvl5pPr>
                        <a:defRPr>
                          <a:solidFill>
                            <a:schemeClr val="dk1"/>
                          </a:solidFill>
                          <a:latin typeface="KoPub돋움체 Medium"/>
                          <a:ea typeface="KoPub돋움체 Medium"/>
                        </a:defRPr>
                      </a:lvl5pPr>
                      <a:lvl6pPr>
                        <a:defRPr>
                          <a:solidFill>
                            <a:schemeClr val="dk1"/>
                          </a:solidFill>
                          <a:latin typeface="KoPub돋움체 Medium"/>
                          <a:ea typeface="KoPub돋움체 Medium"/>
                        </a:defRPr>
                      </a:lvl6pPr>
                      <a:lvl7pPr>
                        <a:defRPr>
                          <a:solidFill>
                            <a:schemeClr val="dk1"/>
                          </a:solidFill>
                          <a:latin typeface="KoPub돋움체 Medium"/>
                          <a:ea typeface="KoPub돋움체 Medium"/>
                        </a:defRPr>
                      </a:lvl7pPr>
                      <a:lvl8pPr>
                        <a:defRPr>
                          <a:solidFill>
                            <a:schemeClr val="dk1"/>
                          </a:solidFill>
                          <a:latin typeface="KoPub돋움체 Medium"/>
                          <a:ea typeface="KoPub돋움체 Medium"/>
                        </a:defRPr>
                      </a:lvl8pPr>
                      <a:lvl9pPr>
                        <a:defRPr>
                          <a:solidFill>
                            <a:schemeClr val="dk1"/>
                          </a:solidFill>
                          <a:latin typeface="KoPub돋움체 Medium"/>
                          <a:ea typeface="KoPub돋움체 Medium"/>
                        </a:defRPr>
                      </a:lvl9pPr>
                    </a:lstStyle>
                    <a:p>
                      <a:pPr marL="171450" indent="-171450" latinLnBrk="0">
                        <a:spcAft>
                          <a:spcPts val="300"/>
                        </a:spcAft>
                        <a:buFontTx/>
                        <a:buChar char="-"/>
                      </a:pPr>
                      <a:r>
                        <a:rPr lang="ko-KR" altLang="en-US" sz="1050" b="0" i="0" kern="1200" dirty="0" err="1">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아랍에리미트</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두바이</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(Dubai, United Arab Emirates)</a:t>
                      </a:r>
                    </a:p>
                  </a:txBody>
                  <a:tcPr marT="18000" marB="1800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548092"/>
                  </a:ext>
                </a:extLst>
              </a:tr>
              <a:tr h="394603">
                <a:tc>
                  <a:txBody>
                    <a:bodyPr/>
                    <a:lstStyle/>
                    <a:p>
                      <a:pPr marL="0" indent="0" algn="ctr" latinLnBrk="0">
                        <a:buFont typeface="Wingdings" panose="05000000000000000000" pitchFamily="2" charset="2"/>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기간</a:t>
                      </a:r>
                      <a:endParaRPr lang="en-US" altLang="ko-KR"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marT="18000" marB="1800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171450" marR="0" lvl="0" indent="-171450" defTabSz="914400" eaLnBrk="1" fontAlgn="auto" latinLnBrk="0" hangingPunct="1">
                        <a:lnSpc>
                          <a:spcPct val="100000"/>
                        </a:lnSpc>
                        <a:spcBef>
                          <a:spcPts val="0"/>
                        </a:spcBef>
                        <a:spcAft>
                          <a:spcPts val="300"/>
                        </a:spcAft>
                        <a:buClrTx/>
                        <a:buSzTx/>
                        <a:buFontTx/>
                        <a:buChar char="-"/>
                        <a:tabLst/>
                        <a:defRPr/>
                      </a:pP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2023</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년 </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11</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월 </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30</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일</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 12</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월 </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13</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일</a:t>
                      </a:r>
                      <a:endPar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p>
                      <a:pPr marL="182563" marR="0" lvl="0" indent="0" defTabSz="914400" eaLnBrk="1" fontAlgn="auto" latinLnBrk="0" hangingPunct="1">
                        <a:lnSpc>
                          <a:spcPct val="100000"/>
                        </a:lnSpc>
                        <a:spcBef>
                          <a:spcPts val="0"/>
                        </a:spcBef>
                        <a:spcAft>
                          <a:spcPts val="300"/>
                        </a:spcAft>
                        <a:buClrTx/>
                        <a:buSzTx/>
                        <a:buFontTx/>
                        <a:buNone/>
                        <a:tabLst/>
                        <a:defRPr/>
                      </a:pP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정상회의 </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12</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월 </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1</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일</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~12</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월 </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10</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일</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a:t>
                      </a:r>
                    </a:p>
                  </a:txBody>
                  <a:tcPr marT="18000" marB="1800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088977"/>
                  </a:ext>
                </a:extLst>
              </a:tr>
              <a:tr h="687001">
                <a:tc>
                  <a:txBody>
                    <a:bodyPr/>
                    <a:lstStyle>
                      <a:lvl1pPr>
                        <a:defRPr>
                          <a:solidFill>
                            <a:schemeClr val="dk1"/>
                          </a:solidFill>
                          <a:latin typeface="KoPub돋움체 Medium"/>
                          <a:ea typeface="KoPub돋움체 Medium"/>
                        </a:defRPr>
                      </a:lvl1pPr>
                      <a:lvl2pPr>
                        <a:defRPr>
                          <a:solidFill>
                            <a:schemeClr val="dk1"/>
                          </a:solidFill>
                          <a:latin typeface="KoPub돋움체 Medium"/>
                          <a:ea typeface="KoPub돋움체 Medium"/>
                        </a:defRPr>
                      </a:lvl2pPr>
                      <a:lvl3pPr>
                        <a:defRPr>
                          <a:solidFill>
                            <a:schemeClr val="dk1"/>
                          </a:solidFill>
                          <a:latin typeface="KoPub돋움체 Medium"/>
                          <a:ea typeface="KoPub돋움체 Medium"/>
                        </a:defRPr>
                      </a:lvl3pPr>
                      <a:lvl4pPr>
                        <a:defRPr>
                          <a:solidFill>
                            <a:schemeClr val="dk1"/>
                          </a:solidFill>
                          <a:latin typeface="KoPub돋움체 Medium"/>
                          <a:ea typeface="KoPub돋움체 Medium"/>
                        </a:defRPr>
                      </a:lvl4pPr>
                      <a:lvl5pPr>
                        <a:defRPr>
                          <a:solidFill>
                            <a:schemeClr val="dk1"/>
                          </a:solidFill>
                          <a:latin typeface="KoPub돋움체 Medium"/>
                          <a:ea typeface="KoPub돋움체 Medium"/>
                        </a:defRPr>
                      </a:lvl5pPr>
                      <a:lvl6pPr>
                        <a:defRPr>
                          <a:solidFill>
                            <a:schemeClr val="dk1"/>
                          </a:solidFill>
                          <a:latin typeface="KoPub돋움체 Medium"/>
                          <a:ea typeface="KoPub돋움체 Medium"/>
                        </a:defRPr>
                      </a:lvl6pPr>
                      <a:lvl7pPr>
                        <a:defRPr>
                          <a:solidFill>
                            <a:schemeClr val="dk1"/>
                          </a:solidFill>
                          <a:latin typeface="KoPub돋움체 Medium"/>
                          <a:ea typeface="KoPub돋움체 Medium"/>
                        </a:defRPr>
                      </a:lvl7pPr>
                      <a:lvl8pPr>
                        <a:defRPr>
                          <a:solidFill>
                            <a:schemeClr val="dk1"/>
                          </a:solidFill>
                          <a:latin typeface="KoPub돋움체 Medium"/>
                          <a:ea typeface="KoPub돋움체 Medium"/>
                        </a:defRPr>
                      </a:lvl8pPr>
                      <a:lvl9pPr>
                        <a:defRPr>
                          <a:solidFill>
                            <a:schemeClr val="dk1"/>
                          </a:solidFill>
                          <a:latin typeface="KoPub돋움체 Medium"/>
                          <a:ea typeface="KoPub돋움체 Medium"/>
                        </a:defRPr>
                      </a:lvl9pPr>
                    </a:lstStyle>
                    <a:p>
                      <a:pPr marL="0" indent="0" algn="ctr" latinLnBrk="0">
                        <a:buFont typeface="Wingdings" panose="05000000000000000000" pitchFamily="2" charset="2"/>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참가</a:t>
                      </a:r>
                      <a:endParaRPr lang="en-US" altLang="ko-KR"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p>
                      <a:pPr marL="0" indent="0" algn="ctr" latinLnBrk="0">
                        <a:buFont typeface="Wingdings" panose="05000000000000000000" pitchFamily="2" charset="2"/>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규모</a:t>
                      </a:r>
                      <a:endParaRPr lang="en-US" altLang="ko-KR"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marT="18000" marB="1800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lvl1pPr>
                        <a:defRPr>
                          <a:solidFill>
                            <a:schemeClr val="dk1"/>
                          </a:solidFill>
                          <a:latin typeface="KoPub돋움체 Medium"/>
                          <a:ea typeface="KoPub돋움체 Medium"/>
                        </a:defRPr>
                      </a:lvl1pPr>
                      <a:lvl2pPr>
                        <a:defRPr>
                          <a:solidFill>
                            <a:schemeClr val="dk1"/>
                          </a:solidFill>
                          <a:latin typeface="KoPub돋움체 Medium"/>
                          <a:ea typeface="KoPub돋움체 Medium"/>
                        </a:defRPr>
                      </a:lvl2pPr>
                      <a:lvl3pPr>
                        <a:defRPr>
                          <a:solidFill>
                            <a:schemeClr val="dk1"/>
                          </a:solidFill>
                          <a:latin typeface="KoPub돋움체 Medium"/>
                          <a:ea typeface="KoPub돋움체 Medium"/>
                        </a:defRPr>
                      </a:lvl3pPr>
                      <a:lvl4pPr>
                        <a:defRPr>
                          <a:solidFill>
                            <a:schemeClr val="dk1"/>
                          </a:solidFill>
                          <a:latin typeface="KoPub돋움체 Medium"/>
                          <a:ea typeface="KoPub돋움체 Medium"/>
                        </a:defRPr>
                      </a:lvl4pPr>
                      <a:lvl5pPr>
                        <a:defRPr>
                          <a:solidFill>
                            <a:schemeClr val="dk1"/>
                          </a:solidFill>
                          <a:latin typeface="KoPub돋움체 Medium"/>
                          <a:ea typeface="KoPub돋움체 Medium"/>
                        </a:defRPr>
                      </a:lvl5pPr>
                      <a:lvl6pPr>
                        <a:defRPr>
                          <a:solidFill>
                            <a:schemeClr val="dk1"/>
                          </a:solidFill>
                          <a:latin typeface="KoPub돋움체 Medium"/>
                          <a:ea typeface="KoPub돋움체 Medium"/>
                        </a:defRPr>
                      </a:lvl6pPr>
                      <a:lvl7pPr>
                        <a:defRPr>
                          <a:solidFill>
                            <a:schemeClr val="dk1"/>
                          </a:solidFill>
                          <a:latin typeface="KoPub돋움체 Medium"/>
                          <a:ea typeface="KoPub돋움체 Medium"/>
                        </a:defRPr>
                      </a:lvl7pPr>
                      <a:lvl8pPr>
                        <a:defRPr>
                          <a:solidFill>
                            <a:schemeClr val="dk1"/>
                          </a:solidFill>
                          <a:latin typeface="KoPub돋움체 Medium"/>
                          <a:ea typeface="KoPub돋움체 Medium"/>
                        </a:defRPr>
                      </a:lvl8pPr>
                      <a:lvl9pPr>
                        <a:defRPr>
                          <a:solidFill>
                            <a:schemeClr val="dk1"/>
                          </a:solidFill>
                          <a:latin typeface="KoPub돋움체 Medium"/>
                          <a:ea typeface="KoPub돋움체 Medium"/>
                        </a:defRPr>
                      </a:lvl9pPr>
                    </a:lstStyle>
                    <a:p>
                      <a:pPr marL="171450" indent="-171450" latinLnBrk="0">
                        <a:spcAft>
                          <a:spcPts val="300"/>
                        </a:spcAft>
                        <a:buFontTx/>
                        <a:buChar char="-"/>
                      </a:pP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유엔기후변화협약</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(UNFCCC) </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당사국</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(198</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개국</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정부 대표</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금융 및 경제계</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기후</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종교계 관련 인사 등 </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10</a:t>
                      </a:r>
                      <a:r>
                        <a:rPr lang="ko-KR" altLang="en-US" sz="1050" b="0" i="0" kern="1200" dirty="0" err="1">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만여</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명 </a:t>
                      </a:r>
                      <a:endPar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marT="18000" marB="1800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4721576"/>
                  </a:ext>
                </a:extLst>
              </a:tr>
              <a:tr h="1292974">
                <a:tc>
                  <a:txBody>
                    <a:bodyPr/>
                    <a:lstStyle>
                      <a:lvl1pPr>
                        <a:defRPr>
                          <a:solidFill>
                            <a:schemeClr val="dk1"/>
                          </a:solidFill>
                          <a:latin typeface="KoPub돋움체 Medium"/>
                          <a:ea typeface="KoPub돋움체 Medium"/>
                        </a:defRPr>
                      </a:lvl1pPr>
                      <a:lvl2pPr>
                        <a:defRPr>
                          <a:solidFill>
                            <a:schemeClr val="dk1"/>
                          </a:solidFill>
                          <a:latin typeface="KoPub돋움체 Medium"/>
                          <a:ea typeface="KoPub돋움체 Medium"/>
                        </a:defRPr>
                      </a:lvl2pPr>
                      <a:lvl3pPr>
                        <a:defRPr>
                          <a:solidFill>
                            <a:schemeClr val="dk1"/>
                          </a:solidFill>
                          <a:latin typeface="KoPub돋움체 Medium"/>
                          <a:ea typeface="KoPub돋움체 Medium"/>
                        </a:defRPr>
                      </a:lvl3pPr>
                      <a:lvl4pPr>
                        <a:defRPr>
                          <a:solidFill>
                            <a:schemeClr val="dk1"/>
                          </a:solidFill>
                          <a:latin typeface="KoPub돋움체 Medium"/>
                          <a:ea typeface="KoPub돋움체 Medium"/>
                        </a:defRPr>
                      </a:lvl4pPr>
                      <a:lvl5pPr>
                        <a:defRPr>
                          <a:solidFill>
                            <a:schemeClr val="dk1"/>
                          </a:solidFill>
                          <a:latin typeface="KoPub돋움체 Medium"/>
                          <a:ea typeface="KoPub돋움체 Medium"/>
                        </a:defRPr>
                      </a:lvl5pPr>
                      <a:lvl6pPr>
                        <a:defRPr>
                          <a:solidFill>
                            <a:schemeClr val="dk1"/>
                          </a:solidFill>
                          <a:latin typeface="KoPub돋움체 Medium"/>
                          <a:ea typeface="KoPub돋움체 Medium"/>
                        </a:defRPr>
                      </a:lvl6pPr>
                      <a:lvl7pPr>
                        <a:defRPr>
                          <a:solidFill>
                            <a:schemeClr val="dk1"/>
                          </a:solidFill>
                          <a:latin typeface="KoPub돋움체 Medium"/>
                          <a:ea typeface="KoPub돋움체 Medium"/>
                        </a:defRPr>
                      </a:lvl7pPr>
                      <a:lvl8pPr>
                        <a:defRPr>
                          <a:solidFill>
                            <a:schemeClr val="dk1"/>
                          </a:solidFill>
                          <a:latin typeface="KoPub돋움체 Medium"/>
                          <a:ea typeface="KoPub돋움체 Medium"/>
                        </a:defRPr>
                      </a:lvl8pPr>
                      <a:lvl9pPr>
                        <a:defRPr>
                          <a:solidFill>
                            <a:schemeClr val="dk1"/>
                          </a:solidFill>
                          <a:latin typeface="KoPub돋움체 Medium"/>
                          <a:ea typeface="KoPub돋움체 Medium"/>
                        </a:defRPr>
                      </a:lvl9pP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주요</a:t>
                      </a:r>
                      <a:endParaRPr lang="en-US" altLang="ko-KR"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의제</a:t>
                      </a:r>
                      <a:endParaRPr lang="en-US" altLang="ko-KR"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marT="18000" marB="1800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lvl1pPr>
                        <a:defRPr>
                          <a:solidFill>
                            <a:schemeClr val="dk1"/>
                          </a:solidFill>
                          <a:latin typeface="KoPub돋움체 Medium"/>
                          <a:ea typeface="KoPub돋움체 Medium"/>
                        </a:defRPr>
                      </a:lvl1pPr>
                      <a:lvl2pPr>
                        <a:defRPr>
                          <a:solidFill>
                            <a:schemeClr val="dk1"/>
                          </a:solidFill>
                          <a:latin typeface="KoPub돋움체 Medium"/>
                          <a:ea typeface="KoPub돋움체 Medium"/>
                        </a:defRPr>
                      </a:lvl2pPr>
                      <a:lvl3pPr>
                        <a:defRPr>
                          <a:solidFill>
                            <a:schemeClr val="dk1"/>
                          </a:solidFill>
                          <a:latin typeface="KoPub돋움체 Medium"/>
                          <a:ea typeface="KoPub돋움체 Medium"/>
                        </a:defRPr>
                      </a:lvl3pPr>
                      <a:lvl4pPr>
                        <a:defRPr>
                          <a:solidFill>
                            <a:schemeClr val="dk1"/>
                          </a:solidFill>
                          <a:latin typeface="KoPub돋움체 Medium"/>
                          <a:ea typeface="KoPub돋움체 Medium"/>
                        </a:defRPr>
                      </a:lvl4pPr>
                      <a:lvl5pPr>
                        <a:defRPr>
                          <a:solidFill>
                            <a:schemeClr val="dk1"/>
                          </a:solidFill>
                          <a:latin typeface="KoPub돋움체 Medium"/>
                          <a:ea typeface="KoPub돋움체 Medium"/>
                        </a:defRPr>
                      </a:lvl5pPr>
                      <a:lvl6pPr>
                        <a:defRPr>
                          <a:solidFill>
                            <a:schemeClr val="dk1"/>
                          </a:solidFill>
                          <a:latin typeface="KoPub돋움체 Medium"/>
                          <a:ea typeface="KoPub돋움체 Medium"/>
                        </a:defRPr>
                      </a:lvl6pPr>
                      <a:lvl7pPr>
                        <a:defRPr>
                          <a:solidFill>
                            <a:schemeClr val="dk1"/>
                          </a:solidFill>
                          <a:latin typeface="KoPub돋움체 Medium"/>
                          <a:ea typeface="KoPub돋움체 Medium"/>
                        </a:defRPr>
                      </a:lvl7pPr>
                      <a:lvl8pPr>
                        <a:defRPr>
                          <a:solidFill>
                            <a:schemeClr val="dk1"/>
                          </a:solidFill>
                          <a:latin typeface="KoPub돋움체 Medium"/>
                          <a:ea typeface="KoPub돋움체 Medium"/>
                        </a:defRPr>
                      </a:lvl8pPr>
                      <a:lvl9pPr>
                        <a:defRPr>
                          <a:solidFill>
                            <a:schemeClr val="dk1"/>
                          </a:solidFill>
                          <a:latin typeface="KoPub돋움체 Medium"/>
                          <a:ea typeface="KoPub돋움체 Medium"/>
                        </a:defRPr>
                      </a:lvl9pPr>
                    </a:lstStyle>
                    <a:p>
                      <a:pPr marL="171450" marR="0" lvl="0" indent="-171450" defTabSz="914400" eaLnBrk="1" fontAlgn="auto" latinLnBrk="0" hangingPunct="1">
                        <a:lnSpc>
                          <a:spcPct val="100000"/>
                        </a:lnSpc>
                        <a:spcBef>
                          <a:spcPts val="0"/>
                        </a:spcBef>
                        <a:spcAft>
                          <a:spcPts val="300"/>
                        </a:spcAft>
                        <a:buClrTx/>
                        <a:buSzTx/>
                        <a:buFontTx/>
                        <a:buChar char="-"/>
                        <a:tabLst/>
                        <a:defRPr/>
                      </a:pP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파리협정 이후 전 지구적 이행 점검</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(Global </a:t>
                      </a:r>
                      <a:r>
                        <a:rPr lang="en-US" altLang="ko-KR" sz="1050" b="0" i="0" kern="1200" dirty="0" err="1">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Stocktake</a:t>
                      </a:r>
                      <a:r>
                        <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GST)</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결과 발표</a:t>
                      </a:r>
                      <a:endPar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p>
                      <a:pPr marL="171450" marR="0" lvl="0" indent="-171450" defTabSz="914400" eaLnBrk="1" fontAlgn="auto" latinLnBrk="0" hangingPunct="1">
                        <a:lnSpc>
                          <a:spcPct val="100000"/>
                        </a:lnSpc>
                        <a:spcBef>
                          <a:spcPts val="0"/>
                        </a:spcBef>
                        <a:spcAft>
                          <a:spcPts val="300"/>
                        </a:spcAft>
                        <a:buClrTx/>
                        <a:buSzTx/>
                        <a:buFontTx/>
                        <a:buChar char="-"/>
                        <a:tabLst/>
                        <a:defRPr/>
                      </a:pP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화석연료에 대한 단계적 </a:t>
                      </a:r>
                      <a:r>
                        <a:rPr lang="ko-KR" altLang="en-US" sz="1050" b="0" i="0" kern="1200" dirty="0" err="1">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퇴출</a:t>
                      </a:r>
                      <a:r>
                        <a:rPr lang="ko-KR" altLang="en-US" sz="1050" b="0" i="0" kern="1200" dirty="0" err="1">
                          <a:ln>
                            <a:solidFill>
                              <a:schemeClr val="accent1">
                                <a:lumMod val="60000"/>
                                <a:lumOff val="40000"/>
                                <a:alpha val="0"/>
                              </a:schemeClr>
                            </a:solidFill>
                          </a:ln>
                          <a:solidFill>
                            <a:schemeClr val="tx1">
                              <a:lumMod val="75000"/>
                              <a:lumOff val="25000"/>
                            </a:schemeClr>
                          </a:solidFill>
                          <a:latin typeface="맑은 고딕" panose="020B0503020000020004" pitchFamily="50" charset="-127"/>
                          <a:ea typeface="맑은 고딕" panose="020B0503020000020004" pitchFamily="50" charset="-127"/>
                          <a:cs typeface="+mn-cs"/>
                        </a:rPr>
                        <a:t>∙</a:t>
                      </a:r>
                      <a:r>
                        <a:rPr lang="ko-KR" altLang="en-US" sz="1050" b="0" i="0" kern="1200" dirty="0" err="1">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감축</a:t>
                      </a: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합의에 대한 논의</a:t>
                      </a:r>
                      <a:endPar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p>
                      <a:pPr marL="171450" marR="0" lvl="0" indent="-171450" defTabSz="914400" eaLnBrk="1" fontAlgn="auto" latinLnBrk="0" hangingPunct="1">
                        <a:lnSpc>
                          <a:spcPct val="100000"/>
                        </a:lnSpc>
                        <a:spcBef>
                          <a:spcPts val="0"/>
                        </a:spcBef>
                        <a:spcAft>
                          <a:spcPts val="300"/>
                        </a:spcAft>
                        <a:buClrTx/>
                        <a:buSzTx/>
                        <a:buFontTx/>
                        <a:buChar char="-"/>
                        <a:tabLst/>
                        <a:defRPr/>
                      </a:pP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기후 변화의 영향을 인한 손실과 피해 기금 마련 방안 검토</a:t>
                      </a:r>
                      <a:endPar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p>
                      <a:pPr marL="171450" marR="0" lvl="0" indent="-171450" defTabSz="914400" eaLnBrk="1" fontAlgn="auto" latinLnBrk="0" hangingPunct="1">
                        <a:lnSpc>
                          <a:spcPct val="100000"/>
                        </a:lnSpc>
                        <a:spcBef>
                          <a:spcPts val="0"/>
                        </a:spcBef>
                        <a:spcAft>
                          <a:spcPts val="300"/>
                        </a:spcAft>
                        <a:buClrTx/>
                        <a:buSzTx/>
                        <a:buFontTx/>
                        <a:buChar char="-"/>
                        <a:tabLst/>
                        <a:defRPr/>
                      </a:pP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온실가스 배출 감축을 돕는 기술 개발 및 확산 방안 논의 </a:t>
                      </a:r>
                      <a:endPar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p>
                      <a:pPr marL="171450" marR="0" lvl="0" indent="-171450" defTabSz="914400" eaLnBrk="1" fontAlgn="auto" latinLnBrk="0" hangingPunct="1">
                        <a:lnSpc>
                          <a:spcPct val="100000"/>
                        </a:lnSpc>
                        <a:spcBef>
                          <a:spcPts val="0"/>
                        </a:spcBef>
                        <a:spcAft>
                          <a:spcPts val="300"/>
                        </a:spcAft>
                        <a:buClrTx/>
                        <a:buSzTx/>
                        <a:buFontTx/>
                        <a:buChar char="-"/>
                        <a:tabLst/>
                        <a:defRPr/>
                      </a:pPr>
                      <a:r>
                        <a:rPr lang="ko-KR" altLang="en-US"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탄소 감축 기술 확산을 위한 국제사회 공동 행동 방안 도출</a:t>
                      </a:r>
                      <a:endParaRPr lang="en-US" altLang="ko-KR" sz="105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marT="18000" marB="1800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740227"/>
                  </a:ext>
                </a:extLst>
              </a:tr>
            </a:tbl>
          </a:graphicData>
        </a:graphic>
      </p:graphicFrame>
    </p:spTree>
    <p:extLst>
      <p:ext uri="{BB962C8B-B14F-4D97-AF65-F5344CB8AC3E}">
        <p14:creationId xmlns:p14="http://schemas.microsoft.com/office/powerpoint/2010/main" val="77418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a:t>
            </a:r>
            <a:r>
              <a:rPr lang="ko-KR" altLang="en-US" dirty="0"/>
              <a:t>참고</a:t>
            </a:r>
            <a:r>
              <a:rPr lang="en-US" altLang="ko-KR" dirty="0"/>
              <a:t>] COP27 </a:t>
            </a:r>
            <a:r>
              <a:rPr lang="ko-KR" altLang="en-US" dirty="0"/>
              <a:t>이후 </a:t>
            </a:r>
            <a:r>
              <a:rPr lang="en-US" altLang="ko-KR" dirty="0"/>
              <a:t>COP28 </a:t>
            </a:r>
            <a:r>
              <a:rPr lang="ko-KR" altLang="en-US" dirty="0"/>
              <a:t>까지 </a:t>
            </a:r>
          </a:p>
        </p:txBody>
      </p:sp>
      <p:sp>
        <p:nvSpPr>
          <p:cNvPr id="22" name="텍스트 개체 틀 29">
            <a:extLst>
              <a:ext uri="{FF2B5EF4-FFF2-40B4-BE49-F238E27FC236}">
                <a16:creationId xmlns:a16="http://schemas.microsoft.com/office/drawing/2014/main" id="{4A97A6EB-C867-4A4E-B043-E03DDF7385AE}"/>
              </a:ext>
            </a:extLst>
          </p:cNvPr>
          <p:cNvSpPr txBox="1">
            <a:spLocks/>
          </p:cNvSpPr>
          <p:nvPr/>
        </p:nvSpPr>
        <p:spPr>
          <a:xfrm>
            <a:off x="488950" y="1162471"/>
            <a:ext cx="8928100" cy="864737"/>
          </a:xfrm>
          <a:prstGeom prst="rect">
            <a:avLst/>
          </a:prstGeom>
        </p:spPr>
        <p:txBody>
          <a:bodyPr lIns="0" tIns="0" rIns="0" bIns="0"/>
          <a:lstStyle>
            <a:lvl1pPr lvl="0">
              <a:lnSpc>
                <a:spcPct val="110000"/>
              </a:lnSpc>
              <a:spcAft>
                <a:spcPts val="600"/>
              </a:spcAft>
              <a:defRPr sz="1500" b="0" i="0">
                <a:ln>
                  <a:solidFill>
                    <a:prstClr val="white">
                      <a:lumMod val="75000"/>
                      <a:alpha val="0"/>
                    </a:prstClr>
                  </a:solidFill>
                </a:ln>
                <a:solidFill>
                  <a:schemeClr val="tx1">
                    <a:lumMod val="65000"/>
                    <a:lumOff val="35000"/>
                  </a:schemeClr>
                </a:solidFill>
                <a:latin typeface="+mn-ea"/>
                <a:cs typeface="Univers for KPMG" panose="020B0603020202020204" pitchFamily="34" charset="0"/>
              </a:defRPr>
            </a:lvl1pPr>
            <a:lvl2pPr marL="0" indent="0" latinLnBrk="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latinLnBrk="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latinLnBrk="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latinLnBrk="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latinLnBrk="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r>
              <a:rPr lang="en-US" altLang="ko-KR" dirty="0"/>
              <a:t>COP28</a:t>
            </a:r>
            <a:r>
              <a:rPr lang="ko-KR" altLang="en-US" dirty="0"/>
              <a:t>을 앞두고</a:t>
            </a:r>
            <a:r>
              <a:rPr lang="en-US" altLang="ko-KR" dirty="0"/>
              <a:t> </a:t>
            </a:r>
            <a:r>
              <a:rPr lang="ko-KR" altLang="en-US" dirty="0"/>
              <a:t>파리협정 이후 최초로 시행되는 전 지구적 이행점검</a:t>
            </a:r>
            <a:r>
              <a:rPr lang="en-US" altLang="ko-KR" dirty="0"/>
              <a:t>(GST)</a:t>
            </a:r>
            <a:r>
              <a:rPr lang="ko-KR" altLang="en-US" dirty="0"/>
              <a:t>에 대비하고</a:t>
            </a:r>
            <a:r>
              <a:rPr lang="en-US" altLang="ko-KR" dirty="0"/>
              <a:t> </a:t>
            </a:r>
            <a:r>
              <a:rPr lang="ko-KR" altLang="en-US" dirty="0"/>
              <a:t>에너지 전환 가속화</a:t>
            </a:r>
            <a:r>
              <a:rPr lang="en-US" altLang="ko-KR" dirty="0"/>
              <a:t>, </a:t>
            </a:r>
            <a:r>
              <a:rPr lang="ko-KR" altLang="en-US" dirty="0"/>
              <a:t>온실가스 배출량 감소</a:t>
            </a:r>
            <a:r>
              <a:rPr lang="en-US" altLang="ko-KR" dirty="0"/>
              <a:t>, </a:t>
            </a:r>
            <a:r>
              <a:rPr lang="ko-KR" altLang="en-US" dirty="0"/>
              <a:t>기후 금융 변화 등을 논의하는 각국 정상회담 개최 </a:t>
            </a:r>
            <a:endParaRPr lang="en-US" altLang="ko-KR" dirty="0"/>
          </a:p>
        </p:txBody>
      </p:sp>
      <p:grpSp>
        <p:nvGrpSpPr>
          <p:cNvPr id="23" name="그룹 22">
            <a:extLst>
              <a:ext uri="{FF2B5EF4-FFF2-40B4-BE49-F238E27FC236}">
                <a16:creationId xmlns:a16="http://schemas.microsoft.com/office/drawing/2014/main" id="{2310BA9D-C5DB-4869-B43E-3C5D209559CC}"/>
              </a:ext>
            </a:extLst>
          </p:cNvPr>
          <p:cNvGrpSpPr/>
          <p:nvPr/>
        </p:nvGrpSpPr>
        <p:grpSpPr>
          <a:xfrm>
            <a:off x="489000" y="2176483"/>
            <a:ext cx="8928050" cy="276837"/>
            <a:chOff x="704850" y="2013298"/>
            <a:chExt cx="4140200" cy="276837"/>
          </a:xfrm>
        </p:grpSpPr>
        <p:sp>
          <p:nvSpPr>
            <p:cNvPr id="24" name="TextBox 23">
              <a:extLst>
                <a:ext uri="{FF2B5EF4-FFF2-40B4-BE49-F238E27FC236}">
                  <a16:creationId xmlns:a16="http://schemas.microsoft.com/office/drawing/2014/main" id="{DE6EEE4D-D16B-4B90-A054-92CE7423CA9A}"/>
                </a:ext>
              </a:extLst>
            </p:cNvPr>
            <p:cNvSpPr txBox="1"/>
            <p:nvPr/>
          </p:nvSpPr>
          <p:spPr>
            <a:xfrm>
              <a:off x="704850" y="2046854"/>
              <a:ext cx="828014"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COP28</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까지</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주요 마일스톤</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25" name="직선 연결선 24">
              <a:extLst>
                <a:ext uri="{FF2B5EF4-FFF2-40B4-BE49-F238E27FC236}">
                  <a16:creationId xmlns:a16="http://schemas.microsoft.com/office/drawing/2014/main" id="{3C8522D4-BD23-4D03-9E32-CB1F85FC201E}"/>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807B4F3F-1D67-4F4C-9A8B-3A135380242E}"/>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CEC881C0-62E8-484F-BCB0-FA5060F02A67}"/>
              </a:ext>
            </a:extLst>
          </p:cNvPr>
          <p:cNvSpPr txBox="1"/>
          <p:nvPr/>
        </p:nvSpPr>
        <p:spPr>
          <a:xfrm>
            <a:off x="521033" y="5612656"/>
            <a:ext cx="4275267" cy="369332"/>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경제연구원 재구성</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a:p>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Note 1): Amazon Cooperation Treaty Organization</a:t>
            </a:r>
          </a:p>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Note 2): Africa Union</a:t>
            </a:r>
          </a:p>
        </p:txBody>
      </p:sp>
      <p:sp>
        <p:nvSpPr>
          <p:cNvPr id="7" name="화살표: 오각형 6">
            <a:extLst>
              <a:ext uri="{FF2B5EF4-FFF2-40B4-BE49-F238E27FC236}">
                <a16:creationId xmlns:a16="http://schemas.microsoft.com/office/drawing/2014/main" id="{302DA8A8-50C9-7013-6DAD-F89AA125CFBE}"/>
              </a:ext>
            </a:extLst>
          </p:cNvPr>
          <p:cNvSpPr/>
          <p:nvPr/>
        </p:nvSpPr>
        <p:spPr>
          <a:xfrm>
            <a:off x="2475500" y="3779561"/>
            <a:ext cx="5324383" cy="25758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2023.09</a:t>
            </a:r>
            <a:endParaRPr lang="ko-KR" altLang="en-US"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9" name="화살표: 오각형 8">
            <a:extLst>
              <a:ext uri="{FF2B5EF4-FFF2-40B4-BE49-F238E27FC236}">
                <a16:creationId xmlns:a16="http://schemas.microsoft.com/office/drawing/2014/main" id="{67548E0C-C0C6-E242-F7C6-2E3BFD1F532C}"/>
              </a:ext>
            </a:extLst>
          </p:cNvPr>
          <p:cNvSpPr/>
          <p:nvPr/>
        </p:nvSpPr>
        <p:spPr>
          <a:xfrm>
            <a:off x="521033" y="3779568"/>
            <a:ext cx="1942767" cy="25758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2023.08</a:t>
            </a:r>
            <a:endParaRPr lang="ko-KR" altLang="en-US" sz="1000"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1" name="화살표: 오각형 10">
            <a:extLst>
              <a:ext uri="{FF2B5EF4-FFF2-40B4-BE49-F238E27FC236}">
                <a16:creationId xmlns:a16="http://schemas.microsoft.com/office/drawing/2014/main" id="{7380C08C-B675-35EB-B456-29BFBDD98F94}"/>
              </a:ext>
            </a:extLst>
          </p:cNvPr>
          <p:cNvSpPr/>
          <p:nvPr/>
        </p:nvSpPr>
        <p:spPr>
          <a:xfrm>
            <a:off x="7799883" y="3779570"/>
            <a:ext cx="1617167" cy="257585"/>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2023.11.30~2023.12.13</a:t>
            </a:r>
            <a:endParaRPr lang="ko-KR" altLang="en-US"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7" name="직사각형 16">
            <a:extLst>
              <a:ext uri="{FF2B5EF4-FFF2-40B4-BE49-F238E27FC236}">
                <a16:creationId xmlns:a16="http://schemas.microsoft.com/office/drawing/2014/main" id="{CB3715CC-1094-2685-C805-A0EDBA3B2B46}"/>
              </a:ext>
            </a:extLst>
          </p:cNvPr>
          <p:cNvSpPr/>
          <p:nvPr/>
        </p:nvSpPr>
        <p:spPr>
          <a:xfrm>
            <a:off x="521033" y="2559046"/>
            <a:ext cx="2730378" cy="7890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300"/>
              </a:spcAft>
              <a:defRPr/>
            </a:pPr>
            <a:r>
              <a:rPr lang="ko-KR" altLang="en-US"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아마존 정상회담</a:t>
            </a:r>
            <a:r>
              <a:rPr lang="en-US" altLang="ko-KR"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(Amazon Summit)</a:t>
            </a:r>
            <a:br>
              <a:rPr lang="en-US" altLang="ko-KR" sz="1050" b="1" dirty="0">
                <a:ln>
                  <a:solidFill>
                    <a:srgbClr val="FFFFFF">
                      <a:lumMod val="75000"/>
                      <a:alpha val="0"/>
                    </a:srgbClr>
                  </a:solidFill>
                </a:ln>
                <a:solidFill>
                  <a:srgbClr val="00338D"/>
                </a:solidFill>
                <a:highlight>
                  <a:srgbClr val="EEFBFF"/>
                </a:highlight>
                <a:latin typeface="KoPub돋움체 Medium"/>
                <a:ea typeface="KoPub돋움체 Medium" panose="02020603020101020101" pitchFamily="18" charset="-127"/>
              </a:rPr>
            </a:b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브라질 벨렘</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(Belem)</a:t>
            </a:r>
            <a:endPar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349250" indent="-171450">
              <a:spcAft>
                <a:spcPts val="300"/>
              </a:spcAft>
              <a:buFontTx/>
              <a:buChar char="-"/>
              <a:defRPr/>
            </a:pPr>
            <a:endParaRPr lang="en-US" altLang="ko-KR" sz="3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아마존협력조약기구</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(ACTO)</a:t>
            </a:r>
            <a:r>
              <a:rPr lang="en-US" altLang="ko-KR" sz="800" baseline="30000" dirty="0">
                <a:ln>
                  <a:solidFill>
                    <a:srgbClr val="FFFFFF">
                      <a:lumMod val="75000"/>
                      <a:alpha val="0"/>
                    </a:srgbClr>
                  </a:solidFill>
                </a:ln>
                <a:solidFill>
                  <a:srgbClr val="000000"/>
                </a:solidFill>
                <a:latin typeface="KoPub돋움체 Medium"/>
                <a:ea typeface="KoPub돋움체 Medium" panose="02020603020101020101" pitchFamily="18" charset="-127"/>
              </a:rPr>
              <a:t>1)</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회원국</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브라질</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콜롬비아</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페루 등</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정상</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인도네시아 등 참석</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열대우림 보호</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기후변화 대응과 생물다양성 보존을 위한 기금 지원 등 논의</a:t>
            </a:r>
            <a:endParaRPr lang="en-US" altLang="ko-KR" sz="800" baseline="300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grpSp>
        <p:nvGrpSpPr>
          <p:cNvPr id="18" name="그룹 17">
            <a:extLst>
              <a:ext uri="{FF2B5EF4-FFF2-40B4-BE49-F238E27FC236}">
                <a16:creationId xmlns:a16="http://schemas.microsoft.com/office/drawing/2014/main" id="{22E910AB-F47A-F1A6-25D6-9392978F6E95}"/>
              </a:ext>
            </a:extLst>
          </p:cNvPr>
          <p:cNvGrpSpPr/>
          <p:nvPr/>
        </p:nvGrpSpPr>
        <p:grpSpPr>
          <a:xfrm>
            <a:off x="927632" y="3553605"/>
            <a:ext cx="121650" cy="191068"/>
            <a:chOff x="2157862" y="3714213"/>
            <a:chExt cx="110490" cy="276762"/>
          </a:xfrm>
        </p:grpSpPr>
        <p:sp>
          <p:nvSpPr>
            <p:cNvPr id="19" name="이등변 삼각형 18">
              <a:extLst>
                <a:ext uri="{FF2B5EF4-FFF2-40B4-BE49-F238E27FC236}">
                  <a16:creationId xmlns:a16="http://schemas.microsoft.com/office/drawing/2014/main" id="{BEF739EB-2715-82E2-0830-8BEEDA812EB8}"/>
                </a:ext>
              </a:extLst>
            </p:cNvPr>
            <p:cNvSpPr/>
            <p:nvPr/>
          </p:nvSpPr>
          <p:spPr>
            <a:xfrm>
              <a:off x="2157862" y="3895725"/>
              <a:ext cx="110490" cy="95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20" name="직선 연결선 19">
              <a:extLst>
                <a:ext uri="{FF2B5EF4-FFF2-40B4-BE49-F238E27FC236}">
                  <a16:creationId xmlns:a16="http://schemas.microsoft.com/office/drawing/2014/main" id="{A559470D-5C1A-4E5F-7187-1FBB697FD2EF}"/>
                </a:ext>
              </a:extLst>
            </p:cNvPr>
            <p:cNvCxnSpPr>
              <a:cxnSpLocks/>
            </p:cNvCxnSpPr>
            <p:nvPr/>
          </p:nvCxnSpPr>
          <p:spPr>
            <a:xfrm flipV="1">
              <a:off x="2207340" y="3714213"/>
              <a:ext cx="0" cy="181511"/>
            </a:xfrm>
            <a:prstGeom prst="line">
              <a:avLst/>
            </a:prstGeom>
            <a:ln w="31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6" name="그룹 45">
            <a:extLst>
              <a:ext uri="{FF2B5EF4-FFF2-40B4-BE49-F238E27FC236}">
                <a16:creationId xmlns:a16="http://schemas.microsoft.com/office/drawing/2014/main" id="{B64F374E-9B03-F2EC-694B-F67C10EAF080}"/>
              </a:ext>
            </a:extLst>
          </p:cNvPr>
          <p:cNvGrpSpPr/>
          <p:nvPr/>
        </p:nvGrpSpPr>
        <p:grpSpPr>
          <a:xfrm>
            <a:off x="3829726" y="3468030"/>
            <a:ext cx="121650" cy="296072"/>
            <a:chOff x="2157862" y="3562115"/>
            <a:chExt cx="110490" cy="428860"/>
          </a:xfrm>
        </p:grpSpPr>
        <p:sp>
          <p:nvSpPr>
            <p:cNvPr id="47" name="이등변 삼각형 46">
              <a:extLst>
                <a:ext uri="{FF2B5EF4-FFF2-40B4-BE49-F238E27FC236}">
                  <a16:creationId xmlns:a16="http://schemas.microsoft.com/office/drawing/2014/main" id="{3F4ED39F-A1F7-DEDC-0708-634E1372F608}"/>
                </a:ext>
              </a:extLst>
            </p:cNvPr>
            <p:cNvSpPr/>
            <p:nvPr/>
          </p:nvSpPr>
          <p:spPr>
            <a:xfrm>
              <a:off x="2157862" y="3895725"/>
              <a:ext cx="110490" cy="95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48" name="직선 연결선 47">
              <a:extLst>
                <a:ext uri="{FF2B5EF4-FFF2-40B4-BE49-F238E27FC236}">
                  <a16:creationId xmlns:a16="http://schemas.microsoft.com/office/drawing/2014/main" id="{E73AAFE4-4D1D-5ACA-A607-9CD54F1FB51A}"/>
                </a:ext>
              </a:extLst>
            </p:cNvPr>
            <p:cNvCxnSpPr>
              <a:cxnSpLocks/>
            </p:cNvCxnSpPr>
            <p:nvPr/>
          </p:nvCxnSpPr>
          <p:spPr>
            <a:xfrm flipV="1">
              <a:off x="2207340" y="3562115"/>
              <a:ext cx="0" cy="333610"/>
            </a:xfrm>
            <a:prstGeom prst="line">
              <a:avLst/>
            </a:prstGeom>
            <a:ln w="31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9" name="직사각형 48">
            <a:extLst>
              <a:ext uri="{FF2B5EF4-FFF2-40B4-BE49-F238E27FC236}">
                <a16:creationId xmlns:a16="http://schemas.microsoft.com/office/drawing/2014/main" id="{B2527AE7-346C-C742-B76F-145BC62042F5}"/>
              </a:ext>
            </a:extLst>
          </p:cNvPr>
          <p:cNvSpPr/>
          <p:nvPr/>
        </p:nvSpPr>
        <p:spPr>
          <a:xfrm>
            <a:off x="3435533" y="2559046"/>
            <a:ext cx="3034934" cy="7890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300"/>
              </a:spcAft>
              <a:defRPr/>
            </a:pPr>
            <a:r>
              <a:rPr lang="ko-KR" altLang="en-US"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아프리카 기후 정상회담</a:t>
            </a:r>
            <a:r>
              <a:rPr lang="en-US" altLang="ko-KR"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(Africa Climate Summit)</a:t>
            </a:r>
            <a:br>
              <a:rPr lang="en-US" altLang="ko-KR" sz="1050" b="1" dirty="0">
                <a:ln>
                  <a:solidFill>
                    <a:srgbClr val="FFFFFF">
                      <a:lumMod val="75000"/>
                      <a:alpha val="0"/>
                    </a:srgbClr>
                  </a:solidFill>
                </a:ln>
                <a:solidFill>
                  <a:srgbClr val="00338D"/>
                </a:solidFill>
                <a:highlight>
                  <a:srgbClr val="EEFBFF"/>
                </a:highlight>
                <a:latin typeface="KoPub돋움체 Medium"/>
                <a:ea typeface="KoPub돋움체 Medium" panose="02020603020101020101" pitchFamily="18" charset="-127"/>
              </a:rPr>
            </a:b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케냐 나이로비</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(Nairobi)</a:t>
            </a:r>
            <a:endPar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349250" indent="-171450">
              <a:spcAft>
                <a:spcPts val="300"/>
              </a:spcAft>
              <a:buFontTx/>
              <a:buChar char="-"/>
              <a:defRPr/>
            </a:pPr>
            <a:endParaRPr lang="en-US" altLang="ko-KR" sz="1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아프리카연합</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(AU)</a:t>
            </a:r>
            <a:r>
              <a:rPr lang="en-US" altLang="ko-KR" sz="800" baseline="30000" dirty="0">
                <a:ln>
                  <a:solidFill>
                    <a:srgbClr val="FFFFFF">
                      <a:lumMod val="75000"/>
                      <a:alpha val="0"/>
                    </a:srgbClr>
                  </a:solidFill>
                </a:ln>
                <a:solidFill>
                  <a:srgbClr val="000000"/>
                </a:solidFill>
                <a:latin typeface="KoPub돋움체 Medium"/>
                <a:ea typeface="KoPub돋움체 Medium" panose="02020603020101020101" pitchFamily="18" charset="-127"/>
              </a:rPr>
              <a:t>2)</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회원국 대표단</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UN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사무총장</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등 참석 </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기후 변화 영향의 최전선에 있는 국가들이 대응에 필요한 재정적 지원 등 지속 가능한 경제 성장 솔루션 논의</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800" dirty="0" err="1">
                <a:ln>
                  <a:solidFill>
                    <a:srgbClr val="FFFFFF">
                      <a:lumMod val="75000"/>
                      <a:alpha val="0"/>
                    </a:srgbClr>
                  </a:solidFill>
                </a:ln>
                <a:solidFill>
                  <a:srgbClr val="000000"/>
                </a:solidFill>
                <a:latin typeface="KoPub돋움체 Medium"/>
                <a:ea typeface="KoPub돋움체 Medium" panose="02020603020101020101" pitchFamily="18" charset="-127"/>
              </a:rPr>
              <a:t>탄소세</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도입 등</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t>
            </a:r>
            <a:endParaRPr lang="en-US" altLang="ko-KR" sz="800" baseline="300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grpSp>
        <p:nvGrpSpPr>
          <p:cNvPr id="5" name="그룹 4">
            <a:extLst>
              <a:ext uri="{FF2B5EF4-FFF2-40B4-BE49-F238E27FC236}">
                <a16:creationId xmlns:a16="http://schemas.microsoft.com/office/drawing/2014/main" id="{A87E6C8C-2CBB-95B5-4806-E1ED1B6FB4F0}"/>
              </a:ext>
            </a:extLst>
          </p:cNvPr>
          <p:cNvGrpSpPr/>
          <p:nvPr/>
        </p:nvGrpSpPr>
        <p:grpSpPr>
          <a:xfrm rot="10800000">
            <a:off x="4700964" y="4076595"/>
            <a:ext cx="110490" cy="355959"/>
            <a:chOff x="5558287" y="3635016"/>
            <a:chExt cx="110490" cy="355959"/>
          </a:xfrm>
        </p:grpSpPr>
        <p:sp>
          <p:nvSpPr>
            <p:cNvPr id="6" name="이등변 삼각형 5">
              <a:extLst>
                <a:ext uri="{FF2B5EF4-FFF2-40B4-BE49-F238E27FC236}">
                  <a16:creationId xmlns:a16="http://schemas.microsoft.com/office/drawing/2014/main" id="{629B8134-C304-3615-32F1-53AC4C56A140}"/>
                </a:ext>
              </a:extLst>
            </p:cNvPr>
            <p:cNvSpPr/>
            <p:nvPr/>
          </p:nvSpPr>
          <p:spPr>
            <a:xfrm>
              <a:off x="5558287" y="3895725"/>
              <a:ext cx="110490" cy="95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8" name="직선 연결선 7">
              <a:extLst>
                <a:ext uri="{FF2B5EF4-FFF2-40B4-BE49-F238E27FC236}">
                  <a16:creationId xmlns:a16="http://schemas.microsoft.com/office/drawing/2014/main" id="{731AB71A-A12D-BD3C-BC56-DBC352FE6A93}"/>
                </a:ext>
              </a:extLst>
            </p:cNvPr>
            <p:cNvCxnSpPr>
              <a:cxnSpLocks/>
            </p:cNvCxnSpPr>
            <p:nvPr/>
          </p:nvCxnSpPr>
          <p:spPr>
            <a:xfrm rot="10800000">
              <a:off x="5610357" y="3635016"/>
              <a:ext cx="0" cy="252000"/>
            </a:xfrm>
            <a:prstGeom prst="line">
              <a:avLst/>
            </a:prstGeom>
            <a:ln w="31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6" name="직사각형 15">
            <a:extLst>
              <a:ext uri="{FF2B5EF4-FFF2-40B4-BE49-F238E27FC236}">
                <a16:creationId xmlns:a16="http://schemas.microsoft.com/office/drawing/2014/main" id="{8ECB6F3D-3254-0A98-6691-2D9963DCDE3C}"/>
              </a:ext>
            </a:extLst>
          </p:cNvPr>
          <p:cNvSpPr/>
          <p:nvPr/>
        </p:nvSpPr>
        <p:spPr>
          <a:xfrm>
            <a:off x="6654589" y="2559046"/>
            <a:ext cx="2834921" cy="7890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300"/>
              </a:spcAft>
              <a:defRPr/>
            </a:pPr>
            <a:r>
              <a:rPr lang="ko-KR" altLang="en-US"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기후목표 정상회의</a:t>
            </a:r>
            <a:r>
              <a:rPr lang="en-US" altLang="ko-KR"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 (Climate Ambition Summit)</a:t>
            </a:r>
            <a:br>
              <a:rPr lang="en-US" altLang="ko-KR" sz="105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rPr>
            </a:b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미국 뉴욕</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(New York)</a:t>
            </a:r>
            <a:endParaRPr lang="en-US" altLang="ko-KR" sz="10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349250" indent="-171450">
              <a:spcAft>
                <a:spcPts val="300"/>
              </a:spcAft>
              <a:buFontTx/>
              <a:buChar char="-"/>
              <a:defRPr/>
            </a:pPr>
            <a:endParaRPr lang="en-US" altLang="ko-KR" sz="1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UN</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회원국 정부 대표</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기업</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국제기구 등 참석</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COP28</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에 앞서 각국의 온실가스 감축 의욕 제고 및 파리협정 이행 촉진 목적 </a:t>
            </a:r>
            <a:endParaRPr lang="en-US" altLang="ko-KR" sz="800" baseline="300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grpSp>
        <p:nvGrpSpPr>
          <p:cNvPr id="21" name="그룹 20">
            <a:extLst>
              <a:ext uri="{FF2B5EF4-FFF2-40B4-BE49-F238E27FC236}">
                <a16:creationId xmlns:a16="http://schemas.microsoft.com/office/drawing/2014/main" id="{683091CB-A88F-4873-1ADE-8F3634825BC1}"/>
              </a:ext>
            </a:extLst>
          </p:cNvPr>
          <p:cNvGrpSpPr/>
          <p:nvPr/>
        </p:nvGrpSpPr>
        <p:grpSpPr>
          <a:xfrm rot="10800000">
            <a:off x="7515165" y="4066102"/>
            <a:ext cx="110490" cy="347250"/>
            <a:chOff x="5558287" y="3643725"/>
            <a:chExt cx="110490" cy="347250"/>
          </a:xfrm>
        </p:grpSpPr>
        <p:sp>
          <p:nvSpPr>
            <p:cNvPr id="27" name="이등변 삼각형 26">
              <a:extLst>
                <a:ext uri="{FF2B5EF4-FFF2-40B4-BE49-F238E27FC236}">
                  <a16:creationId xmlns:a16="http://schemas.microsoft.com/office/drawing/2014/main" id="{B1ABE4A6-03B7-9B77-A10F-848BA85EE893}"/>
                </a:ext>
              </a:extLst>
            </p:cNvPr>
            <p:cNvSpPr/>
            <p:nvPr/>
          </p:nvSpPr>
          <p:spPr>
            <a:xfrm>
              <a:off x="5558287" y="3895725"/>
              <a:ext cx="110490" cy="95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28" name="직선 연결선 27">
              <a:extLst>
                <a:ext uri="{FF2B5EF4-FFF2-40B4-BE49-F238E27FC236}">
                  <a16:creationId xmlns:a16="http://schemas.microsoft.com/office/drawing/2014/main" id="{3AE55343-79BD-A5C7-8158-1AAD4D9D913B}"/>
                </a:ext>
              </a:extLst>
            </p:cNvPr>
            <p:cNvCxnSpPr>
              <a:cxnSpLocks/>
            </p:cNvCxnSpPr>
            <p:nvPr/>
          </p:nvCxnSpPr>
          <p:spPr>
            <a:xfrm rot="10800000">
              <a:off x="5610357" y="3643725"/>
              <a:ext cx="0" cy="252000"/>
            </a:xfrm>
            <a:prstGeom prst="line">
              <a:avLst/>
            </a:prstGeom>
            <a:ln w="31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 name="직사각형 29">
            <a:extLst>
              <a:ext uri="{FF2B5EF4-FFF2-40B4-BE49-F238E27FC236}">
                <a16:creationId xmlns:a16="http://schemas.microsoft.com/office/drawing/2014/main" id="{45DD60BD-292E-0174-8AB6-DB1A9585C3BC}"/>
              </a:ext>
            </a:extLst>
          </p:cNvPr>
          <p:cNvSpPr/>
          <p:nvPr/>
        </p:nvSpPr>
        <p:spPr>
          <a:xfrm>
            <a:off x="7760731" y="3645941"/>
            <a:ext cx="1656319" cy="485854"/>
          </a:xfrm>
          <a:prstGeom prst="rect">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3" name="TextBox 12">
            <a:extLst>
              <a:ext uri="{FF2B5EF4-FFF2-40B4-BE49-F238E27FC236}">
                <a16:creationId xmlns:a16="http://schemas.microsoft.com/office/drawing/2014/main" id="{1A38CA16-A80F-7570-924E-19E53C96D554}"/>
              </a:ext>
            </a:extLst>
          </p:cNvPr>
          <p:cNvSpPr txBox="1"/>
          <p:nvPr/>
        </p:nvSpPr>
        <p:spPr>
          <a:xfrm>
            <a:off x="8238853" y="3553608"/>
            <a:ext cx="604872" cy="184666"/>
          </a:xfrm>
          <a:prstGeom prst="rect">
            <a:avLst/>
          </a:prstGeom>
          <a:solidFill>
            <a:schemeClr val="bg1"/>
          </a:solidFill>
        </p:spPr>
        <p:txBody>
          <a:bodyPr wrap="square" lIns="0" tIns="0" rIns="0" bIns="0" rtlCol="0">
            <a:spAutoFit/>
          </a:bodyPr>
          <a:lstStyle/>
          <a:p>
            <a:pPr algn="ctr">
              <a:spcAft>
                <a:spcPts val="300"/>
              </a:spcAft>
              <a:defRPr/>
            </a:pPr>
            <a:r>
              <a:rPr lang="en-US" altLang="ko-KR" sz="1200" b="1" dirty="0">
                <a:ln>
                  <a:solidFill>
                    <a:srgbClr val="FFFFFF">
                      <a:lumMod val="75000"/>
                      <a:alpha val="0"/>
                    </a:srgbClr>
                  </a:solidFill>
                </a:ln>
                <a:solidFill>
                  <a:schemeClr val="accent5"/>
                </a:solidFill>
                <a:latin typeface="KoPub돋움체 Bold" panose="00000800000000000000" pitchFamily="2" charset="-127"/>
                <a:ea typeface="KoPub돋움체 Bold" panose="00000800000000000000" pitchFamily="2" charset="-127"/>
              </a:rPr>
              <a:t>COP28</a:t>
            </a:r>
          </a:p>
        </p:txBody>
      </p:sp>
      <p:grpSp>
        <p:nvGrpSpPr>
          <p:cNvPr id="12" name="그룹 11">
            <a:extLst>
              <a:ext uri="{FF2B5EF4-FFF2-40B4-BE49-F238E27FC236}">
                <a16:creationId xmlns:a16="http://schemas.microsoft.com/office/drawing/2014/main" id="{46B08373-ADC6-328A-B852-18B13BAE2BB6}"/>
              </a:ext>
            </a:extLst>
          </p:cNvPr>
          <p:cNvGrpSpPr/>
          <p:nvPr/>
        </p:nvGrpSpPr>
        <p:grpSpPr>
          <a:xfrm>
            <a:off x="7296772" y="3505649"/>
            <a:ext cx="121650" cy="244959"/>
            <a:chOff x="2157862" y="3636152"/>
            <a:chExt cx="110490" cy="354823"/>
          </a:xfrm>
        </p:grpSpPr>
        <p:sp>
          <p:nvSpPr>
            <p:cNvPr id="14" name="이등변 삼각형 13">
              <a:extLst>
                <a:ext uri="{FF2B5EF4-FFF2-40B4-BE49-F238E27FC236}">
                  <a16:creationId xmlns:a16="http://schemas.microsoft.com/office/drawing/2014/main" id="{533062BB-D8BE-689B-00D7-0C9546F2F1AD}"/>
                </a:ext>
              </a:extLst>
            </p:cNvPr>
            <p:cNvSpPr/>
            <p:nvPr/>
          </p:nvSpPr>
          <p:spPr>
            <a:xfrm>
              <a:off x="2157862" y="3895725"/>
              <a:ext cx="110490" cy="95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15" name="직선 연결선 14">
              <a:extLst>
                <a:ext uri="{FF2B5EF4-FFF2-40B4-BE49-F238E27FC236}">
                  <a16:creationId xmlns:a16="http://schemas.microsoft.com/office/drawing/2014/main" id="{BE473C0D-2379-9D65-0DE9-268748B9DC07}"/>
                </a:ext>
              </a:extLst>
            </p:cNvPr>
            <p:cNvCxnSpPr>
              <a:cxnSpLocks/>
            </p:cNvCxnSpPr>
            <p:nvPr/>
          </p:nvCxnSpPr>
          <p:spPr>
            <a:xfrm flipV="1">
              <a:off x="2207340" y="3636152"/>
              <a:ext cx="0" cy="259573"/>
            </a:xfrm>
            <a:prstGeom prst="line">
              <a:avLst/>
            </a:prstGeom>
            <a:ln w="31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4" name="그룹 43">
            <a:extLst>
              <a:ext uri="{FF2B5EF4-FFF2-40B4-BE49-F238E27FC236}">
                <a16:creationId xmlns:a16="http://schemas.microsoft.com/office/drawing/2014/main" id="{A424B2FF-4EF3-9834-80B7-93BB2BFF0162}"/>
              </a:ext>
            </a:extLst>
          </p:cNvPr>
          <p:cNvGrpSpPr/>
          <p:nvPr/>
        </p:nvGrpSpPr>
        <p:grpSpPr>
          <a:xfrm rot="10800000">
            <a:off x="1830975" y="4076595"/>
            <a:ext cx="121650" cy="296072"/>
            <a:chOff x="2157862" y="3562115"/>
            <a:chExt cx="110490" cy="428860"/>
          </a:xfrm>
        </p:grpSpPr>
        <p:sp>
          <p:nvSpPr>
            <p:cNvPr id="45" name="이등변 삼각형 44">
              <a:extLst>
                <a:ext uri="{FF2B5EF4-FFF2-40B4-BE49-F238E27FC236}">
                  <a16:creationId xmlns:a16="http://schemas.microsoft.com/office/drawing/2014/main" id="{AFFC78A6-0CEE-162C-637F-C06E9A80D851}"/>
                </a:ext>
              </a:extLst>
            </p:cNvPr>
            <p:cNvSpPr/>
            <p:nvPr/>
          </p:nvSpPr>
          <p:spPr>
            <a:xfrm>
              <a:off x="2157862" y="3895725"/>
              <a:ext cx="110490" cy="95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50" name="직선 연결선 49">
              <a:extLst>
                <a:ext uri="{FF2B5EF4-FFF2-40B4-BE49-F238E27FC236}">
                  <a16:creationId xmlns:a16="http://schemas.microsoft.com/office/drawing/2014/main" id="{8DA96EA2-E794-4F11-D5CA-2990EE904D99}"/>
                </a:ext>
              </a:extLst>
            </p:cNvPr>
            <p:cNvCxnSpPr>
              <a:cxnSpLocks/>
            </p:cNvCxnSpPr>
            <p:nvPr/>
          </p:nvCxnSpPr>
          <p:spPr>
            <a:xfrm flipV="1">
              <a:off x="2207340" y="3562115"/>
              <a:ext cx="0" cy="365022"/>
            </a:xfrm>
            <a:prstGeom prst="line">
              <a:avLst/>
            </a:prstGeom>
            <a:ln w="31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3" name="직사각형 42">
            <a:extLst>
              <a:ext uri="{FF2B5EF4-FFF2-40B4-BE49-F238E27FC236}">
                <a16:creationId xmlns:a16="http://schemas.microsoft.com/office/drawing/2014/main" id="{F12637E4-0100-9A88-61C8-FC7569154573}"/>
              </a:ext>
            </a:extLst>
          </p:cNvPr>
          <p:cNvSpPr/>
          <p:nvPr/>
        </p:nvSpPr>
        <p:spPr>
          <a:xfrm>
            <a:off x="537376" y="4444327"/>
            <a:ext cx="2619884" cy="11221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300"/>
              </a:spcAft>
              <a:defRPr/>
            </a:pPr>
            <a:r>
              <a:rPr lang="ko-KR" altLang="en-US" sz="1050" dirty="0" err="1">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브릭스</a:t>
            </a:r>
            <a:r>
              <a:rPr lang="ko-KR" altLang="en-US"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 정상회담</a:t>
            </a:r>
            <a:r>
              <a:rPr lang="en-US" altLang="ko-KR"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a:t>
            </a:r>
            <a:r>
              <a:rPr lang="en-US" altLang="ko-KR" sz="1050" dirty="0" err="1">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Brics</a:t>
            </a:r>
            <a:r>
              <a:rPr lang="en-US" altLang="ko-KR"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 Summit)</a:t>
            </a:r>
            <a:br>
              <a:rPr lang="en-US" altLang="ko-KR" sz="1050" b="1" dirty="0">
                <a:ln>
                  <a:solidFill>
                    <a:srgbClr val="FFFFFF">
                      <a:lumMod val="75000"/>
                      <a:alpha val="0"/>
                    </a:srgbClr>
                  </a:solidFill>
                </a:ln>
                <a:solidFill>
                  <a:srgbClr val="00338D"/>
                </a:solidFill>
                <a:highlight>
                  <a:srgbClr val="EEFBFF"/>
                </a:highlight>
                <a:latin typeface="KoPub돋움체 Medium"/>
                <a:ea typeface="KoPub돋움체 Medium" panose="02020603020101020101" pitchFamily="18" charset="-127"/>
              </a:rPr>
            </a:b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남아프리카 공화국 요하네스버그</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(Johannesburg)</a:t>
            </a:r>
            <a:endParaRPr lang="en-US" altLang="ko-KR" sz="1050" b="1" dirty="0">
              <a:ln>
                <a:solidFill>
                  <a:srgbClr val="FFFFFF">
                    <a:lumMod val="75000"/>
                    <a:alpha val="0"/>
                  </a:srgbClr>
                </a:solidFill>
              </a:ln>
              <a:solidFill>
                <a:srgbClr val="00338D"/>
              </a:solidFill>
              <a:latin typeface="KoPub돋움체 Medium"/>
              <a:ea typeface="KoPub돋움체 Medium" panose="02020603020101020101" pitchFamily="18" charset="-127"/>
            </a:endParaRPr>
          </a:p>
          <a:p>
            <a:pPr marL="349250" indent="-171450">
              <a:spcAft>
                <a:spcPts val="300"/>
              </a:spcAft>
              <a:buFontTx/>
              <a:buChar char="-"/>
              <a:defRPr/>
            </a:pPr>
            <a:endParaRPr lang="en-US" altLang="ko-KR" sz="3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err="1">
                <a:ln>
                  <a:solidFill>
                    <a:srgbClr val="FFFFFF">
                      <a:lumMod val="75000"/>
                      <a:alpha val="0"/>
                    </a:srgbClr>
                  </a:solidFill>
                </a:ln>
                <a:solidFill>
                  <a:srgbClr val="000000"/>
                </a:solidFill>
                <a:latin typeface="KoPub돋움체 Medium"/>
                <a:ea typeface="KoPub돋움체 Medium" panose="02020603020101020101" pitchFamily="18" charset="-127"/>
              </a:rPr>
              <a:t>브릭스</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회원국</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브라질</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중국</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남아공</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인도</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러시아 등</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정상 등 참석 </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err="1">
                <a:ln>
                  <a:solidFill>
                    <a:srgbClr val="FFFFFF">
                      <a:lumMod val="75000"/>
                      <a:alpha val="0"/>
                    </a:srgbClr>
                  </a:solidFill>
                </a:ln>
                <a:solidFill>
                  <a:srgbClr val="000000"/>
                </a:solidFill>
                <a:latin typeface="KoPub돋움체 Medium"/>
                <a:ea typeface="KoPub돋움체 Medium" panose="02020603020101020101" pitchFamily="18" charset="-127"/>
              </a:rPr>
              <a:t>브릭스</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외연 확장</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(6</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개국 가입 승인</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글로벌 거버넌스 개혁 및 아프리카 발전 등 논의 </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sp>
        <p:nvSpPr>
          <p:cNvPr id="10" name="직사각형 9">
            <a:extLst>
              <a:ext uri="{FF2B5EF4-FFF2-40B4-BE49-F238E27FC236}">
                <a16:creationId xmlns:a16="http://schemas.microsoft.com/office/drawing/2014/main" id="{9BAC0C08-E71F-FEE4-C985-577AB2EF8B2E}"/>
              </a:ext>
            </a:extLst>
          </p:cNvPr>
          <p:cNvSpPr/>
          <p:nvPr/>
        </p:nvSpPr>
        <p:spPr>
          <a:xfrm>
            <a:off x="3383911" y="4444327"/>
            <a:ext cx="3138178" cy="11221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300"/>
              </a:spcAft>
              <a:defRPr/>
            </a:pPr>
            <a:r>
              <a:rPr lang="en-US" altLang="ko-KR" sz="1050" b="1" dirty="0">
                <a:ln>
                  <a:solidFill>
                    <a:srgbClr val="FFFFFF">
                      <a:lumMod val="75000"/>
                      <a:alpha val="0"/>
                    </a:srgbClr>
                  </a:solidFill>
                </a:ln>
                <a:solidFill>
                  <a:srgbClr val="00338D"/>
                </a:solidFill>
                <a:highlight>
                  <a:srgbClr val="EEFBFF"/>
                </a:highlight>
                <a:latin typeface="KoPub돋움체 Bold" panose="00000800000000000000" pitchFamily="2" charset="-127"/>
                <a:ea typeface="KoPub돋움체 Bold" panose="00000800000000000000" pitchFamily="2" charset="-127"/>
              </a:rPr>
              <a:t>G20</a:t>
            </a:r>
            <a:r>
              <a:rPr lang="ko-KR" altLang="en-US" sz="1050" b="1" dirty="0">
                <a:ln>
                  <a:solidFill>
                    <a:srgbClr val="FFFFFF">
                      <a:lumMod val="75000"/>
                      <a:alpha val="0"/>
                    </a:srgbClr>
                  </a:solidFill>
                </a:ln>
                <a:solidFill>
                  <a:srgbClr val="00338D"/>
                </a:solidFill>
                <a:highlight>
                  <a:srgbClr val="EEFBFF"/>
                </a:highlight>
                <a:latin typeface="KoPub돋움체 Bold" panose="00000800000000000000" pitchFamily="2" charset="-127"/>
                <a:ea typeface="KoPub돋움체 Bold" panose="00000800000000000000" pitchFamily="2" charset="-127"/>
              </a:rPr>
              <a:t> 정상회담</a:t>
            </a:r>
            <a:r>
              <a:rPr lang="en-US" altLang="ko-KR" sz="1050" b="1" dirty="0">
                <a:ln>
                  <a:solidFill>
                    <a:srgbClr val="FFFFFF">
                      <a:lumMod val="75000"/>
                      <a:alpha val="0"/>
                    </a:srgbClr>
                  </a:solidFill>
                </a:ln>
                <a:solidFill>
                  <a:srgbClr val="00338D"/>
                </a:solidFill>
                <a:highlight>
                  <a:srgbClr val="EEFBFF"/>
                </a:highlight>
                <a:latin typeface="KoPub돋움체 Bold" panose="00000800000000000000" pitchFamily="2" charset="-127"/>
                <a:ea typeface="KoPub돋움체 Bold" panose="00000800000000000000" pitchFamily="2" charset="-127"/>
              </a:rPr>
              <a:t>(G20 Leaders’ Summit)</a:t>
            </a:r>
            <a:br>
              <a:rPr lang="en-US" altLang="ko-KR" sz="1050" b="1" dirty="0">
                <a:ln>
                  <a:solidFill>
                    <a:srgbClr val="FFFFFF">
                      <a:lumMod val="75000"/>
                      <a:alpha val="0"/>
                    </a:srgbClr>
                  </a:solidFill>
                </a:ln>
                <a:solidFill>
                  <a:srgbClr val="00338D"/>
                </a:solidFill>
                <a:highlight>
                  <a:srgbClr val="EEFBFF"/>
                </a:highlight>
                <a:latin typeface="KoPub돋움체 Bold" panose="00000800000000000000" pitchFamily="2" charset="-127"/>
                <a:ea typeface="KoPub돋움체 Bold" panose="00000800000000000000" pitchFamily="2" charset="-127"/>
              </a:rPr>
            </a:b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인도</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 </a:t>
            </a: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뉴델리</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(New Delhi)</a:t>
            </a:r>
            <a:endParaRPr lang="en-US" altLang="ko-KR" sz="1050" b="1" dirty="0">
              <a:ln>
                <a:solidFill>
                  <a:srgbClr val="FFFFFF">
                    <a:lumMod val="75000"/>
                    <a:alpha val="0"/>
                  </a:srgbClr>
                </a:solidFill>
              </a:ln>
              <a:solidFill>
                <a:srgbClr val="00338D"/>
              </a:solidFill>
              <a:latin typeface="KoPub돋움체 Medium"/>
              <a:ea typeface="KoPub돋움체 Medium" panose="02020603020101020101" pitchFamily="18" charset="-127"/>
            </a:endParaRPr>
          </a:p>
          <a:p>
            <a:pPr marL="349250" indent="-171450">
              <a:spcAft>
                <a:spcPts val="300"/>
              </a:spcAft>
              <a:buFontTx/>
              <a:buChar char="-"/>
              <a:defRPr/>
            </a:pPr>
            <a:endParaRPr lang="en-US" altLang="ko-KR" sz="3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G20</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회원국</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미국</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인도</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브라질</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등</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18</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개의 </a:t>
            </a:r>
            <a:r>
              <a:rPr lang="ko-KR" altLang="en-US" sz="800" dirty="0" err="1">
                <a:ln>
                  <a:solidFill>
                    <a:srgbClr val="FFFFFF">
                      <a:lumMod val="75000"/>
                      <a:alpha val="0"/>
                    </a:srgbClr>
                  </a:solidFill>
                </a:ln>
                <a:solidFill>
                  <a:srgbClr val="000000"/>
                </a:solidFill>
                <a:latin typeface="KoPub돋움체 Medium"/>
                <a:ea typeface="KoPub돋움체 Medium" panose="02020603020101020101" pitchFamily="18" charset="-127"/>
              </a:rPr>
              <a:t>초청국</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(AU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등</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및 국제기구 등 참석 </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‘One Earth, One Family, One Future’</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주제를 바탕으로 러시아</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우크라이나 전쟁</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지속가능발전목표</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(SDG),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기후 및 환경</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디지털 변화</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성평등 등 논의 및 공동선언문 채택</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sp>
        <p:nvSpPr>
          <p:cNvPr id="29" name="직사각형 28">
            <a:extLst>
              <a:ext uri="{FF2B5EF4-FFF2-40B4-BE49-F238E27FC236}">
                <a16:creationId xmlns:a16="http://schemas.microsoft.com/office/drawing/2014/main" id="{D922D1F5-EE9B-0540-5DF1-635E31C1FE64}"/>
              </a:ext>
            </a:extLst>
          </p:cNvPr>
          <p:cNvSpPr/>
          <p:nvPr/>
        </p:nvSpPr>
        <p:spPr>
          <a:xfrm>
            <a:off x="6646506" y="4444327"/>
            <a:ext cx="2916588" cy="7891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300"/>
              </a:spcAft>
              <a:defRPr/>
            </a:pPr>
            <a:r>
              <a:rPr lang="en-US" altLang="ko-KR"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GST</a:t>
            </a:r>
            <a:r>
              <a:rPr lang="ko-KR" altLang="en-US"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 종합보고서</a:t>
            </a:r>
            <a:r>
              <a:rPr lang="en-US" altLang="ko-KR"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(Global </a:t>
            </a:r>
            <a:r>
              <a:rPr lang="en-US" altLang="ko-KR" sz="1050" dirty="0" err="1">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Stocktake</a:t>
            </a:r>
            <a:r>
              <a:rPr lang="en-US" altLang="ko-KR"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 Report)</a:t>
            </a:r>
            <a:r>
              <a:rPr lang="ko-KR" altLang="en-US"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rPr>
              <a:t> 발표</a:t>
            </a:r>
            <a:endParaRPr lang="en-US" altLang="ko-KR" sz="1050" dirty="0">
              <a:ln>
                <a:solidFill>
                  <a:prstClr val="white">
                    <a:lumMod val="75000"/>
                    <a:alpha val="0"/>
                  </a:prstClr>
                </a:solidFill>
              </a:ln>
              <a:solidFill>
                <a:srgbClr val="00338D"/>
              </a:solidFill>
              <a:highlight>
                <a:srgbClr val="EEFBFF"/>
              </a:highlight>
              <a:latin typeface="KoPub돋움체 Bold" panose="00000800000000000000" pitchFamily="2" charset="-127"/>
              <a:ea typeface="KoPub돋움체 Bold" panose="00000800000000000000" pitchFamily="2" charset="-127"/>
            </a:endParaRPr>
          </a:p>
          <a:p>
            <a:pPr marL="349250" indent="-171450">
              <a:spcAft>
                <a:spcPts val="300"/>
              </a:spcAft>
              <a:buFontTx/>
              <a:buChar char="-"/>
              <a:defRPr/>
            </a:pPr>
            <a:endParaRPr lang="en-US" altLang="ko-KR" sz="1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파리협정 목표 달성 가능성 여부 확인</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spTree>
    <p:extLst>
      <p:ext uri="{BB962C8B-B14F-4D97-AF65-F5344CB8AC3E}">
        <p14:creationId xmlns:p14="http://schemas.microsoft.com/office/powerpoint/2010/main" val="88102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COP28 </a:t>
            </a:r>
            <a:r>
              <a:rPr lang="ko-KR" altLang="en-US" dirty="0"/>
              <a:t>주요 비전과 주제</a:t>
            </a:r>
          </a:p>
        </p:txBody>
      </p:sp>
      <p:sp>
        <p:nvSpPr>
          <p:cNvPr id="22" name="텍스트 개체 틀 29">
            <a:extLst>
              <a:ext uri="{FF2B5EF4-FFF2-40B4-BE49-F238E27FC236}">
                <a16:creationId xmlns:a16="http://schemas.microsoft.com/office/drawing/2014/main" id="{4A97A6EB-C867-4A4E-B043-E03DDF7385AE}"/>
              </a:ext>
            </a:extLst>
          </p:cNvPr>
          <p:cNvSpPr txBox="1">
            <a:spLocks/>
          </p:cNvSpPr>
          <p:nvPr/>
        </p:nvSpPr>
        <p:spPr>
          <a:xfrm>
            <a:off x="488950" y="1162471"/>
            <a:ext cx="8928100" cy="864737"/>
          </a:xfrm>
          <a:prstGeom prst="rect">
            <a:avLst/>
          </a:prstGeom>
        </p:spPr>
        <p:txBody>
          <a:bodyPr lIns="0" tIns="0" rIns="0" bIns="0"/>
          <a:lstStyle>
            <a:lvl1pPr lvl="0">
              <a:lnSpc>
                <a:spcPct val="110000"/>
              </a:lnSpc>
              <a:spcAft>
                <a:spcPts val="600"/>
              </a:spcAft>
              <a:defRPr sz="1500" b="0" i="0">
                <a:ln>
                  <a:solidFill>
                    <a:prstClr val="white">
                      <a:lumMod val="75000"/>
                      <a:alpha val="0"/>
                    </a:prstClr>
                  </a:solidFill>
                </a:ln>
                <a:solidFill>
                  <a:schemeClr val="tx1">
                    <a:lumMod val="65000"/>
                    <a:lumOff val="35000"/>
                  </a:schemeClr>
                </a:solidFill>
                <a:latin typeface="+mn-ea"/>
                <a:cs typeface="Univers for KPMG" panose="020B0603020202020204" pitchFamily="34" charset="0"/>
              </a:defRPr>
            </a:lvl1pPr>
            <a:lvl2pPr marL="0" indent="0" latinLnBrk="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latinLnBrk="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latinLnBrk="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latinLnBrk="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latinLnBrk="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r>
              <a:rPr lang="en-US" altLang="ko-KR" dirty="0"/>
              <a:t>COP28 </a:t>
            </a:r>
            <a:r>
              <a:rPr lang="ko-KR" altLang="en-US" dirty="0"/>
              <a:t>사무국이 참가국에 보낸 서한에 따르면</a:t>
            </a:r>
            <a:r>
              <a:rPr lang="en-US" altLang="ko-KR" dirty="0"/>
              <a:t>, COP28</a:t>
            </a:r>
            <a:r>
              <a:rPr lang="ko-KR" altLang="en-US" dirty="0"/>
              <a:t>은 </a:t>
            </a:r>
            <a:r>
              <a:rPr lang="en-US" altLang="ko-KR" dirty="0"/>
              <a:t>1) </a:t>
            </a:r>
            <a:r>
              <a:rPr lang="ko-KR" altLang="en-US" dirty="0"/>
              <a:t>에너지 전환 가속화 및 온실가스 배출량 대폭 감축</a:t>
            </a:r>
            <a:r>
              <a:rPr lang="en-US" altLang="ko-KR" dirty="0"/>
              <a:t>, 2) </a:t>
            </a:r>
            <a:r>
              <a:rPr lang="ko-KR" altLang="en-US" dirty="0"/>
              <a:t>기후 금융 변혁</a:t>
            </a:r>
            <a:r>
              <a:rPr lang="en-US" altLang="ko-KR" dirty="0"/>
              <a:t>, 3) </a:t>
            </a:r>
            <a:r>
              <a:rPr lang="ko-KR" altLang="en-US" dirty="0"/>
              <a:t>자연</a:t>
            </a:r>
            <a:r>
              <a:rPr lang="en-US" altLang="ko-KR" dirty="0"/>
              <a:t>·</a:t>
            </a:r>
            <a:r>
              <a:rPr lang="ko-KR" altLang="en-US" dirty="0"/>
              <a:t>사람</a:t>
            </a:r>
            <a:r>
              <a:rPr lang="en-US" altLang="ko-KR" dirty="0"/>
              <a:t>·</a:t>
            </a:r>
            <a:r>
              <a:rPr lang="ko-KR" altLang="en-US" dirty="0"/>
              <a:t>생명</a:t>
            </a:r>
            <a:r>
              <a:rPr lang="en-US" altLang="ko-KR" dirty="0"/>
              <a:t>·</a:t>
            </a:r>
            <a:r>
              <a:rPr lang="ko-KR" altLang="en-US" dirty="0"/>
              <a:t>생계 중심의 기후 행동</a:t>
            </a:r>
            <a:r>
              <a:rPr lang="en-US" altLang="ko-KR" dirty="0"/>
              <a:t>, 4) </a:t>
            </a:r>
            <a:r>
              <a:rPr lang="ko-KR" altLang="en-US" dirty="0"/>
              <a:t>역대 가장 포용적인 </a:t>
            </a:r>
            <a:r>
              <a:rPr lang="en-US" altLang="ko-KR" dirty="0"/>
              <a:t>COP</a:t>
            </a:r>
            <a:r>
              <a:rPr lang="ko-KR" altLang="en-US" dirty="0"/>
              <a:t>를 목표로 적응과 회복 </a:t>
            </a:r>
            <a:r>
              <a:rPr lang="en-US" altLang="ko-KR" dirty="0"/>
              <a:t>(Adaptation and resilience)</a:t>
            </a:r>
            <a:r>
              <a:rPr lang="ko-KR" altLang="en-US" dirty="0"/>
              <a:t>을 비롯한 총 </a:t>
            </a:r>
            <a:r>
              <a:rPr lang="en-US" altLang="ko-KR" dirty="0"/>
              <a:t>16</a:t>
            </a:r>
            <a:r>
              <a:rPr lang="ko-KR" altLang="en-US" dirty="0"/>
              <a:t>가지 주제에 대해 논의</a:t>
            </a:r>
            <a:endParaRPr lang="en-US" altLang="ko-KR" dirty="0"/>
          </a:p>
        </p:txBody>
      </p:sp>
      <p:grpSp>
        <p:nvGrpSpPr>
          <p:cNvPr id="23" name="그룹 22">
            <a:extLst>
              <a:ext uri="{FF2B5EF4-FFF2-40B4-BE49-F238E27FC236}">
                <a16:creationId xmlns:a16="http://schemas.microsoft.com/office/drawing/2014/main" id="{2310BA9D-C5DB-4869-B43E-3C5D209559CC}"/>
              </a:ext>
            </a:extLst>
          </p:cNvPr>
          <p:cNvGrpSpPr/>
          <p:nvPr/>
        </p:nvGrpSpPr>
        <p:grpSpPr>
          <a:xfrm>
            <a:off x="4302033" y="2176483"/>
            <a:ext cx="5114915" cy="276837"/>
            <a:chOff x="704850" y="2013298"/>
            <a:chExt cx="4140200" cy="276837"/>
          </a:xfrm>
        </p:grpSpPr>
        <p:sp>
          <p:nvSpPr>
            <p:cNvPr id="24" name="TextBox 23">
              <a:extLst>
                <a:ext uri="{FF2B5EF4-FFF2-40B4-BE49-F238E27FC236}">
                  <a16:creationId xmlns:a16="http://schemas.microsoft.com/office/drawing/2014/main" id="{DE6EEE4D-D16B-4B90-A054-92CE7423CA9A}"/>
                </a:ext>
              </a:extLst>
            </p:cNvPr>
            <p:cNvSpPr txBox="1"/>
            <p:nvPr/>
          </p:nvSpPr>
          <p:spPr>
            <a:xfrm>
              <a:off x="704850" y="2046854"/>
              <a:ext cx="1794328"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총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16</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가지 주제를 논의한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COP28</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25" name="직선 연결선 24">
              <a:extLst>
                <a:ext uri="{FF2B5EF4-FFF2-40B4-BE49-F238E27FC236}">
                  <a16:creationId xmlns:a16="http://schemas.microsoft.com/office/drawing/2014/main" id="{3C8522D4-BD23-4D03-9E32-CB1F85FC201E}"/>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807B4F3F-1D67-4F4C-9A8B-3A135380242E}"/>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CEC881C0-62E8-484F-BCB0-FA5060F02A67}"/>
              </a:ext>
            </a:extLst>
          </p:cNvPr>
          <p:cNvSpPr txBox="1"/>
          <p:nvPr/>
        </p:nvSpPr>
        <p:spPr>
          <a:xfrm>
            <a:off x="521033" y="5612656"/>
            <a:ext cx="3447324" cy="123111"/>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UNFCCC(2023.07 COP28</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사무국이 참가국에 보낸 서한</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11" name="직사각형 10">
            <a:extLst>
              <a:ext uri="{FF2B5EF4-FFF2-40B4-BE49-F238E27FC236}">
                <a16:creationId xmlns:a16="http://schemas.microsoft.com/office/drawing/2014/main" id="{F85F0ECA-E6A1-4368-BB3C-155CEEBFF39A}"/>
              </a:ext>
            </a:extLst>
          </p:cNvPr>
          <p:cNvSpPr/>
          <p:nvPr/>
        </p:nvSpPr>
        <p:spPr>
          <a:xfrm>
            <a:off x="4302033" y="2619659"/>
            <a:ext cx="1224868" cy="609638"/>
          </a:xfrm>
          <a:prstGeom prst="rect">
            <a:avLst/>
          </a:prstGeom>
          <a:pattFill prst="ltDnDiag">
            <a:fgClr>
              <a:schemeClr val="accent4">
                <a:lumMod val="40000"/>
                <a:lumOff val="60000"/>
              </a:schemeClr>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Global Stocktake</a:t>
            </a:r>
            <a:endParaRPr lang="ko-KR" altLang="en-US" sz="105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62" name="직사각형 61">
            <a:extLst>
              <a:ext uri="{FF2B5EF4-FFF2-40B4-BE49-F238E27FC236}">
                <a16:creationId xmlns:a16="http://schemas.microsoft.com/office/drawing/2014/main" id="{D3F70B24-4650-4A15-B339-3F51E10D37BD}"/>
              </a:ext>
            </a:extLst>
          </p:cNvPr>
          <p:cNvSpPr/>
          <p:nvPr/>
        </p:nvSpPr>
        <p:spPr>
          <a:xfrm>
            <a:off x="5598192" y="2619659"/>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Capacity-building</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63" name="직사각형 62">
            <a:extLst>
              <a:ext uri="{FF2B5EF4-FFF2-40B4-BE49-F238E27FC236}">
                <a16:creationId xmlns:a16="http://schemas.microsoft.com/office/drawing/2014/main" id="{5C72CC53-853A-4D21-90A9-021FDDF2F77E}"/>
              </a:ext>
            </a:extLst>
          </p:cNvPr>
          <p:cNvSpPr/>
          <p:nvPr/>
        </p:nvSpPr>
        <p:spPr>
          <a:xfrm>
            <a:off x="6894351" y="2619659"/>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Climate Finance</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64" name="직사각형 63">
            <a:extLst>
              <a:ext uri="{FF2B5EF4-FFF2-40B4-BE49-F238E27FC236}">
                <a16:creationId xmlns:a16="http://schemas.microsoft.com/office/drawing/2014/main" id="{AFA7BE98-6FCD-4A2B-8C39-55ABF825EBC2}"/>
              </a:ext>
            </a:extLst>
          </p:cNvPr>
          <p:cNvSpPr/>
          <p:nvPr/>
        </p:nvSpPr>
        <p:spPr>
          <a:xfrm>
            <a:off x="8190508" y="2619659"/>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Land Use</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9" name="직사각형 8">
            <a:extLst>
              <a:ext uri="{FF2B5EF4-FFF2-40B4-BE49-F238E27FC236}">
                <a16:creationId xmlns:a16="http://schemas.microsoft.com/office/drawing/2014/main" id="{B58E4400-B810-D443-4AF0-3DD0994AA52F}"/>
              </a:ext>
            </a:extLst>
          </p:cNvPr>
          <p:cNvSpPr/>
          <p:nvPr/>
        </p:nvSpPr>
        <p:spPr>
          <a:xfrm>
            <a:off x="4302034" y="3395835"/>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Cooperative activities and SDGs</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0" name="직사각형 9">
            <a:extLst>
              <a:ext uri="{FF2B5EF4-FFF2-40B4-BE49-F238E27FC236}">
                <a16:creationId xmlns:a16="http://schemas.microsoft.com/office/drawing/2014/main" id="{B5F82EA3-A9B6-0E64-C115-8A7EB141A492}"/>
              </a:ext>
            </a:extLst>
          </p:cNvPr>
          <p:cNvSpPr/>
          <p:nvPr/>
        </p:nvSpPr>
        <p:spPr>
          <a:xfrm>
            <a:off x="5598192" y="3395835"/>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Education &amp; Youth</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2" name="직사각형 11">
            <a:extLst>
              <a:ext uri="{FF2B5EF4-FFF2-40B4-BE49-F238E27FC236}">
                <a16:creationId xmlns:a16="http://schemas.microsoft.com/office/drawing/2014/main" id="{D8E1C735-8695-CC47-25B2-8222B024E205}"/>
              </a:ext>
            </a:extLst>
          </p:cNvPr>
          <p:cNvSpPr/>
          <p:nvPr/>
        </p:nvSpPr>
        <p:spPr>
          <a:xfrm>
            <a:off x="6894351" y="3395835"/>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Gender</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3" name="직사각형 12">
            <a:extLst>
              <a:ext uri="{FF2B5EF4-FFF2-40B4-BE49-F238E27FC236}">
                <a16:creationId xmlns:a16="http://schemas.microsoft.com/office/drawing/2014/main" id="{9B4CC150-0CE9-C051-C46E-24FA7A68196B}"/>
              </a:ext>
            </a:extLst>
          </p:cNvPr>
          <p:cNvSpPr/>
          <p:nvPr/>
        </p:nvSpPr>
        <p:spPr>
          <a:xfrm>
            <a:off x="8190508" y="3395835"/>
            <a:ext cx="1224868" cy="609638"/>
          </a:xfrm>
          <a:prstGeom prst="rect">
            <a:avLst/>
          </a:prstGeom>
          <a:pattFill prst="ltDnDiag">
            <a:fgClr>
              <a:schemeClr val="accent4">
                <a:lumMod val="40000"/>
                <a:lumOff val="60000"/>
              </a:schemeClr>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Mitigation</a:t>
            </a:r>
            <a:endParaRPr lang="ko-KR" altLang="en-US" sz="105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4" name="직사각형 13">
            <a:extLst>
              <a:ext uri="{FF2B5EF4-FFF2-40B4-BE49-F238E27FC236}">
                <a16:creationId xmlns:a16="http://schemas.microsoft.com/office/drawing/2014/main" id="{F9AC654C-54EE-2EFA-801D-3F5D0A986369}"/>
              </a:ext>
            </a:extLst>
          </p:cNvPr>
          <p:cNvSpPr/>
          <p:nvPr/>
        </p:nvSpPr>
        <p:spPr>
          <a:xfrm>
            <a:off x="4302034" y="4174651"/>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Innovation</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5" name="직사각형 14">
            <a:extLst>
              <a:ext uri="{FF2B5EF4-FFF2-40B4-BE49-F238E27FC236}">
                <a16:creationId xmlns:a16="http://schemas.microsoft.com/office/drawing/2014/main" id="{7247C77A-B676-2BFC-F9F9-5A72034662D2}"/>
              </a:ext>
            </a:extLst>
          </p:cNvPr>
          <p:cNvSpPr/>
          <p:nvPr/>
        </p:nvSpPr>
        <p:spPr>
          <a:xfrm>
            <a:off x="5598191" y="4174651"/>
            <a:ext cx="1224868" cy="609638"/>
          </a:xfrm>
          <a:prstGeom prst="rect">
            <a:avLst/>
          </a:prstGeom>
          <a:pattFill prst="ltDnDiag">
            <a:fgClr>
              <a:schemeClr val="accent4">
                <a:lumMod val="40000"/>
                <a:lumOff val="60000"/>
              </a:schemeClr>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Adaptation and Resilience</a:t>
            </a:r>
          </a:p>
        </p:txBody>
      </p:sp>
      <p:sp>
        <p:nvSpPr>
          <p:cNvPr id="16" name="직사각형 15">
            <a:extLst>
              <a:ext uri="{FF2B5EF4-FFF2-40B4-BE49-F238E27FC236}">
                <a16:creationId xmlns:a16="http://schemas.microsoft.com/office/drawing/2014/main" id="{0B0A9818-BAB2-3206-5216-10FBB29A22FF}"/>
              </a:ext>
            </a:extLst>
          </p:cNvPr>
          <p:cNvSpPr/>
          <p:nvPr/>
        </p:nvSpPr>
        <p:spPr>
          <a:xfrm>
            <a:off x="6894351" y="4174651"/>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Local</a:t>
            </a:r>
            <a:r>
              <a:rPr lang="ko-KR" altLang="en-US"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 </a:t>
            </a: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Communities</a:t>
            </a:r>
            <a:r>
              <a:rPr lang="ko-KR" altLang="en-US"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 </a:t>
            </a: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and</a:t>
            </a:r>
            <a:r>
              <a:rPr lang="ko-KR" altLang="en-US"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 </a:t>
            </a: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Indigenous Peoples Platform</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7" name="직사각형 16">
            <a:extLst>
              <a:ext uri="{FF2B5EF4-FFF2-40B4-BE49-F238E27FC236}">
                <a16:creationId xmlns:a16="http://schemas.microsoft.com/office/drawing/2014/main" id="{CEC16322-61B8-BC8E-EF95-C74A462C1CC2}"/>
              </a:ext>
            </a:extLst>
          </p:cNvPr>
          <p:cNvSpPr/>
          <p:nvPr/>
        </p:nvSpPr>
        <p:spPr>
          <a:xfrm>
            <a:off x="8190508" y="4174651"/>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Market</a:t>
            </a:r>
            <a:r>
              <a:rPr lang="ko-KR" altLang="en-US"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 </a:t>
            </a: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and</a:t>
            </a:r>
            <a:r>
              <a:rPr lang="ko-KR" altLang="en-US"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 </a:t>
            </a:r>
            <a:b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b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Non-Market</a:t>
            </a:r>
            <a:r>
              <a:rPr lang="ko-KR" altLang="en-US"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 </a:t>
            </a: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Mechanisms</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8" name="직사각형 17">
            <a:extLst>
              <a:ext uri="{FF2B5EF4-FFF2-40B4-BE49-F238E27FC236}">
                <a16:creationId xmlns:a16="http://schemas.microsoft.com/office/drawing/2014/main" id="{AEDE7C33-FFFA-8E75-669E-B865FDAAEBDE}"/>
              </a:ext>
            </a:extLst>
          </p:cNvPr>
          <p:cNvSpPr/>
          <p:nvPr/>
        </p:nvSpPr>
        <p:spPr>
          <a:xfrm>
            <a:off x="4302033" y="4950827"/>
            <a:ext cx="1224868" cy="609638"/>
          </a:xfrm>
          <a:prstGeom prst="rect">
            <a:avLst/>
          </a:prstGeom>
          <a:pattFill prst="ltDnDiag">
            <a:fgClr>
              <a:schemeClr val="accent4">
                <a:lumMod val="40000"/>
                <a:lumOff val="60000"/>
              </a:schemeClr>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Climate Technology</a:t>
            </a:r>
          </a:p>
        </p:txBody>
      </p:sp>
      <p:sp>
        <p:nvSpPr>
          <p:cNvPr id="19" name="직사각형 18">
            <a:extLst>
              <a:ext uri="{FF2B5EF4-FFF2-40B4-BE49-F238E27FC236}">
                <a16:creationId xmlns:a16="http://schemas.microsoft.com/office/drawing/2014/main" id="{5DC6753D-FE08-2B89-25FF-C537F1540134}"/>
              </a:ext>
            </a:extLst>
          </p:cNvPr>
          <p:cNvSpPr/>
          <p:nvPr/>
        </p:nvSpPr>
        <p:spPr>
          <a:xfrm>
            <a:off x="5598192" y="4950827"/>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Pre-2020 Ambition and Implementation</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0" name="직사각형 19">
            <a:extLst>
              <a:ext uri="{FF2B5EF4-FFF2-40B4-BE49-F238E27FC236}">
                <a16:creationId xmlns:a16="http://schemas.microsoft.com/office/drawing/2014/main" id="{189063C4-91EA-F912-C16A-61BC1DEEB46B}"/>
              </a:ext>
            </a:extLst>
          </p:cNvPr>
          <p:cNvSpPr/>
          <p:nvPr/>
        </p:nvSpPr>
        <p:spPr>
          <a:xfrm>
            <a:off x="6894351" y="4950827"/>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Science</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1" name="직사각형 20">
            <a:extLst>
              <a:ext uri="{FF2B5EF4-FFF2-40B4-BE49-F238E27FC236}">
                <a16:creationId xmlns:a16="http://schemas.microsoft.com/office/drawing/2014/main" id="{C6AE43DB-7928-1CA3-7E92-0A27FAB4DB64}"/>
              </a:ext>
            </a:extLst>
          </p:cNvPr>
          <p:cNvSpPr/>
          <p:nvPr/>
        </p:nvSpPr>
        <p:spPr>
          <a:xfrm>
            <a:off x="8190508" y="4950827"/>
            <a:ext cx="1224868" cy="609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The Ocean</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nvGrpSpPr>
          <p:cNvPr id="8" name="그룹 7">
            <a:extLst>
              <a:ext uri="{FF2B5EF4-FFF2-40B4-BE49-F238E27FC236}">
                <a16:creationId xmlns:a16="http://schemas.microsoft.com/office/drawing/2014/main" id="{571A8D44-92F1-0205-5A4C-C4DB315B6972}"/>
              </a:ext>
            </a:extLst>
          </p:cNvPr>
          <p:cNvGrpSpPr/>
          <p:nvPr/>
        </p:nvGrpSpPr>
        <p:grpSpPr>
          <a:xfrm>
            <a:off x="491489" y="2177165"/>
            <a:ext cx="3444785" cy="276837"/>
            <a:chOff x="704850" y="2013298"/>
            <a:chExt cx="4140200" cy="276837"/>
          </a:xfrm>
        </p:grpSpPr>
        <p:sp>
          <p:nvSpPr>
            <p:cNvPr id="30" name="TextBox 29">
              <a:extLst>
                <a:ext uri="{FF2B5EF4-FFF2-40B4-BE49-F238E27FC236}">
                  <a16:creationId xmlns:a16="http://schemas.microsoft.com/office/drawing/2014/main" id="{6BC62D6E-EAA2-57D9-C8A8-DAC4B7E9329E}"/>
                </a:ext>
              </a:extLst>
            </p:cNvPr>
            <p:cNvSpPr txBox="1"/>
            <p:nvPr/>
          </p:nvSpPr>
          <p:spPr>
            <a:xfrm>
              <a:off x="704850" y="2046854"/>
              <a:ext cx="144472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COP28</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주요 비전</a:t>
              </a:r>
            </a:p>
          </p:txBody>
        </p:sp>
        <p:cxnSp>
          <p:nvCxnSpPr>
            <p:cNvPr id="31" name="직선 연결선 30">
              <a:extLst>
                <a:ext uri="{FF2B5EF4-FFF2-40B4-BE49-F238E27FC236}">
                  <a16:creationId xmlns:a16="http://schemas.microsoft.com/office/drawing/2014/main" id="{FC2AFBB7-A77D-B36E-5A09-FC346C1A0C1E}"/>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46CA0480-C0B0-BFB9-832D-CED13D179D78}"/>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2" name="그룹 41">
            <a:extLst>
              <a:ext uri="{FF2B5EF4-FFF2-40B4-BE49-F238E27FC236}">
                <a16:creationId xmlns:a16="http://schemas.microsoft.com/office/drawing/2014/main" id="{8041B1AB-656A-D41B-5782-269321F9A496}"/>
              </a:ext>
            </a:extLst>
          </p:cNvPr>
          <p:cNvGrpSpPr/>
          <p:nvPr/>
        </p:nvGrpSpPr>
        <p:grpSpPr>
          <a:xfrm>
            <a:off x="488949" y="2619659"/>
            <a:ext cx="3447325" cy="2940806"/>
            <a:chOff x="488950" y="2705100"/>
            <a:chExt cx="2499360" cy="2498562"/>
          </a:xfrm>
          <a:solidFill>
            <a:schemeClr val="accent4">
              <a:lumMod val="20000"/>
              <a:lumOff val="80000"/>
            </a:schemeClr>
          </a:solidFill>
        </p:grpSpPr>
        <p:sp>
          <p:nvSpPr>
            <p:cNvPr id="37" name="직사각형 36">
              <a:extLst>
                <a:ext uri="{FF2B5EF4-FFF2-40B4-BE49-F238E27FC236}">
                  <a16:creationId xmlns:a16="http://schemas.microsoft.com/office/drawing/2014/main" id="{9FF40A0B-9041-1F41-738A-126D275EDD9C}"/>
                </a:ext>
              </a:extLst>
            </p:cNvPr>
            <p:cNvSpPr/>
            <p:nvPr/>
          </p:nvSpPr>
          <p:spPr>
            <a:xfrm>
              <a:off x="488950" y="2705100"/>
              <a:ext cx="2499360" cy="5241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’30</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년까지 에너지 전환 가속화 및 온실가스 배출량 대폭 감축</a:t>
              </a:r>
              <a:b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br>
              <a:r>
                <a:rPr lang="en-US" altLang="ko-KR" sz="900" i="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Fast-tracking the energy transition and slashing emissions before 2030</a:t>
              </a:r>
              <a:r>
                <a:rPr lang="ko-KR" altLang="en-US" sz="900" i="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p>
          </p:txBody>
        </p:sp>
        <p:sp>
          <p:nvSpPr>
            <p:cNvPr id="39" name="직사각형 38">
              <a:extLst>
                <a:ext uri="{FF2B5EF4-FFF2-40B4-BE49-F238E27FC236}">
                  <a16:creationId xmlns:a16="http://schemas.microsoft.com/office/drawing/2014/main" id="{1378CDCE-46E9-F78B-E2C9-D8D9E7373ECC}"/>
                </a:ext>
              </a:extLst>
            </p:cNvPr>
            <p:cNvSpPr/>
            <p:nvPr/>
          </p:nvSpPr>
          <p:spPr>
            <a:xfrm>
              <a:off x="488950" y="3363222"/>
              <a:ext cx="2499360" cy="5241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기후 금융 변혁을 위한 약속 이행과 새로운 협약 틀 마련</a:t>
              </a:r>
              <a:endPar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r>
                <a:rPr lang="en-US" altLang="ko-KR" sz="900" i="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Transforming climate finance, by delivering on old promises and setting the framework for a new deal on finance</a:t>
              </a:r>
              <a:endParaRPr lang="ko-KR" altLang="en-US" sz="900" i="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0" name="직사각형 39">
              <a:extLst>
                <a:ext uri="{FF2B5EF4-FFF2-40B4-BE49-F238E27FC236}">
                  <a16:creationId xmlns:a16="http://schemas.microsoft.com/office/drawing/2014/main" id="{9575CDE7-E106-BD41-3351-47AC351BE115}"/>
                </a:ext>
              </a:extLst>
            </p:cNvPr>
            <p:cNvSpPr/>
            <p:nvPr/>
          </p:nvSpPr>
          <p:spPr>
            <a:xfrm>
              <a:off x="488950" y="4021344"/>
              <a:ext cx="2499360" cy="5241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자연</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사람</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생명</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생계 중심의 기후 행동</a:t>
              </a:r>
              <a:endPar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r>
                <a:rPr lang="en-US" altLang="ko-KR" sz="900" i="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Putting nature, people, lives and livelihoods at the heart of climate action</a:t>
              </a:r>
              <a:endParaRPr lang="ko-KR" altLang="en-US" sz="900" i="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1" name="직사각형 40">
              <a:extLst>
                <a:ext uri="{FF2B5EF4-FFF2-40B4-BE49-F238E27FC236}">
                  <a16:creationId xmlns:a16="http://schemas.microsoft.com/office/drawing/2014/main" id="{E470FA2E-CB3E-47B0-BD47-A638CCF6A6CE}"/>
                </a:ext>
              </a:extLst>
            </p:cNvPr>
            <p:cNvSpPr/>
            <p:nvPr/>
          </p:nvSpPr>
          <p:spPr>
            <a:xfrm>
              <a:off x="488950" y="4679466"/>
              <a:ext cx="2499360" cy="5241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역대 가장 포용적인 </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COP</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지향 </a:t>
              </a:r>
              <a:endPar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r>
                <a:rPr lang="en-US" altLang="ko-KR" sz="900" i="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Mobilizing for the most inclusive COP ever</a:t>
              </a:r>
              <a:endParaRPr lang="ko-KR" altLang="en-US" sz="900" i="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sp>
        <p:nvSpPr>
          <p:cNvPr id="5" name="TextBox 4">
            <a:extLst>
              <a:ext uri="{FF2B5EF4-FFF2-40B4-BE49-F238E27FC236}">
                <a16:creationId xmlns:a16="http://schemas.microsoft.com/office/drawing/2014/main" id="{E0C50BA5-5795-994B-B6EA-BD003B0E5FA1}"/>
              </a:ext>
            </a:extLst>
          </p:cNvPr>
          <p:cNvSpPr txBox="1"/>
          <p:nvPr/>
        </p:nvSpPr>
        <p:spPr>
          <a:xfrm>
            <a:off x="4304913" y="5612656"/>
            <a:ext cx="1800000" cy="123111"/>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UNFCCC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홈페이지</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28" name="직사각형 27">
            <a:extLst>
              <a:ext uri="{FF2B5EF4-FFF2-40B4-BE49-F238E27FC236}">
                <a16:creationId xmlns:a16="http://schemas.microsoft.com/office/drawing/2014/main" id="{298AEE6C-26B8-E95C-B2FD-A1C7796A5910}"/>
              </a:ext>
            </a:extLst>
          </p:cNvPr>
          <p:cNvSpPr/>
          <p:nvPr/>
        </p:nvSpPr>
        <p:spPr>
          <a:xfrm>
            <a:off x="4302033" y="2617253"/>
            <a:ext cx="180000" cy="1869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1</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9" name="직사각형 28">
            <a:extLst>
              <a:ext uri="{FF2B5EF4-FFF2-40B4-BE49-F238E27FC236}">
                <a16:creationId xmlns:a16="http://schemas.microsoft.com/office/drawing/2014/main" id="{505EDD46-4DF8-50CD-ACFA-942017E330B3}"/>
              </a:ext>
            </a:extLst>
          </p:cNvPr>
          <p:cNvSpPr/>
          <p:nvPr/>
        </p:nvSpPr>
        <p:spPr>
          <a:xfrm>
            <a:off x="4302033" y="4943487"/>
            <a:ext cx="180000" cy="1869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4</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2" name="직사각형 31">
            <a:extLst>
              <a:ext uri="{FF2B5EF4-FFF2-40B4-BE49-F238E27FC236}">
                <a16:creationId xmlns:a16="http://schemas.microsoft.com/office/drawing/2014/main" id="{618B57E4-BD5E-6D96-F8A6-49DF7EDD9C42}"/>
              </a:ext>
            </a:extLst>
          </p:cNvPr>
          <p:cNvSpPr/>
          <p:nvPr/>
        </p:nvSpPr>
        <p:spPr>
          <a:xfrm>
            <a:off x="5598191" y="4168877"/>
            <a:ext cx="180000" cy="1869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3</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4" name="직사각형 33">
            <a:extLst>
              <a:ext uri="{FF2B5EF4-FFF2-40B4-BE49-F238E27FC236}">
                <a16:creationId xmlns:a16="http://schemas.microsoft.com/office/drawing/2014/main" id="{6E9D9C78-7E87-D961-569C-C80406206B00}"/>
              </a:ext>
            </a:extLst>
          </p:cNvPr>
          <p:cNvSpPr/>
          <p:nvPr/>
        </p:nvSpPr>
        <p:spPr>
          <a:xfrm>
            <a:off x="8190508" y="3383611"/>
            <a:ext cx="180000" cy="1869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2</a:t>
            </a:r>
            <a:endParaRPr lang="ko-KR" altLang="en-US" sz="105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285986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COP28 </a:t>
            </a:r>
            <a:r>
              <a:rPr lang="ko-KR" altLang="en-US" dirty="0"/>
              <a:t>주요 안건</a:t>
            </a:r>
          </a:p>
        </p:txBody>
      </p:sp>
      <p:sp>
        <p:nvSpPr>
          <p:cNvPr id="22" name="텍스트 개체 틀 29">
            <a:extLst>
              <a:ext uri="{FF2B5EF4-FFF2-40B4-BE49-F238E27FC236}">
                <a16:creationId xmlns:a16="http://schemas.microsoft.com/office/drawing/2014/main" id="{4A97A6EB-C867-4A4E-B043-E03DDF7385AE}"/>
              </a:ext>
            </a:extLst>
          </p:cNvPr>
          <p:cNvSpPr txBox="1">
            <a:spLocks/>
          </p:cNvSpPr>
          <p:nvPr/>
        </p:nvSpPr>
        <p:spPr>
          <a:xfrm>
            <a:off x="488950" y="1162471"/>
            <a:ext cx="8928100" cy="864737"/>
          </a:xfrm>
          <a:prstGeom prst="rect">
            <a:avLst/>
          </a:prstGeom>
        </p:spPr>
        <p:txBody>
          <a:bodyPr lIns="0" tIns="0" rIns="0" bIns="0"/>
          <a:lstStyle>
            <a:lvl1pPr lvl="0">
              <a:lnSpc>
                <a:spcPct val="110000"/>
              </a:lnSpc>
              <a:spcAft>
                <a:spcPts val="600"/>
              </a:spcAft>
              <a:defRPr sz="1500" b="0" i="0">
                <a:ln>
                  <a:solidFill>
                    <a:prstClr val="white">
                      <a:lumMod val="75000"/>
                      <a:alpha val="0"/>
                    </a:prstClr>
                  </a:solidFill>
                </a:ln>
                <a:solidFill>
                  <a:schemeClr val="tx1">
                    <a:lumMod val="65000"/>
                    <a:lumOff val="35000"/>
                  </a:schemeClr>
                </a:solidFill>
                <a:latin typeface="+mn-ea"/>
                <a:cs typeface="Univers for KPMG" panose="020B0603020202020204" pitchFamily="34" charset="0"/>
              </a:defRPr>
            </a:lvl1pPr>
            <a:lvl2pPr marL="0" indent="0" latinLnBrk="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latinLnBrk="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latinLnBrk="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latinLnBrk="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latinLnBrk="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r>
              <a:rPr lang="en-US" altLang="ko-KR" dirty="0"/>
              <a:t>COP28</a:t>
            </a:r>
            <a:r>
              <a:rPr lang="ko-KR" altLang="en-US" dirty="0"/>
              <a:t>에서는 </a:t>
            </a:r>
            <a:r>
              <a:rPr lang="en-US" altLang="ko-KR" dirty="0"/>
              <a:t>‘</a:t>
            </a:r>
            <a:r>
              <a:rPr lang="ko-KR" altLang="en-US" dirty="0"/>
              <a:t>전 지구적 이행 점검</a:t>
            </a:r>
            <a:r>
              <a:rPr lang="en-US" altLang="ko-KR" dirty="0"/>
              <a:t>’, ‘</a:t>
            </a:r>
            <a:r>
              <a:rPr lang="ko-KR" altLang="en-US" dirty="0"/>
              <a:t>감축</a:t>
            </a:r>
            <a:r>
              <a:rPr lang="en-US" altLang="ko-KR" dirty="0"/>
              <a:t>’, ‘</a:t>
            </a:r>
            <a:r>
              <a:rPr lang="ko-KR" altLang="en-US" dirty="0"/>
              <a:t>적응과 회복</a:t>
            </a:r>
            <a:r>
              <a:rPr lang="en-US" altLang="ko-KR" dirty="0"/>
              <a:t>’, ‘</a:t>
            </a:r>
            <a:r>
              <a:rPr lang="ko-KR" altLang="en-US" dirty="0"/>
              <a:t>기후 </a:t>
            </a:r>
            <a:r>
              <a:rPr lang="ko-KR" altLang="en-US" dirty="0" err="1"/>
              <a:t>테크</a:t>
            </a:r>
            <a:r>
              <a:rPr lang="en-US" altLang="ko-KR" dirty="0"/>
              <a:t>’ </a:t>
            </a:r>
            <a:r>
              <a:rPr lang="ko-KR" altLang="en-US" dirty="0"/>
              <a:t>분야에서 각국의 </a:t>
            </a:r>
            <a:r>
              <a:rPr lang="en-US" altLang="ko-KR" dirty="0"/>
              <a:t>NDC</a:t>
            </a:r>
            <a:r>
              <a:rPr lang="en-US" altLang="ko-KR" baseline="30000" dirty="0"/>
              <a:t>1) </a:t>
            </a:r>
            <a:r>
              <a:rPr lang="ko-KR" altLang="en-US" dirty="0"/>
              <a:t>이행 점검 평가 후 행동 방안 도출</a:t>
            </a:r>
            <a:r>
              <a:rPr lang="en-US" altLang="ko-KR" dirty="0"/>
              <a:t>, </a:t>
            </a:r>
            <a:r>
              <a:rPr lang="ko-KR" altLang="en-US" dirty="0"/>
              <a:t>화석연료 단계적 퇴출</a:t>
            </a:r>
            <a:r>
              <a:rPr lang="en-US" altLang="ko-KR" dirty="0"/>
              <a:t>·</a:t>
            </a:r>
            <a:r>
              <a:rPr lang="ko-KR" altLang="en-US" dirty="0"/>
              <a:t>감축 합의에 대한 논의</a:t>
            </a:r>
            <a:r>
              <a:rPr lang="en-US" altLang="ko-KR" dirty="0"/>
              <a:t>, </a:t>
            </a:r>
            <a:r>
              <a:rPr lang="ko-KR" altLang="en-US" dirty="0"/>
              <a:t>손실과 피해 기금 마련을 위한 방안 검토</a:t>
            </a:r>
            <a:r>
              <a:rPr lang="en-US" altLang="ko-KR" dirty="0"/>
              <a:t>, </a:t>
            </a:r>
            <a:r>
              <a:rPr lang="ko-KR" altLang="en-US" dirty="0"/>
              <a:t>탄소 감축 기술 확산을 위한 국제사회 공동 행동 방안 도출 등이 세부 안건으로 상정</a:t>
            </a:r>
            <a:endParaRPr lang="en-US" altLang="ko-KR" dirty="0"/>
          </a:p>
        </p:txBody>
      </p:sp>
      <p:sp>
        <p:nvSpPr>
          <p:cNvPr id="4" name="TextBox 3">
            <a:extLst>
              <a:ext uri="{FF2B5EF4-FFF2-40B4-BE49-F238E27FC236}">
                <a16:creationId xmlns:a16="http://schemas.microsoft.com/office/drawing/2014/main" id="{CEC881C0-62E8-484F-BCB0-FA5060F02A67}"/>
              </a:ext>
            </a:extLst>
          </p:cNvPr>
          <p:cNvSpPr txBox="1"/>
          <p:nvPr/>
        </p:nvSpPr>
        <p:spPr>
          <a:xfrm>
            <a:off x="521033" y="5612656"/>
            <a:ext cx="8845748" cy="492443"/>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UNFCCC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홈페이지</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경제연구원 재구성</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a:p>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Note</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1): Nationally Determined Contributions</a:t>
            </a:r>
          </a:p>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Note</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2): 2013</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년 폴란드 바르샤바에서 열린 </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COP19</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에서 합의된 바르샤바 메커니즘은 기후변화 적응에도 불구하고 불가피한 피해에 대한 논의를 담고 있고</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COP27</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에서는 이러한 피해에 보상하기 위한 </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신규 기금</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을 설립하는 것에 당사국들이 합의한 바 있음</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그러나 구체적인 재원 조달에 대한 방안 마련은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마련</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된 바 없어 </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COP28</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에서 논의 진행 </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32" name="그룹 31">
            <a:extLst>
              <a:ext uri="{FF2B5EF4-FFF2-40B4-BE49-F238E27FC236}">
                <a16:creationId xmlns:a16="http://schemas.microsoft.com/office/drawing/2014/main" id="{91D9DB91-83DC-4728-BE80-4424C8A5D1A8}"/>
              </a:ext>
            </a:extLst>
          </p:cNvPr>
          <p:cNvGrpSpPr/>
          <p:nvPr/>
        </p:nvGrpSpPr>
        <p:grpSpPr>
          <a:xfrm>
            <a:off x="489000" y="2176483"/>
            <a:ext cx="8820000" cy="276837"/>
            <a:chOff x="704850" y="2013298"/>
            <a:chExt cx="4140200" cy="276837"/>
          </a:xfrm>
        </p:grpSpPr>
        <p:sp>
          <p:nvSpPr>
            <p:cNvPr id="33" name="TextBox 32">
              <a:extLst>
                <a:ext uri="{FF2B5EF4-FFF2-40B4-BE49-F238E27FC236}">
                  <a16:creationId xmlns:a16="http://schemas.microsoft.com/office/drawing/2014/main" id="{35114195-6F16-4892-A42C-9C0FF48C3168}"/>
                </a:ext>
              </a:extLst>
            </p:cNvPr>
            <p:cNvSpPr txBox="1"/>
            <p:nvPr/>
          </p:nvSpPr>
          <p:spPr>
            <a:xfrm>
              <a:off x="704850" y="2046854"/>
              <a:ext cx="1543218"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rPr>
                <a:t>COP28</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rPr>
                <a:t>에서 주목해야 할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rPr>
                <a:t>4</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rPr>
                <a:t>가지 주제와 세부 안건</a:t>
              </a:r>
            </a:p>
          </p:txBody>
        </p:sp>
        <p:cxnSp>
          <p:nvCxnSpPr>
            <p:cNvPr id="37" name="직선 연결선 36">
              <a:extLst>
                <a:ext uri="{FF2B5EF4-FFF2-40B4-BE49-F238E27FC236}">
                  <a16:creationId xmlns:a16="http://schemas.microsoft.com/office/drawing/2014/main" id="{5854F981-2C55-46CF-A654-5E728439C01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4DF0A040-B405-4042-8E79-8DE0A7E392E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직사각형 4">
            <a:extLst>
              <a:ext uri="{FF2B5EF4-FFF2-40B4-BE49-F238E27FC236}">
                <a16:creationId xmlns:a16="http://schemas.microsoft.com/office/drawing/2014/main" id="{0EB93479-64E2-FE3A-8257-913BBF404B77}"/>
              </a:ext>
            </a:extLst>
          </p:cNvPr>
          <p:cNvSpPr/>
          <p:nvPr/>
        </p:nvSpPr>
        <p:spPr>
          <a:xfrm>
            <a:off x="521033" y="2651779"/>
            <a:ext cx="2086833" cy="492441"/>
          </a:xfrm>
          <a:prstGeom prst="rect">
            <a:avLst/>
          </a:prstGeom>
          <a:pattFill prst="ltDnDiag">
            <a:fgClr>
              <a:schemeClr val="accent4">
                <a:lumMod val="40000"/>
                <a:lumOff val="60000"/>
              </a:schemeClr>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전 지구적 이행 점검</a:t>
            </a:r>
            <a:endParaRPr lang="en-US" altLang="ko-KR"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ctr"/>
            <a:r>
              <a:rPr lang="en-US" altLang="ko-KR" sz="105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(Global </a:t>
            </a:r>
            <a:r>
              <a:rPr lang="en-US" altLang="ko-KR" sz="1050" b="1"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Stocktake</a:t>
            </a:r>
            <a:r>
              <a:rPr lang="en-US" altLang="ko-KR" sz="105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GST)</a:t>
            </a:r>
            <a:endParaRPr lang="ko-KR" altLang="en-US" sz="105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7" name="직사각형 6">
            <a:extLst>
              <a:ext uri="{FF2B5EF4-FFF2-40B4-BE49-F238E27FC236}">
                <a16:creationId xmlns:a16="http://schemas.microsoft.com/office/drawing/2014/main" id="{AA52250A-49AF-94D3-D1AD-88B96AE3544C}"/>
              </a:ext>
            </a:extLst>
          </p:cNvPr>
          <p:cNvSpPr/>
          <p:nvPr/>
        </p:nvSpPr>
        <p:spPr>
          <a:xfrm>
            <a:off x="5026976" y="2651779"/>
            <a:ext cx="2086833" cy="492441"/>
          </a:xfrm>
          <a:prstGeom prst="rect">
            <a:avLst/>
          </a:prstGeom>
          <a:pattFill prst="ltDnDiag">
            <a:fgClr>
              <a:schemeClr val="accent4">
                <a:lumMod val="40000"/>
                <a:lumOff val="60000"/>
              </a:schemeClr>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적응과 회복</a:t>
            </a:r>
            <a:endParaRPr lang="en-US" altLang="ko-KR"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ctr"/>
            <a:r>
              <a:rPr lang="en-US" altLang="ko-KR" sz="105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(Adaptation and resilience)</a:t>
            </a:r>
          </a:p>
        </p:txBody>
      </p:sp>
      <p:sp>
        <p:nvSpPr>
          <p:cNvPr id="8" name="직사각형 7">
            <a:extLst>
              <a:ext uri="{FF2B5EF4-FFF2-40B4-BE49-F238E27FC236}">
                <a16:creationId xmlns:a16="http://schemas.microsoft.com/office/drawing/2014/main" id="{55A99752-DEF5-7183-9034-0F3BD42F70CF}"/>
              </a:ext>
            </a:extLst>
          </p:cNvPr>
          <p:cNvSpPr/>
          <p:nvPr/>
        </p:nvSpPr>
        <p:spPr>
          <a:xfrm>
            <a:off x="7279948" y="2651779"/>
            <a:ext cx="2086833" cy="492441"/>
          </a:xfrm>
          <a:prstGeom prst="rect">
            <a:avLst/>
          </a:prstGeom>
          <a:pattFill prst="ltDnDiag">
            <a:fgClr>
              <a:schemeClr val="accent4">
                <a:lumMod val="40000"/>
                <a:lumOff val="60000"/>
              </a:schemeClr>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기후 </a:t>
            </a:r>
            <a:r>
              <a:rPr lang="ko-KR" altLang="en-US" sz="1200" b="1"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테크</a:t>
            </a:r>
            <a:endParaRPr lang="ko-KR" altLang="en-US"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ctr"/>
            <a:r>
              <a:rPr lang="en-US" altLang="ko-KR"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(Climate Technology)</a:t>
            </a:r>
          </a:p>
        </p:txBody>
      </p:sp>
      <p:sp>
        <p:nvSpPr>
          <p:cNvPr id="9" name="직사각형 8">
            <a:extLst>
              <a:ext uri="{FF2B5EF4-FFF2-40B4-BE49-F238E27FC236}">
                <a16:creationId xmlns:a16="http://schemas.microsoft.com/office/drawing/2014/main" id="{F35C5F62-6720-7BCD-D4A7-F0BA553AEE6F}"/>
              </a:ext>
            </a:extLst>
          </p:cNvPr>
          <p:cNvSpPr/>
          <p:nvPr/>
        </p:nvSpPr>
        <p:spPr>
          <a:xfrm>
            <a:off x="2774005" y="2651779"/>
            <a:ext cx="2086833" cy="492441"/>
          </a:xfrm>
          <a:prstGeom prst="rect">
            <a:avLst/>
          </a:prstGeom>
          <a:pattFill prst="ltDnDiag">
            <a:fgClr>
              <a:schemeClr val="accent4">
                <a:lumMod val="40000"/>
                <a:lumOff val="60000"/>
              </a:schemeClr>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감축</a:t>
            </a:r>
          </a:p>
          <a:p>
            <a:pPr algn="ctr"/>
            <a:r>
              <a:rPr lang="en-US" altLang="ko-KR" sz="12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(Mitigation)</a:t>
            </a:r>
          </a:p>
        </p:txBody>
      </p:sp>
      <p:sp>
        <p:nvSpPr>
          <p:cNvPr id="11" name="직사각형 10">
            <a:extLst>
              <a:ext uri="{FF2B5EF4-FFF2-40B4-BE49-F238E27FC236}">
                <a16:creationId xmlns:a16="http://schemas.microsoft.com/office/drawing/2014/main" id="{7FE211BE-3AD8-0C68-0656-BE2A9297F132}"/>
              </a:ext>
            </a:extLst>
          </p:cNvPr>
          <p:cNvSpPr/>
          <p:nvPr/>
        </p:nvSpPr>
        <p:spPr>
          <a:xfrm>
            <a:off x="521033" y="3248297"/>
            <a:ext cx="2086833" cy="20875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7313" indent="-87313" algn="l">
              <a:spcAft>
                <a:spcPts val="300"/>
              </a:spcAft>
              <a:buFont typeface="Arial" panose="020B0604020202020204" pitchFamily="34" charset="0"/>
              <a:buChar char="•"/>
            </a:pP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파리협정 이후 각국의 </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NDC</a:t>
            </a:r>
            <a:r>
              <a:rPr lang="en-US" altLang="ko-KR" sz="1100" b="1" baseline="30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1)</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이행 점검 현황 평가 </a:t>
            </a:r>
            <a:endPar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265112" lvl="1" indent="-171450">
              <a:spcAft>
                <a:spcPts val="300"/>
              </a:spcAft>
              <a:buFont typeface="KoPub돋움체 Medium" panose="00000600000000000000" pitchFamily="2" charset="-127"/>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파리협정 당사국들이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5</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년마다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NDC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달성을 위해 국가별 감축 이행 상황을 종합적으로 평가</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검토</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87313" lvl="1" indent="-76200">
              <a:spcAft>
                <a:spcPts val="300"/>
              </a:spcAft>
              <a:buFont typeface="Arial" panose="020B0604020202020204" pitchFamily="34" charset="0"/>
              <a:buChar char="•"/>
            </a:pP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GST </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기반 기후 행동 방안 도출</a:t>
            </a:r>
            <a:endPar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258763" lvl="1" indent="-171450">
              <a:spcAft>
                <a:spcPts val="300"/>
              </a:spcAft>
              <a:buFontTx/>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국제 협력의 중요성과 필요성을 강조하는 정치적 메시지 도출</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기후</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행동을 위한 기회 발굴</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벤치마크 사례 공유</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목표 달성을 위한 장애물 극복 방안을 논의</a:t>
            </a:r>
          </a:p>
        </p:txBody>
      </p:sp>
      <p:sp>
        <p:nvSpPr>
          <p:cNvPr id="12" name="직사각형 11">
            <a:extLst>
              <a:ext uri="{FF2B5EF4-FFF2-40B4-BE49-F238E27FC236}">
                <a16:creationId xmlns:a16="http://schemas.microsoft.com/office/drawing/2014/main" id="{CA1A7C21-0C06-416B-A664-0FD4F1624A01}"/>
              </a:ext>
            </a:extLst>
          </p:cNvPr>
          <p:cNvSpPr/>
          <p:nvPr/>
        </p:nvSpPr>
        <p:spPr>
          <a:xfrm>
            <a:off x="2774005" y="3248297"/>
            <a:ext cx="2086833" cy="20875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7313" indent="-87313" algn="l">
              <a:spcAft>
                <a:spcPts val="300"/>
              </a:spcAft>
              <a:buFont typeface="Arial" panose="020B0604020202020204" pitchFamily="34" charset="0"/>
              <a:buChar char="•"/>
            </a:pP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화석연료에 대한 단계적 퇴출 또는 감축에 대한 각국 입장 제시 </a:t>
            </a:r>
            <a:endPar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265112" lvl="1" indent="-171450">
              <a:spcAft>
                <a:spcPts val="300"/>
              </a:spcAft>
              <a:buFont typeface="KoPub돋움체 Medium" panose="00000600000000000000" pitchFamily="2" charset="-127"/>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궁극적으로 탄소배출량을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0</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으로 만들기 위해 필요한 </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화석연료 퇴출 또는 감축 안</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을 합의할 지 당사국 간 논의  </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87313" lvl="1" indent="-76200">
              <a:spcAft>
                <a:spcPts val="300"/>
              </a:spcAft>
              <a:buFont typeface="Arial" panose="020B0604020202020204" pitchFamily="34" charset="0"/>
              <a:buChar char="•"/>
            </a:pP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온실가스 배출량 감축을 위한 구체적 방안 검토 </a:t>
            </a:r>
            <a:endPar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258763" lvl="1" indent="-171450">
              <a:spcAft>
                <a:spcPts val="300"/>
              </a:spcAft>
              <a:buFontTx/>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재생에너지 사용 촉구</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원자력</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수소</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탄소 </a:t>
            </a:r>
            <a:r>
              <a:rPr lang="ko-KR" altLang="en-US" sz="100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포집과</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같은 화석연료 대체 방안</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화석연료 보조금 폐지 등에 대한 논의 </a:t>
            </a:r>
          </a:p>
        </p:txBody>
      </p:sp>
      <p:sp>
        <p:nvSpPr>
          <p:cNvPr id="13" name="직사각형 12">
            <a:extLst>
              <a:ext uri="{FF2B5EF4-FFF2-40B4-BE49-F238E27FC236}">
                <a16:creationId xmlns:a16="http://schemas.microsoft.com/office/drawing/2014/main" id="{917007A8-2551-9435-7BE0-63F2F4BDF78F}"/>
              </a:ext>
            </a:extLst>
          </p:cNvPr>
          <p:cNvSpPr/>
          <p:nvPr/>
        </p:nvSpPr>
        <p:spPr>
          <a:xfrm>
            <a:off x="5026976" y="3248297"/>
            <a:ext cx="2086833" cy="20875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7313" indent="-87313">
              <a:spcAft>
                <a:spcPts val="300"/>
              </a:spcAft>
              <a:buFont typeface="Arial" panose="020B0604020202020204" pitchFamily="34" charset="0"/>
              <a:buChar char="•"/>
            </a:pP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기후 변화의 영향으로 인한 손실과 피해 보상에 당사국 합의</a:t>
            </a:r>
            <a:r>
              <a:rPr lang="en-US" altLang="ko-KR" sz="1100" b="1" baseline="30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2)</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endPar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265112" lvl="1" indent="-171450">
              <a:spcAft>
                <a:spcPts val="300"/>
              </a:spcAft>
              <a:buFont typeface="KoPub돋움체 Medium" panose="00000600000000000000" pitchFamily="2" charset="-127"/>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자연스러운 기후 변화가 아닌</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극단적 기상현상</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해수면 상승</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해양산성화</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생물다양성 손실 등이 발생하며 자연과 사람에게 주는 악영향을 보상하는 것 논의 </a:t>
            </a:r>
          </a:p>
          <a:p>
            <a:pPr marL="87313" indent="-87313" algn="l">
              <a:spcAft>
                <a:spcPts val="300"/>
              </a:spcAft>
              <a:buFont typeface="Arial" panose="020B0604020202020204" pitchFamily="34" charset="0"/>
              <a:buChar char="•"/>
            </a:pP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손실과 피해</a:t>
            </a:r>
            <a:r>
              <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(Loss and Damage) </a:t>
            </a: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기금 마련 방안 논의</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265112" lvl="1" indent="-171450">
              <a:buFont typeface="KoPub돋움체 Medium" panose="00000600000000000000" pitchFamily="2" charset="-127"/>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선진국</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공여국</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개발도상국</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수혜국</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그룹의 구성</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기금의 강제성 여부</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기금의 규모 등 결정 필요 </a:t>
            </a:r>
          </a:p>
        </p:txBody>
      </p:sp>
      <p:sp>
        <p:nvSpPr>
          <p:cNvPr id="14" name="직사각형 13">
            <a:extLst>
              <a:ext uri="{FF2B5EF4-FFF2-40B4-BE49-F238E27FC236}">
                <a16:creationId xmlns:a16="http://schemas.microsoft.com/office/drawing/2014/main" id="{E462AB9A-7DEA-E1E6-EC28-4A5382F9AC7C}"/>
              </a:ext>
            </a:extLst>
          </p:cNvPr>
          <p:cNvSpPr/>
          <p:nvPr/>
        </p:nvSpPr>
        <p:spPr>
          <a:xfrm>
            <a:off x="7279948" y="3248297"/>
            <a:ext cx="2086833" cy="20875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7313" indent="-87313" algn="l">
              <a:spcAft>
                <a:spcPts val="300"/>
              </a:spcAft>
              <a:buFont typeface="Arial" panose="020B0604020202020204" pitchFamily="34" charset="0"/>
              <a:buChar char="•"/>
            </a:pP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온실가스 배출 감축을 돕는 기술 개발 및 확산 방안 논의 </a:t>
            </a:r>
            <a:endPar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265112" lvl="1" indent="-171450">
              <a:spcAft>
                <a:spcPts val="300"/>
              </a:spcAft>
              <a:buFont typeface="KoPub돋움체 Medium" panose="00000600000000000000" pitchFamily="2" charset="-127"/>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기후변화협약에서 선진국이 개발도상국에 온실가스 배출 감축 기술 이전 또는 해당 기술에 접근할 수 있게 해야 함을 명시했으며 관련 방안 논의 </a:t>
            </a:r>
            <a:endPar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87313" lvl="1" indent="-76200">
              <a:spcAft>
                <a:spcPts val="300"/>
              </a:spcAft>
              <a:buFont typeface="Arial" panose="020B0604020202020204" pitchFamily="34" charset="0"/>
              <a:buChar char="•"/>
            </a:pPr>
            <a:r>
              <a:rPr lang="ko-KR" altLang="en-US"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탄소 감축 기술 확산을 위한 국제사회 공동 행동 방안 도출 </a:t>
            </a:r>
            <a:endParaRPr lang="en-US" altLang="ko-KR" sz="1100" b="1"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258763" lvl="1" indent="-171450">
              <a:spcAft>
                <a:spcPts val="300"/>
              </a:spcAft>
              <a:buFontTx/>
              <a:buChar char="-"/>
            </a:pP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탄소 </a:t>
            </a:r>
            <a:r>
              <a:rPr lang="ko-KR" altLang="en-US" sz="1000" dirty="0" err="1">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다배출</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산업</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철강</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시멘트</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등</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공정 관련 저탄소 기술 개발</a:t>
            </a:r>
            <a:r>
              <a:rPr lang="en-US" altLang="ko-K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국제표준 형성 등 협력 방안 필요 </a:t>
            </a:r>
          </a:p>
        </p:txBody>
      </p:sp>
      <p:sp>
        <p:nvSpPr>
          <p:cNvPr id="6" name="직사각형 5">
            <a:extLst>
              <a:ext uri="{FF2B5EF4-FFF2-40B4-BE49-F238E27FC236}">
                <a16:creationId xmlns:a16="http://schemas.microsoft.com/office/drawing/2014/main" id="{CB5A4541-4D4E-4F9E-B5F7-731DFEDCE3DD}"/>
              </a:ext>
            </a:extLst>
          </p:cNvPr>
          <p:cNvSpPr/>
          <p:nvPr/>
        </p:nvSpPr>
        <p:spPr>
          <a:xfrm>
            <a:off x="521033" y="2663839"/>
            <a:ext cx="206936" cy="1869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1</a:t>
            </a:r>
            <a:endParaRPr lang="ko-KR" altLang="en-US"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0" name="직사각형 9">
            <a:extLst>
              <a:ext uri="{FF2B5EF4-FFF2-40B4-BE49-F238E27FC236}">
                <a16:creationId xmlns:a16="http://schemas.microsoft.com/office/drawing/2014/main" id="{C66A700F-E988-EEBC-133B-97A47CEE877C}"/>
              </a:ext>
            </a:extLst>
          </p:cNvPr>
          <p:cNvSpPr/>
          <p:nvPr/>
        </p:nvSpPr>
        <p:spPr>
          <a:xfrm>
            <a:off x="2774004" y="2651779"/>
            <a:ext cx="206936" cy="1869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2</a:t>
            </a:r>
            <a:endParaRPr lang="ko-KR" altLang="en-US"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5" name="직사각형 14">
            <a:extLst>
              <a:ext uri="{FF2B5EF4-FFF2-40B4-BE49-F238E27FC236}">
                <a16:creationId xmlns:a16="http://schemas.microsoft.com/office/drawing/2014/main" id="{FC963738-33F4-4ED0-7871-CA9382BBBDE9}"/>
              </a:ext>
            </a:extLst>
          </p:cNvPr>
          <p:cNvSpPr/>
          <p:nvPr/>
        </p:nvSpPr>
        <p:spPr>
          <a:xfrm>
            <a:off x="5038315" y="2651779"/>
            <a:ext cx="206936" cy="1869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3</a:t>
            </a:r>
            <a:endParaRPr lang="ko-KR" altLang="en-US"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8" name="직사각형 17">
            <a:extLst>
              <a:ext uri="{FF2B5EF4-FFF2-40B4-BE49-F238E27FC236}">
                <a16:creationId xmlns:a16="http://schemas.microsoft.com/office/drawing/2014/main" id="{F057B569-B7FE-E274-A268-0A30359C80D8}"/>
              </a:ext>
            </a:extLst>
          </p:cNvPr>
          <p:cNvSpPr/>
          <p:nvPr/>
        </p:nvSpPr>
        <p:spPr>
          <a:xfrm>
            <a:off x="7279416" y="2651779"/>
            <a:ext cx="206936" cy="1869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4</a:t>
            </a:r>
            <a:endParaRPr lang="ko-KR" altLang="en-US"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2444136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COP28 </a:t>
            </a:r>
            <a:r>
              <a:rPr lang="ko-KR" altLang="en-US" dirty="0"/>
              <a:t>주요 안건 </a:t>
            </a:r>
            <a:r>
              <a:rPr lang="en-US" altLang="ko-KR" dirty="0"/>
              <a:t>- </a:t>
            </a:r>
            <a:r>
              <a:rPr lang="ko-KR" altLang="en-US" dirty="0"/>
              <a:t>논의사항 </a:t>
            </a:r>
            <a:r>
              <a:rPr lang="en-US" altLang="ko-KR" dirty="0"/>
              <a:t>(1/2)</a:t>
            </a:r>
            <a:endParaRPr lang="ko-KR" altLang="en-US" dirty="0"/>
          </a:p>
        </p:txBody>
      </p:sp>
      <p:sp>
        <p:nvSpPr>
          <p:cNvPr id="22" name="텍스트 개체 틀 29">
            <a:extLst>
              <a:ext uri="{FF2B5EF4-FFF2-40B4-BE49-F238E27FC236}">
                <a16:creationId xmlns:a16="http://schemas.microsoft.com/office/drawing/2014/main" id="{4A97A6EB-C867-4A4E-B043-E03DDF7385AE}"/>
              </a:ext>
            </a:extLst>
          </p:cNvPr>
          <p:cNvSpPr txBox="1">
            <a:spLocks/>
          </p:cNvSpPr>
          <p:nvPr/>
        </p:nvSpPr>
        <p:spPr>
          <a:xfrm>
            <a:off x="488950" y="1162471"/>
            <a:ext cx="8928100" cy="864737"/>
          </a:xfrm>
          <a:prstGeom prst="rect">
            <a:avLst/>
          </a:prstGeom>
        </p:spPr>
        <p:txBody>
          <a:bodyPr lIns="0" tIns="0" rIns="0" bIns="0"/>
          <a:lstStyle>
            <a:lvl1pPr lvl="0">
              <a:lnSpc>
                <a:spcPct val="110000"/>
              </a:lnSpc>
              <a:spcAft>
                <a:spcPts val="600"/>
              </a:spcAft>
              <a:defRPr sz="1500" b="0" i="0">
                <a:ln>
                  <a:solidFill>
                    <a:prstClr val="white">
                      <a:lumMod val="75000"/>
                      <a:alpha val="0"/>
                    </a:prstClr>
                  </a:solidFill>
                </a:ln>
                <a:solidFill>
                  <a:schemeClr val="tx1">
                    <a:lumMod val="65000"/>
                    <a:lumOff val="35000"/>
                  </a:schemeClr>
                </a:solidFill>
                <a:latin typeface="+mn-ea"/>
                <a:cs typeface="Univers for KPMG" panose="020B0603020202020204" pitchFamily="34" charset="0"/>
              </a:defRPr>
            </a:lvl1pPr>
            <a:lvl2pPr marL="0" indent="0" latinLnBrk="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latinLnBrk="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latinLnBrk="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latinLnBrk="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latinLnBrk="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latinLnBrk="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r>
              <a:rPr lang="ko-KR" altLang="en-US" dirty="0"/>
              <a:t>전 지구적 이행점검</a:t>
            </a:r>
            <a:r>
              <a:rPr lang="en-US" altLang="ko-KR" dirty="0"/>
              <a:t>(GST)</a:t>
            </a:r>
            <a:r>
              <a:rPr lang="ko-KR" altLang="en-US" dirty="0"/>
              <a:t>이 시행됨에 따라 파리협정 내 지구 평균기온 </a:t>
            </a:r>
            <a:r>
              <a:rPr lang="en-US" altLang="ko-KR" dirty="0"/>
              <a:t>1.5℃ </a:t>
            </a:r>
            <a:r>
              <a:rPr lang="ko-KR" altLang="en-US" dirty="0"/>
              <a:t>상승 제한 목표에 대한 이행현황을 평가한 첫 번째 성적표가 발행됨</a:t>
            </a:r>
            <a:r>
              <a:rPr lang="en-US" altLang="ko-KR" dirty="0"/>
              <a:t>.</a:t>
            </a:r>
            <a:r>
              <a:rPr lang="ko-KR" altLang="en-US" dirty="0"/>
              <a:t> 한편</a:t>
            </a:r>
            <a:r>
              <a:rPr lang="en-US" altLang="ko-KR" dirty="0"/>
              <a:t>, </a:t>
            </a:r>
            <a:r>
              <a:rPr lang="ko-KR" altLang="en-US" dirty="0"/>
              <a:t>한국을 포함한 </a:t>
            </a:r>
            <a:r>
              <a:rPr lang="en-US" altLang="ko-KR" dirty="0"/>
              <a:t>123</a:t>
            </a:r>
            <a:r>
              <a:rPr lang="ko-KR" altLang="en-US" dirty="0"/>
              <a:t>개국은 </a:t>
            </a:r>
            <a:r>
              <a:rPr lang="en-US" altLang="ko-KR" dirty="0"/>
              <a:t>2030</a:t>
            </a:r>
            <a:r>
              <a:rPr lang="ko-KR" altLang="en-US" dirty="0"/>
              <a:t>년까지 재생에너지 발전용량을 </a:t>
            </a:r>
            <a:r>
              <a:rPr lang="en-US" altLang="ko-KR" dirty="0"/>
              <a:t>3</a:t>
            </a:r>
            <a:r>
              <a:rPr lang="ko-KR" altLang="en-US" dirty="0"/>
              <a:t>배 확대하기로 약속</a:t>
            </a:r>
            <a:endParaRPr lang="en-US" altLang="ko-KR" dirty="0"/>
          </a:p>
        </p:txBody>
      </p:sp>
      <p:sp>
        <p:nvSpPr>
          <p:cNvPr id="4" name="TextBox 3">
            <a:extLst>
              <a:ext uri="{FF2B5EF4-FFF2-40B4-BE49-F238E27FC236}">
                <a16:creationId xmlns:a16="http://schemas.microsoft.com/office/drawing/2014/main" id="{CEC881C0-62E8-484F-BCB0-FA5060F02A67}"/>
              </a:ext>
            </a:extLst>
          </p:cNvPr>
          <p:cNvSpPr txBox="1"/>
          <p:nvPr/>
        </p:nvSpPr>
        <p:spPr>
          <a:xfrm>
            <a:off x="521033" y="5612656"/>
            <a:ext cx="4275267" cy="615553"/>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UNFCCC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홈페이지</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경제연구원 재구성</a:t>
            </a:r>
            <a:b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b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Note</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1):</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CMA(Conference of Parties serving as the meeting of the Parties to the Paris Agreement)</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는 파리협정에 따라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NDC</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를 논의하기 위한 자리로 </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COP</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와</a:t>
            </a:r>
            <a:r>
              <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 </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함께 개최됨</a:t>
            </a:r>
            <a:endParaRPr lang="en-US" altLang="ko-KR"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endParaRPr>
          </a:p>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Note 2): NDC(Nationally Determined Contribution)</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는 기후변화에 대응하기 위하여 각국이 취할 노력을 스스로 결정하여 제출한 국가 온실가스 감축 목표</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32" name="그룹 31">
            <a:extLst>
              <a:ext uri="{FF2B5EF4-FFF2-40B4-BE49-F238E27FC236}">
                <a16:creationId xmlns:a16="http://schemas.microsoft.com/office/drawing/2014/main" id="{91D9DB91-83DC-4728-BE80-4424C8A5D1A8}"/>
              </a:ext>
            </a:extLst>
          </p:cNvPr>
          <p:cNvGrpSpPr/>
          <p:nvPr/>
        </p:nvGrpSpPr>
        <p:grpSpPr>
          <a:xfrm>
            <a:off x="489000" y="2176483"/>
            <a:ext cx="4320000" cy="276837"/>
            <a:chOff x="704850" y="2013298"/>
            <a:chExt cx="4140200" cy="276837"/>
          </a:xfrm>
        </p:grpSpPr>
        <p:sp>
          <p:nvSpPr>
            <p:cNvPr id="33" name="TextBox 32">
              <a:extLst>
                <a:ext uri="{FF2B5EF4-FFF2-40B4-BE49-F238E27FC236}">
                  <a16:creationId xmlns:a16="http://schemas.microsoft.com/office/drawing/2014/main" id="{35114195-6F16-4892-A42C-9C0FF48C3168}"/>
                </a:ext>
              </a:extLst>
            </p:cNvPr>
            <p:cNvSpPr txBox="1"/>
            <p:nvPr/>
          </p:nvSpPr>
          <p:spPr>
            <a:xfrm>
              <a:off x="704850" y="2046854"/>
              <a:ext cx="2577764"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제</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1</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차 전 지구적 이행점검</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(GST)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결과</a:t>
              </a:r>
              <a:endPar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endParaRPr>
            </a:p>
          </p:txBody>
        </p:sp>
        <p:cxnSp>
          <p:nvCxnSpPr>
            <p:cNvPr id="37" name="직선 연결선 36">
              <a:extLst>
                <a:ext uri="{FF2B5EF4-FFF2-40B4-BE49-F238E27FC236}">
                  <a16:creationId xmlns:a16="http://schemas.microsoft.com/office/drawing/2014/main" id="{5854F981-2C55-46CF-A654-5E728439C01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4DF0A040-B405-4042-8E79-8DE0A7E392E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9" name="그룹 38">
            <a:extLst>
              <a:ext uri="{FF2B5EF4-FFF2-40B4-BE49-F238E27FC236}">
                <a16:creationId xmlns:a16="http://schemas.microsoft.com/office/drawing/2014/main" id="{754B3244-1D30-43E7-B980-9C04D43A9CBB}"/>
              </a:ext>
            </a:extLst>
          </p:cNvPr>
          <p:cNvGrpSpPr/>
          <p:nvPr/>
        </p:nvGrpSpPr>
        <p:grpSpPr>
          <a:xfrm>
            <a:off x="5097050" y="2176483"/>
            <a:ext cx="4319998" cy="276837"/>
            <a:chOff x="704850" y="2013298"/>
            <a:chExt cx="4140200" cy="276837"/>
          </a:xfrm>
        </p:grpSpPr>
        <p:sp>
          <p:nvSpPr>
            <p:cNvPr id="40" name="TextBox 39">
              <a:extLst>
                <a:ext uri="{FF2B5EF4-FFF2-40B4-BE49-F238E27FC236}">
                  <a16:creationId xmlns:a16="http://schemas.microsoft.com/office/drawing/2014/main" id="{4A671090-87F6-40A1-BDF8-963A0358AC6A}"/>
                </a:ext>
              </a:extLst>
            </p:cNvPr>
            <p:cNvSpPr txBox="1"/>
            <p:nvPr/>
          </p:nvSpPr>
          <p:spPr>
            <a:xfrm>
              <a:off x="704850" y="2046854"/>
              <a:ext cx="3057209"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2030</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년까지 재생에너지 발전용량 </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3</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배 확대 </a:t>
              </a:r>
            </a:p>
          </p:txBody>
        </p:sp>
        <p:cxnSp>
          <p:nvCxnSpPr>
            <p:cNvPr id="41" name="직선 연결선 40">
              <a:extLst>
                <a:ext uri="{FF2B5EF4-FFF2-40B4-BE49-F238E27FC236}">
                  <a16:creationId xmlns:a16="http://schemas.microsoft.com/office/drawing/2014/main" id="{FBCB2E0B-12C9-4926-8CEE-BA62F0A1D769}"/>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직선 연결선 41">
              <a:extLst>
                <a:ext uri="{FF2B5EF4-FFF2-40B4-BE49-F238E27FC236}">
                  <a16:creationId xmlns:a16="http://schemas.microsoft.com/office/drawing/2014/main" id="{CC12D21C-7121-4C59-9648-10DE3DC099FF}"/>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 name="그룹 5">
            <a:extLst>
              <a:ext uri="{FF2B5EF4-FFF2-40B4-BE49-F238E27FC236}">
                <a16:creationId xmlns:a16="http://schemas.microsoft.com/office/drawing/2014/main" id="{9B977904-C2F5-4BAF-92BF-587B52F35723}"/>
              </a:ext>
            </a:extLst>
          </p:cNvPr>
          <p:cNvGrpSpPr/>
          <p:nvPr/>
        </p:nvGrpSpPr>
        <p:grpSpPr>
          <a:xfrm>
            <a:off x="521033" y="2636130"/>
            <a:ext cx="988025" cy="2837571"/>
            <a:chOff x="698500" y="2252705"/>
            <a:chExt cx="988025" cy="3675614"/>
          </a:xfrm>
        </p:grpSpPr>
        <p:sp>
          <p:nvSpPr>
            <p:cNvPr id="43" name="직사각형 42">
              <a:extLst>
                <a:ext uri="{FF2B5EF4-FFF2-40B4-BE49-F238E27FC236}">
                  <a16:creationId xmlns:a16="http://schemas.microsoft.com/office/drawing/2014/main" id="{A664E613-395E-4D88-A098-F426EA74AA44}"/>
                </a:ext>
              </a:extLst>
            </p:cNvPr>
            <p:cNvSpPr/>
            <p:nvPr/>
          </p:nvSpPr>
          <p:spPr>
            <a:xfrm>
              <a:off x="698500" y="2252705"/>
              <a:ext cx="988025" cy="7613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결과</a:t>
              </a:r>
            </a:p>
          </p:txBody>
        </p:sp>
        <p:sp>
          <p:nvSpPr>
            <p:cNvPr id="44" name="직사각형 43">
              <a:extLst>
                <a:ext uri="{FF2B5EF4-FFF2-40B4-BE49-F238E27FC236}">
                  <a16:creationId xmlns:a16="http://schemas.microsoft.com/office/drawing/2014/main" id="{B1151A59-4980-4275-812A-B01EA48D096A}"/>
                </a:ext>
              </a:extLst>
            </p:cNvPr>
            <p:cNvSpPr/>
            <p:nvPr/>
          </p:nvSpPr>
          <p:spPr>
            <a:xfrm>
              <a:off x="698500" y="3077131"/>
              <a:ext cx="988025" cy="10887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논의내용</a:t>
              </a:r>
            </a:p>
          </p:txBody>
        </p:sp>
        <p:sp>
          <p:nvSpPr>
            <p:cNvPr id="45" name="직사각형 44">
              <a:extLst>
                <a:ext uri="{FF2B5EF4-FFF2-40B4-BE49-F238E27FC236}">
                  <a16:creationId xmlns:a16="http://schemas.microsoft.com/office/drawing/2014/main" id="{52EF2A26-010D-4B63-BF5B-58496DC857C8}"/>
                </a:ext>
              </a:extLst>
            </p:cNvPr>
            <p:cNvSpPr/>
            <p:nvPr/>
          </p:nvSpPr>
          <p:spPr>
            <a:xfrm>
              <a:off x="698500" y="4233886"/>
              <a:ext cx="988025" cy="81319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기대효과</a:t>
              </a:r>
            </a:p>
          </p:txBody>
        </p:sp>
        <p:sp>
          <p:nvSpPr>
            <p:cNvPr id="46" name="직사각형 45">
              <a:extLst>
                <a:ext uri="{FF2B5EF4-FFF2-40B4-BE49-F238E27FC236}">
                  <a16:creationId xmlns:a16="http://schemas.microsoft.com/office/drawing/2014/main" id="{A1C1565C-08F4-4F2D-A407-07062246D0C3}"/>
                </a:ext>
              </a:extLst>
            </p:cNvPr>
            <p:cNvSpPr/>
            <p:nvPr/>
          </p:nvSpPr>
          <p:spPr>
            <a:xfrm>
              <a:off x="698500" y="5115117"/>
              <a:ext cx="988025" cy="8132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한계점</a:t>
              </a:r>
            </a:p>
          </p:txBody>
        </p:sp>
      </p:grpSp>
      <p:grpSp>
        <p:nvGrpSpPr>
          <p:cNvPr id="47" name="그룹 46">
            <a:extLst>
              <a:ext uri="{FF2B5EF4-FFF2-40B4-BE49-F238E27FC236}">
                <a16:creationId xmlns:a16="http://schemas.microsoft.com/office/drawing/2014/main" id="{179F259D-6DF2-435B-967A-93F636309E0E}"/>
              </a:ext>
            </a:extLst>
          </p:cNvPr>
          <p:cNvGrpSpPr/>
          <p:nvPr/>
        </p:nvGrpSpPr>
        <p:grpSpPr>
          <a:xfrm>
            <a:off x="1570316" y="2641626"/>
            <a:ext cx="3225984" cy="2837570"/>
            <a:chOff x="698500" y="2252705"/>
            <a:chExt cx="988025" cy="3675613"/>
          </a:xfrm>
          <a:solidFill>
            <a:schemeClr val="bg1">
              <a:lumMod val="95000"/>
            </a:schemeClr>
          </a:solidFill>
        </p:grpSpPr>
        <p:sp>
          <p:nvSpPr>
            <p:cNvPr id="48" name="직사각형 47">
              <a:extLst>
                <a:ext uri="{FF2B5EF4-FFF2-40B4-BE49-F238E27FC236}">
                  <a16:creationId xmlns:a16="http://schemas.microsoft.com/office/drawing/2014/main" id="{B491BAF6-80FF-4348-AAC0-C38A4F34B86B}"/>
                </a:ext>
              </a:extLst>
            </p:cNvPr>
            <p:cNvSpPr/>
            <p:nvPr/>
          </p:nvSpPr>
          <p:spPr>
            <a:xfrm>
              <a:off x="698500" y="2252705"/>
              <a:ext cx="988025" cy="761314"/>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ko-KR" altLang="en-US"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파리협정 내 지구 평균기온 </a:t>
              </a:r>
              <a:r>
                <a:rPr lang="en-US" altLang="ko-KR"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1.5℃ </a:t>
              </a:r>
              <a:r>
                <a:rPr lang="ko-KR" altLang="en-US"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상승 제한 목표에 대한 이행현황을 형평성과 과학에 근거하여 평가</a:t>
              </a:r>
            </a:p>
          </p:txBody>
        </p:sp>
        <p:sp>
          <p:nvSpPr>
            <p:cNvPr id="49" name="직사각형 48">
              <a:extLst>
                <a:ext uri="{FF2B5EF4-FFF2-40B4-BE49-F238E27FC236}">
                  <a16:creationId xmlns:a16="http://schemas.microsoft.com/office/drawing/2014/main" id="{F8E713C8-E0B2-4635-8252-2BBE88F1C605}"/>
                </a:ext>
              </a:extLst>
            </p:cNvPr>
            <p:cNvSpPr/>
            <p:nvPr/>
          </p:nvSpPr>
          <p:spPr>
            <a:xfrm>
              <a:off x="698500" y="3070013"/>
              <a:ext cx="988025" cy="1088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제</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차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GST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결과문에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화석연료의 단계적 퇴출</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(Phase Out)’</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을</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포함시키는 것에 대한 산유국들의 반발 존재</a:t>
              </a:r>
              <a:endPar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177800" indent="-177800">
                <a:buFont typeface="Arial" panose="020B0604020202020204" pitchFamily="34" charset="0"/>
                <a:buChar char="•"/>
              </a:pP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탄소 예산에 대한 공평한 분배</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메탄</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등 비 탄소 온실가스 감축과 과도기 연료의 중요성 언급</a:t>
              </a:r>
              <a:endPar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0" name="직사각형 49">
              <a:extLst>
                <a:ext uri="{FF2B5EF4-FFF2-40B4-BE49-F238E27FC236}">
                  <a16:creationId xmlns:a16="http://schemas.microsoft.com/office/drawing/2014/main" id="{631F6AB3-594A-4F6E-BCF8-B03FA80B52D4}"/>
                </a:ext>
              </a:extLst>
            </p:cNvPr>
            <p:cNvSpPr/>
            <p:nvPr/>
          </p:nvSpPr>
          <p:spPr>
            <a:xfrm>
              <a:off x="698500" y="4214728"/>
              <a:ext cx="988025" cy="8252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모든 당사국은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GST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결과를</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반영하여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2025</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 제</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7</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차 파리협정 당사국회의</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(CMA)</a:t>
              </a:r>
              <a:r>
                <a:rPr lang="en-US" altLang="ko-KR" sz="1050" baseline="30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전에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2035</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년을 목표로 한 새로운</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NDC</a:t>
              </a:r>
              <a:r>
                <a:rPr lang="en-US" altLang="ko-KR" sz="1050" baseline="30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를 제출해야 함</a:t>
              </a:r>
              <a:endPar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1" name="직사각형 50">
              <a:extLst>
                <a:ext uri="{FF2B5EF4-FFF2-40B4-BE49-F238E27FC236}">
                  <a16:creationId xmlns:a16="http://schemas.microsoft.com/office/drawing/2014/main" id="{B4D7640B-4E63-42E5-9332-0656C4251076}"/>
                </a:ext>
              </a:extLst>
            </p:cNvPr>
            <p:cNvSpPr/>
            <p:nvPr/>
          </p:nvSpPr>
          <p:spPr>
            <a:xfrm>
              <a:off x="698500" y="5108000"/>
              <a:ext cx="988025" cy="8203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파리협정의 온도 목표에 부합하는 결과가 미흡</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즉</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지구 온도 상승 폭을 산업화 이전 대비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1.5℃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이내로 제한하기에는 각국의 이행 노력이 부족</a:t>
              </a:r>
              <a:endPar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grpSp>
      <p:grpSp>
        <p:nvGrpSpPr>
          <p:cNvPr id="62" name="그룹 61">
            <a:extLst>
              <a:ext uri="{FF2B5EF4-FFF2-40B4-BE49-F238E27FC236}">
                <a16:creationId xmlns:a16="http://schemas.microsoft.com/office/drawing/2014/main" id="{1F8FA250-B12C-4C1F-82AF-61FAAB4B3C00}"/>
              </a:ext>
            </a:extLst>
          </p:cNvPr>
          <p:cNvGrpSpPr/>
          <p:nvPr/>
        </p:nvGrpSpPr>
        <p:grpSpPr>
          <a:xfrm>
            <a:off x="5132388" y="2636130"/>
            <a:ext cx="988025" cy="2837571"/>
            <a:chOff x="698500" y="2252704"/>
            <a:chExt cx="988025" cy="3675614"/>
          </a:xfrm>
        </p:grpSpPr>
        <p:sp>
          <p:nvSpPr>
            <p:cNvPr id="63" name="직사각형 62">
              <a:extLst>
                <a:ext uri="{FF2B5EF4-FFF2-40B4-BE49-F238E27FC236}">
                  <a16:creationId xmlns:a16="http://schemas.microsoft.com/office/drawing/2014/main" id="{748D4356-B2E7-4C12-A244-ABBC853C1E5A}"/>
                </a:ext>
              </a:extLst>
            </p:cNvPr>
            <p:cNvSpPr/>
            <p:nvPr/>
          </p:nvSpPr>
          <p:spPr>
            <a:xfrm>
              <a:off x="698500" y="2252704"/>
              <a:ext cx="988025" cy="754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결과</a:t>
              </a:r>
            </a:p>
          </p:txBody>
        </p:sp>
        <p:sp>
          <p:nvSpPr>
            <p:cNvPr id="64" name="직사각형 63">
              <a:extLst>
                <a:ext uri="{FF2B5EF4-FFF2-40B4-BE49-F238E27FC236}">
                  <a16:creationId xmlns:a16="http://schemas.microsoft.com/office/drawing/2014/main" id="{04CF2CDB-5C11-4555-9F6B-5EF20696D398}"/>
                </a:ext>
              </a:extLst>
            </p:cNvPr>
            <p:cNvSpPr/>
            <p:nvPr/>
          </p:nvSpPr>
          <p:spPr>
            <a:xfrm>
              <a:off x="698500" y="3077127"/>
              <a:ext cx="988025" cy="10887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논의내용</a:t>
              </a:r>
            </a:p>
          </p:txBody>
        </p:sp>
        <p:sp>
          <p:nvSpPr>
            <p:cNvPr id="65" name="직사각형 64">
              <a:extLst>
                <a:ext uri="{FF2B5EF4-FFF2-40B4-BE49-F238E27FC236}">
                  <a16:creationId xmlns:a16="http://schemas.microsoft.com/office/drawing/2014/main" id="{715B83C2-CCFE-403B-9B42-A653E8D81B77}"/>
                </a:ext>
              </a:extLst>
            </p:cNvPr>
            <p:cNvSpPr/>
            <p:nvPr/>
          </p:nvSpPr>
          <p:spPr>
            <a:xfrm>
              <a:off x="698500" y="4233885"/>
              <a:ext cx="988025" cy="81319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기대효과</a:t>
              </a:r>
            </a:p>
          </p:txBody>
        </p:sp>
        <p:sp>
          <p:nvSpPr>
            <p:cNvPr id="66" name="직사각형 65">
              <a:extLst>
                <a:ext uri="{FF2B5EF4-FFF2-40B4-BE49-F238E27FC236}">
                  <a16:creationId xmlns:a16="http://schemas.microsoft.com/office/drawing/2014/main" id="{BA3D53AF-78F3-44DE-B26F-E3A5597D81C2}"/>
                </a:ext>
              </a:extLst>
            </p:cNvPr>
            <p:cNvSpPr/>
            <p:nvPr/>
          </p:nvSpPr>
          <p:spPr>
            <a:xfrm>
              <a:off x="698500" y="5115120"/>
              <a:ext cx="988025" cy="81319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한계점</a:t>
              </a:r>
            </a:p>
          </p:txBody>
        </p:sp>
      </p:grpSp>
      <p:grpSp>
        <p:nvGrpSpPr>
          <p:cNvPr id="67" name="그룹 66">
            <a:extLst>
              <a:ext uri="{FF2B5EF4-FFF2-40B4-BE49-F238E27FC236}">
                <a16:creationId xmlns:a16="http://schemas.microsoft.com/office/drawing/2014/main" id="{C34B4D36-8568-440C-9895-D5CDA4C9687E}"/>
              </a:ext>
            </a:extLst>
          </p:cNvPr>
          <p:cNvGrpSpPr/>
          <p:nvPr/>
        </p:nvGrpSpPr>
        <p:grpSpPr>
          <a:xfrm>
            <a:off x="6181671" y="2641625"/>
            <a:ext cx="3225984" cy="2837571"/>
            <a:chOff x="698500" y="2252704"/>
            <a:chExt cx="988025" cy="3675614"/>
          </a:xfrm>
          <a:solidFill>
            <a:schemeClr val="bg1">
              <a:lumMod val="95000"/>
            </a:schemeClr>
          </a:solidFill>
        </p:grpSpPr>
        <p:sp>
          <p:nvSpPr>
            <p:cNvPr id="68" name="직사각형 67">
              <a:extLst>
                <a:ext uri="{FF2B5EF4-FFF2-40B4-BE49-F238E27FC236}">
                  <a16:creationId xmlns:a16="http://schemas.microsoft.com/office/drawing/2014/main" id="{CC48D6B9-48C2-46B1-8CAB-707044049CC0}"/>
                </a:ext>
              </a:extLst>
            </p:cNvPr>
            <p:cNvSpPr/>
            <p:nvPr/>
          </p:nvSpPr>
          <p:spPr>
            <a:xfrm>
              <a:off x="698500" y="2252704"/>
              <a:ext cx="988025" cy="754191"/>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en-US" altLang="ko-KR"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123</a:t>
              </a:r>
              <a:r>
                <a:rPr lang="ko-KR" altLang="en-US"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개국은 </a:t>
              </a:r>
              <a:r>
                <a:rPr lang="en-US" altLang="ko-KR"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2030</a:t>
              </a:r>
              <a:r>
                <a:rPr lang="ko-KR" altLang="en-US"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년까지 재생에너지 발전용량 </a:t>
              </a:r>
              <a:r>
                <a:rPr lang="en-US" altLang="ko-KR"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3</a:t>
              </a:r>
              <a:r>
                <a:rPr lang="ko-KR" altLang="en-US"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배 확대하기로 합의 </a:t>
              </a:r>
              <a:endParaRPr lang="en-US" altLang="ko-KR" sz="105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69" name="직사각형 68">
              <a:extLst>
                <a:ext uri="{FF2B5EF4-FFF2-40B4-BE49-F238E27FC236}">
                  <a16:creationId xmlns:a16="http://schemas.microsoft.com/office/drawing/2014/main" id="{9B64C35F-BB79-43D8-8FCF-C62541EAC9E7}"/>
                </a:ext>
              </a:extLst>
            </p:cNvPr>
            <p:cNvSpPr/>
            <p:nvPr/>
          </p:nvSpPr>
          <p:spPr>
            <a:xfrm>
              <a:off x="698500" y="3070011"/>
              <a:ext cx="988025" cy="10887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UAE</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가 주도하고 유럽연합</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미국</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한국 등이 참여</a:t>
              </a:r>
              <a:endPar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177800" indent="-177800">
                <a:buFont typeface="Arial" panose="020B0604020202020204" pitchFamily="34" charset="0"/>
                <a:buChar char="•"/>
              </a:pP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2030</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년까지 재생에너지 발전용량을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3</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배 늘리고</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b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b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매년 에너지 효율을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배로 끌어올리는 데에 동참하기로 약속</a:t>
              </a:r>
            </a:p>
          </p:txBody>
        </p:sp>
        <p:sp>
          <p:nvSpPr>
            <p:cNvPr id="70" name="직사각형 69">
              <a:extLst>
                <a:ext uri="{FF2B5EF4-FFF2-40B4-BE49-F238E27FC236}">
                  <a16:creationId xmlns:a16="http://schemas.microsoft.com/office/drawing/2014/main" id="{4AF7B3CE-75C1-47A5-9FFA-14C21D8C4081}"/>
                </a:ext>
              </a:extLst>
            </p:cNvPr>
            <p:cNvSpPr/>
            <p:nvPr/>
          </p:nvSpPr>
          <p:spPr>
            <a:xfrm>
              <a:off x="698500" y="4214727"/>
              <a:ext cx="988025" cy="8252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각국의 현재 정책목표와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COP28</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의 모든 합의사항을 완벽하게 지킨다고 가정하면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2030</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 기준 연간 온실가스 </a:t>
              </a:r>
              <a:r>
                <a:rPr lang="ko-KR" altLang="en-US" sz="1050" dirty="0" err="1">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감축량은</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4Gt CO2eq</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로 기대</a:t>
              </a:r>
              <a:r>
                <a:rPr lang="en-US" altLang="ko-KR" sz="1050" baseline="30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a:t>
              </a:r>
              <a:endParaRPr lang="ko-KR" altLang="en-US" sz="1050" baseline="30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71" name="직사각형 70">
              <a:extLst>
                <a:ext uri="{FF2B5EF4-FFF2-40B4-BE49-F238E27FC236}">
                  <a16:creationId xmlns:a16="http://schemas.microsoft.com/office/drawing/2014/main" id="{B4C99839-893A-40E5-95CC-8BF1C8A929FB}"/>
                </a:ext>
              </a:extLst>
            </p:cNvPr>
            <p:cNvSpPr/>
            <p:nvPr/>
          </p:nvSpPr>
          <p:spPr>
            <a:xfrm>
              <a:off x="698500" y="5108002"/>
              <a:ext cx="988025" cy="8203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IEA</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에 따르면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2050</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 탄소중립 로드맵에 필요한 온실가스 </a:t>
              </a:r>
              <a:r>
                <a:rPr lang="ko-KR" altLang="en-US" sz="1050" dirty="0" err="1">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감축량은</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134Gt CO2eq</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으로 기대효과는 넷제로에 필요한 수준의 </a:t>
              </a:r>
              <a:r>
                <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30%</a:t>
              </a: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에 불과 </a:t>
              </a:r>
              <a:endPar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grpSp>
      <p:sp>
        <p:nvSpPr>
          <p:cNvPr id="52" name="TextBox 51">
            <a:extLst>
              <a:ext uri="{FF2B5EF4-FFF2-40B4-BE49-F238E27FC236}">
                <a16:creationId xmlns:a16="http://schemas.microsoft.com/office/drawing/2014/main" id="{0938BA5C-E4FB-4949-9095-16F221C133AE}"/>
              </a:ext>
            </a:extLst>
          </p:cNvPr>
          <p:cNvSpPr txBox="1"/>
          <p:nvPr/>
        </p:nvSpPr>
        <p:spPr>
          <a:xfrm>
            <a:off x="5141783" y="5612656"/>
            <a:ext cx="4275267" cy="246221"/>
          </a:xfrm>
          <a:prstGeom prst="rect">
            <a:avLst/>
          </a:prstGeom>
          <a:noFill/>
        </p:spPr>
        <p:txBody>
          <a:bodyPr wrap="square" lIns="0" tIns="0" rIns="0" bIns="0" rtlCol="0">
            <a:spAutoFit/>
          </a:bodyPr>
          <a:lstStyle/>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Source: UNFCCC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홈페이지</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경제연구원 재구성</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a:p>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Note</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1):</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IEA</a:t>
            </a:r>
            <a:r>
              <a:rPr lang="ko-KR" altLang="en-US" sz="800" dirty="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rPr>
              <a:t>의 </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COP28 </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서약 실행으로 인한 온실가스 </a:t>
            </a:r>
            <a:r>
              <a:rPr kumimoji="0" lang="ko-KR" altLang="en-US" sz="800" b="0" i="0" u="none" strike="noStrike" kern="1200" cap="none" spc="0" normalizeH="0" baseline="0" noProof="0" dirty="0" err="1">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감축량</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분석</a:t>
            </a:r>
            <a:r>
              <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(’23.12.10)</a:t>
            </a:r>
            <a:r>
              <a:rPr kumimoji="0" lang="ko-KR" altLang="en-US"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rPr>
              <a:t> </a:t>
            </a:r>
            <a:endParaRPr kumimoji="0" lang="en-US" altLang="ko-KR" sz="800" b="0" i="0" u="none" strike="noStrike" kern="1200" cap="none" spc="0" normalizeH="0" baseline="0" noProof="0" dirty="0">
              <a:ln>
                <a:solidFill>
                  <a:prstClr val="white">
                    <a:lumMod val="75000"/>
                    <a:alpha val="0"/>
                  </a:prstClr>
                </a:solidFill>
              </a:ln>
              <a:solidFill>
                <a:prstClr val="white">
                  <a:lumMod val="50000"/>
                </a:prst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35" name="직사각형 34">
            <a:extLst>
              <a:ext uri="{FF2B5EF4-FFF2-40B4-BE49-F238E27FC236}">
                <a16:creationId xmlns:a16="http://schemas.microsoft.com/office/drawing/2014/main" id="{4C90FE1E-8392-4B82-A9B3-65989C67C2BD}"/>
              </a:ext>
            </a:extLst>
          </p:cNvPr>
          <p:cNvSpPr/>
          <p:nvPr/>
        </p:nvSpPr>
        <p:spPr>
          <a:xfrm>
            <a:off x="488950" y="2229186"/>
            <a:ext cx="172800" cy="17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1</a:t>
            </a:r>
            <a:endParaRPr lang="ko-KR" altLang="en-US"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54" name="직사각형 53">
            <a:extLst>
              <a:ext uri="{FF2B5EF4-FFF2-40B4-BE49-F238E27FC236}">
                <a16:creationId xmlns:a16="http://schemas.microsoft.com/office/drawing/2014/main" id="{15461B9F-F182-4178-BED2-D66A9199F24A}"/>
              </a:ext>
            </a:extLst>
          </p:cNvPr>
          <p:cNvSpPr/>
          <p:nvPr/>
        </p:nvSpPr>
        <p:spPr>
          <a:xfrm>
            <a:off x="5097050" y="2230434"/>
            <a:ext cx="172800" cy="17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2</a:t>
            </a:r>
            <a:endParaRPr lang="ko-KR" altLang="en-US"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1286875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8B7E2CA3-375D-4415-89B5-7C7E9B46A778}"/>
  <p:tag name="ISPRING_RESOURCE_FOLDER" val="\\UDS\8\ebaker3\Desktop\Global Board Presentation  - N Petrie\Leadership Pack\Leadership Pack_02\"/>
  <p:tag name="ISPRING_PRESENTATION_PATH" val="\\UDS\8\ebaker3\Desktop\Global Board Presentation  - N Petrie\Leadership Pack\Leadership Pack_02.pptx"/>
  <p:tag name="ISPRING_PROJECT_FOLDER_UPDATED" val="1"/>
  <p:tag name="ISPRING_PRESENTATION_INFO" val="&lt;?xml version=&quot;1.0&quot; encoding=&quot;UTF-8&quot; standalone=&quot;no&quot; ?&gt;&#10;&lt;presentation&gt;&#10;&#10;  &lt;slides&gt;&#10;    &lt;slide duration=&quot;6150&quot; id=&quot;{4257E06D-39A9-4DF7-996D-89EC9607447A}&quot; pptId=&quot;256&quot; transitionDuration=&quot;0&quot;/&gt;&#10;    &lt;slide duration=&quot;48024&quot; id=&quot;{EDD4C95D-9195-48C4-A1D8-B082B9879BCF}&quot; pptId=&quot;258&quot; transitionDuration=&quot;0&quot;/&gt;&#10;    &lt;slide duration=&quot;5000&quot; id=&quot;{2D4498EE-BCB1-4726-A1BE-206F5914222E}&quot; pptId=&quot;259&quot; transitionDuration=&quot;0&quot;/&gt;&#10;    &lt;slide duration=&quot;5000&quot; id=&quot;{01A13A1D-6143-40AB-A6D8-05D0B593FD2A}&quot; pptId=&quot;260&quot; transitionDuration=&quot;0&quot;/&gt;&#10;    &lt;slide duration=&quot;5000&quot; id=&quot;{32E42493-1E07-472B-85BE-DDACB4C44428}&quot; pptId=&quot;261&quot; transitionDuration=&quot;0&quot;/&gt;&#10;    &lt;slide duration=&quot;5000&quot; id=&quot;{FE47AA6A-F9E9-4422-BA82-91CC1813F7B9}&quot; pptId=&quot;262&quot; transitionDuration=&quot;0&quot;/&gt;&#10;    &lt;slide duration=&quot;5000&quot; id=&quot;{A82C5922-5BA4-4145-AC6A-06C834188BF1}&quot; pptId=&quot;263&quot; transitionDuration=&quot;0&quot;/&gt;&#10;    &lt;slide duration=&quot;5000&quot; id=&quot;{AA54486C-DBA8-472F-A696-9283D7A076B7}&quot; pptId=&quot;264&quot; transitionDuration=&quot;0&quot;/&gt;&#10;    &lt;slide duration=&quot;5000&quot; id=&quot;{F78B596E-3755-4618-982D-0C1354F7E76D}&quot; pptId=&quot;265&quot; transitionDuration=&quot;0&quot;/&gt;&#10;    &lt;slide duration=&quot;5000&quot; id=&quot;{05114634-8198-4A0D-81AA-87C35C0C49DE}&quot; pptId=&quot;266&quot; transitionDuration=&quot;0&quot;/&gt;&#10;    &lt;slide duration=&quot;48024&quot; id=&quot;{0642472C-F50E-42F2-8FF3-4C89758169F9}&quot; pptId=&quot;267&quot; transitionDuration=&quot;0&quot;/&gt;&#10;    &lt;slide duration=&quot;5000&quot; id=&quot;{BF018970-3A8E-4F28-AF98-DC4FDB27BD2C}&quot; pptId=&quot;268&quot; transitionDuration=&quot;500&quot;/&gt;&#10;    &lt;slide duration=&quot;139960&quot; id=&quot;{6207077D-78C5-4BC9-B3E6-B215C2B52A77}&quot; pptId=&quot;269&quot; transitionDuration=&quot;0&quot;/&gt;&#10;    &lt;slide duration=&quot;5000&quot; id=&quot;{8260909B-1813-47E4-AB4B-73F2E7F540E6}&quot; pptId=&quot;270&quot; transitionDuration=&quot;0&quot;/&gt;&#10;    &lt;slide duration=&quot;5000&quot; id=&quot;{5DB593F4-F48D-4C6D-BB66-5F3441236D09}&quot; pptId=&quot;271&quot; transitionDuration=&quot;0&quot;/&gt;&#10;    &lt;slide duration=&quot;5000&quot; id=&quot;{9574E6D2-9FC5-4A60-96F2-0BF7755BE56E}&quot; pptId=&quot;272&quot; transitionDuration=&quot;0&quot;/&gt;&#10;    &lt;slide duration=&quot;5000&quot; id=&quot;{606A46FA-99AB-49F8-A080-61C8B2FBAF86}&quot; pptId=&quot;273&quot; transitionDuration=&quot;500&quot;/&gt;&#10;    &lt;slide duration=&quot;5000&quot; id=&quot;{B8086F30-C378-4B2A-BE99-A035A27B24F9}&quot; pptId=&quot;274&quot; transitionDuration=&quot;0&quot;/&gt;&#10;    &lt;slide duration=&quot;5000&quot; id=&quot;{C5395054-2DE4-4601-B29F-A6A16007B98B}&quot; pptId=&quot;275&quot; transitionDuration=&quot;0&quot;/&gt;&#10;    &lt;slide duration=&quot;5000&quot; id=&quot;{7C47F49A-81F0-4815-9705-C3C47E27D4DE}&quot; pptId=&quot;276&quot; transitionDuration=&quot;0&quot;/&gt;&#10;    &lt;slide duration=&quot;5000&quot; id=&quot;{2F1D5B8A-9002-4E5C-8445-B89B84736E1A}&quot; pptId=&quot;277&quot; transitionDuration=&quot;0&quot;/&gt;&#10;    &lt;slide duration=&quot;5000&quot; id=&quot;{856452B8-34B4-4F92-A637-58B20C49DAA8}&quot; pptId=&quot;278&quot; transitionDuration=&quot;0&quot;/&gt;&#10;    &lt;slide duration=&quot;5000&quot; id=&quot;{A07B93F4-E3A3-492E-96CC-0F394B8306DF}&quot; pptId=&quot;279&quot; transitionDuration=&quot;0&quot;/&gt;&#10;    &lt;slide duration=&quot;5000&quot; id=&quot;{70C276E6-3AB4-4F60-9955-9D06C03CEB65}&quot; pptId=&quot;280&quot; transitionDuration=&quot;0&quot;/&gt;&#10;    &lt;slide duration=&quot;5000&quot; id=&quot;{977698CA-5266-4E4E-AB04-7702F2BE6664}&quot; pptId=&quot;281&quot; transitionDuration=&quot;0&quot;/&gt;&#10;    &lt;slide duration=&quot;5000&quot; id=&quot;{DC709272-35D5-408C-BA23-E39BB354256B}&quot; pptId=&quot;282&quot; transitionDuration=&quot;0&quot;/&gt;&#10;    &lt;slide duration=&quot;5000&quot; id=&quot;{EAED726D-9EE6-4093-9641-91E5017771D6}&quot; pptId=&quot;283&quot; transitionDuration=&quot;0&quot;/&gt;&#10;    &lt;slide duration=&quot;5000&quot; id=&quot;{266EC1BC-7FD1-4472-87A1-BF9EF040484D}&quot; pptId=&quot;284&quot; transitionDuration=&quot;0&quot;/&gt;&#10;    &lt;slide duration=&quot;5000&quot; id=&quot;{458E5C22-A95F-4890-A91D-66E65C194827}&quot; pptId=&quot;285&quot; transitionDuration=&quot;0&quot;/&gt;&#10;    &lt;slide duration=&quot;5000&quot; id=&quot;{1DAFD1D6-6638-4040-A404-2B5FACFCE205}&quot; pptId=&quot;307&quot; transitionDuration=&quot;0&quot;/&gt;&#10;    &lt;slide duration=&quot;5000&quot; id=&quot;{1F02C295-386C-4A89-A5E0-49CC0F7C0F68}&quot; pptId=&quot;286&quot; transitionDuration=&quot;0&quot;/&gt;&#10;    &lt;slide duration=&quot;5000&quot; id=&quot;{C7EB503D-3B5B-4FA3-98A0-CEC3016C7F59}&quot; pptId=&quot;288&quot; transitionDuration=&quot;0&quot;/&gt;&#10;    &lt;slide duration=&quot;5000&quot; id=&quot;{C44DFB26-D470-400B-99C3-970BF98FABCF}&quot; pptId=&quot;289&quot; transitionDuration=&quot;0&quot;/&gt;&#10;    &lt;slide duration=&quot;5000&quot; id=&quot;{C6FDE8D1-DC19-4A1D-9D1B-3465D32C7276}&quot; pptId=&quot;290&quot; transitionDuration=&quot;0&quot;/&gt;&#10;    &lt;slide duration=&quot;5000&quot; id=&quot;{979FEADD-4C06-4BDF-B92B-D2B6E5EB6825}&quot; pptId=&quot;292&quot; transitionDuration=&quot;0&quot;/&gt;&#10;    &lt;slide duration=&quot;5000&quot; id=&quot;{5D2B9331-8C1C-4759-B7A9-7CA243861E9C}&quot; pptId=&quot;291&quot; transitionDuration=&quot;0&quot;/&gt;&#10;    &lt;slide duration=&quot;5000&quot; id=&quot;{A8417551-076E-4168-851E-27C7EEA064B4}&quot; pptId=&quot;293&quot; transitionDuration=&quot;0&quot;/&gt;&#10;    &lt;slide duration=&quot;5000&quot; id=&quot;{F997AB04-67A3-4499-A711-88F742AB50D2}&quot; pptId=&quot;294&quot; transitionDuration=&quot;0&quot;/&gt;&#10;    &lt;slide duration=&quot;5000&quot; id=&quot;{A5DADAA0-4722-4AC7-8AC6-039106C01A64}&quot; pptId=&quot;295&quot; transitionDuration=&quot;0&quot;/&gt;&#10;    &lt;slide duration=&quot;5000&quot; id=&quot;{775CD8EE-F87A-44B2-85FE-B4B31C561637}&quot; pptId=&quot;296&quot; transitionDuration=&quot;0&quot;/&gt;&#10;    &lt;slide duration=&quot;5000&quot; id=&quot;{87F90F58-4DE7-4EC9-84F3-E5EA7CE1B902}&quot; pptId=&quot;309&quot; transitionDuration=&quot;0&quot;/&gt;&#10;    &lt;slide duration=&quot;5000&quot; id=&quot;{7F3E101F-D734-4C9D-980D-4B2071A42D61}&quot; pptId=&quot;297&quot; transitionDuration=&quot;0&quot;/&gt;&#10;    &lt;slide duration=&quot;5000&quot; id=&quot;{CCBF6D24-A158-49D4-A42E-DC11DDBE1C9E}&quot; pptId=&quot;298&quot; transitionDuration=&quot;0&quot;/&gt;&#10;    &lt;slide duration=&quot;139960&quot; id=&quot;{CFA602A6-12D1-432E-B038-E7A9E8202A09}&quot; pptId=&quot;299&quot; transitionDuration=&quot;0&quot;/&gt;&#10;    &lt;slide duration=&quot;5000&quot; id=&quot;{8E3C188E-115D-42F6-B784-0339C88D3C47}&quot; pptId=&quot;308&quot; transitionDuration=&quot;0&quot;/&gt;&#10;    &lt;slide duration=&quot;5000&quot; id=&quot;{523EB18A-C189-4E60-B560-CFE23AEEDCC6}&quot; pptId=&quot;301&quot; transitionDuration=&quot;0&quot;/&gt;&#10;    &lt;slide duration=&quot;5000&quot; id=&quot;{B0DB1909-AED0-463F-BDF1-9A43EBD14095}&quot; pptId=&quot;302&quot; transitionDuration=&quot;0&quot;/&gt;&#10;    &lt;slide duration=&quot;5000&quot; id=&quot;{F9E00F73-FC45-4DC7-B5D1-AC2ECA8F7BD1}&quot; pptId=&quot;304&quot; transitionDuration=&quot;500&quot;/&gt;&#10;    &lt;slide duration=&quot;5000&quot; id=&quot;{CC589245-BE3D-4974-8AB7-E8DD879FBEF0}&quot; pptId=&quot;306&quot; transitionDuration=&quot;0&quot;/&gt;&#10;  &lt;/slides&gt;&#10;&#10;  &lt;narration&gt;&#10;    &lt;videoTracks&gt;&#10;      &lt;videoTrack duration=&quot;128960&quot; muted=&quot;false&quot; slideId=&quot;{CFA602A6-12D1-432E-B038-E7A9E8202A09}&quot; startTime=&quot;0&quot; stepIndex=&quot;0&quot; volume=&quot;1&quot;&gt;&#10;        &lt;file modifyTime=&quot;2015-03-06T01:30:23&quot; size=&quot;83288764&quot;&gt;&#10;          &lt;path full=&quot;\\UDS\8\ebaker3\Desktop\Global Board Presentation  - N Petrie\Leadership Pack\Leadership Pack_02\video\video1.mp4&quot; relative=&quot;Leadership Pack_02\video\video1.mp4&quot; resource=&quot;video1.mp4&quot;/&gt;&#10;        &lt;/file&gt;&#10;        &lt;video height=&quot;1080&quot; width=&quot;1920&quot;/&gt;&#10;        &lt;audio channels=&quot;2&quot; sampleRate=&quot;44100&quot;/&gt;&#10;      &lt;/videoTrack&gt;&#10;      &lt;videoTrack duration=&quot;139960&quot; muted=&quot;false&quot; slideId=&quot;{6207077D-78C5-4BC9-B3E6-B215C2B52A77}&quot; startTime=&quot;0&quot; stepIndex=&quot;0&quot; volume=&quot;1&quot;&gt;&#10;        &lt;file modifyTime=&quot;2015-03-06T01:32:25&quot; size=&quot;47526755&quot;&gt;&#10;          &lt;path full=&quot;\\UDS\8\ebaker3\Desktop\Global Board Presentation  - N Petrie\Leadership Pack\Leadership Pack_02\video\video2.mp4&quot; relative=&quot;Leadership Pack_02\video\video2.mp4&quot; resource=&quot;video2.mp4&quot;/&gt;&#10;        &lt;/file&gt;&#10;        &lt;video height=&quot;720&quot; width=&quot;1280&quot;/&gt;&#10;        &lt;audio channels=&quot;2&quot; sampleRate=&quot;48000&quot;/&gt;&#10;      &lt;/videoTrack&gt;&#10;    &lt;/videoTracks&gt;&#10;  &lt;/narration&gt;&#10;&#10;&lt;/presentation&gt;&#10;"/>
  <p:tag name="GENSWF_MOVIE_ONCLICK_URL" val="http://"/>
  <p:tag name="GENSWF_MOVIE_ONCLICK_URL_TARGET" val="_self"/>
  <p:tag name="GENSWF_MOVIE_PRESENTATION_END_URL" val="http://"/>
  <p:tag name="GENSWF_MOVIE_PRESENTATION_END_URL_TARGET" val="_self"/>
  <p:tag name="FLASHSPRING_PRESENTATION_REFERENCES" val="F&#10;Leadership Pack_02.pptx&#10;\\UDS\8\ebaker3\Desktop\Global Board Presentation  - N Petrie\Leadership Pack\Leadership Pack_02\attachment\att1\Leadership Pack_02.pptx&#10;_blank&#10;|&#10;"/>
  <p:tag name="ISPRING_PLAYERS_CUSTOMIZATION" val="UEsDBBQAAgAIAEZkZkZ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BGZGZGh2OPsIwEAADIFAAAJwAAAHVuaXZlcnNhbC9mbGFzaF9wdWJsaXNoaW5nX3NldHRpbmdzLnhtbOVYzXLiOBC+8xQqb81xYvK7mRSQIsFUqAHDgrOZnChhC9BGlrySDMOc9mn2wfZJtoUCMSEhYrYmNVV7Stzur7vV6p8PVy6/pgzNiFRU8Kp3eFD2EOGxSCifVL3bqPnx3ENKY55gJjipelx46LJWqmT5iFE1HRCtQVUhMMPVRaar3lTr7ML35/P5AVWZNG8FyzXYVwexSP1MEkW4JtLPGF7AH73IiPJqpRJCFSvqiCRnBNEEQuDURIdZk2E19XyrNsLxw0SKnCfXggmJ5GRU9X4pl4+PzxsrHWuqQVPCzeFUDYRGrC9wklATD2YD+o2gKaGTKQR+eHTioTlN9LTqHZePjB3Q97ftLK3bU2Bj51rAcbh+dJASjROssX20HiUZEwl5JaqmZU7A6IasoKnJV70WWFGy4DilcQRvkMlV1WtEw37QDPpBeB0Mb/ttG6ozImpF7cAJM2i3GsEw7EbBYHgTddp7g6LgS+QE6vWDQRBGQX941eruiXA/zxMm6NRb7T0xd8HVoBXt6ymsd/aF9G66oRvmutvp1cP7vUK7ue8F/XYr/DyMut121Oo9oZaFWSjBir9ZzRWoepHLjZpdtXNvKrR4VrqKaBgnDMsJiUSTQpONMVPEQ39kZPJbjhnVC2i8MkydB0KyuspIrPumqaqeaRTvyZw1CKGBs6eWLZ+uW/bTycbpfeu+cLKXA63ATMowX7TF5N2jPz1bR390dr47/JfCrMxoQkSIpVzOoe3w30xfYeQdHp+d7Q7hFW8VrDWOpzAf9Wq8FSUrrbHgG5PNPKORYMk6rSQdkSTEKSmM/cED5U3QPPTQGEqZQcLrkmLmIarhAuI1WOUjpaleLppmUROBLVhoBHUGWxcST7GEI6qi/DF5ZrTHtYAnqCHxHLaYzYcVv6beI9xF7QbSz8wVEOmiHkis9tBEdcaclFNMnRTvyEhRTVxUr6hwUeuvxoiLcgfLByJRJARz0r8TOUvQQuSI0QeCtEDQ+XkK/00JKu5tNJYiXUqBW2ikGNQ3mlEyJ8mli6N7cJHmgDS9yYi2Hv7M6Tc0ImMhwS7BMygdkFNl7R/sZTjDSj0ZxasYP9gV2wobwZcP5oA4mWFgEvsZhyYlaaZ/hH0MZ+cCXDAmIJsFE5CZGOdQpOZ+Epos1VyO6ex7imfLSzcXuTQK100hHmsTXsQwTijPiavBGHMkOFsgHEPFKlNCMypyBRJbLNa0+q4ALRRRvgx1AlMPnMnErd3Lh0fHJ6dnv55/ujjw//nr7487QY9koMew8WbZwPVOXuiMfMZB38C9yvWccftGuoP3OSNfoFjO2Occ0Bm4xQTfQO7gg28gd7DCLWxTyNRMj6SA38X6H8nE9rat+IYFvEwKlgzqZ+QEoWldYEIuHdq9jSCngYvqMnVOJKMf/O5kEG7BaSa5uQ27Tgf+7Lj/zULuFZaxUwiwTSd2dcM+ZTQFVpK826B8h3Z+l8b6T2zbduWPaazvuqWffhb9XzJmn9YfDja+FKx/fW9+LzNvUsppCnk0PGj9ka12elKu+C+/KpXA2ubXx1rpX1BLAwQUAAIACABGZGZGxmCIeLsCAABQCgAAIQAAAHVuaXZlcnNhbC9mbGFzaF9za2luX3NldHRpbmdzLnhtbJVWUW/bIBB+36+Isvc6W7dlk2ikNs2kSt1arVXfsX2xUTBYcE6Xfz/AuIbErrOgSuG77+OOu+NSondMrD7MZiSTXKonQGSi0BbpsBnLr+ZpgyjFRSYFgsALIVVF+Xz18af7kMQxp1RyD+pczZZm0LtZus85Eu/j69KuMUEmq5qKw70s5EVKs12hZCPyydDKQw2KM7EzzMWP5Xoz6oAzjXcIVRTT5rtd50lqBVqDDenbxq5JFacp8M7Twn3O1PSu3r/9kWzPNEMnu/5k15ispgXESV4sLi+/347zhTk9rsrSrvcFCH/RUC8/2zVK5fQAKj789otdowpZN/X/9EitZGETGmveL+Kbhkuam+dno1rYNSmwF7KOJqvg0+PuGqbefw3fPbHPVUn+aPN6NBBs0VMOK1QNkKTbtTZdyteHBs37gNWWcm0IIdSTHk3Qj7TR3TEx1vP+wCsTeUDyQM94kbypYN3GGzqNDb1gvb5xsyLkvmFBhAr2HgxC7MGe+dvk9YQZgD3zibMcHgQ/nNCPLa2mq/EN9dUM0u+jj/JvzCCo2XYZ63ad1bq6t09XB7490HEqmcNK23ieWQW2biRxWBtTchIUEXTPCopMil+Wlx7cbTRJjgy+14Y7iyBDDkMN52I0YzoM2W6n27H9Ueiv1u5naGb41Zwi0qyszI+Sns+8zjwSc8w8GVbYKWnooO7EVgYaV4oxUUXVDtSzlPxcN0Ii6HOPl+3TGqOTJMgBSYZzTPwhQ8kXTZWC2piaMeiaJsZaXsmKkps/fGHwCnksGDG2SizNcYKyt54MAN8AQFVWduVvN62lajgyDnvg3hoA7sJjNyPadOhYs13jPWwxnA8eOerHgBA0pJ8TfafE8yPAB/gvJqxBQWuYbnmkqXb3it781EzuJpntvHCIub1vpOhkYz9NoAHtf5L/AFBLAwQUAAIACABGZGZGLOLmYF4EAADZEwAAJgAAAHVuaXZlcnNhbC9odG1sX3B1Ymxpc2hpbmdfc2V0dGluZ3MueG1s3VjbciI3EH33V6gmtY8L+BqvC3BhMy5TCwOBcbx+osRIgGKNNJE0sOxTviYftl+yLWRuxsZiK3Gq8mRPT5/TrVbfhvLl15SjCVWaSVEJDgulAFGRSMLEqBLcxTcfzwOkDRYEcyloJRAyQJfVg3KWDzjT4x41BlQ1AhqhLzJTCcbGZBfF4nQ6LTCdKftW8twAvy4kMi1mimoqDFXFjOMZ/DGzjOqgenCAUNmJWpLknCJGwAXBrHeY35qUB0WnNcDJ40jJXJBryaVCajSoBL+USsfH5/WFjmOqs5QKezZdBaEVmwtMCLPuYN5j3ygaUzYag9+HRycBmjJixpXguHRkeUC/uM0zZ3eHwJbnWsJphHkykFKDCTbYPTqLig6pgrBSXTUqp0C6IVvTNPSrWQqciMwETlkSwxtkQ1UJ6nG/G96E3TC6Dvt33aZz1RsRN+Jm6IXpNRv1sB+147DXv41bzb1Bcfgl9gJ1umEvjOKw279qtPdE+J9nhQlbtUZzT8x9eNVrxPtaimqtfSGd23bkh7lutzq16GEv124fOmG32Yg+9+N2uxk3OivUPDHXUrBc3MzmMmS9zNVGzi6quTOWRj5LXU0NdBOO1YjG8oZBkQ0x1zRAf2R09FuOOTMzKLwSNJ1HSrOazmhiuraoKoEtlGBF5wjBNTC2KtnS6bJkP51snL7ozK+d7GVHy9CSMixmTTl6d+9Pz5beH52d73b/JTfLE0aojLBS8z607f6b4VtreYfHZ2e7XXjFWhkbg5Mx9EezaG/rkoXWUIqNzmaf0UBysgzrEHKVQ0RrimEeIGYgwsnyrbH3YG4Yhyy22MPCUJitECdjrMBpvS5/Codt1kk1FATVFZ7CWHIndOLX1DtU+KjdQkC5DSpVPuqhwnoPTVTj3Es5xcxL8Z4ONDPUR/WKSR+17qIx+Ci3sHqkCsVSci/9e5lzgmYyR5w9UmQkglrOU/hvTNH6JEZDJdO5lGNtkOaQsWjC6JSSSx9DD2AizQFpq41T4yz8mbNvaECHUgEvxRNIHZAz7fgLexFnWOsVKV74+MENzUZUD798sAfEZIJhN9iPHMqOppn5N/gxnF1IMMG5hGiuUUBkEpxDktr7IYzM1XyO6W17jCfzS7cXOSeF62bgj+OEFwm0AyZy6kuYYIGk4DOEE8hYbVNowmSuQeKSxVHrn3LQQRETc1dHsL2CMUX8yr10eHR8cnr26/mni0Lx+19/f9wJehrvHY6tNTffr3duet7IZ1vlG7hXtzdv3L6e7tjkvJEvLE3e2OdbnTdwa7d7A7ljw3sDuWPP28LeSJXa7kHW8Lv2+Kf1YHvalot2Nr885uc70ftM+cgWI2wrPjXXvoshSqGP6jwYXmtDN/zdixDi6tVl/MxGba8Df/ac6HbEdtbGq5cLMB9HbhjDhOQshT2DvFvre4cCfZdS2b0Ru0L6h0rlp+L+3/eL/20M3NPyA3zji3v5Fbv5u9MByDd/jqse/ABQSwMEFAACAAgARmRmRm/CXvKYAQAAGwYAAB8AAAB1bml2ZXJzYWwvaHRtbF9za2luX3NldHRpbmdzLmpzjZRNT8MwDIbv+xVVuKKpMKDADbEhIe2AxG6IQ9p5XbU0iZK0rEz77zTZV5KmbPFlefXsdezK3gyi9qAMRc/Rxvw29w/3bjTQmhIVXLs66dFLrSNJijnMihJIQQF5SK2RBSYSjvr2hIScETWuafOpfaVliNjRzBJ5wEIENBnQ6oD2E0qyDom/h38PrLJ2JVmNTiulGB1mjCqgakiZKLFh0NWbOXaFHsxqEGfQBc7AMU3M6SNPjveJDpvLWMkxbaYsZ8MUZ6tcsIrO+/IvGw6i/eSrHRA/Ja8Tx44UUr0rKP3Ek0cd/SQXICXs8z5MdARhglMglm9szj+oY9wtyKPrQhbqQL/c6LBpjnPodCmOR6PHsYvR1qvTzURHl1OwVjtidKvDIQhuQHSsxnc6HJDxil/wAblgue5IB+32/IgShucFzfepYx1BTj9W2/Z171Soef4YOSPEvBFaBsa07NscF4y9Cg6u9LJOQzNPQmIo78W7qg4+RvlbRN+/IoSVwtmybJdDuxnbLmCxAjFjjLSv/z6zWL1Mg+0fUEsDBBQAAgAIAEZkZk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BGZGZGlBOzImkAAABuAAAAHAAAAHVuaXZlcnNhbC9sb2NhbF9zZXR0aW5ncy54bWwNzDEOgzAMQNGdU1jeKe3WgcDGVpbSA1jERZEcG5GA4PZk+8PTb/szChy8pWDq8PV4IrDO5oMuDn/TUL8RUib1JKbsUA2h76pWbCb5cs4FJliFLt4mjiUyjxSLHHYRqOFTXv/AHpuuugFQSwMEFAACAAgAQXo1Rs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RmRm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GZGZGhouUu94hAAARRgAAFwAAAHVuaXZlcnNhbC91bml2ZXJzYWwucG5n7Xx7VFNn+i4d56gzI9pOZ1qhSor3C0LFIpVLMhUrUhVFRYSExBoRNVwEjCEhl844o20Fo6DEFklqxaKEZBeQxASS2FIBEyEKJRsISVSIETYkkhBCEpKcHXSqndWes35rzfnnLP5ghb35vu953ud7v/eSHfL5zvhY3z/6/9HHx8c3bsumXT4+v1f7+MxAzp4J31kcOSsLfnktb1fsRh9++4JB+OL36R9u/9DHp4b5p8lP/hd8/YdjW5LzfHz+fNz785r2ECLfx+ejb+M2fbgnHzui2XFmzWGy8RPUbuRtu8/f2TMN7ZFN7/odXPS0et3sLZeXfLni9xufbltSEXjydcqfX/dP+Kfxgz9+PPOLm9cz3ye2S3bIHGLqEJl7FDgK8g2O7+9oE6FsXq/rB2lyvTOPhJa5rYCJblfgtDTz3eXA5KQBNcvH59O3DTyhVsyqICemf7+rPJAQqThbGp1pCsejg6uz5sCUQ7Zb3x76qKOxqm7/jfZzW3u69gLNApxrKEn/19d8fB4uTWF8XlrhpNzrfqsH7DC4bQyPsPF38LzGPc3r4yoDIgUfnRAo7aMJ8K1v1wriIqwXatZEqg300TO4C2/DA29vTcsoOT60Eo+GxyW+7eO9c+jFnfmwuj7zY4sDUoinjhdmwheFi+Pm8SJiIprXwxfN5ytO7y0PXIh/B77o39IRw20/d7bGF7Yqx32ONjnaQjJJnUbN27KJO0naApNkR8j542cS07e0dMP7dfsDxmdahsfVQNKSDeGe003lFeqXK9urHY/mMfJtVoDhMv4JN7FxQ+0arWaZJqvLr2OtADb8vfY81mgQalGKL+EiJqkj8yWPqFgEbewBF/GmC5YYN/focvLbfQ5hnznr1pwTCOqz7yttwYPzEn82KI+n8gw/HBHqgmfddFZ71m7MkiFt9QBtpGu/EJd991OW+uA9xeusN4L7L1cYAC9BwTtjd5dz+lxOmaeA7AevAZiIkDt9lu2uTF16ZTh3CdpWougc1JEaLlzJZoRffiNe/Jy25l0vw9sWysfzXJyFGPml0hyjNLdHnEXnkOQjQkZ145+CTecKtpFPp2rXCAf6WVgph0krZzdEcYxKeXqXO/0T8haheRJIhdnzQwWuLpyryzRhYLjT8Q8IE0HNAirH/QjhvtIYxJGZakv6TAy3gVHKik5kK9wGgu0ng2gAyXdRX/P5VG3rDnAGCxrVQVd7YmK5YQ9pg1txlLDfpWp1eH3sLkQvDSWmEGJ+qlccoxA8+C+iOFZx+s1ej0s26dcTC0R5XM6LkJGhDfbce6LsjxGblLpVykBlHg3JrJP3G5Ture8QuOsq8i7WjDDdT5lG96TSMxk+o5XjHuRIHTGvd1kHaW/h0dL0UZ3HpZNZ7NTLSpS1gKXGOkUmvBrhGUXIKFlQP7hQze63w24qNK3VhG9OlXeff/Ro5eLE5hoiyi/S3P+1HbO5iHaMfH3O2nkrlWGMFjE1vIPSF8Vi9fKKMu0B1effBwqwMNviwPU67s2ZNbS/Kaw2tUFMuKwARO4YKYcw0AD0ZbMV/j+Z/Y39Rjex8UIVTLy+ZiT3u9bDluUM83JAqxcw2HXKoxkKmyG3Wt5CuN+L8uxURmP15LSD3OCCP3r39d5Yt/j71fiY5hrwSNHyBN80v/Whlw5iyK2zSRvYGhB5f1g/Og6sRhhqLH0HPBRLnyWHX4LLIyPf7rJaiJvY/eIM33AuMRkjXbyaozYVeFLAtAJytWs0SWQ8koHG7RggH1euAzWIdMbZ84YHF2UmPrB08VN9niLNrv22D6f9UMBqQcdkB8saaVllhnPQgNlFuEsDQJF4ZJWwzTUsbBtRWVL0/QpTUxkG9iB2ZsaZwg2E+XefjjPcSg+ZqGn9uo7PUphHxRmIT93j2Z7xcA6z8WRWainT1pJqOiE3WU6PrcbZ5VxoIMciClvCU/LUSKsomuWVhlCwoYoHZnqo2E6r1UBMAXLYeD7LZBHLJsXsAiwXg/KsBZxY25tQfbVxOQcYoECjJHJ4GlE3eh8V46QNiDBSaJ6PT/6GAPTMG3Nmb3VnFSc8/urkDw7UV0+kiJTNzMny1Sdb3PiThOODKU1xYZtSS0mhvE+CcSR2v3+6ecKe72L6mwkDDvskZUTVfUENKEDaCC4PCZtkHbCJlFHuo7QiUZvY6H8jt0wx+h5YIO8WbK5wsmORLKYFcviDLr2zVsonktkGmo5F2wJ7RixWeKGlzSIfyfXUYE9eaEkGtmJtGDbT0rjIVqI2galAgjHSnG+nHKCZzF9hpIdEw2aRwW25FHJtaM5glIJ5fvOpM3PWQLom+f56mSIT8Ti3xz9WxVx7yOdupsVJlGAEzIMQxU6rbmk3WWZRUsNtdTPrrQvM+YQ9BfI8NEiby+nqLm3plsXaw3DZSA4YwlGYLJRqtR71Td+J1FJd+mW0kqTJxtb1ZWlsjnyN0kEfCOMZDUgyFiqoG5DaTJlGvMYW45kzwgh4nHvs9z4+2NKW0oQ1JzdGgZ+dq8FHN/uHB3TSnadvbi52pX6c6Jeh2lknzwQNKld14BHJXkLhVr/DKqgUZ7HxXO5cu/+Z0LHhqz+JPYl0GWOeasWFXITI1OWOClHQMHNj4X1mlqgBs6gvCSmcWeWiWxpB14jySFc0Nhgdk9LliFC9W+q8a7VcEmUGZHsCBshp2xSGRUINrg4TwlFC9cb0i2B2KiPagFluEyG1DZPuiiGIUQLnlvbEFsGcv/iFLjItk393XmH5AUjAJ4Nter8N5jbMjNbivy8B1SgWc92A3gYhwTSR2z8xlwFRzqtTtUlZzp8M45eRipo1OqE1vnbyKyCaowQbcYyiA+fVT/IgG9kXtJpzjOsAncMdK33bPilm7mPEVzlFO9igvrtUOYI/crBbQUONKe/7D+e6XOQZcG7u3C3PP5fwCWIZv8c//4AEero2bTa8raQKWMua3V23i3PVk9HBwab0VIF8JA+1UsbXAeacmV8lstGnrlHpRZu5Cmc7cdzAAhgI47hT09CowVrDrlmJfba5gFVElEicxnV6QqNJ2eWfYEO9KfJQy53dLAVoQ9oufp8hmQvVgC1HJHkmMz1X41pYJgqyXYSSgGQrUS8WtW29AacrpRlf4Zc4TlrLW7tUd3urKMqETJnR5k8IzR/u7ylmgiPBCJKMzq/TjZv79TeUI2Y6f7BugTp0F8+USG9jLLFPOhyW+kOXUoAEbNMkksUDszTpA/19SvfZ262Z4DGRgugVKSvPTrtnCMYBREmaLAhhME8imQ1wGCo2sJV6EXYuXGjdVoxeGCedHcH/GIZu2jU8ozVGPrtYnXo2MNVvk9l2u2rOMtGwNGEV86KCW5PmFQycuIALOX3dtVa1s+T7FRycqTclVWujqy9ABiIG/5im4yrUI4m43Sm4WKK67xAtKzUbLji2dVk7HeuE2gcCuZXbgrNxcCGmEECBjOJDOO2OLgrdrsVIZwAOsRiwbq/2KjSeLUi7uc+0Qn7mMjS8GPbqrDp6Kgdtyv+iEA2tP+/EcBqofbR9ogVpofNTpU0rWek7yS+Opr5bQOeAgTN2I9sN4Px62Z+CzBEDDogC2RRiXSuhnl54k+KyGBaxkmx58LklwMfxkxCzIYRT8JRzJYppxVgac8vhbHri3/KwE5taw+SRTBX+YHf+Nr8PA5x9xoLYLv8qMzV0bMB0oMB5LtF3tf0DDm4Ev4uu0V27aM459TVR5mSe539/hEjWiWS09+S0atIBYkyHfmRcZYuw1bPAQOVyQKEnFCsBJ/qkDmuN4Ku+u8WCDFA37kyX/xLbuFOZZs8PUR6Jllmz6qnBjCwV3gC1EYMReTQNVCCRBXdBl6BUpCxc5A1r6u7SR4vgDZkrP1fHDHBOFCfgEQdUDd+oaNWBS3XVGFL0XiPeNwSqdTYL+mKDlVZVCwFDgTVDoE4rKRkKsAzIK/rMTsXKiD3uXjg2j/gj4GCYjNGaxBwFyKDJ+GsFiTo19bIh37HuJjtbOm6lwoujEF6dLD+Ffn0wo1W3nX21cIXIcyt7thggNrQUHidckneXyELWOGX99Z75jxwfAE0UuogeQApBGCxcDMk3wh5mEwYrAfsHyjSP8McOyjA1WLaDZUstiia77QEjqPXk5CwWNABq4BTBsUeA/fy/r0YAhosKC0b1nkC2zJ4fraRmOq8Tk40FHn+VLU1zSIiTsnFYIbWR7fR/oMpTGmxgGLM+IFvyBBI9CbtrQzLPm+eLTESciKo5Ec1UwCVA0mJjWcrzGk7/r/Zwvdni917oLVgGqusz7PCMvcGK72qC1S3lhUS/D1VphPeThWiWfpzcSCQbGbKsgxXJthIIMEzCEQ2DPFOT6WHrw9pbCIflBpDwHcNF5oG295UhLP0JCImX6QpT7fm+fA3EIKNsN6RAjo4Wa0s/zJDClMoxDBmccR+mkY/aCzae+nxfUzNU+v0i/FY3vdYYGTyrkB92CS5M8PLMdezjzHLoYOPdNL+k0Irq0TQNfUrTQhRkldMMUpXrjjvlSf0+jpJQ7EzG7xc3mvrW22QspV6QKoo3Qh1igEoj91kxuT3uW3ap3kxFyp6csLtWNe3Fcq1EDLJF0pfEFzLxkB2TwrtCiJa5wraRy+EgrvXvNROM6dF75QQ2EKgn9MnC7bQAApFMhoOcWWGwLEsqDyznFmZiwPSpzmDbeAQvIQOBDECfOlv4hvNS3cHrrROjl0K/rlabmlrXlL7xlIhtOH3htRWmVgrf7I+bW0y+F7Yv+lqUjvXeTn39Bt/y7JRfluvloVVRxG55Q52Kqec5P4NLVZPpMmWbs+FSlsSwQG12PHGWgJYa07OCbX5bQVsQs057ZzwCn2xcFwOVYbElLWfvCLFTDUd4q7f1edaIrZyTQeiuov/TWGsNvm49eyt1cyWhsWzljBaxDB3S/1Oe5ORqWxn4MFDHAtc0PXWs7SDQEOt28RA26psKjnUymXpkqo86cXKqiVFCRMWt4pzVpkNVKahlYr5Q8bR0NFOyOrgf7k8xJMnqpzUmeQrTEoFqXnGD/3OTRdaEVvBGMxixnf7tqrQGKl1CWBmD3lw/pMlqwLAD1/RjshpmihUqa150HMh7ZZq5vV7xYTU8yTP8LqhDoz7+MifDteKxPjMSSj0mciGNkruof6zQHH3ZrIWJTQszAAsqsjUSDP0xbZNCFnlC9xmJ49Talw0OvuwJwRVNe0/Vhx1Pm9/QjCpm4CpJTZKbnhkVx1e/Muao5M22SHkFC/0/7UqXDF55uUzx2H240MdnwHl8/2WhlgL9NQ4OI/F7fh7g7Z+nln/2t//rr1DIg7/GWara/3HtZxo33BslW75KIr4VBMtg7xPKXCOR8H2fh1Y/9dTrx1NzfY4tnRrvc+vPU4x9MJ97yfr48H/00vDxSTrgpejz6eopKX1uX5z/f5p+lTbx6DQJ5XjANNIdnRxt3K72f1z+w4Z3qtb1T613e5/O3k4yIu0DJTs8X6yJk61Jj2n/bGj46fNeH1qOst+tZPBKK3Qh6ZuIJ17ouzSusqru6nOtguIiEssXPpcXH9dx4+e5W4vjE9Njn4u3r/h4VUTkCyWKK3Z39Tx47gmlS8qr2s8+34+aJYN7piH+axCDbU/7mShpgU1DMkkn7oRIzXYlw230vr+0khwP2fWiJxugtD0vx48rDlvH1dmsGeAaRd76W5LCl+tq6KZGS/yGQ5I/mPusT5JemdNwB+FHux5lqxzTFphojkjNxpeUs2RHf6SURAnmZO4QlbOBlwYLdfp867fkbYTDBcMjY40vrRe7xh8dZXn6DbMQ1GeD9e5jtLEHsQB7q3VB/5WRGDU+q9IA/CxPx4hw3s4GNJdydvRc8GnBaW08Z/ur4Io3jorqqwzzK6uujAQKO9OTftbsmhrw/+axqoqNP64Jv/mvrMpXqOHCNt3hJUa33AKyDv9JE/8Laz77wouWQPTv3Sjc/SurYcbPXVlzPPJVe6oCV2XxhjY0a2NOC+6PvKo299T1W1563JY5mVfUN14xK8k3IYeQqFzbgf+tOTv8fp1BP/Sr4ycifpWUdO6v2gfE/A+Wnu91DLv9zV9d6Tw79NbgiZd+e9yZGLOnL6Urr7ALPyv8V6fU2C59v/03xL3/G3/ZE33wWOevkrMR/ft+1fTNSeG/wWy3zTdLXP6q63e9/lfhXtgDAxNPlv3CVXT62fWNTmMDB9s/T1dgkiQhW/IPs/5zEPJvks8DOpH/ATfS1FX2tIb3HxaZRoQ6t+Q1aPt5g/vCf2pHc0Fw/1Md/iG7QTv5KkEEY3JU87b02b9y74nTyO1kI8XC/Xne2KELD4a24hy7NhzVfBOVFKNW3Pj/OUzywXmMiaaGeciJh7Zt3gBIt9Y/AauIZMpT6y88AYvzOEATnOd5Osu/QqiPjFeZSMdYijCRbQmTbxmfipUaks41tk6GDjCcwU0+5uoMYaLsnQpDniiL+5IWSCjKLPC7Ehqa9pn4Dn9DhsTSHknKlrnGKxGuLL8FU44hM2l7DmU0tL20MhU4mrHVJPO4uUqDJtOe0FkYb8fwZdpHF3GW0WKIF7pNvx6qVVw5KgsyBalDcLb6YGU/35zDBsXxQ+zYgOW4JvFwLabUqc4uyeU4u/PJMieNDx69CCzFdYqpvie4LsIZK2VI/KrJfgVVNWtmJCA5gSvMwUBrpDY0mHd+iIBz9nKd+1jAgyDTW84OlnRsCC5DRcTkU9eplxW5zkkkmKqnL7bBjZA57BbPUIZbl1IOU4hEGEDX2nEzJk8taexfYxPJ8dUJQUq4B4o+FIzT56j0Ig5GQN8TpiREt2CkUjd1oTjrlZ1KmskJw46E+vAQwL3WC9CwaVieXx+M4722Uu8gPPvYTjUu5yhoppi9xnAQh1dRkFxMOFMo13M7La16v0ZxaNCT9VzrAhtAYtCdEyy4eDXcxHJd5j5GVolTMpmyiw3pDWOOXwhACZ2bNtyjtxCC0DM6tOLtfOHBMblhF73t9gUSOS1D3AgUxjsz8zSTX+Xa/QW7kDJj+IhSH6jEa0w0Xk6mpCFISWI03mR3+s8MQXMUeL3NabkLirNw0Zwhaxf0Smak8HKuc/1PmnO0awXMj89fOVq/GeZvWqBwVTvFjakDtRcUoGk33NYBLtFldktMs+Cmp/twVh1j4ZHoSuvk1Oo8kipVvjM9wzn8ShyQhE5ePsU+Okf+9fENW/Sxyxdf7dB/feH8SlMu2jRHzdi0Th+7FoxU5NpjWgRGcsXps5nkYatRMEnpocST3+7TW3C43fK8HsaSMP168lx72Emtnlm/V/jgF+SjiRmKkXGE5B7gfPeiQhV5Zxf9Zl4R1u+2OYfPCl2vd0D9RBS3z5ibofhAuLnayY6lPO0uVTE5RmVBvS69uba1PzaLpdiNbLf0zKovLITsBmSuXQzMIToJV6FXihRK2tPe09VVc/Z1EUNfTzv4xZwtzsh7uWWNaEKqlBnnVxH6N54iVxJWei1K5c4xkhC3Qw/qIyANQWNpHRlnNuQyRDoFSXPNtSEV6VGA74HoGZiB2r5DF1vuWu6l2Xu5OTsA3HRROQ3xmxBQJco1WMko/48Wx/roNELrGkqSOcaAruIxde76gcLr/0Z5ILVJTBrXcDrKOQaAxcdtQ9tae3aW+y3/b7ZuvzF9/815qMlnxli4p9PsYDg6I+PkyefWBabHEA9dfmFRJNzTaZZzqOZBXM3SQaE+o9Uv4WfbXQNwTzdlk1P/0qL/4tZQPvY+Vl3N0tjsY00I97NwlsFW4H0Gmx3MpU6OtsjynHKtPk0kqah8GXGir3lb7os2uInoVE56VAablmbTNMBJ2CITZdh7Qen4YJjR6O1j3Fp9w5xD3uytUJR2OU0yHFKrv7188NFLOjuO+O7zqx8nFfGUQOhNHpQWhFbNFzSLJ8XBzh/gQmmoduopM0exsxRnsc/JgywNFyB9hIhptYcNSFzjaoC/eHD0lfVW9nfVymIyacFpEylXU7SZAhbTYi88wOLlBJkOqRXHSpXAJ7yjqemMeHKASHlu7ObP+lVXXviQUJRmJ7o+e+KgppiOcmfW38wqYwCZpvcF+oXZkO4AWtVvsIniB+jmBeYNccDLNsV6QfV1vfaKQBsmQHJUH5zQRcqN73TF49FpDCHami3Q9ysSdnQ0vaz12B3+Nd78fS1JhmtSOybzijI1keq9dtKAmZqrsc4Vz8lyAxUdnS+PC3tXM3cLpDuEvqpyTPrrqs6vRgAkTir2hL96nFSTKnDH/oklTD35UO+JTuxoenXeKe4+XuCw2UL4VBF5b9ycg8RJoBFis2CS+UZuucJjeeqvNmffiqNQfz6nqt3yY38t8LsVjOIwlmdKTq5hpW9BgwoDlxE78r5Ak+764Igtn4XKWjX4yavSL947nDZcheQg3mwzjH8ShNDZTJV6zRHRZO5nCuanfCdQDRlAaiMKq41L8i0oDtg7HSinIaYhpiGmIaYhpiGmIaYhpiGmIaYhpiGmIaYhpiGmIaYhpiGmIaYhpiGmIaYhpiFePKriuMcqOW5iSjFddvmNl49tTiPo+TYuzjXUKdu7tSNb0XNu3Tf/Rtns1NqkJFsdxzXcKcNu7dBwX30U+f/oQ60+mLsGutvC0XnH+gDK/87TVXNFzUgLyj2qCZfZ2xoAupVLwrnNLJN7WOkefjJA1tv15Cf2vbhZ3sVjhtFb6mMaV5on+73/nIioZw2IRW1iGlGX/UWUx9B3JiBa4Ho4C3XLeUY2ccZ8V1sVpYsyDUFeZk+pHqdO1hP+juTs8FJ7bxVAZkGNR9D3YwYKHOcATw08ldb/jm4F5yFPYeFL2Vudu2hFnnNsx9wGNDkAXuC9ZG1jXpGMpauS2ctkK2XGVP5uzfjSVtt4b/Z9ylj3+LfBX5K1XWBdgZE0opcizL6NFw1e5BJ926qpz+uRIFaFo5fUlYktpjIBe3NFLDOzq4Syew9OaazLB7Ux2k9Iq5VeOZcpdpxOZFTSj1QBtCTNk2t3bWJHL+eHbgG5nVSyhlw4VEMSmqPggfurJtHYLl0l7pshSJcoJB+pLcFAuux1gswqddRpeFhXJjvG2u2ln0qveLbUE5nJqgL3w2sulTNL9uI8eD/1+udjGobW26w2hsemtyK+oWTAUy4Zl3rmvbaqi/AdN8uyy9WPcuPt/lGnajJ3a5506FwanYbmVOukzqdXmeyo44lMCTdrtzUiBr2H6d3jEonH7dTrruBqh4jdMLW7Uisv+yLQFOP6vlmgCKD0QNel7FRimT7EYw4xuSGZG+pMH/M4WQw7yyxe3oU3Vakx4z+1aBOnltvt3diJbe6FVvRuyVsw2ZBk95wB5UZrStQ/vYyWmRd5nsaiHGM9fRIHzdouYDgqGRRiMlLnakmOHueL29JQzh4l1vfTLiKi6rl9qzyHkqw2w+nWsgPB+sp+lR5nlyfRDbUZsxkukOEqYAh1QJ1C9Z3xqiNO2JcUrABYrPI9wB14sTj2VmmzKw/a8ARqbbFHmHOWsgxWhckGrs2V2akClms9i21OCQIsJuGUwouaelfpqociziNCNE6mZ4KZ+zo3oIBEdu3TI5P8+rDpOUCA94Qsk8u6El0a+xUjwTfej25cXfDDIL12+4A547XB3Hn7UEXCU9Ut17FMWLiSLmR+2u4elNC0hqU3Z6w6okOFNl6zUo4T32mPibK+8IKDaalpT6v4dX2gPlxIGdbQNUt5egoj3s4cvHES/dw12kgyp8ZsamOeV/n8xa9nXMmrydTNDi3kcSrQi5N7TYYOypvtbn5N3/q0xd2Ac2cXoZablVcrB4VIkq5bEAxUqwegdndNc7MiIUci1RBsf7HXJUiWLcSrvxW3UYQp7mPHr6pS9ibZnxjmbapfkcSUNDTSMdKP3oeyAhazHf0VXXjY7W+/D07ImN8qrqRL1EEyoFkwIWQ4hUkc3Iw9QzOvWrMA2j50k1Z/4tm/CQilTyoLM2uwLUSXAnyPTchQcIqGwgbnewXfa2/CpUqHUdovxWEiyjCs18fuGQVD9996AdWl+xJByHzNj3ag6DC5ZFuwruXrwo9yyOVEVKLz9k2tr3D938M2R4M7pInCDXH2FEuf2apv22IrymSlzj1E2L/NGak/oQwTfGT9Cg7qZUPruUfDNHqzdZ6NVwV9NHWa5iVKSozIV+AgqQpllDV/HXbhWuFO++dil8kMWfyKTjgbVKotLFye+rijEoh4bluxuREEywGLtCbTE9Fv9t3hZDKfmF21d7rHPZjx+wpsrNU6XKWuDpY9sCUzHu4mkvd4z5/ldfu81YyJYN3ICV2DrqoFDrKfHpFO6kNYjGx64U1ZXabvxwr/k6oysurZcVF4Ref+m9rBi777XbMH9Z4ay9oq8CAcG5bwALzr/f3IeKg+GWEScoc9Pyb1eiTiNIkUDFCb069Stkc0C7YTy6xFMlPmFywVOtxCeMEgr9a98xrtmAKwT5gdCdHe6L/NAngcgF5XhlhMjFHqu98ixNyalJ1HHnyvVxdou9/2GPnCZhVYI1u3JvpQBtpT0oohIfxCdPvGMHi0O2MPENfSLbiRVefhoGyed1c5PUuupCSzpgJcwAEG336SxQQRT4Ycz+Xe5P1uBoUsErVn6BT7aAYa9buvVD4XzSR7H3iN2LDPdHjrPNeRRuceoMV7lHs5FumXmLOZTvDWwW0KqARcpGL28gGneXu8cq1Ar9xkpVye8qkDuDOmd/rMpw/5ou31ztg/cOHgJCRfpx1Tc/no56aOwZlp4q7n5N9bWzuLsH7M3PJJCc1Dbb5KpY/42l20cXUaNYWDi/lpd+JzcDaoh84jlrcZwIaOXLvDP1gfQd5udirC3+c5exjHT0ikQGRUsL3uHOrNLijnQIZ6j/BzapPqXGkt+8k70mrOQmw5PV485eAtrXniajH2+Znuen6mlSGp1hTYURqP6xwqoRx8HOjej1cjNk55T1Dy56Byly5ppsi6tzX+udMSN8zhV0F7n4dwmqVMF+SZ6ypOBJpgslvHi7KpV6kLA+RTe6FAz7ao7rhaPt6NbFf/BeEQtD3fj8fSK2sSwefx7NsCQzlJLouV7XmRRvQepOMnBCJ16tAor0wRN+x8Lp7tJGLyYb3bJQjfbvX3kt6j87htCvDhWni08jGqImozTPJFOk50t/GHTJ0hCVYrnCkaN5lkHrrdiiqtySzh3OVlkbbPs4t0L8b2pI/aLOidtBFv3mgLIxXDmTd7SL0CYY7nG+hlh42RzIToceNe9qwpGl0AvX6ywbr1PONqtUNMEsUT1axFuv4hiF41NbHKef9foagy5wJPoB6JsOTJXiTjWpbbJIw+GEK+a3pWcDZ8STQlo+BNzznycu83ejzbQ+6Ub13QFyBmNf70/VpcZ15j4OADPDoKbOCzT5JyvaUCAG3v3RjwuKbg7hjgWct+f6qm8pH9Vq1FNb4tm/iIPDXo2bGeHqRNgXPXNr7uvc6/NZzBcVoBRip2tvc6CnNCoNS4ZI0NUwUYO9iZQgkTXPPYOZ6VwNSIvpCG3qFwPNoBm0+03V3OuRDu/Q4TH/rqyJTxm7oTJBvjtb8sPh0RRbFN0Yn7KH4Tf+P+f/xvUEsDBBQAAgAIAEZkZkZLmT7tTQAAAGoAAAAbAAAAdW5pdmVyc2FsL3VuaXZlcnNhbC5wbmcueG1ss7GvyM1RKEstKs7Mz7NVMtQzULK34+WyKShKLctMLVeoAIoZ6RlAgJJCpa2SGRK3PDOlJMNWydLEECGWkZqZnlFiq2RuYAYX1AcaCQBQSwECAAAUAAIACABGZGZGWn+5mToEAADhDgAAHQAAAAAAAAABAAAAAAAAAAAAdW5pdmVyc2FsL2NvbW1vbl9tZXNzYWdlcy5sbmdQSwECAAAUAAIACABGZGZGh2OPsIwEAADIFAAAJwAAAAAAAAABAAAAAAB1BAAAdW5pdmVyc2FsL2ZsYXNoX3B1Ymxpc2hpbmdfc2V0dGluZ3MueG1sUEsBAgAAFAACAAgARmRmRsZgiHi7AgAAUAoAACEAAAAAAAAAAQAAAAAARgkAAHVuaXZlcnNhbC9mbGFzaF9za2luX3NldHRpbmdzLnhtbFBLAQIAABQAAgAIAEZkZkYs4uZgXgQAANkTAAAmAAAAAAAAAAEAAAAAAEAMAAB1bml2ZXJzYWwvaHRtbF9wdWJsaXNoaW5nX3NldHRpbmdzLnhtbFBLAQIAABQAAgAIAEZkZkZvwl7ymAEAABsGAAAfAAAAAAAAAAEAAAAAAOIQAAB1bml2ZXJzYWwvaHRtbF9za2luX3NldHRpbmdzLmpzUEsBAgAAFAACAAgARmRmRhra6juqAAAAHwEAABoAAAAAAAAAAQAAAAAAtxIAAHVuaXZlcnNhbC9pMThuX3ByZXNldHMueG1sUEsBAgAAFAACAAgARmRmRpQTsyJpAAAAbgAAABwAAAAAAAAAAQAAAAAAmRMAAHVuaXZlcnNhbC9sb2NhbF9zZXR0aW5ncy54bWxQSwECAAAUAAIACABBejVGzoIJN+wCAACICAAAFAAAAAAAAAABAAAAAAA8FAAAdW5pdmVyc2FsL3BsYXllci54bWxQSwECAAAUAAIACABGZGZGNdvZrWgBAADzAgAAKQAAAAAAAAABAAAAAABaFwAAdW5pdmVyc2FsL3NraW5fY3VzdG9taXphdGlvbl9zZXR0aW5ncy54bWxQSwECAAAUAAIACABGZGZGhouUu94hAAARRgAAFwAAAAAAAAAAAAAAAAAJGQAAdW5pdmVyc2FsL3VuaXZlcnNhbC5wbmdQSwECAAAUAAIACABGZGZGS5k+7U0AAABqAAAAGwAAAAAAAAABAAAAAAAcOwAAdW5pdmVyc2FsL3VuaXZlcnNhbC5wbmcueG1sUEsFBgAAAAALAAsASQMAAKI7AAAAAA=="/>
  <p:tag name="ISPRING_ULTRA_SCORM_COURSE_ID" val="013C15C2-F5D6-4FAE-AFBA-33CD235F6921"/>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Leadership Pack_02"/>
  <p:tag name="ISPRING_RESOURCE_PATHS_HASH_PRESENTER" val="2b8c6cf853aa53c67ce71596605a20cd4e8dd1"/>
</p:tagLst>
</file>

<file path=ppt/tags/tag2.xml><?xml version="1.0" encoding="utf-8"?>
<p:tagLst xmlns:a="http://schemas.openxmlformats.org/drawingml/2006/main" xmlns:r="http://schemas.openxmlformats.org/officeDocument/2006/relationships" xmlns:p="http://schemas.openxmlformats.org/presentationml/2006/main">
  <p:tag name="NAME" val="SingleBoatText"/>
</p:tagLst>
</file>

<file path=ppt/tags/tag3.xml><?xml version="1.0" encoding="utf-8"?>
<p:tagLst xmlns:a="http://schemas.openxmlformats.org/drawingml/2006/main" xmlns:r="http://schemas.openxmlformats.org/officeDocument/2006/relationships" xmlns:p="http://schemas.openxmlformats.org/presentationml/2006/main">
  <p:tag name="NAME" val="SingleBoatText"/>
</p:tagLst>
</file>

<file path=ppt/tags/tag4.xml><?xml version="1.0" encoding="utf-8"?>
<p:tagLst xmlns:a="http://schemas.openxmlformats.org/drawingml/2006/main" xmlns:r="http://schemas.openxmlformats.org/officeDocument/2006/relationships" xmlns:p="http://schemas.openxmlformats.org/presentationml/2006/main">
  <p:tag name="NAME" val="SingleBoatText"/>
</p:tagLst>
</file>

<file path=ppt/tags/tag5.xml><?xml version="1.0" encoding="utf-8"?>
<p:tagLst xmlns:a="http://schemas.openxmlformats.org/drawingml/2006/main" xmlns:r="http://schemas.openxmlformats.org/officeDocument/2006/relationships" xmlns:p="http://schemas.openxmlformats.org/presentationml/2006/main">
  <p:tag name="NAME" val="SingleBoatText"/>
</p:tagLst>
</file>

<file path=ppt/tags/tag6.xml><?xml version="1.0" encoding="utf-8"?>
<p:tagLst xmlns:a="http://schemas.openxmlformats.org/drawingml/2006/main" xmlns:r="http://schemas.openxmlformats.org/officeDocument/2006/relationships" xmlns:p="http://schemas.openxmlformats.org/presentationml/2006/main">
  <p:tag name="NAME" val="SingleBoatText"/>
</p:tagLst>
</file>

<file path=ppt/tags/tag7.xml><?xml version="1.0" encoding="utf-8"?>
<p:tagLst xmlns:a="http://schemas.openxmlformats.org/drawingml/2006/main" xmlns:r="http://schemas.openxmlformats.org/officeDocument/2006/relationships" xmlns:p="http://schemas.openxmlformats.org/presentationml/2006/main">
  <p:tag name="NAME" val="SingleBoatText"/>
</p:tagLst>
</file>

<file path=ppt/tags/tag8.xml><?xml version="1.0" encoding="utf-8"?>
<p:tagLst xmlns:a="http://schemas.openxmlformats.org/drawingml/2006/main" xmlns:r="http://schemas.openxmlformats.org/officeDocument/2006/relationships" xmlns:p="http://schemas.openxmlformats.org/presentationml/2006/main">
  <p:tag name="NAME" val="SingleBoatText"/>
</p:tagLst>
</file>

<file path=ppt/theme/theme1.xml><?xml version="1.0" encoding="utf-8"?>
<a:theme xmlns:a="http://schemas.openxmlformats.org/drawingml/2006/main" name="KPMG">
  <a:themeElements>
    <a:clrScheme name="KPMG">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KoPub돋움체">
      <a:majorFont>
        <a:latin typeface="KoPub돋움체 Bold"/>
        <a:ea typeface="KoPub돋움체 Bold"/>
        <a:cs typeface=""/>
      </a:majorFont>
      <a:minorFont>
        <a:latin typeface="KoPub돋움체 Medium"/>
        <a:ea typeface="KoPub돋움체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l">
          <a:defRP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000" dirty="0" err="1" smtClean="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defRPr>
        </a:defPPr>
      </a:lstStyle>
    </a:txDef>
  </a:objectDefaults>
  <a:extraClrSchemeLst/>
  <a:extLst>
    <a:ext uri="{05A4C25C-085E-4340-85A3-A5531E510DB2}">
      <thm15:themeFamily xmlns:thm15="http://schemas.microsoft.com/office/thememl/2012/main" name="프레젠테이션1" id="{489089EA-8B65-4A51-ACF6-BE599E39239C}" vid="{5491D400-7931-423F-A9E4-A85D232916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20231214_BF_COP28 Review: UAE 컨센서스</Korean_x0020_Title>
    <Global_x0020_Country_metalogix xmlns="1c657212-07cd-4eb2-8173-68663959c5b7" xsi:nil="true"/>
    <Economy xmlns="1c657212-07cd-4eb2-8173-68663959c5b7" xsi:nil="true"/>
    <Publication_x0020_Date_metalogix xmlns="1c657212-07cd-4eb2-8173-68663959c5b7">2023-12-13T15:00:00+00:00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Industrial Markets</Value>
    </Category>
    <Korean_x0020_Abstract xmlns="1c657212-07cd-4eb2-8173-68663959c5b7" xsi:nil="true"/>
    <Industry_x0020_Sector_x002f_SubSector_x0020_Selection_metalogix xmlns="1c657212-07cd-4eb2-8173-68663959c5b7" xsi:nil="true"/>
    <ERI_x0020_Report_x0020_Type xmlns="1c657212-07cd-4eb2-8173-68663959c5b7">Business Focus</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78007A509638504CA075577B0A78C43C" ma:contentTypeVersion="79" ma:contentTypeDescription="Create a new document." ma:contentTypeScope="" ma:versionID="ac89fd6dcdd0d1016bba4940062766aa">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61e6b13383bb8df87d79ea582f60f575"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콘텐츠 형식"/>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2430B1-B197-46DA-885B-D6DD7FC33349}">
  <ds:schemaRefs>
    <ds:schemaRef ds:uri="http://schemas.microsoft.com/sharepoint/v3/contenttype/forms"/>
  </ds:schemaRefs>
</ds:datastoreItem>
</file>

<file path=customXml/itemProps2.xml><?xml version="1.0" encoding="utf-8"?>
<ds:datastoreItem xmlns:ds="http://schemas.openxmlformats.org/officeDocument/2006/customXml" ds:itemID="{82ED7A70-E524-458A-AF01-08531447576B}">
  <ds:schemaRefs>
    <ds:schemaRef ds:uri="http://purl.org/dc/elements/1.1/"/>
    <ds:schemaRef ds:uri="http://schemas.microsoft.com/office/2006/documentManagement/types"/>
    <ds:schemaRef ds:uri="http://purl.org/dc/dcmitype/"/>
    <ds:schemaRef ds:uri="http://purl.org/dc/terms/"/>
    <ds:schemaRef ds:uri="a6565e09-5864-4678-8d5f-23ac74c58b18"/>
    <ds:schemaRef ds:uri="http://schemas.microsoft.com/office/2006/metadata/properties"/>
    <ds:schemaRef ds:uri="4243d5be-521d-4052-81ca-f0f31ea6f2da"/>
    <ds:schemaRef ds:uri="http://schemas.openxmlformats.org/package/2006/metadata/core-properties"/>
    <ds:schemaRef ds:uri="http://schemas.microsoft.com/office/infopath/2007/PartnerControls"/>
    <ds:schemaRef ds:uri="e2073511-092b-453c-86c4-757771ac7067"/>
    <ds:schemaRef ds:uri="http://www.w3.org/XML/1998/namespace"/>
  </ds:schemaRefs>
</ds:datastoreItem>
</file>

<file path=customXml/itemProps3.xml><?xml version="1.0" encoding="utf-8"?>
<ds:datastoreItem xmlns:ds="http://schemas.openxmlformats.org/officeDocument/2006/customXml" ds:itemID="{C92BBCA4-71D6-4954-A5C8-7AF1FC9D11D9}"/>
</file>

<file path=docProps/app.xml><?xml version="1.0" encoding="utf-8"?>
<Properties xmlns="http://schemas.openxmlformats.org/officeDocument/2006/extended-properties" xmlns:vt="http://schemas.openxmlformats.org/officeDocument/2006/docPropsVTypes">
  <Template/>
  <TotalTime>10172</TotalTime>
  <Words>3879</Words>
  <Application>Microsoft Office PowerPoint</Application>
  <PresentationFormat>A4 용지(210x297mm)</PresentationFormat>
  <Paragraphs>391</Paragraphs>
  <Slides>15</Slides>
  <Notes>0</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15</vt:i4>
      </vt:variant>
    </vt:vector>
  </HeadingPairs>
  <TitlesOfParts>
    <vt:vector size="28" baseType="lpstr">
      <vt:lpstr>KoPub돋움체 Bold</vt:lpstr>
      <vt:lpstr>KoPub돋움체 Light</vt:lpstr>
      <vt:lpstr>KoPub돋움체 Medium</vt:lpstr>
      <vt:lpstr>KoPub바탕체 Medium</vt:lpstr>
      <vt:lpstr>맑은 고딕</vt:lpstr>
      <vt:lpstr>Arial</vt:lpstr>
      <vt:lpstr>Calibri</vt:lpstr>
      <vt:lpstr>KPMG Bold</vt:lpstr>
      <vt:lpstr>KPMG Extralight</vt:lpstr>
      <vt:lpstr>Univers for KPMG</vt:lpstr>
      <vt:lpstr>Univers for KPMG Light</vt:lpstr>
      <vt:lpstr>Wingdings</vt:lpstr>
      <vt:lpstr>KPMG</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20231214_BF_COP28 Review: UAE 컨센서스</dc:title>
  <dc:subject/>
  <dc:creator>삼정KPMG 경제연구원</dc:creator>
  <cp:keywords/>
  <dc:description/>
  <cp:lastModifiedBy>Kim, Na-Rae (KR/ERI)</cp:lastModifiedBy>
  <cp:revision>3741</cp:revision>
  <cp:lastPrinted>2022-11-21T04:55:11Z</cp:lastPrinted>
  <dcterms:created xsi:type="dcterms:W3CDTF">2015-03-05T08:26:34Z</dcterms:created>
  <dcterms:modified xsi:type="dcterms:W3CDTF">2023-12-14T02:41:15Z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