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Ex1.xml" ContentType="application/vnd.ms-office.chartex+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2.xml" ContentType="application/vnd.openxmlformats-officedocument.presentationml.tags+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5"/>
  </p:notesMasterIdLst>
  <p:handoutMasterIdLst>
    <p:handoutMasterId r:id="rId36"/>
  </p:handoutMasterIdLst>
  <p:sldIdLst>
    <p:sldId id="496" r:id="rId5"/>
    <p:sldId id="8751" r:id="rId6"/>
    <p:sldId id="8861" r:id="rId7"/>
    <p:sldId id="8879" r:id="rId8"/>
    <p:sldId id="8880" r:id="rId9"/>
    <p:sldId id="8872" r:id="rId10"/>
    <p:sldId id="8874" r:id="rId11"/>
    <p:sldId id="8752" r:id="rId12"/>
    <p:sldId id="8846" r:id="rId13"/>
    <p:sldId id="8847" r:id="rId14"/>
    <p:sldId id="8848" r:id="rId15"/>
    <p:sldId id="8849" r:id="rId16"/>
    <p:sldId id="8881" r:id="rId17"/>
    <p:sldId id="8875" r:id="rId18"/>
    <p:sldId id="8877" r:id="rId19"/>
    <p:sldId id="8878" r:id="rId20"/>
    <p:sldId id="8866" r:id="rId21"/>
    <p:sldId id="8867" r:id="rId22"/>
    <p:sldId id="8868" r:id="rId23"/>
    <p:sldId id="8869" r:id="rId24"/>
    <p:sldId id="8882" r:id="rId25"/>
    <p:sldId id="8870" r:id="rId26"/>
    <p:sldId id="8871" r:id="rId27"/>
    <p:sldId id="8851" r:id="rId28"/>
    <p:sldId id="8852" r:id="rId29"/>
    <p:sldId id="8854" r:id="rId30"/>
    <p:sldId id="8855" r:id="rId31"/>
    <p:sldId id="8856" r:id="rId32"/>
    <p:sldId id="8857" r:id="rId33"/>
    <p:sldId id="7409" r:id="rId34"/>
  </p:sldIdLst>
  <p:sldSz cx="9906000" cy="6858000" type="A4"/>
  <p:notesSz cx="7099300" cy="10234613"/>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11" userDrawn="1">
          <p15:clr>
            <a:srgbClr val="A4A3A4"/>
          </p15:clr>
        </p15:guide>
        <p15:guide id="2" pos="1102" userDrawn="1">
          <p15:clr>
            <a:srgbClr val="A4A3A4"/>
          </p15:clr>
        </p15:guide>
        <p15:guide id="3" orient="horz" pos="1162" userDrawn="1">
          <p15:clr>
            <a:srgbClr val="A4A3A4"/>
          </p15:clr>
        </p15:guide>
        <p15:guide id="4" pos="3075" userDrawn="1">
          <p15:clr>
            <a:srgbClr val="A4A3A4"/>
          </p15:clr>
        </p15:guide>
        <p15:guide id="5" pos="316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91DA"/>
    <a:srgbClr val="00A3A1"/>
    <a:srgbClr val="483698"/>
    <a:srgbClr val="6D2077"/>
    <a:srgbClr val="470A68"/>
    <a:srgbClr val="005EB8"/>
    <a:srgbClr val="00338D"/>
    <a:srgbClr val="BFBFBF"/>
    <a:srgbClr val="C6007E"/>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69" autoAdjust="0"/>
    <p:restoredTop sz="93661" autoAdjust="0"/>
  </p:normalViewPr>
  <p:slideViewPr>
    <p:cSldViewPr snapToGrid="0" showGuides="1">
      <p:cViewPr varScale="1">
        <p:scale>
          <a:sx n="114" d="100"/>
          <a:sy n="114" d="100"/>
        </p:scale>
        <p:origin x="2670" y="96"/>
      </p:cViewPr>
      <p:guideLst>
        <p:guide orient="horz" pos="1911"/>
        <p:guide pos="1102"/>
        <p:guide orient="horz" pos="1162"/>
        <p:guide pos="3075"/>
        <p:guide pos="3165"/>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3" d="100"/>
          <a:sy n="83" d="100"/>
        </p:scale>
        <p:origin x="333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lee39\Desktop\FY21\&#53084;&#46300;&#52404;&#51064;\Project%20M2_BSPL_0118185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lee39\Desktop\FY21\&#53084;&#46300;&#52404;&#51064;\Project%20M2_BSPL_01181850.xlsx" TargetMode="External"/><Relationship Id="rId2" Type="http://schemas.microsoft.com/office/2011/relationships/chartColorStyle" Target="colors2.xml"/><Relationship Id="rId1" Type="http://schemas.microsoft.com/office/2011/relationships/chartStyle" Target="style2.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https://onedrive-global.kpmg.com/personal/mkim92_kr_kpmg_com/Documents/010.PJT%20Alpha/WP/03.%20&#54788;&#44552;&#55120;&#47492;/Project%20M2_CF_vKMW_v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PL!$AA$6</c:f>
              <c:strCache>
                <c:ptCount val="1"/>
                <c:pt idx="0">
                  <c:v>매출액</c:v>
                </c:pt>
              </c:strCache>
            </c:strRef>
          </c:tx>
          <c:spPr>
            <a:solidFill>
              <a:schemeClr val="accent1"/>
            </a:solidFill>
            <a:ln>
              <a:noFill/>
            </a:ln>
            <a:effectLst/>
          </c:spPr>
          <c:invertIfNegative val="0"/>
          <c:dLbls>
            <c:dLbl>
              <c:idx val="2"/>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Arial" panose="020B0604020202020204" pitchFamily="34" charset="0"/>
                      <a:ea typeface="+mj-ea"/>
                      <a:cs typeface="Arial" panose="020B0604020202020204" pitchFamily="34" charset="0"/>
                    </a:defRPr>
                  </a:pPr>
                  <a:endParaRPr lang="ko-KR"/>
                </a:p>
              </c:txPr>
              <c:dLblPos val="ctr"/>
              <c:showLegendKey val="0"/>
              <c:showVal val="1"/>
              <c:showCatName val="0"/>
              <c:showSerName val="0"/>
              <c:showPercent val="0"/>
              <c:showBubbleSize val="0"/>
              <c:extLst>
                <c:ext xmlns:c16="http://schemas.microsoft.com/office/drawing/2014/chart" uri="{C3380CC4-5D6E-409C-BE32-E72D297353CC}">
                  <c16:uniqueId val="{00000004-4859-4023-A4D1-8A4A2BCADBCE}"/>
                </c:ext>
              </c:extLst>
            </c:dLbl>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j-ea"/>
                    <a:cs typeface="Arial" panose="020B0604020202020204" pitchFamily="34" charset="0"/>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PL!$AB$5:$AE$5</c:f>
              <c:strCache>
                <c:ptCount val="3"/>
                <c:pt idx="0">
                  <c:v>FY19</c:v>
                </c:pt>
                <c:pt idx="1">
                  <c:v>FY20</c:v>
                </c:pt>
                <c:pt idx="2">
                  <c:v>FY21</c:v>
                </c:pt>
              </c:strCache>
            </c:strRef>
          </c:cat>
          <c:val>
            <c:numRef>
              <c:f>PL!$AB$6:$AE$6</c:f>
              <c:numCache>
                <c:formatCode>#,##0_);\(#,##0\);\-_)</c:formatCode>
                <c:ptCount val="3"/>
                <c:pt idx="0">
                  <c:v>98.344825999999998</c:v>
                </c:pt>
                <c:pt idx="1">
                  <c:v>321.768441</c:v>
                </c:pt>
                <c:pt idx="2">
                  <c:v>3728.1358</c:v>
                </c:pt>
              </c:numCache>
            </c:numRef>
          </c:val>
          <c:extLst>
            <c:ext xmlns:c16="http://schemas.microsoft.com/office/drawing/2014/chart" uri="{C3380CC4-5D6E-409C-BE32-E72D297353CC}">
              <c16:uniqueId val="{00000000-4859-4023-A4D1-8A4A2BCADBCE}"/>
            </c:ext>
          </c:extLst>
        </c:ser>
        <c:ser>
          <c:idx val="1"/>
          <c:order val="1"/>
          <c:tx>
            <c:strRef>
              <c:f>PL!$AA$10</c:f>
              <c:strCache>
                <c:ptCount val="1"/>
                <c:pt idx="0">
                  <c:v>매출총이익</c:v>
                </c:pt>
              </c:strCache>
            </c:strRef>
          </c:tx>
          <c:spPr>
            <a:solidFill>
              <a:schemeClr val="accent2"/>
            </a:solidFill>
            <a:ln>
              <a:noFill/>
            </a:ln>
            <a:effectLst/>
          </c:spPr>
          <c:invertIfNegative val="0"/>
          <c:dLbls>
            <c:dLbl>
              <c:idx val="2"/>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Arial" panose="020B0604020202020204" pitchFamily="34" charset="0"/>
                      <a:ea typeface="+mj-ea"/>
                      <a:cs typeface="Arial" panose="020B0604020202020204" pitchFamily="34" charset="0"/>
                    </a:defRPr>
                  </a:pPr>
                  <a:endParaRPr lang="ko-KR"/>
                </a:p>
              </c:txPr>
              <c:dLblPos val="ctr"/>
              <c:showLegendKey val="0"/>
              <c:showVal val="1"/>
              <c:showCatName val="0"/>
              <c:showSerName val="0"/>
              <c:showPercent val="0"/>
              <c:showBubbleSize val="0"/>
              <c:extLst>
                <c:ext xmlns:c16="http://schemas.microsoft.com/office/drawing/2014/chart" uri="{C3380CC4-5D6E-409C-BE32-E72D297353CC}">
                  <c16:uniqueId val="{00000005-4859-4023-A4D1-8A4A2BCADBCE}"/>
                </c:ext>
              </c:extLst>
            </c:dLbl>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j-ea"/>
                    <a:cs typeface="Arial" panose="020B0604020202020204" pitchFamily="34" charset="0"/>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PL!$AB$5:$AE$5</c:f>
              <c:strCache>
                <c:ptCount val="3"/>
                <c:pt idx="0">
                  <c:v>FY19</c:v>
                </c:pt>
                <c:pt idx="1">
                  <c:v>FY20</c:v>
                </c:pt>
                <c:pt idx="2">
                  <c:v>FY21</c:v>
                </c:pt>
              </c:strCache>
            </c:strRef>
          </c:cat>
          <c:val>
            <c:numRef>
              <c:f>PL!$AB$10:$AE$10</c:f>
              <c:numCache>
                <c:formatCode>#,##0_);\(#,##0\);\-_)</c:formatCode>
                <c:ptCount val="3"/>
                <c:pt idx="0">
                  <c:v>20.693258999999998</c:v>
                </c:pt>
                <c:pt idx="1">
                  <c:v>134.22144499999999</c:v>
                </c:pt>
                <c:pt idx="2">
                  <c:v>2447.801164</c:v>
                </c:pt>
              </c:numCache>
            </c:numRef>
          </c:val>
          <c:extLst>
            <c:ext xmlns:c16="http://schemas.microsoft.com/office/drawing/2014/chart" uri="{C3380CC4-5D6E-409C-BE32-E72D297353CC}">
              <c16:uniqueId val="{00000001-4859-4023-A4D1-8A4A2BCADBCE}"/>
            </c:ext>
          </c:extLst>
        </c:ser>
        <c:ser>
          <c:idx val="2"/>
          <c:order val="2"/>
          <c:tx>
            <c:strRef>
              <c:f>PL!$AA$16</c:f>
              <c:strCache>
                <c:ptCount val="1"/>
                <c:pt idx="0">
                  <c:v>EBITDA</c:v>
                </c:pt>
              </c:strCache>
            </c:strRef>
          </c:tx>
          <c:spPr>
            <a:solidFill>
              <a:schemeClr val="accent3"/>
            </a:solidFill>
            <a:ln>
              <a:noFill/>
            </a:ln>
            <a:effectLst/>
          </c:spPr>
          <c:invertIfNegative val="0"/>
          <c:dLbls>
            <c:dLbl>
              <c:idx val="2"/>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Arial" panose="020B0604020202020204" pitchFamily="34" charset="0"/>
                      <a:ea typeface="+mj-ea"/>
                      <a:cs typeface="Arial" panose="020B0604020202020204" pitchFamily="34" charset="0"/>
                    </a:defRPr>
                  </a:pPr>
                  <a:endParaRPr lang="ko-KR"/>
                </a:p>
              </c:txPr>
              <c:dLblPos val="ctr"/>
              <c:showLegendKey val="0"/>
              <c:showVal val="1"/>
              <c:showCatName val="0"/>
              <c:showSerName val="0"/>
              <c:showPercent val="0"/>
              <c:showBubbleSize val="0"/>
              <c:extLst>
                <c:ext xmlns:c16="http://schemas.microsoft.com/office/drawing/2014/chart" uri="{C3380CC4-5D6E-409C-BE32-E72D297353CC}">
                  <c16:uniqueId val="{00000006-4859-4023-A4D1-8A4A2BCADBCE}"/>
                </c:ext>
              </c:extLst>
            </c:dLbl>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j-ea"/>
                    <a:cs typeface="Arial" panose="020B0604020202020204" pitchFamily="34" charset="0"/>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PL!$AB$5:$AE$5</c:f>
              <c:strCache>
                <c:ptCount val="3"/>
                <c:pt idx="0">
                  <c:v>FY19</c:v>
                </c:pt>
                <c:pt idx="1">
                  <c:v>FY20</c:v>
                </c:pt>
                <c:pt idx="2">
                  <c:v>FY21</c:v>
                </c:pt>
              </c:strCache>
            </c:strRef>
          </c:cat>
          <c:val>
            <c:numRef>
              <c:f>PL!$AB$16:$AE$16</c:f>
              <c:numCache>
                <c:formatCode>#,##0_);\(#,##0\);\-_)</c:formatCode>
                <c:ptCount val="3"/>
                <c:pt idx="0">
                  <c:v>-205.001013</c:v>
                </c:pt>
                <c:pt idx="1">
                  <c:v>-241.222756</c:v>
                </c:pt>
                <c:pt idx="2">
                  <c:v>1321.0964690000001</c:v>
                </c:pt>
              </c:numCache>
            </c:numRef>
          </c:val>
          <c:extLst>
            <c:ext xmlns:c16="http://schemas.microsoft.com/office/drawing/2014/chart" uri="{C3380CC4-5D6E-409C-BE32-E72D297353CC}">
              <c16:uniqueId val="{00000002-4859-4023-A4D1-8A4A2BCADBCE}"/>
            </c:ext>
          </c:extLst>
        </c:ser>
        <c:dLbls>
          <c:dLblPos val="ctr"/>
          <c:showLegendKey val="0"/>
          <c:showVal val="1"/>
          <c:showCatName val="0"/>
          <c:showSerName val="0"/>
          <c:showPercent val="0"/>
          <c:showBubbleSize val="0"/>
        </c:dLbls>
        <c:gapWidth val="150"/>
        <c:axId val="1988734848"/>
        <c:axId val="1988742336"/>
      </c:barChart>
      <c:catAx>
        <c:axId val="1988734848"/>
        <c:scaling>
          <c:orientation val="minMax"/>
        </c:scaling>
        <c:delete val="0"/>
        <c:axPos val="b"/>
        <c:numFmt formatCode="General" sourceLinked="1"/>
        <c:majorTickMark val="none"/>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900" b="1" i="0" u="none" strike="noStrike" kern="1200" baseline="0">
                <a:solidFill>
                  <a:schemeClr val="tx1"/>
                </a:solidFill>
                <a:latin typeface="Arial" panose="020B0604020202020204" pitchFamily="34" charset="0"/>
                <a:ea typeface="+mj-ea"/>
                <a:cs typeface="Arial" panose="020B0604020202020204" pitchFamily="34" charset="0"/>
              </a:defRPr>
            </a:pPr>
            <a:endParaRPr lang="ko-KR"/>
          </a:p>
        </c:txPr>
        <c:crossAx val="1988742336"/>
        <c:crosses val="autoZero"/>
        <c:auto val="1"/>
        <c:lblAlgn val="ctr"/>
        <c:lblOffset val="100"/>
        <c:noMultiLvlLbl val="0"/>
      </c:catAx>
      <c:valAx>
        <c:axId val="1988742336"/>
        <c:scaling>
          <c:orientation val="minMax"/>
        </c:scaling>
        <c:delete val="0"/>
        <c:axPos val="l"/>
        <c:numFmt formatCode="#,##0_);\(#,##0\);\-_)" sourceLinked="1"/>
        <c:majorTickMark val="none"/>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j-ea"/>
                <a:cs typeface="Arial" panose="020B0604020202020204" pitchFamily="34" charset="0"/>
              </a:defRPr>
            </a:pPr>
            <a:endParaRPr lang="ko-KR"/>
          </a:p>
        </c:txPr>
        <c:crossAx val="19887348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Arial" panose="020B0604020202020204" pitchFamily="34" charset="0"/>
              <a:ea typeface="+mj-ea"/>
              <a:cs typeface="Arial" panose="020B0604020202020204" pitchFamily="34" charset="0"/>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ea typeface="+mj-ea"/>
          <a:cs typeface="Arial" panose="020B0604020202020204" pitchFamily="34" charset="0"/>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NAV!$N$6</c:f>
              <c:strCache>
                <c:ptCount val="1"/>
                <c:pt idx="0">
                  <c:v>Net Cash</c:v>
                </c:pt>
              </c:strCache>
            </c:strRef>
          </c:tx>
          <c:spPr>
            <a:solidFill>
              <a:schemeClr val="accent1"/>
            </a:solidFill>
            <a:ln>
              <a:noFill/>
            </a:ln>
            <a:effectLst/>
          </c:spPr>
          <c:invertIfNegative val="0"/>
          <c:dLbls>
            <c:dLbl>
              <c:idx val="2"/>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Arial" panose="020B0604020202020204" pitchFamily="34" charset="0"/>
                      <a:ea typeface="+mj-ea"/>
                      <a:cs typeface="Arial" panose="020B0604020202020204" pitchFamily="34" charset="0"/>
                    </a:defRPr>
                  </a:pPr>
                  <a:endParaRPr lang="ko-KR"/>
                </a:p>
              </c:txPr>
              <c:dLblPos val="ctr"/>
              <c:showLegendKey val="0"/>
              <c:showVal val="1"/>
              <c:showCatName val="0"/>
              <c:showSerName val="0"/>
              <c:showPercent val="0"/>
              <c:showBubbleSize val="0"/>
              <c:extLst>
                <c:ext xmlns:c16="http://schemas.microsoft.com/office/drawing/2014/chart" uri="{C3380CC4-5D6E-409C-BE32-E72D297353CC}">
                  <c16:uniqueId val="{0000000B-4C7A-4717-882C-97435B6C61B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Arial" panose="020B0604020202020204" pitchFamily="34" charset="0"/>
                    <a:ea typeface="+mj-ea"/>
                    <a:cs typeface="Arial" panose="020B0604020202020204" pitchFamily="34" charset="0"/>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NAV!$O$5:$R$5</c:f>
              <c:strCache>
                <c:ptCount val="3"/>
                <c:pt idx="0">
                  <c:v>Dec-19</c:v>
                </c:pt>
                <c:pt idx="1">
                  <c:v>Dec-20</c:v>
                </c:pt>
                <c:pt idx="2">
                  <c:v>Dec-21</c:v>
                </c:pt>
              </c:strCache>
              <c:extLst/>
            </c:strRef>
          </c:cat>
          <c:val>
            <c:numRef>
              <c:f>NAV!$O$6:$R$6</c:f>
              <c:numCache>
                <c:formatCode>#,##0_);\(#,##0\);\-_)</c:formatCode>
                <c:ptCount val="3"/>
                <c:pt idx="0">
                  <c:v>-115.40196</c:v>
                </c:pt>
                <c:pt idx="1">
                  <c:v>-64.318873999999994</c:v>
                </c:pt>
                <c:pt idx="2">
                  <c:v>570.36854800000003</c:v>
                </c:pt>
              </c:numCache>
              <c:extLst/>
            </c:numRef>
          </c:val>
          <c:extLst>
            <c:ext xmlns:c16="http://schemas.microsoft.com/office/drawing/2014/chart" uri="{C3380CC4-5D6E-409C-BE32-E72D297353CC}">
              <c16:uniqueId val="{00000000-4C7A-4717-882C-97435B6C61B9}"/>
            </c:ext>
          </c:extLst>
        </c:ser>
        <c:ser>
          <c:idx val="1"/>
          <c:order val="1"/>
          <c:tx>
            <c:strRef>
              <c:f>NAV!$N$9</c:f>
              <c:strCache>
                <c:ptCount val="1"/>
                <c:pt idx="0">
                  <c:v>WC</c:v>
                </c:pt>
              </c:strCache>
            </c:strRef>
          </c:tx>
          <c:spPr>
            <a:solidFill>
              <a:schemeClr val="accent2"/>
            </a:solidFill>
            <a:ln>
              <a:noFill/>
            </a:ln>
            <a:effectLst/>
          </c:spPr>
          <c:invertIfNegative val="0"/>
          <c:dLbls>
            <c:dLbl>
              <c:idx val="2"/>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Arial" panose="020B0604020202020204" pitchFamily="34" charset="0"/>
                      <a:ea typeface="+mj-ea"/>
                      <a:cs typeface="Arial" panose="020B0604020202020204" pitchFamily="34" charset="0"/>
                    </a:defRPr>
                  </a:pPr>
                  <a:endParaRPr lang="ko-KR"/>
                </a:p>
              </c:txPr>
              <c:dLblPos val="ctr"/>
              <c:showLegendKey val="0"/>
              <c:showVal val="1"/>
              <c:showCatName val="0"/>
              <c:showSerName val="0"/>
              <c:showPercent val="0"/>
              <c:showBubbleSize val="0"/>
              <c:extLst>
                <c:ext xmlns:c16="http://schemas.microsoft.com/office/drawing/2014/chart" uri="{C3380CC4-5D6E-409C-BE32-E72D297353CC}">
                  <c16:uniqueId val="{0000000A-4C7A-4717-882C-97435B6C61B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Arial" panose="020B0604020202020204" pitchFamily="34" charset="0"/>
                    <a:ea typeface="+mj-ea"/>
                    <a:cs typeface="Arial" panose="020B0604020202020204" pitchFamily="34" charset="0"/>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NAV!$O$5:$R$5</c:f>
              <c:strCache>
                <c:ptCount val="3"/>
                <c:pt idx="0">
                  <c:v>Dec-19</c:v>
                </c:pt>
                <c:pt idx="1">
                  <c:v>Dec-20</c:v>
                </c:pt>
                <c:pt idx="2">
                  <c:v>Dec-21</c:v>
                </c:pt>
              </c:strCache>
              <c:extLst/>
            </c:strRef>
          </c:cat>
          <c:val>
            <c:numRef>
              <c:f>NAV!$O$9:$R$9</c:f>
              <c:numCache>
                <c:formatCode>#,##0_);\(#,##0\);\-_)</c:formatCode>
                <c:ptCount val="3"/>
                <c:pt idx="0">
                  <c:v>21.328951</c:v>
                </c:pt>
                <c:pt idx="1">
                  <c:v>-23.1</c:v>
                </c:pt>
                <c:pt idx="2">
                  <c:v>738.36201300000005</c:v>
                </c:pt>
              </c:numCache>
              <c:extLst/>
            </c:numRef>
          </c:val>
          <c:extLst>
            <c:ext xmlns:c16="http://schemas.microsoft.com/office/drawing/2014/chart" uri="{C3380CC4-5D6E-409C-BE32-E72D297353CC}">
              <c16:uniqueId val="{00000001-4C7A-4717-882C-97435B6C61B9}"/>
            </c:ext>
          </c:extLst>
        </c:ser>
        <c:ser>
          <c:idx val="2"/>
          <c:order val="2"/>
          <c:tx>
            <c:strRef>
              <c:f>NAV!$N$13</c:f>
              <c:strCache>
                <c:ptCount val="1"/>
                <c:pt idx="0">
                  <c:v>PP&amp;E</c:v>
                </c:pt>
              </c:strCache>
            </c:strRef>
          </c:tx>
          <c:spPr>
            <a:solidFill>
              <a:schemeClr val="accent3"/>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Arial" panose="020B0604020202020204" pitchFamily="34" charset="0"/>
                      <a:ea typeface="+mj-ea"/>
                      <a:cs typeface="Arial" panose="020B0604020202020204" pitchFamily="34" charset="0"/>
                    </a:defRPr>
                  </a:pPr>
                  <a:endParaRPr lang="ko-KR"/>
                </a:p>
              </c:txPr>
              <c:dLblPos val="ctr"/>
              <c:showLegendKey val="0"/>
              <c:showVal val="1"/>
              <c:showCatName val="0"/>
              <c:showSerName val="0"/>
              <c:showPercent val="0"/>
              <c:showBubbleSize val="0"/>
              <c:extLst>
                <c:ext xmlns:c16="http://schemas.microsoft.com/office/drawing/2014/chart" uri="{C3380CC4-5D6E-409C-BE32-E72D297353CC}">
                  <c16:uniqueId val="{00000007-4C7A-4717-882C-97435B6C61B9}"/>
                </c:ext>
              </c:extLst>
            </c:dLbl>
            <c:dLbl>
              <c:idx val="1"/>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Arial" panose="020B0604020202020204" pitchFamily="34" charset="0"/>
                      <a:ea typeface="+mj-ea"/>
                      <a:cs typeface="Arial" panose="020B0604020202020204" pitchFamily="34" charset="0"/>
                    </a:defRPr>
                  </a:pPr>
                  <a:endParaRPr lang="ko-KR"/>
                </a:p>
              </c:txPr>
              <c:dLblPos val="ctr"/>
              <c:showLegendKey val="0"/>
              <c:showVal val="1"/>
              <c:showCatName val="0"/>
              <c:showSerName val="0"/>
              <c:showPercent val="0"/>
              <c:showBubbleSize val="0"/>
              <c:extLst>
                <c:ext xmlns:c16="http://schemas.microsoft.com/office/drawing/2014/chart" uri="{C3380CC4-5D6E-409C-BE32-E72D297353CC}">
                  <c16:uniqueId val="{00000008-4C7A-4717-882C-97435B6C61B9}"/>
                </c:ext>
              </c:extLst>
            </c:dLbl>
            <c:dLbl>
              <c:idx val="2"/>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Arial" panose="020B0604020202020204" pitchFamily="34" charset="0"/>
                      <a:ea typeface="+mj-ea"/>
                      <a:cs typeface="Arial" panose="020B0604020202020204" pitchFamily="34" charset="0"/>
                    </a:defRPr>
                  </a:pPr>
                  <a:endParaRPr lang="ko-KR"/>
                </a:p>
              </c:txPr>
              <c:dLblPos val="ctr"/>
              <c:showLegendKey val="0"/>
              <c:showVal val="1"/>
              <c:showCatName val="0"/>
              <c:showSerName val="0"/>
              <c:showPercent val="0"/>
              <c:showBubbleSize val="0"/>
              <c:extLst>
                <c:ext xmlns:c16="http://schemas.microsoft.com/office/drawing/2014/chart" uri="{C3380CC4-5D6E-409C-BE32-E72D297353CC}">
                  <c16:uniqueId val="{00000009-4C7A-4717-882C-97435B6C61B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Arial" panose="020B0604020202020204" pitchFamily="34" charset="0"/>
                    <a:ea typeface="+mj-ea"/>
                    <a:cs typeface="Arial" panose="020B0604020202020204" pitchFamily="34" charset="0"/>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NAV!$O$5:$R$5</c:f>
              <c:strCache>
                <c:ptCount val="3"/>
                <c:pt idx="0">
                  <c:v>Dec-19</c:v>
                </c:pt>
                <c:pt idx="1">
                  <c:v>Dec-20</c:v>
                </c:pt>
                <c:pt idx="2">
                  <c:v>Dec-21</c:v>
                </c:pt>
              </c:strCache>
              <c:extLst/>
            </c:strRef>
          </c:cat>
          <c:val>
            <c:numRef>
              <c:f>NAV!$O$13:$R$13</c:f>
              <c:numCache>
                <c:formatCode>#,##0_);\(#,##0\);\-_)</c:formatCode>
                <c:ptCount val="3"/>
                <c:pt idx="0">
                  <c:v>442.86169999999998</c:v>
                </c:pt>
                <c:pt idx="1">
                  <c:v>444.49869799999999</c:v>
                </c:pt>
                <c:pt idx="2">
                  <c:v>930.90995699999996</c:v>
                </c:pt>
              </c:numCache>
              <c:extLst/>
            </c:numRef>
          </c:val>
          <c:extLst>
            <c:ext xmlns:c16="http://schemas.microsoft.com/office/drawing/2014/chart" uri="{C3380CC4-5D6E-409C-BE32-E72D297353CC}">
              <c16:uniqueId val="{00000002-4C7A-4717-882C-97435B6C61B9}"/>
            </c:ext>
          </c:extLst>
        </c:ser>
        <c:ser>
          <c:idx val="3"/>
          <c:order val="3"/>
          <c:tx>
            <c:strRef>
              <c:f>NAV!$N$17</c:f>
              <c:strCache>
                <c:ptCount val="1"/>
                <c:pt idx="0">
                  <c:v>Others</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Arial" panose="020B0604020202020204" pitchFamily="34" charset="0"/>
                    <a:ea typeface="+mj-ea"/>
                    <a:cs typeface="Arial" panose="020B0604020202020204" pitchFamily="34" charset="0"/>
                  </a:defRPr>
                </a:pPr>
                <a:endParaRPr lang="ko-K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NAV!$O$5:$R$5</c:f>
              <c:strCache>
                <c:ptCount val="3"/>
                <c:pt idx="0">
                  <c:v>Dec-19</c:v>
                </c:pt>
                <c:pt idx="1">
                  <c:v>Dec-20</c:v>
                </c:pt>
                <c:pt idx="2">
                  <c:v>Dec-21</c:v>
                </c:pt>
              </c:strCache>
              <c:extLst/>
            </c:strRef>
          </c:cat>
          <c:val>
            <c:numRef>
              <c:f>NAV!$O$17:$R$17</c:f>
              <c:numCache>
                <c:formatCode>#,##0_);\(#,##0\);\-_)</c:formatCode>
                <c:ptCount val="3"/>
                <c:pt idx="0">
                  <c:v>-114.04160100000001</c:v>
                </c:pt>
                <c:pt idx="1">
                  <c:v>59.726249999999993</c:v>
                </c:pt>
                <c:pt idx="2">
                  <c:v>60.111755000000002</c:v>
                </c:pt>
              </c:numCache>
              <c:extLst/>
            </c:numRef>
          </c:val>
          <c:extLst>
            <c:ext xmlns:c16="http://schemas.microsoft.com/office/drawing/2014/chart" uri="{C3380CC4-5D6E-409C-BE32-E72D297353CC}">
              <c16:uniqueId val="{00000003-4C7A-4717-882C-97435B6C61B9}"/>
            </c:ext>
          </c:extLst>
        </c:ser>
        <c:dLbls>
          <c:dLblPos val="ctr"/>
          <c:showLegendKey val="0"/>
          <c:showVal val="1"/>
          <c:showCatName val="0"/>
          <c:showSerName val="0"/>
          <c:showPercent val="0"/>
          <c:showBubbleSize val="0"/>
        </c:dLbls>
        <c:gapWidth val="219"/>
        <c:axId val="1988701984"/>
        <c:axId val="1988717376"/>
      </c:barChart>
      <c:lineChart>
        <c:grouping val="standard"/>
        <c:varyColors val="0"/>
        <c:ser>
          <c:idx val="4"/>
          <c:order val="4"/>
          <c:tx>
            <c:strRef>
              <c:f>NAV!$N$22</c:f>
              <c:strCache>
                <c:ptCount val="1"/>
                <c:pt idx="0">
                  <c:v>NAV</c:v>
                </c:pt>
              </c:strCache>
            </c:strRef>
          </c:tx>
          <c:spPr>
            <a:ln w="28575" cap="rnd">
              <a:solidFill>
                <a:schemeClr val="accent5"/>
              </a:solidFill>
              <a:round/>
            </a:ln>
            <a:effectLst/>
          </c:spPr>
          <c:marker>
            <c:symbol val="none"/>
          </c:marker>
          <c:dLbls>
            <c:dLbl>
              <c:idx val="0"/>
              <c:layout>
                <c:manualLayout>
                  <c:x val="-4.9000160694198942E-2"/>
                  <c:y val="-8.413203557888605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4C7A-4717-882C-97435B6C61B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Arial" panose="020B0604020202020204" pitchFamily="34" charset="0"/>
                    <a:ea typeface="+mj-ea"/>
                    <a:cs typeface="Arial" panose="020B0604020202020204" pitchFamily="34" charset="0"/>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NAV!$O$5:$R$5</c:f>
              <c:strCache>
                <c:ptCount val="3"/>
                <c:pt idx="0">
                  <c:v>Dec-19</c:v>
                </c:pt>
                <c:pt idx="1">
                  <c:v>Dec-20</c:v>
                </c:pt>
                <c:pt idx="2">
                  <c:v>Dec-21</c:v>
                </c:pt>
              </c:strCache>
              <c:extLst/>
            </c:strRef>
          </c:cat>
          <c:val>
            <c:numRef>
              <c:f>NAV!$O$22:$R$22</c:f>
              <c:numCache>
                <c:formatCode>#,##0_);\(#,##0\);\-_)</c:formatCode>
                <c:ptCount val="3"/>
                <c:pt idx="0">
                  <c:v>234.74708999999996</c:v>
                </c:pt>
                <c:pt idx="1">
                  <c:v>416.80607400000002</c:v>
                </c:pt>
                <c:pt idx="2">
                  <c:v>2299.7522730000001</c:v>
                </c:pt>
              </c:numCache>
              <c:extLst/>
            </c:numRef>
          </c:val>
          <c:smooth val="0"/>
          <c:extLst>
            <c:ext xmlns:c16="http://schemas.microsoft.com/office/drawing/2014/chart" uri="{C3380CC4-5D6E-409C-BE32-E72D297353CC}">
              <c16:uniqueId val="{00000004-4C7A-4717-882C-97435B6C61B9}"/>
            </c:ext>
          </c:extLst>
        </c:ser>
        <c:dLbls>
          <c:dLblPos val="ctr"/>
          <c:showLegendKey val="0"/>
          <c:showVal val="1"/>
          <c:showCatName val="0"/>
          <c:showSerName val="0"/>
          <c:showPercent val="0"/>
          <c:showBubbleSize val="0"/>
        </c:dLbls>
        <c:marker val="1"/>
        <c:smooth val="0"/>
        <c:axId val="1988699072"/>
        <c:axId val="1988712384"/>
      </c:lineChart>
      <c:catAx>
        <c:axId val="1988701984"/>
        <c:scaling>
          <c:orientation val="minMax"/>
        </c:scaling>
        <c:delete val="0"/>
        <c:axPos val="b"/>
        <c:numFmt formatCode="General" sourceLinked="1"/>
        <c:majorTickMark val="none"/>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Arial" panose="020B0604020202020204" pitchFamily="34" charset="0"/>
                <a:ea typeface="+mj-ea"/>
                <a:cs typeface="Arial" panose="020B0604020202020204" pitchFamily="34" charset="0"/>
              </a:defRPr>
            </a:pPr>
            <a:endParaRPr lang="ko-KR"/>
          </a:p>
        </c:txPr>
        <c:crossAx val="1988717376"/>
        <c:crosses val="autoZero"/>
        <c:auto val="0"/>
        <c:lblAlgn val="ctr"/>
        <c:lblOffset val="100"/>
        <c:tickLblSkip val="1"/>
        <c:noMultiLvlLbl val="0"/>
      </c:catAx>
      <c:valAx>
        <c:axId val="1988717376"/>
        <c:scaling>
          <c:orientation val="minMax"/>
          <c:min val="-600"/>
        </c:scaling>
        <c:delete val="0"/>
        <c:axPos val="l"/>
        <c:numFmt formatCode="#,##0_);\(#,##0\);\-_)" sourceLinked="1"/>
        <c:majorTickMark val="none"/>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j-ea"/>
                <a:cs typeface="Arial" panose="020B0604020202020204" pitchFamily="34" charset="0"/>
              </a:defRPr>
            </a:pPr>
            <a:endParaRPr lang="ko-KR"/>
          </a:p>
        </c:txPr>
        <c:crossAx val="1988701984"/>
        <c:crosses val="autoZero"/>
        <c:crossBetween val="between"/>
      </c:valAx>
      <c:valAx>
        <c:axId val="1988712384"/>
        <c:scaling>
          <c:orientation val="minMax"/>
        </c:scaling>
        <c:delete val="1"/>
        <c:axPos val="r"/>
        <c:numFmt formatCode="#,##0_);\(#,##0\);\-_)" sourceLinked="1"/>
        <c:majorTickMark val="out"/>
        <c:minorTickMark val="none"/>
        <c:tickLblPos val="nextTo"/>
        <c:crossAx val="1988699072"/>
        <c:crosses val="max"/>
        <c:crossBetween val="between"/>
      </c:valAx>
      <c:catAx>
        <c:axId val="1988699072"/>
        <c:scaling>
          <c:orientation val="minMax"/>
        </c:scaling>
        <c:delete val="1"/>
        <c:axPos val="b"/>
        <c:numFmt formatCode="General" sourceLinked="1"/>
        <c:majorTickMark val="out"/>
        <c:minorTickMark val="none"/>
        <c:tickLblPos val="nextTo"/>
        <c:crossAx val="198871238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Arial" panose="020B0604020202020204" pitchFamily="34" charset="0"/>
              <a:ea typeface="+mj-ea"/>
              <a:cs typeface="Arial" panose="020B0604020202020204" pitchFamily="34" charset="0"/>
            </a:defRPr>
          </a:pPr>
          <a:endParaRPr lang="ko-K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ysClr val="windowText" lastClr="000000"/>
          </a:solidFill>
          <a:latin typeface="Arial" panose="020B0604020202020204" pitchFamily="34" charset="0"/>
          <a:ea typeface="+mj-ea"/>
          <a:cs typeface="Arial" panose="020B0604020202020204" pitchFamily="34" charset="0"/>
        </a:defRPr>
      </a:pPr>
      <a:endParaRPr lang="ko-KR"/>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'KFI(CF)'!$S$11:$S$25</cx:f>
        <cx:lvl ptCount="15">
          <cx:pt idx="0">Jan-19</cx:pt>
          <cx:pt idx="1">A</cx:pt>
          <cx:pt idx="2">B</cx:pt>
          <cx:pt idx="3">C</cx:pt>
          <cx:pt idx="4">D</cx:pt>
          <cx:pt idx="5">E</cx:pt>
          <cx:pt idx="6">F</cx:pt>
          <cx:pt idx="7">G</cx:pt>
          <cx:pt idx="8">CAO</cx:pt>
          <cx:pt idx="9">H</cx:pt>
          <cx:pt idx="10">I</cx:pt>
          <cx:pt idx="11">CAOI</cx:pt>
          <cx:pt idx="12">J</cx:pt>
          <cx:pt idx="13">K</cx:pt>
          <cx:pt idx="14">Dec-21</cx:pt>
        </cx:lvl>
      </cx:strDim>
      <cx:numDim type="val">
        <cx:f>'KFI(CF)'!$T$11:$T$25</cx:f>
        <cx:lvl ptCount="15" formatCode="#,##0_);!(#,##0!);!-_)">
          <cx:pt idx="0">5.0627120000000003</cx:pt>
          <cx:pt idx="1">3858.7536570000002</cx:pt>
          <cx:pt idx="2">1056.9433240000001</cx:pt>
          <cx:pt idx="3">-2023.4032319999999</cx:pt>
          <cx:pt idx="4">-1084.891656</cx:pt>
          <cx:pt idx="5">-336.32355000000001</cx:pt>
          <cx:pt idx="6">-391.05385899999999</cx:pt>
          <cx:pt idx="7">46.635610999999997</cx:pt>
          <cx:pt idx="8">1131.7230070000003</cx:pt>
          <cx:pt idx="9">-622.22970399999997</cx:pt>
          <cx:pt idx="10">-64.949918999999994</cx:pt>
          <cx:pt idx="11">444.54338400000029</cx:pt>
          <cx:pt idx="12">248.811251</cx:pt>
          <cx:pt idx="13">-122.986087</cx:pt>
          <cx:pt idx="14">570.36854800000026</cx:pt>
        </cx:lvl>
      </cx:numDim>
    </cx:data>
  </cx:chartData>
  <cx:chart>
    <cx:plotArea>
      <cx:plotAreaRegion>
        <cx:plotSurface>
          <cx:spPr>
            <a:ln>
              <a:noFill/>
            </a:ln>
          </cx:spPr>
        </cx:plotSurface>
        <cx:series layoutId="waterfall" uniqueId="{12C2E79B-8DAA-433C-97DC-E99BF4CE7513}">
          <cx:dataLabels pos="outEnd">
            <cx:txPr>
              <a:bodyPr spcFirstLastPara="1" vertOverflow="ellipsis" horzOverflow="overflow" wrap="square" lIns="0" tIns="0" rIns="0" bIns="0" anchor="ctr" anchorCtr="1"/>
              <a:lstStyle/>
              <a:p>
                <a:pPr algn="ctr" rtl="0">
                  <a:defRPr b="0">
                    <a:solidFill>
                      <a:schemeClr val="tx1"/>
                    </a:solidFill>
                    <a:latin typeface="Arial" panose="020B0604020202020204" pitchFamily="34" charset="0"/>
                    <a:ea typeface="Arial" panose="020B0604020202020204" pitchFamily="34" charset="0"/>
                    <a:cs typeface="Arial" panose="020B0604020202020204" pitchFamily="34" charset="0"/>
                  </a:defRPr>
                </a:pPr>
                <a:endParaRPr lang="ko-KR" altLang="en-US" sz="900" b="0" i="0" u="none" strike="noStrike" baseline="0">
                  <a:solidFill>
                    <a:schemeClr val="tx1"/>
                  </a:solidFill>
                  <a:latin typeface="Arial" panose="020B0604020202020204" pitchFamily="34" charset="0"/>
                  <a:ea typeface="맑은 고딕"/>
                  <a:cs typeface="Arial" panose="020B0604020202020204" pitchFamily="34" charset="0"/>
                </a:endParaRPr>
              </a:p>
            </cx:txPr>
            <cx:visibility seriesName="0" categoryName="0" value="1"/>
            <cx:separator>, </cx:separator>
          </cx:dataLabels>
          <cx:dataId val="0"/>
          <cx:layoutPr>
            <cx:visibility connectorLines="0"/>
            <cx:subtotals>
              <cx:idx val="0"/>
              <cx:idx val="8"/>
              <cx:idx val="11"/>
              <cx:idx val="14"/>
            </cx:subtotals>
          </cx:layoutPr>
        </cx:series>
      </cx:plotAreaRegion>
      <cx:axis id="0">
        <cx:catScaling gapWidth="0.5"/>
        <cx:tickLabels/>
        <cx:spPr>
          <a:ln>
            <a:solidFill>
              <a:schemeClr val="tx1"/>
            </a:solidFill>
          </a:ln>
        </cx:spPr>
        <cx:txPr>
          <a:bodyPr spcFirstLastPara="1" vertOverflow="ellipsis" horzOverflow="overflow" wrap="square" lIns="0" tIns="0" rIns="0" bIns="0" anchor="ctr" anchorCtr="1"/>
          <a:lstStyle/>
          <a:p>
            <a:pPr algn="ctr" rtl="0">
              <a:defRPr>
                <a:solidFill>
                  <a:schemeClr val="tx1"/>
                </a:solidFill>
                <a:latin typeface="Arial" panose="020B0604020202020204" pitchFamily="34" charset="0"/>
                <a:ea typeface="Arial" panose="020B0604020202020204" pitchFamily="34" charset="0"/>
                <a:cs typeface="Arial" panose="020B0604020202020204" pitchFamily="34" charset="0"/>
              </a:defRPr>
            </a:pPr>
            <a:endParaRPr lang="ko-KR" altLang="en-US" sz="900" b="0" i="0" u="none" strike="noStrike" baseline="0">
              <a:solidFill>
                <a:schemeClr val="tx1"/>
              </a:solidFill>
              <a:latin typeface="Arial" panose="020B0604020202020204" pitchFamily="34" charset="0"/>
              <a:ea typeface="+mj-ea"/>
              <a:cs typeface="Arial" panose="020B0604020202020204" pitchFamily="34" charset="0"/>
            </a:endParaRPr>
          </a:p>
        </cx:txPr>
      </cx:axis>
      <cx:axis id="1" hidden="1">
        <cx:valScaling/>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3"/>
            <a:ext cx="3076575" cy="512763"/>
          </a:xfrm>
          <a:prstGeom prst="rect">
            <a:avLst/>
          </a:prstGeom>
        </p:spPr>
        <p:txBody>
          <a:bodyPr vert="horz" lIns="91424" tIns="45713" rIns="91424" bIns="45713" rtlCol="0"/>
          <a:lstStyle>
            <a:lvl1pPr algn="l">
              <a:defRPr sz="1200"/>
            </a:lvl1pPr>
          </a:lstStyle>
          <a:p>
            <a:endParaRPr lang="ko-KR" altLang="en-US" dirty="0"/>
          </a:p>
        </p:txBody>
      </p:sp>
      <p:sp>
        <p:nvSpPr>
          <p:cNvPr id="3" name="날짜 개체 틀 2"/>
          <p:cNvSpPr>
            <a:spLocks noGrp="1"/>
          </p:cNvSpPr>
          <p:nvPr>
            <p:ph type="dt" sz="quarter" idx="1"/>
          </p:nvPr>
        </p:nvSpPr>
        <p:spPr>
          <a:xfrm>
            <a:off x="4021139" y="3"/>
            <a:ext cx="3076575" cy="512763"/>
          </a:xfrm>
          <a:prstGeom prst="rect">
            <a:avLst/>
          </a:prstGeom>
        </p:spPr>
        <p:txBody>
          <a:bodyPr vert="horz" lIns="91424" tIns="45713" rIns="91424" bIns="45713" rtlCol="0"/>
          <a:lstStyle>
            <a:lvl1pPr algn="r">
              <a:defRPr sz="1200"/>
            </a:lvl1pPr>
          </a:lstStyle>
          <a:p>
            <a:fld id="{A0F1D5AC-83C2-4A17-B4DE-C038E8D26EA9}" type="datetimeFigureOut">
              <a:rPr lang="ko-KR" altLang="en-US" smtClean="0"/>
              <a:t>2022-02-07</a:t>
            </a:fld>
            <a:endParaRPr lang="ko-KR" altLang="en-US" dirty="0"/>
          </a:p>
        </p:txBody>
      </p:sp>
      <p:sp>
        <p:nvSpPr>
          <p:cNvPr id="4" name="바닥글 개체 틀 3"/>
          <p:cNvSpPr>
            <a:spLocks noGrp="1"/>
          </p:cNvSpPr>
          <p:nvPr>
            <p:ph type="ftr" sz="quarter" idx="2"/>
          </p:nvPr>
        </p:nvSpPr>
        <p:spPr>
          <a:xfrm>
            <a:off x="0" y="9721853"/>
            <a:ext cx="3076575" cy="512763"/>
          </a:xfrm>
          <a:prstGeom prst="rect">
            <a:avLst/>
          </a:prstGeom>
        </p:spPr>
        <p:txBody>
          <a:bodyPr vert="horz" lIns="91424" tIns="45713" rIns="91424" bIns="45713" rtlCol="0" anchor="b"/>
          <a:lstStyle>
            <a:lvl1pPr algn="l">
              <a:defRPr sz="1200"/>
            </a:lvl1pPr>
          </a:lstStyle>
          <a:p>
            <a:endParaRPr lang="ko-KR" altLang="en-US" dirty="0"/>
          </a:p>
        </p:txBody>
      </p:sp>
      <p:sp>
        <p:nvSpPr>
          <p:cNvPr id="5" name="슬라이드 번호 개체 틀 4"/>
          <p:cNvSpPr>
            <a:spLocks noGrp="1"/>
          </p:cNvSpPr>
          <p:nvPr>
            <p:ph type="sldNum" sz="quarter" idx="3"/>
          </p:nvPr>
        </p:nvSpPr>
        <p:spPr>
          <a:xfrm>
            <a:off x="4021139" y="9721853"/>
            <a:ext cx="3076575" cy="512763"/>
          </a:xfrm>
          <a:prstGeom prst="rect">
            <a:avLst/>
          </a:prstGeom>
        </p:spPr>
        <p:txBody>
          <a:bodyPr vert="horz" lIns="91424" tIns="45713" rIns="91424" bIns="45713" rtlCol="0" anchor="b"/>
          <a:lstStyle>
            <a:lvl1pPr algn="r">
              <a:defRPr sz="1200"/>
            </a:lvl1pPr>
          </a:lstStyle>
          <a:p>
            <a:fld id="{C5AC3C2A-5616-465C-ADC7-5C0936745AC6}" type="slidenum">
              <a:rPr lang="ko-KR" altLang="en-US" smtClean="0"/>
              <a:t>‹#›</a:t>
            </a:fld>
            <a:endParaRPr lang="ko-KR" altLang="en-US" dirty="0"/>
          </a:p>
        </p:txBody>
      </p:sp>
    </p:spTree>
    <p:extLst>
      <p:ext uri="{BB962C8B-B14F-4D97-AF65-F5344CB8AC3E}">
        <p14:creationId xmlns:p14="http://schemas.microsoft.com/office/powerpoint/2010/main" val="23799245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4" y="5"/>
            <a:ext cx="3077137" cy="513858"/>
          </a:xfrm>
          <a:prstGeom prst="rect">
            <a:avLst/>
          </a:prstGeom>
        </p:spPr>
        <p:txBody>
          <a:bodyPr vert="horz" lIns="94729" tIns="47364" rIns="94729" bIns="47364" rtlCol="0"/>
          <a:lstStyle>
            <a:lvl1pPr algn="l">
              <a:defRPr sz="1200"/>
            </a:lvl1pPr>
          </a:lstStyle>
          <a:p>
            <a:endParaRPr lang="ko-KR" altLang="en-US" dirty="0"/>
          </a:p>
        </p:txBody>
      </p:sp>
      <p:sp>
        <p:nvSpPr>
          <p:cNvPr id="3" name="날짜 개체 틀 2"/>
          <p:cNvSpPr>
            <a:spLocks noGrp="1"/>
          </p:cNvSpPr>
          <p:nvPr>
            <p:ph type="dt" idx="1"/>
          </p:nvPr>
        </p:nvSpPr>
        <p:spPr>
          <a:xfrm>
            <a:off x="4020509" y="5"/>
            <a:ext cx="3077137" cy="513858"/>
          </a:xfrm>
          <a:prstGeom prst="rect">
            <a:avLst/>
          </a:prstGeom>
        </p:spPr>
        <p:txBody>
          <a:bodyPr vert="horz" lIns="94729" tIns="47364" rIns="94729" bIns="47364" rtlCol="0"/>
          <a:lstStyle>
            <a:lvl1pPr algn="r">
              <a:defRPr sz="1200"/>
            </a:lvl1pPr>
          </a:lstStyle>
          <a:p>
            <a:fld id="{302BBF34-5FAE-45DE-9BB4-C75EEFBA211F}" type="datetimeFigureOut">
              <a:rPr lang="ko-KR" altLang="en-US" smtClean="0"/>
              <a:t>2022-02-07</a:t>
            </a:fld>
            <a:endParaRPr lang="ko-KR" altLang="en-US" dirty="0"/>
          </a:p>
        </p:txBody>
      </p:sp>
      <p:sp>
        <p:nvSpPr>
          <p:cNvPr id="4" name="슬라이드 이미지 개체 틀 3"/>
          <p:cNvSpPr>
            <a:spLocks noGrp="1" noRot="1" noChangeAspect="1"/>
          </p:cNvSpPr>
          <p:nvPr>
            <p:ph type="sldImg" idx="2"/>
          </p:nvPr>
        </p:nvSpPr>
        <p:spPr>
          <a:xfrm>
            <a:off x="1057275" y="1281113"/>
            <a:ext cx="4984750" cy="3451225"/>
          </a:xfrm>
          <a:prstGeom prst="rect">
            <a:avLst/>
          </a:prstGeom>
          <a:noFill/>
          <a:ln w="12700">
            <a:solidFill>
              <a:prstClr val="black"/>
            </a:solidFill>
          </a:ln>
        </p:spPr>
        <p:txBody>
          <a:bodyPr vert="horz" lIns="94729" tIns="47364" rIns="94729" bIns="47364" rtlCol="0" anchor="ctr"/>
          <a:lstStyle/>
          <a:p>
            <a:endParaRPr lang="ko-KR" altLang="en-US" dirty="0"/>
          </a:p>
        </p:txBody>
      </p:sp>
      <p:sp>
        <p:nvSpPr>
          <p:cNvPr id="5" name="슬라이드 노트 개체 틀 4"/>
          <p:cNvSpPr>
            <a:spLocks noGrp="1"/>
          </p:cNvSpPr>
          <p:nvPr>
            <p:ph type="body" sz="quarter" idx="3"/>
          </p:nvPr>
        </p:nvSpPr>
        <p:spPr>
          <a:xfrm>
            <a:off x="709599" y="4925838"/>
            <a:ext cx="5680103" cy="4029040"/>
          </a:xfrm>
          <a:prstGeom prst="rect">
            <a:avLst/>
          </a:prstGeom>
        </p:spPr>
        <p:txBody>
          <a:bodyPr vert="horz" lIns="94729" tIns="47364" rIns="94729" bIns="47364"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4" y="9720757"/>
            <a:ext cx="3077137" cy="513858"/>
          </a:xfrm>
          <a:prstGeom prst="rect">
            <a:avLst/>
          </a:prstGeom>
        </p:spPr>
        <p:txBody>
          <a:bodyPr vert="horz" lIns="94729" tIns="47364" rIns="94729" bIns="47364" rtlCol="0" anchor="b"/>
          <a:lstStyle>
            <a:lvl1pPr algn="l">
              <a:defRPr sz="1200"/>
            </a:lvl1pPr>
          </a:lstStyle>
          <a:p>
            <a:endParaRPr lang="ko-KR" altLang="en-US" dirty="0"/>
          </a:p>
        </p:txBody>
      </p:sp>
      <p:sp>
        <p:nvSpPr>
          <p:cNvPr id="7" name="슬라이드 번호 개체 틀 6"/>
          <p:cNvSpPr>
            <a:spLocks noGrp="1"/>
          </p:cNvSpPr>
          <p:nvPr>
            <p:ph type="sldNum" sz="quarter" idx="5"/>
          </p:nvPr>
        </p:nvSpPr>
        <p:spPr>
          <a:xfrm>
            <a:off x="4020509" y="9720757"/>
            <a:ext cx="3077137" cy="513858"/>
          </a:xfrm>
          <a:prstGeom prst="rect">
            <a:avLst/>
          </a:prstGeom>
        </p:spPr>
        <p:txBody>
          <a:bodyPr vert="horz" lIns="94729" tIns="47364" rIns="94729" bIns="47364" rtlCol="0" anchor="b"/>
          <a:lstStyle>
            <a:lvl1pPr algn="r">
              <a:defRPr sz="1200"/>
            </a:lvl1pPr>
          </a:lstStyle>
          <a:p>
            <a:fld id="{2D191434-8AB6-44B3-8C0F-27FE76ED9774}" type="slidenum">
              <a:rPr lang="ko-KR" altLang="en-US" smtClean="0"/>
              <a:t>‹#›</a:t>
            </a:fld>
            <a:endParaRPr lang="ko-KR" altLang="en-US" dirty="0"/>
          </a:p>
        </p:txBody>
      </p:sp>
    </p:spTree>
    <p:extLst>
      <p:ext uri="{BB962C8B-B14F-4D97-AF65-F5344CB8AC3E}">
        <p14:creationId xmlns:p14="http://schemas.microsoft.com/office/powerpoint/2010/main" val="312975873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FA9B920B-F090-4FDF-85CA-54056585F66E}" type="slidenum">
              <a:rPr lang="ko-KR" altLang="en-US" smtClean="0"/>
              <a:t>1</a:t>
            </a:fld>
            <a:endParaRPr lang="ko-KR" altLang="en-US" dirty="0"/>
          </a:p>
        </p:txBody>
      </p:sp>
    </p:spTree>
    <p:extLst>
      <p:ext uri="{BB962C8B-B14F-4D97-AF65-F5344CB8AC3E}">
        <p14:creationId xmlns:p14="http://schemas.microsoft.com/office/powerpoint/2010/main" val="1755361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defTabSz="946426">
              <a:defRPr/>
            </a:pPr>
            <a:fld id="{2D191434-8AB6-44B3-8C0F-27FE76ED9774}" type="slidenum">
              <a:rPr lang="ko-KR" altLang="en-US">
                <a:solidFill>
                  <a:prstClr val="black"/>
                </a:solidFill>
                <a:latin typeface="맑은 고딕" panose="020F0502020204030204"/>
                <a:ea typeface="맑은 고딕" panose="020B0503020000020004" pitchFamily="50" charset="-127"/>
              </a:rPr>
              <a:pPr defTabSz="946426">
                <a:defRPr/>
              </a:pPr>
              <a:t>10</a:t>
            </a:fld>
            <a:endParaRPr lang="ko-KR" altLang="en-US" dirty="0">
              <a:solidFill>
                <a:prstClr val="black"/>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1470529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defTabSz="946426">
              <a:defRPr/>
            </a:pPr>
            <a:fld id="{2D191434-8AB6-44B3-8C0F-27FE76ED9774}" type="slidenum">
              <a:rPr lang="ko-KR" altLang="en-US">
                <a:solidFill>
                  <a:prstClr val="black"/>
                </a:solidFill>
                <a:latin typeface="맑은 고딕" panose="020F0502020204030204"/>
                <a:ea typeface="맑은 고딕" panose="020B0503020000020004" pitchFamily="50" charset="-127"/>
              </a:rPr>
              <a:pPr defTabSz="946426">
                <a:defRPr/>
              </a:pPr>
              <a:t>11</a:t>
            </a:fld>
            <a:endParaRPr lang="ko-KR" altLang="en-US" dirty="0">
              <a:solidFill>
                <a:prstClr val="black"/>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1725636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defTabSz="946426">
              <a:defRPr/>
            </a:pPr>
            <a:fld id="{2D191434-8AB6-44B3-8C0F-27FE76ED9774}" type="slidenum">
              <a:rPr lang="ko-KR" altLang="en-US">
                <a:solidFill>
                  <a:prstClr val="black"/>
                </a:solidFill>
                <a:latin typeface="맑은 고딕" panose="020F0502020204030204"/>
                <a:ea typeface="맑은 고딕" panose="020B0503020000020004" pitchFamily="50" charset="-127"/>
              </a:rPr>
              <a:pPr defTabSz="946426">
                <a:defRPr/>
              </a:pPr>
              <a:t>12</a:t>
            </a:fld>
            <a:endParaRPr lang="ko-KR" altLang="en-US" dirty="0">
              <a:solidFill>
                <a:prstClr val="black"/>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1115292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defTabSz="946426">
              <a:defRPr/>
            </a:pPr>
            <a:fld id="{2D191434-8AB6-44B3-8C0F-27FE76ED9774}" type="slidenum">
              <a:rPr lang="ko-KR" altLang="en-US">
                <a:solidFill>
                  <a:prstClr val="black"/>
                </a:solidFill>
                <a:latin typeface="맑은 고딕" panose="020F0502020204030204"/>
                <a:ea typeface="맑은 고딕" panose="020B0503020000020004" pitchFamily="50" charset="-127"/>
              </a:rPr>
              <a:pPr defTabSz="946426">
                <a:defRPr/>
              </a:pPr>
              <a:t>13</a:t>
            </a:fld>
            <a:endParaRPr lang="ko-KR" altLang="en-US" dirty="0">
              <a:solidFill>
                <a:prstClr val="black"/>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2763968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D191434-8AB6-44B3-8C0F-27FE76ED9774}" type="slidenum">
              <a:rPr lang="ko-KR" altLang="en-US" smtClean="0"/>
              <a:t>14</a:t>
            </a:fld>
            <a:endParaRPr lang="ko-KR" altLang="en-US" dirty="0"/>
          </a:p>
        </p:txBody>
      </p:sp>
    </p:spTree>
    <p:extLst>
      <p:ext uri="{BB962C8B-B14F-4D97-AF65-F5344CB8AC3E}">
        <p14:creationId xmlns:p14="http://schemas.microsoft.com/office/powerpoint/2010/main" val="4071445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D191434-8AB6-44B3-8C0F-27FE76ED9774}" type="slidenum">
              <a:rPr lang="ko-KR" altLang="en-US" smtClean="0"/>
              <a:t>15</a:t>
            </a:fld>
            <a:endParaRPr lang="ko-KR" altLang="en-US" dirty="0"/>
          </a:p>
        </p:txBody>
      </p:sp>
    </p:spTree>
    <p:extLst>
      <p:ext uri="{BB962C8B-B14F-4D97-AF65-F5344CB8AC3E}">
        <p14:creationId xmlns:p14="http://schemas.microsoft.com/office/powerpoint/2010/main" val="2687187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D191434-8AB6-44B3-8C0F-27FE76ED9774}" type="slidenum">
              <a:rPr lang="ko-KR" altLang="en-US" smtClean="0"/>
              <a:t>16</a:t>
            </a:fld>
            <a:endParaRPr lang="ko-KR" altLang="en-US" dirty="0"/>
          </a:p>
        </p:txBody>
      </p:sp>
    </p:spTree>
    <p:extLst>
      <p:ext uri="{BB962C8B-B14F-4D97-AF65-F5344CB8AC3E}">
        <p14:creationId xmlns:p14="http://schemas.microsoft.com/office/powerpoint/2010/main" val="33369189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defTabSz="946426">
              <a:defRPr/>
            </a:pPr>
            <a:fld id="{2D191434-8AB6-44B3-8C0F-27FE76ED9774}" type="slidenum">
              <a:rPr lang="ko-KR" altLang="en-US">
                <a:solidFill>
                  <a:prstClr val="black"/>
                </a:solidFill>
                <a:latin typeface="맑은 고딕" panose="020F0502020204030204"/>
                <a:ea typeface="맑은 고딕" panose="020B0503020000020004" pitchFamily="50" charset="-127"/>
              </a:rPr>
              <a:pPr defTabSz="946426">
                <a:defRPr/>
              </a:pPr>
              <a:t>17</a:t>
            </a:fld>
            <a:endParaRPr lang="ko-KR" altLang="en-US" dirty="0">
              <a:solidFill>
                <a:prstClr val="black"/>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4224047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defTabSz="946426">
              <a:defRPr/>
            </a:pPr>
            <a:fld id="{2D191434-8AB6-44B3-8C0F-27FE76ED9774}" type="slidenum">
              <a:rPr lang="ko-KR" altLang="en-US">
                <a:solidFill>
                  <a:prstClr val="black"/>
                </a:solidFill>
                <a:latin typeface="맑은 고딕" panose="020F0502020204030204"/>
                <a:ea typeface="맑은 고딕" panose="020B0503020000020004" pitchFamily="50" charset="-127"/>
              </a:rPr>
              <a:pPr defTabSz="946426">
                <a:defRPr/>
              </a:pPr>
              <a:t>18</a:t>
            </a:fld>
            <a:endParaRPr lang="ko-KR" altLang="en-US" dirty="0">
              <a:solidFill>
                <a:prstClr val="black"/>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2828843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defTabSz="946426">
              <a:defRPr/>
            </a:pPr>
            <a:fld id="{2D191434-8AB6-44B3-8C0F-27FE76ED9774}" type="slidenum">
              <a:rPr lang="ko-KR" altLang="en-US">
                <a:solidFill>
                  <a:prstClr val="black"/>
                </a:solidFill>
                <a:latin typeface="맑은 고딕" panose="020F0502020204030204"/>
                <a:ea typeface="맑은 고딕" panose="020B0503020000020004" pitchFamily="50" charset="-127"/>
              </a:rPr>
              <a:pPr defTabSz="946426">
                <a:defRPr/>
              </a:pPr>
              <a:t>19</a:t>
            </a:fld>
            <a:endParaRPr lang="ko-KR" altLang="en-US" dirty="0">
              <a:solidFill>
                <a:prstClr val="black"/>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3080430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D191434-8AB6-44B3-8C0F-27FE76ED9774}" type="slidenum">
              <a:rPr lang="ko-KR" altLang="en-US" smtClean="0"/>
              <a:t>2</a:t>
            </a:fld>
            <a:endParaRPr lang="ko-KR" altLang="en-US" dirty="0"/>
          </a:p>
        </p:txBody>
      </p:sp>
    </p:spTree>
    <p:extLst>
      <p:ext uri="{BB962C8B-B14F-4D97-AF65-F5344CB8AC3E}">
        <p14:creationId xmlns:p14="http://schemas.microsoft.com/office/powerpoint/2010/main" val="34023057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defTabSz="946426">
              <a:defRPr/>
            </a:pPr>
            <a:fld id="{2D191434-8AB6-44B3-8C0F-27FE76ED9774}" type="slidenum">
              <a:rPr lang="ko-KR" altLang="en-US">
                <a:solidFill>
                  <a:prstClr val="black"/>
                </a:solidFill>
                <a:latin typeface="맑은 고딕" panose="020F0502020204030204"/>
                <a:ea typeface="맑은 고딕" panose="020B0503020000020004" pitchFamily="50" charset="-127"/>
              </a:rPr>
              <a:pPr defTabSz="946426">
                <a:defRPr/>
              </a:pPr>
              <a:t>20</a:t>
            </a:fld>
            <a:endParaRPr lang="ko-KR" altLang="en-US" dirty="0">
              <a:solidFill>
                <a:prstClr val="black"/>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22107018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defTabSz="946426">
              <a:defRPr/>
            </a:pPr>
            <a:fld id="{2D191434-8AB6-44B3-8C0F-27FE76ED9774}" type="slidenum">
              <a:rPr lang="ko-KR" altLang="en-US">
                <a:solidFill>
                  <a:prstClr val="black"/>
                </a:solidFill>
                <a:latin typeface="맑은 고딕" panose="020F0502020204030204"/>
                <a:ea typeface="맑은 고딕" panose="020B0503020000020004" pitchFamily="50" charset="-127"/>
              </a:rPr>
              <a:pPr defTabSz="946426">
                <a:defRPr/>
              </a:pPr>
              <a:t>21</a:t>
            </a:fld>
            <a:endParaRPr lang="ko-KR" altLang="en-US" dirty="0">
              <a:solidFill>
                <a:prstClr val="black"/>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20758944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defTabSz="946426">
              <a:defRPr/>
            </a:pPr>
            <a:fld id="{2D191434-8AB6-44B3-8C0F-27FE76ED9774}" type="slidenum">
              <a:rPr lang="ko-KR" altLang="en-US">
                <a:solidFill>
                  <a:prstClr val="black"/>
                </a:solidFill>
                <a:latin typeface="맑은 고딕" panose="020F0502020204030204"/>
                <a:ea typeface="맑은 고딕" panose="020B0503020000020004" pitchFamily="50" charset="-127"/>
              </a:rPr>
              <a:pPr defTabSz="946426">
                <a:defRPr/>
              </a:pPr>
              <a:t>22</a:t>
            </a:fld>
            <a:endParaRPr lang="ko-KR" altLang="en-US" dirty="0">
              <a:solidFill>
                <a:prstClr val="black"/>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38121636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defTabSz="946426">
              <a:defRPr/>
            </a:pPr>
            <a:fld id="{2D191434-8AB6-44B3-8C0F-27FE76ED9774}" type="slidenum">
              <a:rPr lang="ko-KR" altLang="en-US">
                <a:solidFill>
                  <a:prstClr val="black"/>
                </a:solidFill>
                <a:latin typeface="맑은 고딕" panose="020F0502020204030204"/>
                <a:ea typeface="맑은 고딕" panose="020B0503020000020004" pitchFamily="50" charset="-127"/>
              </a:rPr>
              <a:pPr defTabSz="946426">
                <a:defRPr/>
              </a:pPr>
              <a:t>23</a:t>
            </a:fld>
            <a:endParaRPr lang="ko-KR" altLang="en-US" dirty="0">
              <a:solidFill>
                <a:prstClr val="black"/>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9405482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defTabSz="946426">
              <a:defRPr/>
            </a:pPr>
            <a:fld id="{2D191434-8AB6-44B3-8C0F-27FE76ED9774}" type="slidenum">
              <a:rPr lang="ko-KR" altLang="en-US">
                <a:solidFill>
                  <a:prstClr val="black"/>
                </a:solidFill>
                <a:latin typeface="맑은 고딕" panose="020F0502020204030204"/>
                <a:ea typeface="맑은 고딕" panose="020B0503020000020004" pitchFamily="50" charset="-127"/>
              </a:rPr>
              <a:pPr defTabSz="946426">
                <a:defRPr/>
              </a:pPr>
              <a:t>24</a:t>
            </a:fld>
            <a:endParaRPr lang="ko-KR" altLang="en-US" dirty="0">
              <a:solidFill>
                <a:prstClr val="black"/>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18893500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defTabSz="946426">
              <a:defRPr/>
            </a:pPr>
            <a:fld id="{2D191434-8AB6-44B3-8C0F-27FE76ED9774}" type="slidenum">
              <a:rPr lang="ko-KR" altLang="en-US">
                <a:solidFill>
                  <a:prstClr val="black"/>
                </a:solidFill>
                <a:latin typeface="맑은 고딕" panose="020F0502020204030204"/>
                <a:ea typeface="맑은 고딕" panose="020B0503020000020004" pitchFamily="50" charset="-127"/>
              </a:rPr>
              <a:pPr defTabSz="946426">
                <a:defRPr/>
              </a:pPr>
              <a:t>25</a:t>
            </a:fld>
            <a:endParaRPr lang="ko-KR" altLang="en-US" dirty="0">
              <a:solidFill>
                <a:prstClr val="black"/>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9820399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defTabSz="946426">
              <a:defRPr/>
            </a:pPr>
            <a:fld id="{2D191434-8AB6-44B3-8C0F-27FE76ED9774}" type="slidenum">
              <a:rPr lang="ko-KR" altLang="en-US">
                <a:solidFill>
                  <a:prstClr val="black"/>
                </a:solidFill>
                <a:latin typeface="맑은 고딕" panose="020F0502020204030204"/>
                <a:ea typeface="맑은 고딕" panose="020B0503020000020004" pitchFamily="50" charset="-127"/>
              </a:rPr>
              <a:pPr defTabSz="946426">
                <a:defRPr/>
              </a:pPr>
              <a:t>26</a:t>
            </a:fld>
            <a:endParaRPr lang="ko-KR" altLang="en-US" dirty="0">
              <a:solidFill>
                <a:prstClr val="black"/>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26262652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defTabSz="946426">
              <a:defRPr/>
            </a:pPr>
            <a:fld id="{2D191434-8AB6-44B3-8C0F-27FE76ED9774}" type="slidenum">
              <a:rPr lang="ko-KR" altLang="en-US">
                <a:solidFill>
                  <a:prstClr val="black"/>
                </a:solidFill>
                <a:latin typeface="맑은 고딕" panose="020F0502020204030204"/>
                <a:ea typeface="맑은 고딕" panose="020B0503020000020004" pitchFamily="50" charset="-127"/>
              </a:rPr>
              <a:pPr defTabSz="946426">
                <a:defRPr/>
              </a:pPr>
              <a:t>27</a:t>
            </a:fld>
            <a:endParaRPr lang="ko-KR" altLang="en-US" dirty="0">
              <a:solidFill>
                <a:prstClr val="black"/>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29935127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defTabSz="946426">
              <a:defRPr/>
            </a:pPr>
            <a:fld id="{2D191434-8AB6-44B3-8C0F-27FE76ED9774}" type="slidenum">
              <a:rPr lang="ko-KR" altLang="en-US">
                <a:solidFill>
                  <a:prstClr val="black"/>
                </a:solidFill>
                <a:latin typeface="맑은 고딕" panose="020F0502020204030204"/>
                <a:ea typeface="맑은 고딕" panose="020B0503020000020004" pitchFamily="50" charset="-127"/>
              </a:rPr>
              <a:pPr defTabSz="946426">
                <a:defRPr/>
              </a:pPr>
              <a:t>28</a:t>
            </a:fld>
            <a:endParaRPr lang="ko-KR" altLang="en-US" dirty="0">
              <a:solidFill>
                <a:prstClr val="black"/>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34380902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defTabSz="946426">
              <a:defRPr/>
            </a:pPr>
            <a:fld id="{2D191434-8AB6-44B3-8C0F-27FE76ED9774}" type="slidenum">
              <a:rPr lang="ko-KR" altLang="en-US">
                <a:solidFill>
                  <a:prstClr val="black"/>
                </a:solidFill>
                <a:latin typeface="맑은 고딕" panose="020F0502020204030204"/>
                <a:ea typeface="맑은 고딕" panose="020B0503020000020004" pitchFamily="50" charset="-127"/>
              </a:rPr>
              <a:pPr defTabSz="946426">
                <a:defRPr/>
              </a:pPr>
              <a:t>29</a:t>
            </a:fld>
            <a:endParaRPr lang="ko-KR" altLang="en-US" dirty="0">
              <a:solidFill>
                <a:prstClr val="black"/>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3948751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D191434-8AB6-44B3-8C0F-27FE76ED9774}" type="slidenum">
              <a:rPr lang="ko-KR" altLang="en-US" smtClean="0"/>
              <a:t>3</a:t>
            </a:fld>
            <a:endParaRPr lang="ko-KR" altLang="en-US" dirty="0"/>
          </a:p>
        </p:txBody>
      </p:sp>
    </p:spTree>
    <p:extLst>
      <p:ext uri="{BB962C8B-B14F-4D97-AF65-F5344CB8AC3E}">
        <p14:creationId xmlns:p14="http://schemas.microsoft.com/office/powerpoint/2010/main" val="11157139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E2FEE106-D861-6343-96FF-5BF90692C3C7}" type="slidenum">
              <a:rPr lang="en-US" smtClean="0"/>
              <a:pPr/>
              <a:t>30</a:t>
            </a:fld>
            <a:endParaRPr lang="en-US" dirty="0"/>
          </a:p>
        </p:txBody>
      </p:sp>
    </p:spTree>
    <p:extLst>
      <p:ext uri="{BB962C8B-B14F-4D97-AF65-F5344CB8AC3E}">
        <p14:creationId xmlns:p14="http://schemas.microsoft.com/office/powerpoint/2010/main" val="2929621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D191434-8AB6-44B3-8C0F-27FE76ED9774}" type="slidenum">
              <a:rPr lang="ko-KR" altLang="en-US" smtClean="0"/>
              <a:t>4</a:t>
            </a:fld>
            <a:endParaRPr lang="ko-KR" altLang="en-US" dirty="0"/>
          </a:p>
        </p:txBody>
      </p:sp>
    </p:spTree>
    <p:extLst>
      <p:ext uri="{BB962C8B-B14F-4D97-AF65-F5344CB8AC3E}">
        <p14:creationId xmlns:p14="http://schemas.microsoft.com/office/powerpoint/2010/main" val="2318933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D191434-8AB6-44B3-8C0F-27FE76ED9774}" type="slidenum">
              <a:rPr lang="ko-KR" altLang="en-US" smtClean="0"/>
              <a:t>5</a:t>
            </a:fld>
            <a:endParaRPr lang="ko-KR" altLang="en-US" dirty="0"/>
          </a:p>
        </p:txBody>
      </p:sp>
    </p:spTree>
    <p:extLst>
      <p:ext uri="{BB962C8B-B14F-4D97-AF65-F5344CB8AC3E}">
        <p14:creationId xmlns:p14="http://schemas.microsoft.com/office/powerpoint/2010/main" val="2898666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D191434-8AB6-44B3-8C0F-27FE76ED9774}" type="slidenum">
              <a:rPr lang="ko-KR" altLang="en-US" smtClean="0"/>
              <a:t>6</a:t>
            </a:fld>
            <a:endParaRPr lang="ko-KR" altLang="en-US" dirty="0"/>
          </a:p>
        </p:txBody>
      </p:sp>
    </p:spTree>
    <p:extLst>
      <p:ext uri="{BB962C8B-B14F-4D97-AF65-F5344CB8AC3E}">
        <p14:creationId xmlns:p14="http://schemas.microsoft.com/office/powerpoint/2010/main" val="1784840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D191434-8AB6-44B3-8C0F-27FE76ED9774}" type="slidenum">
              <a:rPr lang="ko-KR" altLang="en-US" smtClean="0"/>
              <a:t>7</a:t>
            </a:fld>
            <a:endParaRPr lang="ko-KR" altLang="en-US" dirty="0"/>
          </a:p>
        </p:txBody>
      </p:sp>
    </p:spTree>
    <p:extLst>
      <p:ext uri="{BB962C8B-B14F-4D97-AF65-F5344CB8AC3E}">
        <p14:creationId xmlns:p14="http://schemas.microsoft.com/office/powerpoint/2010/main" val="984758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D191434-8AB6-44B3-8C0F-27FE76ED9774}" type="slidenum">
              <a:rPr lang="ko-KR" altLang="en-US" smtClean="0"/>
              <a:t>8</a:t>
            </a:fld>
            <a:endParaRPr lang="ko-KR" altLang="en-US" dirty="0"/>
          </a:p>
        </p:txBody>
      </p:sp>
    </p:spTree>
    <p:extLst>
      <p:ext uri="{BB962C8B-B14F-4D97-AF65-F5344CB8AC3E}">
        <p14:creationId xmlns:p14="http://schemas.microsoft.com/office/powerpoint/2010/main" val="475402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pPr defTabSz="946426">
              <a:defRPr/>
            </a:pPr>
            <a:fld id="{2D191434-8AB6-44B3-8C0F-27FE76ED9774}" type="slidenum">
              <a:rPr lang="ko-KR" altLang="en-US">
                <a:solidFill>
                  <a:prstClr val="black"/>
                </a:solidFill>
                <a:latin typeface="맑은 고딕" panose="020F0502020204030204"/>
                <a:ea typeface="맑은 고딕" panose="020B0503020000020004" pitchFamily="50" charset="-127"/>
              </a:rPr>
              <a:pPr defTabSz="946426">
                <a:defRPr/>
              </a:pPr>
              <a:t>9</a:t>
            </a:fld>
            <a:endParaRPr lang="ko-KR" altLang="en-US" dirty="0">
              <a:solidFill>
                <a:prstClr val="black"/>
              </a:solidFill>
              <a:latin typeface="맑은 고딕" panose="020F0502020204030204"/>
              <a:ea typeface="맑은 고딕" panose="020B0503020000020004" pitchFamily="50" charset="-127"/>
            </a:endParaRPr>
          </a:p>
        </p:txBody>
      </p:sp>
    </p:spTree>
    <p:extLst>
      <p:ext uri="{BB962C8B-B14F-4D97-AF65-F5344CB8AC3E}">
        <p14:creationId xmlns:p14="http://schemas.microsoft.com/office/powerpoint/2010/main" val="2757295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6 - No image">
    <p:bg>
      <p:bgPr>
        <a:solidFill>
          <a:schemeClr val="accent1"/>
        </a:solidFill>
        <a:effectLst/>
      </p:bgPr>
    </p:bg>
    <p:spTree>
      <p:nvGrpSpPr>
        <p:cNvPr id="1" name=""/>
        <p:cNvGrpSpPr/>
        <p:nvPr/>
      </p:nvGrpSpPr>
      <p:grpSpPr>
        <a:xfrm>
          <a:off x="0" y="0"/>
          <a:ext cx="0" cy="0"/>
          <a:chOff x="0" y="0"/>
          <a:chExt cx="0" cy="0"/>
        </a:xfrm>
      </p:grpSpPr>
      <p:pic>
        <p:nvPicPr>
          <p:cNvPr id="11" name="그림 10">
            <a:extLst>
              <a:ext uri="{FF2B5EF4-FFF2-40B4-BE49-F238E27FC236}">
                <a16:creationId xmlns:a16="http://schemas.microsoft.com/office/drawing/2014/main" id="{9D43DEC3-5D02-4F97-9045-03C2C2F0D5E8}"/>
              </a:ext>
            </a:extLst>
          </p:cNvPr>
          <p:cNvPicPr>
            <a:picLocks noChangeAspect="1"/>
          </p:cNvPicPr>
          <p:nvPr userDrawn="1"/>
        </p:nvPicPr>
        <p:blipFill>
          <a:blip r:embed="rId2"/>
          <a:stretch>
            <a:fillRect/>
          </a:stretch>
        </p:blipFill>
        <p:spPr>
          <a:xfrm>
            <a:off x="0" y="-12310"/>
            <a:ext cx="9906000" cy="6870310"/>
          </a:xfrm>
          <a:prstGeom prst="rect">
            <a:avLst/>
          </a:prstGeom>
        </p:spPr>
      </p:pic>
      <p:sp>
        <p:nvSpPr>
          <p:cNvPr id="2" name="Title 1"/>
          <p:cNvSpPr>
            <a:spLocks noGrp="1"/>
          </p:cNvSpPr>
          <p:nvPr>
            <p:ph type="ctrTitle" hasCustomPrompt="1"/>
          </p:nvPr>
        </p:nvSpPr>
        <p:spPr>
          <a:xfrm>
            <a:off x="2215200" y="1346400"/>
            <a:ext cx="6708000" cy="3510000"/>
          </a:xfrm>
        </p:spPr>
        <p:txBody>
          <a:bodyPr anchor="t" anchorCtr="0"/>
          <a:lstStyle>
            <a:lvl1pPr algn="l">
              <a:defRPr sz="11000">
                <a:solidFill>
                  <a:schemeClr val="bg1"/>
                </a:solidFill>
              </a:defRPr>
            </a:lvl1pPr>
          </a:lstStyle>
          <a:p>
            <a:r>
              <a:rPr lang="en-GB" dirty="0"/>
              <a:t>Title slide 6</a:t>
            </a:r>
            <a:br>
              <a:rPr lang="en-GB" dirty="0"/>
            </a:br>
            <a:r>
              <a:rPr lang="en-GB" dirty="0"/>
              <a:t>no image</a:t>
            </a:r>
            <a:endParaRPr lang="en-US" dirty="0"/>
          </a:p>
        </p:txBody>
      </p:sp>
      <p:sp>
        <p:nvSpPr>
          <p:cNvPr id="7" name="Text Placeholder 3"/>
          <p:cNvSpPr>
            <a:spLocks noGrp="1"/>
          </p:cNvSpPr>
          <p:nvPr>
            <p:ph type="body" sz="quarter" idx="11"/>
          </p:nvPr>
        </p:nvSpPr>
        <p:spPr>
          <a:xfrm>
            <a:off x="2236108" y="5036400"/>
            <a:ext cx="6687092" cy="216000"/>
          </a:xfrm>
        </p:spPr>
        <p:txBody>
          <a:bodyPr/>
          <a:lstStyle>
            <a:lvl1pPr>
              <a:defRPr sz="11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ko-KR" altLang="en-US"/>
              <a:t>마스터 텍스트 스타일을 편집합니다</a:t>
            </a:r>
          </a:p>
        </p:txBody>
      </p:sp>
      <p:sp>
        <p:nvSpPr>
          <p:cNvPr id="10" name="직사각형 9">
            <a:extLst>
              <a:ext uri="{FF2B5EF4-FFF2-40B4-BE49-F238E27FC236}">
                <a16:creationId xmlns:a16="http://schemas.microsoft.com/office/drawing/2014/main" id="{C1FD252E-3F75-42C6-916A-5F7458C90E82}"/>
              </a:ext>
            </a:extLst>
          </p:cNvPr>
          <p:cNvSpPr/>
          <p:nvPr userDrawn="1"/>
        </p:nvSpPr>
        <p:spPr>
          <a:xfrm>
            <a:off x="-7558" y="0"/>
            <a:ext cx="4413303" cy="6858000"/>
          </a:xfrm>
          <a:prstGeom prst="rect">
            <a:avLst/>
          </a:prstGeom>
          <a:solidFill>
            <a:srgbClr val="00338D">
              <a:alpha val="5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endParaRPr lang="ko-KR" altLang="en-US" sz="900" dirty="0">
              <a:solidFill>
                <a:schemeClr val="bg1"/>
              </a:solidFill>
            </a:endParaRPr>
          </a:p>
        </p:txBody>
      </p:sp>
      <p:pic>
        <p:nvPicPr>
          <p:cNvPr id="8" name="Picture 4">
            <a:extLst>
              <a:ext uri="{FF2B5EF4-FFF2-40B4-BE49-F238E27FC236}">
                <a16:creationId xmlns:a16="http://schemas.microsoft.com/office/drawing/2014/main" id="{0B472DB6-79E2-4FE1-8A93-77BC8A02C26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87172" y="5823584"/>
            <a:ext cx="2468880" cy="829803"/>
          </a:xfrm>
          <a:prstGeom prst="rect">
            <a:avLst/>
          </a:prstGeom>
        </p:spPr>
      </p:pic>
      <p:sp>
        <p:nvSpPr>
          <p:cNvPr id="9" name="Text Box 30">
            <a:extLst>
              <a:ext uri="{FF2B5EF4-FFF2-40B4-BE49-F238E27FC236}">
                <a16:creationId xmlns:a16="http://schemas.microsoft.com/office/drawing/2014/main" id="{71A00037-7C5A-4EBF-9192-C43A24C8C62D}"/>
              </a:ext>
            </a:extLst>
          </p:cNvPr>
          <p:cNvSpPr txBox="1">
            <a:spLocks noChangeArrowheads="1"/>
          </p:cNvSpPr>
          <p:nvPr userDrawn="1"/>
        </p:nvSpPr>
        <p:spPr bwMode="auto">
          <a:xfrm>
            <a:off x="7607441" y="-12310"/>
            <a:ext cx="2289174" cy="255915"/>
          </a:xfrm>
          <a:prstGeom prst="rect">
            <a:avLst/>
          </a:prstGeom>
          <a:noFill/>
          <a:ln w="12700" algn="ctr">
            <a:noFill/>
            <a:miter lim="800000"/>
            <a:headEnd/>
            <a:tailEnd/>
          </a:ln>
          <a:effectLst/>
        </p:spPr>
        <p:txBody>
          <a:bodyPr lIns="0" tIns="39600" rIns="39600" bIns="39600" anchor="b">
            <a:spAutoFit/>
          </a:bodyPr>
          <a:lstStyle/>
          <a:p>
            <a:pPr algn="r" fontAlgn="ctr">
              <a:spcBef>
                <a:spcPct val="50000"/>
              </a:spcBef>
              <a:buClr>
                <a:srgbClr val="0C2D83"/>
              </a:buClr>
              <a:defRPr/>
            </a:pPr>
            <a:r>
              <a:rPr lang="en-US" altLang="ko-KR" sz="1100" b="1" dirty="0">
                <a:solidFill>
                  <a:srgbClr val="FF0000"/>
                </a:solidFill>
                <a:latin typeface="+mj-ea"/>
                <a:ea typeface="+mj-ea"/>
              </a:rPr>
              <a:t>Strictly Private &amp; Confidential</a:t>
            </a:r>
          </a:p>
        </p:txBody>
      </p:sp>
    </p:spTree>
    <p:extLst>
      <p:ext uri="{BB962C8B-B14F-4D97-AF65-F5344CB8AC3E}">
        <p14:creationId xmlns:p14="http://schemas.microsoft.com/office/powerpoint/2010/main" val="44872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빈 화면">
    <p:bg>
      <p:bgPr>
        <a:solidFill>
          <a:schemeClr val="bg1"/>
        </a:solidFill>
        <a:effectLst/>
      </p:bgPr>
    </p:bg>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17D9B13C-88DF-4476-93ED-59BB7A9A0DF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1634" y="6328676"/>
            <a:ext cx="811795" cy="198595"/>
          </a:xfrm>
          <a:prstGeom prst="rect">
            <a:avLst/>
          </a:prstGeom>
        </p:spPr>
      </p:pic>
      <p:sp>
        <p:nvSpPr>
          <p:cNvPr id="3" name="Shape 36">
            <a:extLst>
              <a:ext uri="{FF2B5EF4-FFF2-40B4-BE49-F238E27FC236}">
                <a16:creationId xmlns:a16="http://schemas.microsoft.com/office/drawing/2014/main" id="{A4498558-75D2-49A3-B7C6-9538D5154787}"/>
              </a:ext>
            </a:extLst>
          </p:cNvPr>
          <p:cNvSpPr/>
          <p:nvPr userDrawn="1"/>
        </p:nvSpPr>
        <p:spPr>
          <a:xfrm>
            <a:off x="1793137" y="6326686"/>
            <a:ext cx="5973232" cy="4572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defTabSz="914400">
              <a:defRPr sz="800">
                <a:solidFill>
                  <a:srgbClr val="004C97"/>
                </a:solidFill>
                <a:latin typeface="Univers for KPMG"/>
                <a:ea typeface="Univers for KPMG"/>
                <a:cs typeface="Univers for KPMG"/>
                <a:sym typeface="Univers for KPMG"/>
              </a:defRPr>
            </a:lvl1pPr>
          </a:lstStyle>
          <a:p>
            <a:pPr>
              <a:defRPr/>
            </a:pPr>
            <a:r>
              <a:rPr lang="en-US" altLang="ko-KR" sz="600" u="none" dirty="0">
                <a:solidFill>
                  <a:schemeClr val="bg1">
                    <a:lumMod val="65000"/>
                  </a:schemeClr>
                </a:solidFill>
                <a:latin typeface="Univers 45 Light" pitchFamily="2" charset="0"/>
                <a:ea typeface="나눔고딕" panose="020B0600000101010101" charset="-127"/>
                <a:cs typeface="Arial" charset="0"/>
              </a:rPr>
              <a:t>© 2022 </a:t>
            </a:r>
            <a:r>
              <a:rPr kumimoji="1" lang="en-US" altLang="ko-KR" sz="600" dirty="0">
                <a:solidFill>
                  <a:schemeClr val="bg1">
                    <a:lumMod val="65000"/>
                  </a:schemeClr>
                </a:solidFill>
                <a:latin typeface="Univers 45 Light" pitchFamily="2" charset="0"/>
                <a:ea typeface="나눔고딕" panose="020B0600000101010101" charset="-127"/>
                <a:cs typeface="Arial" charset="0"/>
              </a:rPr>
              <a:t>KPMG Samjong Accounting Corp., </a:t>
            </a:r>
            <a:r>
              <a:rPr lang="en-US" altLang="ko-KR" sz="600" u="none" dirty="0">
                <a:solidFill>
                  <a:schemeClr val="bg1">
                    <a:lumMod val="65000"/>
                  </a:schemeClr>
                </a:solidFill>
                <a:latin typeface="Univers 45 Light" pitchFamily="2" charset="0"/>
                <a:ea typeface="나눔고딕" panose="020B0600000101010101" charset="-127"/>
                <a:cs typeface="Arial" charset="0"/>
              </a:rPr>
              <a:t>the Korean member firm of the KPMG network of independent member firms affiliated with KPMG International Cooperative (“KPMG International”), a Swiss entity. All rights reserved. Printed in Korea.</a:t>
            </a:r>
          </a:p>
        </p:txBody>
      </p:sp>
    </p:spTree>
    <p:extLst>
      <p:ext uri="{BB962C8B-B14F-4D97-AF65-F5344CB8AC3E}">
        <p14:creationId xmlns:p14="http://schemas.microsoft.com/office/powerpoint/2010/main" val="86656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787102EE-E436-4E3C-BDB4-4B6917105199}"/>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5"/>
            <a:ext cx="9906000" cy="6857665"/>
          </a:xfrm>
          <a:prstGeom prst="rect">
            <a:avLst/>
          </a:prstGeom>
        </p:spPr>
      </p:pic>
      <p:sp>
        <p:nvSpPr>
          <p:cNvPr id="3" name="직사각형 2">
            <a:extLst>
              <a:ext uri="{FF2B5EF4-FFF2-40B4-BE49-F238E27FC236}">
                <a16:creationId xmlns:a16="http://schemas.microsoft.com/office/drawing/2014/main" id="{8E6A7F7D-BEED-4001-B7DC-A6686CDDB3D9}"/>
              </a:ext>
            </a:extLst>
          </p:cNvPr>
          <p:cNvSpPr/>
          <p:nvPr userDrawn="1"/>
        </p:nvSpPr>
        <p:spPr>
          <a:xfrm>
            <a:off x="0" y="-335"/>
            <a:ext cx="9906000" cy="6858000"/>
          </a:xfrm>
          <a:prstGeom prst="rect">
            <a:avLst/>
          </a:prstGeom>
          <a:solidFill>
            <a:srgbClr val="00338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49846" tIns="49846" rIns="49846" bIns="49846" rtlCol="0" anchor="ctr"/>
          <a:lstStyle/>
          <a:p>
            <a:pPr algn="ctr"/>
            <a:endParaRPr lang="ko-KR" altLang="en-US" sz="831" dirty="0" err="1">
              <a:solidFill>
                <a:schemeClr val="bg1"/>
              </a:solidFill>
            </a:endParaRPr>
          </a:p>
        </p:txBody>
      </p:sp>
      <p:sp>
        <p:nvSpPr>
          <p:cNvPr id="4" name="Title 21">
            <a:extLst>
              <a:ext uri="{FF2B5EF4-FFF2-40B4-BE49-F238E27FC236}">
                <a16:creationId xmlns:a16="http://schemas.microsoft.com/office/drawing/2014/main" id="{32E34795-2937-470F-B9AD-0A34080F9DBE}"/>
              </a:ext>
            </a:extLst>
          </p:cNvPr>
          <p:cNvSpPr>
            <a:spLocks noGrp="1"/>
          </p:cNvSpPr>
          <p:nvPr>
            <p:ph type="title" hasCustomPrompt="1"/>
          </p:nvPr>
        </p:nvSpPr>
        <p:spPr>
          <a:xfrm>
            <a:off x="1027914" y="2103751"/>
            <a:ext cx="4727783" cy="2419264"/>
          </a:xfrm>
          <a:prstGeom prst="rect">
            <a:avLst/>
          </a:prstGeom>
        </p:spPr>
        <p:txBody>
          <a:bodyPr lIns="0" tIns="0" rIns="0" bIns="0" anchor="t" anchorCtr="0">
            <a:noAutofit/>
          </a:bodyPr>
          <a:lstStyle>
            <a:lvl1pPr algn="r">
              <a:lnSpc>
                <a:spcPts val="8493"/>
              </a:lnSpc>
              <a:spcBef>
                <a:spcPts val="923"/>
              </a:spcBef>
              <a:defRPr sz="8123" baseline="0">
                <a:solidFill>
                  <a:schemeClr val="bg1"/>
                </a:solidFill>
                <a:latin typeface="KPMG Extralight"/>
                <a:cs typeface="KPMG Extralight"/>
              </a:defRPr>
            </a:lvl1pPr>
          </a:lstStyle>
          <a:p>
            <a:r>
              <a:rPr lang="en-US" dirty="0"/>
              <a:t>Section divider one title style</a:t>
            </a:r>
          </a:p>
        </p:txBody>
      </p:sp>
      <p:sp>
        <p:nvSpPr>
          <p:cNvPr id="5" name="Rectangle 3">
            <a:extLst>
              <a:ext uri="{FF2B5EF4-FFF2-40B4-BE49-F238E27FC236}">
                <a16:creationId xmlns:a16="http://schemas.microsoft.com/office/drawing/2014/main" id="{CCC2EEBE-147F-4A40-9EAD-05C4291742FF}"/>
              </a:ext>
            </a:extLst>
          </p:cNvPr>
          <p:cNvSpPr>
            <a:spLocks/>
          </p:cNvSpPr>
          <p:nvPr userDrawn="1"/>
        </p:nvSpPr>
        <p:spPr bwMode="auto">
          <a:xfrm>
            <a:off x="0" y="2367840"/>
            <a:ext cx="1136452" cy="1231156"/>
          </a:xfrm>
          <a:prstGeom prst="rect">
            <a:avLst/>
          </a:prstGeom>
          <a:solidFill>
            <a:schemeClr val="bg1"/>
          </a:solidFill>
          <a:ln>
            <a:noFill/>
          </a:ln>
        </p:spPr>
        <p:txBody>
          <a:bodyPr lIns="19050" tIns="19050" rIns="19050" bIns="19050" anchor="ctr"/>
          <a:lstStyle>
            <a:lvl1pPr>
              <a:defRPr sz="2200" baseline="55000">
                <a:solidFill>
                  <a:srgbClr val="7B7B7B"/>
                </a:solidFill>
                <a:latin typeface="Open Sans" charset="0"/>
                <a:ea typeface="Open Sans" charset="0"/>
                <a:cs typeface="Open Sans" charset="0"/>
                <a:sym typeface="Open Sans" charset="0"/>
              </a:defRPr>
            </a:lvl1pPr>
            <a:lvl2pPr marL="742950" indent="-285750">
              <a:defRPr sz="2200" baseline="55000">
                <a:solidFill>
                  <a:srgbClr val="7B7B7B"/>
                </a:solidFill>
                <a:latin typeface="Open Sans" charset="0"/>
                <a:ea typeface="Open Sans" charset="0"/>
                <a:cs typeface="Open Sans" charset="0"/>
                <a:sym typeface="Open Sans" charset="0"/>
              </a:defRPr>
            </a:lvl2pPr>
            <a:lvl3pPr marL="1143000" indent="-228600">
              <a:defRPr sz="2200" baseline="55000">
                <a:solidFill>
                  <a:srgbClr val="7B7B7B"/>
                </a:solidFill>
                <a:latin typeface="Open Sans" charset="0"/>
                <a:ea typeface="Open Sans" charset="0"/>
                <a:cs typeface="Open Sans" charset="0"/>
                <a:sym typeface="Open Sans" charset="0"/>
              </a:defRPr>
            </a:lvl3pPr>
            <a:lvl4pPr marL="1600200" indent="-228600">
              <a:defRPr sz="2200" baseline="55000">
                <a:solidFill>
                  <a:srgbClr val="7B7B7B"/>
                </a:solidFill>
                <a:latin typeface="Open Sans" charset="0"/>
                <a:ea typeface="Open Sans" charset="0"/>
                <a:cs typeface="Open Sans" charset="0"/>
                <a:sym typeface="Open Sans" charset="0"/>
              </a:defRPr>
            </a:lvl4pPr>
            <a:lvl5pPr marL="2057400" indent="-228600">
              <a:defRPr sz="2200" baseline="55000">
                <a:solidFill>
                  <a:srgbClr val="7B7B7B"/>
                </a:solidFill>
                <a:latin typeface="Open Sans" charset="0"/>
                <a:ea typeface="Open Sans" charset="0"/>
                <a:cs typeface="Open Sans" charset="0"/>
                <a:sym typeface="Open Sans" charset="0"/>
              </a:defRPr>
            </a:lvl5pPr>
            <a:lvl6pPr marL="2514600" indent="-228600" defTabSz="825500" eaLnBrk="0" fontAlgn="base" hangingPunct="0">
              <a:spcBef>
                <a:spcPct val="0"/>
              </a:spcBef>
              <a:spcAft>
                <a:spcPct val="0"/>
              </a:spcAft>
              <a:defRPr sz="2200" baseline="55000">
                <a:solidFill>
                  <a:srgbClr val="7B7B7B"/>
                </a:solidFill>
                <a:latin typeface="Open Sans" charset="0"/>
                <a:ea typeface="Open Sans" charset="0"/>
                <a:cs typeface="Open Sans" charset="0"/>
                <a:sym typeface="Open Sans" charset="0"/>
              </a:defRPr>
            </a:lvl6pPr>
            <a:lvl7pPr marL="2971800" indent="-228600" defTabSz="825500" eaLnBrk="0" fontAlgn="base" hangingPunct="0">
              <a:spcBef>
                <a:spcPct val="0"/>
              </a:spcBef>
              <a:spcAft>
                <a:spcPct val="0"/>
              </a:spcAft>
              <a:defRPr sz="2200" baseline="55000">
                <a:solidFill>
                  <a:srgbClr val="7B7B7B"/>
                </a:solidFill>
                <a:latin typeface="Open Sans" charset="0"/>
                <a:ea typeface="Open Sans" charset="0"/>
                <a:cs typeface="Open Sans" charset="0"/>
                <a:sym typeface="Open Sans" charset="0"/>
              </a:defRPr>
            </a:lvl7pPr>
            <a:lvl8pPr marL="3429000" indent="-228600" defTabSz="825500" eaLnBrk="0" fontAlgn="base" hangingPunct="0">
              <a:spcBef>
                <a:spcPct val="0"/>
              </a:spcBef>
              <a:spcAft>
                <a:spcPct val="0"/>
              </a:spcAft>
              <a:defRPr sz="2200" baseline="55000">
                <a:solidFill>
                  <a:srgbClr val="7B7B7B"/>
                </a:solidFill>
                <a:latin typeface="Open Sans" charset="0"/>
                <a:ea typeface="Open Sans" charset="0"/>
                <a:cs typeface="Open Sans" charset="0"/>
                <a:sym typeface="Open Sans" charset="0"/>
              </a:defRPr>
            </a:lvl8pPr>
            <a:lvl9pPr marL="3886200" indent="-228600" defTabSz="825500" eaLnBrk="0" fontAlgn="base" hangingPunct="0">
              <a:spcBef>
                <a:spcPct val="0"/>
              </a:spcBef>
              <a:spcAft>
                <a:spcPct val="0"/>
              </a:spcAft>
              <a:defRPr sz="2200" baseline="55000">
                <a:solidFill>
                  <a:srgbClr val="7B7B7B"/>
                </a:solidFill>
                <a:latin typeface="Open Sans" charset="0"/>
                <a:ea typeface="Open Sans" charset="0"/>
                <a:cs typeface="Open Sans" charset="0"/>
                <a:sym typeface="Open Sans" charset="0"/>
              </a:defRPr>
            </a:lvl9pPr>
          </a:lstStyle>
          <a:p>
            <a:pPr algn="ctr" fontAlgn="auto">
              <a:spcBef>
                <a:spcPts val="0"/>
              </a:spcBef>
              <a:spcAft>
                <a:spcPts val="0"/>
              </a:spcAft>
            </a:pPr>
            <a:endParaRPr lang="en-US" altLang="en-US" sz="1200" baseline="0">
              <a:solidFill>
                <a:srgbClr val="FFFFFF"/>
              </a:solidFill>
              <a:latin typeface="Helvetica Light" charset="0"/>
              <a:ea typeface="Helvetica Light" charset="0"/>
              <a:cs typeface="Helvetica Light" charset="0"/>
              <a:sym typeface="Helvetica Light" charset="0"/>
            </a:endParaRPr>
          </a:p>
        </p:txBody>
      </p:sp>
      <p:sp>
        <p:nvSpPr>
          <p:cNvPr id="6" name="Line 2">
            <a:extLst>
              <a:ext uri="{FF2B5EF4-FFF2-40B4-BE49-F238E27FC236}">
                <a16:creationId xmlns:a16="http://schemas.microsoft.com/office/drawing/2014/main" id="{73CBED81-5CFD-44FB-92C5-6DC67EA85A83}"/>
              </a:ext>
            </a:extLst>
          </p:cNvPr>
          <p:cNvSpPr>
            <a:spLocks noChangeShapeType="1"/>
          </p:cNvSpPr>
          <p:nvPr userDrawn="1"/>
        </p:nvSpPr>
        <p:spPr bwMode="auto">
          <a:xfrm flipH="1">
            <a:off x="5864334" y="2378642"/>
            <a:ext cx="0" cy="4487044"/>
          </a:xfrm>
          <a:prstGeom prst="line">
            <a:avLst/>
          </a:prstGeom>
          <a:noFill/>
          <a:ln w="76200" cap="flat" cmpd="sng">
            <a:solidFill>
              <a:schemeClr val="bg1"/>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fontAlgn="auto">
              <a:spcBef>
                <a:spcPts val="0"/>
              </a:spcBef>
              <a:spcAft>
                <a:spcPts val="0"/>
              </a:spcAft>
              <a:defRPr/>
            </a:pPr>
            <a:endParaRPr lang="en-US" altLang="en-US" sz="1200">
              <a:solidFill>
                <a:srgbClr val="000000"/>
              </a:solidFill>
              <a:latin typeface="Helvetica Light" charset="0"/>
              <a:ea typeface="Helvetica Light" charset="0"/>
              <a:cs typeface="Helvetica Light" charset="0"/>
              <a:sym typeface="Helvetica Light" charset="0"/>
            </a:endParaRPr>
          </a:p>
        </p:txBody>
      </p:sp>
      <p:pic>
        <p:nvPicPr>
          <p:cNvPr id="8" name="Picture 4">
            <a:extLst>
              <a:ext uri="{FF2B5EF4-FFF2-40B4-BE49-F238E27FC236}">
                <a16:creationId xmlns:a16="http://schemas.microsoft.com/office/drawing/2014/main" id="{1A38AC34-480F-4916-AEC3-C61DF26F4EC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87172" y="5823584"/>
            <a:ext cx="2468880" cy="829803"/>
          </a:xfrm>
          <a:prstGeom prst="rect">
            <a:avLst/>
          </a:prstGeom>
        </p:spPr>
      </p:pic>
      <p:sp>
        <p:nvSpPr>
          <p:cNvPr id="9" name="Text Box 30">
            <a:extLst>
              <a:ext uri="{FF2B5EF4-FFF2-40B4-BE49-F238E27FC236}">
                <a16:creationId xmlns:a16="http://schemas.microsoft.com/office/drawing/2014/main" id="{747002EF-8F6B-4BA6-8A80-86A15270EDF7}"/>
              </a:ext>
            </a:extLst>
          </p:cNvPr>
          <p:cNvSpPr txBox="1">
            <a:spLocks noChangeArrowheads="1"/>
          </p:cNvSpPr>
          <p:nvPr userDrawn="1"/>
        </p:nvSpPr>
        <p:spPr bwMode="auto">
          <a:xfrm>
            <a:off x="7607441" y="-12310"/>
            <a:ext cx="2289174" cy="255915"/>
          </a:xfrm>
          <a:prstGeom prst="rect">
            <a:avLst/>
          </a:prstGeom>
          <a:noFill/>
          <a:ln w="12700" algn="ctr">
            <a:noFill/>
            <a:miter lim="800000"/>
            <a:headEnd/>
            <a:tailEnd/>
          </a:ln>
          <a:effectLst/>
        </p:spPr>
        <p:txBody>
          <a:bodyPr lIns="0" tIns="39600" rIns="39600" bIns="39600" anchor="b">
            <a:spAutoFit/>
          </a:bodyPr>
          <a:lstStyle/>
          <a:p>
            <a:pPr algn="r" fontAlgn="ctr">
              <a:spcBef>
                <a:spcPct val="50000"/>
              </a:spcBef>
              <a:buClr>
                <a:srgbClr val="0C2D83"/>
              </a:buClr>
              <a:defRPr/>
            </a:pPr>
            <a:r>
              <a:rPr lang="en-US" altLang="ko-KR" sz="1100" b="1" dirty="0">
                <a:solidFill>
                  <a:srgbClr val="FF0000"/>
                </a:solidFill>
                <a:latin typeface="+mj-ea"/>
                <a:ea typeface="+mj-ea"/>
              </a:rPr>
              <a:t>Strictly Private &amp; Confidential</a:t>
            </a:r>
          </a:p>
        </p:txBody>
      </p:sp>
    </p:spTree>
    <p:extLst>
      <p:ext uri="{BB962C8B-B14F-4D97-AF65-F5344CB8AC3E}">
        <p14:creationId xmlns:p14="http://schemas.microsoft.com/office/powerpoint/2010/main" val="3333634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1_FINAL SLIDE">
    <p:spTree>
      <p:nvGrpSpPr>
        <p:cNvPr id="1" name=""/>
        <p:cNvGrpSpPr/>
        <p:nvPr/>
      </p:nvGrpSpPr>
      <p:grpSpPr>
        <a:xfrm>
          <a:off x="0" y="0"/>
          <a:ext cx="0" cy="0"/>
          <a:chOff x="0" y="0"/>
          <a:chExt cx="0" cy="0"/>
        </a:xfrm>
      </p:grpSpPr>
      <p:sp>
        <p:nvSpPr>
          <p:cNvPr id="3" name="object 4">
            <a:extLst>
              <a:ext uri="{FF2B5EF4-FFF2-40B4-BE49-F238E27FC236}">
                <a16:creationId xmlns:a16="http://schemas.microsoft.com/office/drawing/2014/main" id="{84EB2B30-967A-4E66-B845-050ECC9DDB18}"/>
              </a:ext>
            </a:extLst>
          </p:cNvPr>
          <p:cNvSpPr/>
          <p:nvPr userDrawn="1"/>
        </p:nvSpPr>
        <p:spPr>
          <a:xfrm>
            <a:off x="-1" y="0"/>
            <a:ext cx="4405746"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562" dirty="0">
              <a:latin typeface="Univers for KPMG Light" panose="020B0403020202020204" pitchFamily="34" charset="0"/>
            </a:endParaRPr>
          </a:p>
        </p:txBody>
      </p:sp>
      <p:pic>
        <p:nvPicPr>
          <p:cNvPr id="4" name="Picture 4">
            <a:extLst>
              <a:ext uri="{FF2B5EF4-FFF2-40B4-BE49-F238E27FC236}">
                <a16:creationId xmlns:a16="http://schemas.microsoft.com/office/drawing/2014/main" id="{2FAB250E-F7EA-48EB-BC60-513B43C3288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79439" y="5823585"/>
            <a:ext cx="2278966" cy="829803"/>
          </a:xfrm>
          <a:prstGeom prst="rect">
            <a:avLst/>
          </a:prstGeom>
        </p:spPr>
      </p:pic>
      <p:sp>
        <p:nvSpPr>
          <p:cNvPr id="5" name="Text Box 30">
            <a:extLst>
              <a:ext uri="{FF2B5EF4-FFF2-40B4-BE49-F238E27FC236}">
                <a16:creationId xmlns:a16="http://schemas.microsoft.com/office/drawing/2014/main" id="{20A328F9-DCE2-49BA-85BB-8CA352F2A6B9}"/>
              </a:ext>
            </a:extLst>
          </p:cNvPr>
          <p:cNvSpPr txBox="1">
            <a:spLocks noChangeArrowheads="1"/>
          </p:cNvSpPr>
          <p:nvPr userDrawn="1"/>
        </p:nvSpPr>
        <p:spPr bwMode="auto">
          <a:xfrm>
            <a:off x="7607441" y="-12310"/>
            <a:ext cx="2289174" cy="255915"/>
          </a:xfrm>
          <a:prstGeom prst="rect">
            <a:avLst/>
          </a:prstGeom>
          <a:noFill/>
          <a:ln w="12700" algn="ctr">
            <a:noFill/>
            <a:miter lim="800000"/>
            <a:headEnd/>
            <a:tailEnd/>
          </a:ln>
          <a:effectLst/>
        </p:spPr>
        <p:txBody>
          <a:bodyPr lIns="0" tIns="39600" rIns="39600" bIns="39600" anchor="b">
            <a:spAutoFit/>
          </a:bodyPr>
          <a:lstStyle/>
          <a:p>
            <a:pPr algn="r" fontAlgn="ctr">
              <a:spcBef>
                <a:spcPct val="50000"/>
              </a:spcBef>
              <a:buClr>
                <a:srgbClr val="0C2D83"/>
              </a:buClr>
              <a:defRPr/>
            </a:pPr>
            <a:r>
              <a:rPr lang="en-US" altLang="ko-KR" sz="1100" b="1" dirty="0">
                <a:solidFill>
                  <a:srgbClr val="FF0000"/>
                </a:solidFill>
                <a:latin typeface="+mj-ea"/>
                <a:ea typeface="+mj-ea"/>
              </a:rPr>
              <a:t>Strictly Private &amp; Confidential</a:t>
            </a:r>
          </a:p>
        </p:txBody>
      </p:sp>
    </p:spTree>
    <p:extLst>
      <p:ext uri="{BB962C8B-B14F-4D97-AF65-F5344CB8AC3E}">
        <p14:creationId xmlns:p14="http://schemas.microsoft.com/office/powerpoint/2010/main" val="78066710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3" name="object 4">
            <a:extLst>
              <a:ext uri="{FF2B5EF4-FFF2-40B4-BE49-F238E27FC236}">
                <a16:creationId xmlns:a16="http://schemas.microsoft.com/office/drawing/2014/main" id="{77154AD3-B463-46C3-9385-0E8D7EF57E34}"/>
              </a:ext>
            </a:extLst>
          </p:cNvPr>
          <p:cNvSpPr/>
          <p:nvPr userDrawn="1"/>
        </p:nvSpPr>
        <p:spPr>
          <a:xfrm>
            <a:off x="0" y="0"/>
            <a:ext cx="1572768"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706" dirty="0">
              <a:latin typeface="Univers for KPMG Light" panose="020B0403020202020204" pitchFamily="34" charset="0"/>
            </a:endParaRPr>
          </a:p>
        </p:txBody>
      </p:sp>
      <p:pic>
        <p:nvPicPr>
          <p:cNvPr id="4" name="Picture 15">
            <a:extLst>
              <a:ext uri="{FF2B5EF4-FFF2-40B4-BE49-F238E27FC236}">
                <a16:creationId xmlns:a16="http://schemas.microsoft.com/office/drawing/2014/main" id="{BC76B0D3-4C9E-46F1-94B7-6695CDF134B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807295" y="212810"/>
            <a:ext cx="939383" cy="457222"/>
          </a:xfrm>
          <a:prstGeom prst="rect">
            <a:avLst/>
          </a:prstGeom>
        </p:spPr>
      </p:pic>
      <p:sp>
        <p:nvSpPr>
          <p:cNvPr id="5" name="제목 2">
            <a:extLst>
              <a:ext uri="{FF2B5EF4-FFF2-40B4-BE49-F238E27FC236}">
                <a16:creationId xmlns:a16="http://schemas.microsoft.com/office/drawing/2014/main" id="{090817C9-3AC8-4AC2-ADD5-4EEAABAD94F0}"/>
              </a:ext>
            </a:extLst>
          </p:cNvPr>
          <p:cNvSpPr>
            <a:spLocks noGrp="1"/>
          </p:cNvSpPr>
          <p:nvPr>
            <p:ph type="title"/>
          </p:nvPr>
        </p:nvSpPr>
        <p:spPr>
          <a:xfrm>
            <a:off x="2193858" y="1335025"/>
            <a:ext cx="6703200" cy="3697200"/>
          </a:xfrm>
        </p:spPr>
        <p:txBody>
          <a:bodyPr lIns="90000"/>
          <a:lstStyle>
            <a:lvl1pPr marL="0" algn="l" defTabSz="895317" rtl="0" eaLnBrk="1" latinLnBrk="1" hangingPunct="1">
              <a:lnSpc>
                <a:spcPct val="100000"/>
              </a:lnSpc>
              <a:defRPr lang="ko-KR" altLang="en-US" sz="4700" b="0" i="0" kern="0" dirty="0">
                <a:solidFill>
                  <a:schemeClr val="accent1"/>
                </a:solidFill>
                <a:latin typeface="KPMG Extralight"/>
                <a:ea typeface="+mn-ea"/>
                <a:cs typeface="KPMG Extralight"/>
              </a:defRPr>
            </a:lvl1pPr>
          </a:lstStyle>
          <a:p>
            <a:r>
              <a:rPr lang="ko-KR" altLang="en-US" dirty="0"/>
              <a:t>마스터 제목 스타일 편집</a:t>
            </a:r>
          </a:p>
        </p:txBody>
      </p:sp>
    </p:spTree>
    <p:extLst>
      <p:ext uri="{BB962C8B-B14F-4D97-AF65-F5344CB8AC3E}">
        <p14:creationId xmlns:p14="http://schemas.microsoft.com/office/powerpoint/2010/main" val="4116777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5600" y="451575"/>
            <a:ext cx="8254800" cy="723600"/>
          </a:xfrm>
          <a:prstGeom prst="rect">
            <a:avLst/>
          </a:prstGeom>
        </p:spPr>
        <p:txBody>
          <a:bodyPr vert="horz" lIns="0" tIns="0" rIns="0" bIns="0" rtlCol="0" anchor="t" anchorCtr="0">
            <a:noAutofit/>
          </a:bodyPr>
          <a:lstStyle/>
          <a:p>
            <a:r>
              <a:rPr lang="ko-KR" altLang="en-US"/>
              <a:t>마스터 제목 스타일 편집</a:t>
            </a:r>
            <a:endParaRPr lang="en-US" dirty="0"/>
          </a:p>
        </p:txBody>
      </p:sp>
      <p:sp>
        <p:nvSpPr>
          <p:cNvPr id="3" name="Text Placeholder 2"/>
          <p:cNvSpPr>
            <a:spLocks noGrp="1"/>
          </p:cNvSpPr>
          <p:nvPr>
            <p:ph type="body" idx="1"/>
          </p:nvPr>
        </p:nvSpPr>
        <p:spPr>
          <a:xfrm>
            <a:off x="825600" y="1422400"/>
            <a:ext cx="8254800" cy="4604400"/>
          </a:xfrm>
          <a:prstGeom prst="rect">
            <a:avLst/>
          </a:prstGeom>
        </p:spPr>
        <p:txBody>
          <a:bodyPr vert="horz" lIns="0" tIns="0" rIns="0" bIns="0" rtlCol="0" anchor="t" anchorCtr="0">
            <a:no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29" name="Shape 8"/>
          <p:cNvSpPr txBox="1">
            <a:spLocks/>
          </p:cNvSpPr>
          <p:nvPr userDrawn="1"/>
        </p:nvSpPr>
        <p:spPr>
          <a:xfrm>
            <a:off x="8701088" y="6320118"/>
            <a:ext cx="390050" cy="149412"/>
          </a:xfrm>
          <a:prstGeom prst="rect">
            <a:avLst/>
          </a:prstGeom>
        </p:spPr>
        <p:txBody>
          <a:bodyPr lIns="0" tIns="0" rIns="0" bIns="0" anchor="t"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900" smtClean="0">
                <a:solidFill>
                  <a:schemeClr val="tx2"/>
                </a:solidFill>
                <a:latin typeface="+mn-lt"/>
                <a:ea typeface="맑은 고딕" panose="020B0503020000020004" pitchFamily="50" charset="-127"/>
                <a:cs typeface="Arial" panose="020B0604020202020204" pitchFamily="34" charset="0"/>
              </a:rPr>
              <a:pPr algn="r"/>
              <a:t>‹#›</a:t>
            </a:fld>
            <a:endParaRPr lang="en-US" sz="900" dirty="0">
              <a:solidFill>
                <a:schemeClr val="tx2"/>
              </a:solidFill>
              <a:latin typeface="+mn-lt"/>
              <a:ea typeface="맑은 고딕" panose="020B0503020000020004" pitchFamily="50" charset="-127"/>
              <a:cs typeface="Arial" panose="020B0604020202020204" pitchFamily="34" charset="0"/>
            </a:endParaRPr>
          </a:p>
        </p:txBody>
      </p:sp>
      <p:grpSp>
        <p:nvGrpSpPr>
          <p:cNvPr id="10" name="그룹 9">
            <a:extLst>
              <a:ext uri="{FF2B5EF4-FFF2-40B4-BE49-F238E27FC236}">
                <a16:creationId xmlns:a16="http://schemas.microsoft.com/office/drawing/2014/main" id="{452FC808-79BB-4023-A362-1132A01C86CD}"/>
              </a:ext>
            </a:extLst>
          </p:cNvPr>
          <p:cNvGrpSpPr/>
          <p:nvPr userDrawn="1"/>
        </p:nvGrpSpPr>
        <p:grpSpPr>
          <a:xfrm>
            <a:off x="-1119893" y="129406"/>
            <a:ext cx="1003183" cy="6553630"/>
            <a:chOff x="-1119893" y="129406"/>
            <a:chExt cx="1003183" cy="6553630"/>
          </a:xfrm>
        </p:grpSpPr>
        <p:sp>
          <p:nvSpPr>
            <p:cNvPr id="11" name="Rectangle 34">
              <a:extLst>
                <a:ext uri="{FF2B5EF4-FFF2-40B4-BE49-F238E27FC236}">
                  <a16:creationId xmlns:a16="http://schemas.microsoft.com/office/drawing/2014/main" id="{DF0627F6-5773-4EB2-A376-B159880A9DBE}"/>
                </a:ext>
              </a:extLst>
            </p:cNvPr>
            <p:cNvSpPr/>
            <p:nvPr userDrawn="1"/>
          </p:nvSpPr>
          <p:spPr>
            <a:xfrm>
              <a:off x="-1117316" y="129406"/>
              <a:ext cx="1000606" cy="468000"/>
            </a:xfrm>
            <a:prstGeom prst="rect">
              <a:avLst/>
            </a:prstGeom>
            <a:solidFill>
              <a:srgbClr val="00338D"/>
            </a:solidFill>
            <a:ln>
              <a:noFill/>
            </a:ln>
            <a:effectLst/>
          </p:spPr>
          <p:style>
            <a:lnRef idx="1">
              <a:schemeClr val="accent1"/>
            </a:lnRef>
            <a:fillRef idx="3">
              <a:schemeClr val="accent1"/>
            </a:fillRef>
            <a:effectRef idx="2">
              <a:schemeClr val="accent1"/>
            </a:effectRef>
            <a:fontRef idx="minor">
              <a:schemeClr val="lt1"/>
            </a:fontRef>
          </p:style>
          <p:txBody>
            <a:bodyPr lIns="88896" tIns="44448" rIns="88896" bIns="44448" rtlCol="0" anchor="ctr"/>
            <a:lstStyle/>
            <a:p>
              <a:pPr algn="ctr"/>
              <a:r>
                <a:rPr lang="en-US" sz="800" b="1" dirty="0">
                  <a:latin typeface="맑은 고딕" panose="020B0503020000020004" pitchFamily="50" charset="-127"/>
                  <a:ea typeface="맑은 고딕" panose="020B0503020000020004" pitchFamily="50" charset="-127"/>
                  <a:cs typeface="KPMG Extralight"/>
                </a:rPr>
                <a:t>KPMG Blue</a:t>
              </a:r>
            </a:p>
            <a:p>
              <a:pPr algn="ctr"/>
              <a:r>
                <a:rPr lang="en-US" sz="800" b="1" dirty="0">
                  <a:latin typeface="맑은 고딕" panose="020B0503020000020004" pitchFamily="50" charset="-127"/>
                  <a:ea typeface="맑은 고딕" panose="020B0503020000020004" pitchFamily="50" charset="-127"/>
                  <a:cs typeface="Univers for KPMG Cond"/>
                </a:rPr>
                <a:t>0 / 51 / 141</a:t>
              </a:r>
            </a:p>
          </p:txBody>
        </p:sp>
        <p:sp>
          <p:nvSpPr>
            <p:cNvPr id="12" name="Rectangle 35">
              <a:extLst>
                <a:ext uri="{FF2B5EF4-FFF2-40B4-BE49-F238E27FC236}">
                  <a16:creationId xmlns:a16="http://schemas.microsoft.com/office/drawing/2014/main" id="{388B2BBA-F267-41C8-92D0-579081E000EF}"/>
                </a:ext>
              </a:extLst>
            </p:cNvPr>
            <p:cNvSpPr/>
            <p:nvPr userDrawn="1"/>
          </p:nvSpPr>
          <p:spPr>
            <a:xfrm>
              <a:off x="-1117316" y="640893"/>
              <a:ext cx="1000606" cy="468000"/>
            </a:xfrm>
            <a:prstGeom prst="rect">
              <a:avLst/>
            </a:prstGeom>
            <a:solidFill>
              <a:srgbClr val="005EB8"/>
            </a:solidFill>
            <a:ln>
              <a:noFill/>
            </a:ln>
            <a:effectLst/>
          </p:spPr>
          <p:style>
            <a:lnRef idx="1">
              <a:schemeClr val="accent1"/>
            </a:lnRef>
            <a:fillRef idx="3">
              <a:schemeClr val="accent1"/>
            </a:fillRef>
            <a:effectRef idx="2">
              <a:schemeClr val="accent1"/>
            </a:effectRef>
            <a:fontRef idx="minor">
              <a:schemeClr val="lt1"/>
            </a:fontRef>
          </p:style>
          <p:txBody>
            <a:bodyPr lIns="88896" tIns="44448" rIns="88896" bIns="44448" rtlCol="0" anchor="ctr"/>
            <a:lstStyle/>
            <a:p>
              <a:pPr algn="ctr"/>
              <a:r>
                <a:rPr lang="en-US" sz="800" b="1" dirty="0">
                  <a:latin typeface="맑은 고딕" panose="020B0503020000020004" pitchFamily="50" charset="-127"/>
                  <a:ea typeface="맑은 고딕" panose="020B0503020000020004" pitchFamily="50" charset="-127"/>
                  <a:cs typeface="KPMG Extralight"/>
                </a:rPr>
                <a:t>Medium Blue</a:t>
              </a:r>
            </a:p>
            <a:p>
              <a:pPr algn="ctr"/>
              <a:r>
                <a:rPr lang="en-US" sz="800" b="1" dirty="0">
                  <a:latin typeface="맑은 고딕" panose="020B0503020000020004" pitchFamily="50" charset="-127"/>
                  <a:ea typeface="맑은 고딕" panose="020B0503020000020004" pitchFamily="50" charset="-127"/>
                  <a:cs typeface="Univers for KPMG Cond"/>
                </a:rPr>
                <a:t>0 / 94 / 184</a:t>
              </a:r>
            </a:p>
          </p:txBody>
        </p:sp>
        <p:sp>
          <p:nvSpPr>
            <p:cNvPr id="13" name="Rectangle 36">
              <a:extLst>
                <a:ext uri="{FF2B5EF4-FFF2-40B4-BE49-F238E27FC236}">
                  <a16:creationId xmlns:a16="http://schemas.microsoft.com/office/drawing/2014/main" id="{B9C22D10-9382-4511-8D31-851F3990946C}"/>
                </a:ext>
              </a:extLst>
            </p:cNvPr>
            <p:cNvSpPr/>
            <p:nvPr userDrawn="1"/>
          </p:nvSpPr>
          <p:spPr>
            <a:xfrm>
              <a:off x="-1117316" y="1152380"/>
              <a:ext cx="1000606" cy="468000"/>
            </a:xfrm>
            <a:prstGeom prst="rect">
              <a:avLst/>
            </a:prstGeom>
            <a:solidFill>
              <a:srgbClr val="0091DA"/>
            </a:solidFill>
            <a:ln>
              <a:noFill/>
            </a:ln>
            <a:effectLst/>
          </p:spPr>
          <p:style>
            <a:lnRef idx="1">
              <a:schemeClr val="accent1"/>
            </a:lnRef>
            <a:fillRef idx="3">
              <a:schemeClr val="accent1"/>
            </a:fillRef>
            <a:effectRef idx="2">
              <a:schemeClr val="accent1"/>
            </a:effectRef>
            <a:fontRef idx="minor">
              <a:schemeClr val="lt1"/>
            </a:fontRef>
          </p:style>
          <p:txBody>
            <a:bodyPr lIns="88896" tIns="44448" rIns="88896" bIns="44448" rtlCol="0" anchor="ctr"/>
            <a:lstStyle/>
            <a:p>
              <a:pPr algn="ctr"/>
              <a:r>
                <a:rPr lang="en-US" sz="800" b="1" dirty="0">
                  <a:latin typeface="맑은 고딕" panose="020B0503020000020004" pitchFamily="50" charset="-127"/>
                  <a:ea typeface="맑은 고딕" panose="020B0503020000020004" pitchFamily="50" charset="-127"/>
                  <a:cs typeface="KPMG Extralight"/>
                </a:rPr>
                <a:t>Light Blue</a:t>
              </a:r>
            </a:p>
            <a:p>
              <a:pPr algn="ctr"/>
              <a:r>
                <a:rPr lang="en-US" sz="800" b="1" dirty="0">
                  <a:latin typeface="맑은 고딕" panose="020B0503020000020004" pitchFamily="50" charset="-127"/>
                  <a:ea typeface="맑은 고딕" panose="020B0503020000020004" pitchFamily="50" charset="-127"/>
                  <a:cs typeface="Univers for KPMG Cond"/>
                </a:rPr>
                <a:t>0 / 145 / 218</a:t>
              </a:r>
            </a:p>
          </p:txBody>
        </p:sp>
        <p:sp>
          <p:nvSpPr>
            <p:cNvPr id="14" name="Rectangle 37">
              <a:extLst>
                <a:ext uri="{FF2B5EF4-FFF2-40B4-BE49-F238E27FC236}">
                  <a16:creationId xmlns:a16="http://schemas.microsoft.com/office/drawing/2014/main" id="{6D7065F4-4292-47C8-8A34-FAA8666BED79}"/>
                </a:ext>
              </a:extLst>
            </p:cNvPr>
            <p:cNvSpPr/>
            <p:nvPr userDrawn="1"/>
          </p:nvSpPr>
          <p:spPr>
            <a:xfrm>
              <a:off x="-1117316" y="1663867"/>
              <a:ext cx="1000606" cy="468000"/>
            </a:xfrm>
            <a:prstGeom prst="rect">
              <a:avLst/>
            </a:prstGeom>
            <a:solidFill>
              <a:srgbClr val="483698"/>
            </a:solidFill>
            <a:ln>
              <a:noFill/>
            </a:ln>
            <a:effectLst/>
          </p:spPr>
          <p:style>
            <a:lnRef idx="1">
              <a:schemeClr val="accent1"/>
            </a:lnRef>
            <a:fillRef idx="3">
              <a:schemeClr val="accent1"/>
            </a:fillRef>
            <a:effectRef idx="2">
              <a:schemeClr val="accent1"/>
            </a:effectRef>
            <a:fontRef idx="minor">
              <a:schemeClr val="lt1"/>
            </a:fontRef>
          </p:style>
          <p:txBody>
            <a:bodyPr lIns="88896" tIns="44448" rIns="88896" bIns="44448" rtlCol="0" anchor="ctr"/>
            <a:lstStyle/>
            <a:p>
              <a:pPr algn="ctr"/>
              <a:r>
                <a:rPr lang="en-US" sz="800" b="1" dirty="0">
                  <a:latin typeface="맑은 고딕" panose="020B0503020000020004" pitchFamily="50" charset="-127"/>
                  <a:ea typeface="맑은 고딕" panose="020B0503020000020004" pitchFamily="50" charset="-127"/>
                  <a:cs typeface="KPMG Extralight"/>
                </a:rPr>
                <a:t>Violet</a:t>
              </a:r>
            </a:p>
            <a:p>
              <a:pPr algn="ctr"/>
              <a:r>
                <a:rPr lang="en-US" sz="800" b="1" dirty="0">
                  <a:latin typeface="맑은 고딕" panose="020B0503020000020004" pitchFamily="50" charset="-127"/>
                  <a:ea typeface="맑은 고딕" panose="020B0503020000020004" pitchFamily="50" charset="-127"/>
                  <a:cs typeface="Univers for KPMG Cond"/>
                </a:rPr>
                <a:t>72 / 54 / 152</a:t>
              </a:r>
            </a:p>
          </p:txBody>
        </p:sp>
        <p:sp>
          <p:nvSpPr>
            <p:cNvPr id="15" name="Rectangle 38">
              <a:extLst>
                <a:ext uri="{FF2B5EF4-FFF2-40B4-BE49-F238E27FC236}">
                  <a16:creationId xmlns:a16="http://schemas.microsoft.com/office/drawing/2014/main" id="{C9E8AA1A-0A69-4E89-9508-8D5E7735B30C}"/>
                </a:ext>
              </a:extLst>
            </p:cNvPr>
            <p:cNvSpPr/>
            <p:nvPr userDrawn="1"/>
          </p:nvSpPr>
          <p:spPr>
            <a:xfrm>
              <a:off x="-1119893" y="2169209"/>
              <a:ext cx="1000606" cy="468000"/>
            </a:xfrm>
            <a:prstGeom prst="rect">
              <a:avLst/>
            </a:prstGeom>
            <a:solidFill>
              <a:srgbClr val="470A68"/>
            </a:solidFill>
            <a:ln>
              <a:noFill/>
            </a:ln>
            <a:effectLst/>
          </p:spPr>
          <p:style>
            <a:lnRef idx="1">
              <a:schemeClr val="accent1"/>
            </a:lnRef>
            <a:fillRef idx="3">
              <a:schemeClr val="accent1"/>
            </a:fillRef>
            <a:effectRef idx="2">
              <a:schemeClr val="accent1"/>
            </a:effectRef>
            <a:fontRef idx="minor">
              <a:schemeClr val="lt1"/>
            </a:fontRef>
          </p:style>
          <p:txBody>
            <a:bodyPr lIns="88896" tIns="44448" rIns="88896" bIns="44448" rtlCol="0" anchor="ctr"/>
            <a:lstStyle/>
            <a:p>
              <a:pPr algn="ctr"/>
              <a:r>
                <a:rPr lang="en-US" sz="800" b="1" dirty="0">
                  <a:latin typeface="맑은 고딕" panose="020B0503020000020004" pitchFamily="50" charset="-127"/>
                  <a:ea typeface="맑은 고딕" panose="020B0503020000020004" pitchFamily="50" charset="-127"/>
                  <a:cs typeface="KPMG Extralight"/>
                </a:rPr>
                <a:t>Purple</a:t>
              </a:r>
            </a:p>
            <a:p>
              <a:pPr algn="ctr"/>
              <a:r>
                <a:rPr lang="en-US" sz="800" b="1" dirty="0">
                  <a:latin typeface="맑은 고딕" panose="020B0503020000020004" pitchFamily="50" charset="-127"/>
                  <a:ea typeface="맑은 고딕" panose="020B0503020000020004" pitchFamily="50" charset="-127"/>
                  <a:cs typeface="Univers for KPMG Cond"/>
                </a:rPr>
                <a:t>71 / 10 / 104</a:t>
              </a:r>
            </a:p>
          </p:txBody>
        </p:sp>
        <p:sp>
          <p:nvSpPr>
            <p:cNvPr id="16" name="Rectangle 39">
              <a:extLst>
                <a:ext uri="{FF2B5EF4-FFF2-40B4-BE49-F238E27FC236}">
                  <a16:creationId xmlns:a16="http://schemas.microsoft.com/office/drawing/2014/main" id="{787E8A21-A389-4387-AA56-ECA36ADD51EC}"/>
                </a:ext>
              </a:extLst>
            </p:cNvPr>
            <p:cNvSpPr/>
            <p:nvPr userDrawn="1"/>
          </p:nvSpPr>
          <p:spPr>
            <a:xfrm>
              <a:off x="-1119893" y="2679774"/>
              <a:ext cx="1000606" cy="468000"/>
            </a:xfrm>
            <a:prstGeom prst="rect">
              <a:avLst/>
            </a:prstGeom>
            <a:solidFill>
              <a:srgbClr val="6D2077"/>
            </a:solidFill>
            <a:ln>
              <a:noFill/>
            </a:ln>
            <a:effectLst/>
          </p:spPr>
          <p:style>
            <a:lnRef idx="1">
              <a:schemeClr val="accent1"/>
            </a:lnRef>
            <a:fillRef idx="3">
              <a:schemeClr val="accent1"/>
            </a:fillRef>
            <a:effectRef idx="2">
              <a:schemeClr val="accent1"/>
            </a:effectRef>
            <a:fontRef idx="minor">
              <a:schemeClr val="lt1"/>
            </a:fontRef>
          </p:style>
          <p:txBody>
            <a:bodyPr lIns="88896" tIns="44448" rIns="88896" bIns="44448" rtlCol="0" anchor="ctr"/>
            <a:lstStyle/>
            <a:p>
              <a:pPr algn="ctr"/>
              <a:r>
                <a:rPr lang="en-US" sz="800" b="1" dirty="0">
                  <a:latin typeface="맑은 고딕" panose="020B0503020000020004" pitchFamily="50" charset="-127"/>
                  <a:ea typeface="맑은 고딕" panose="020B0503020000020004" pitchFamily="50" charset="-127"/>
                  <a:cs typeface="KPMG Extralight"/>
                </a:rPr>
                <a:t>Light Purple</a:t>
              </a:r>
            </a:p>
            <a:p>
              <a:pPr algn="ctr"/>
              <a:r>
                <a:rPr lang="en-US" sz="800" b="1" dirty="0">
                  <a:latin typeface="맑은 고딕" panose="020B0503020000020004" pitchFamily="50" charset="-127"/>
                  <a:ea typeface="맑은 고딕" panose="020B0503020000020004" pitchFamily="50" charset="-127"/>
                  <a:cs typeface="Univers for KPMG Cond"/>
                </a:rPr>
                <a:t>109 / 32 / 119</a:t>
              </a:r>
            </a:p>
          </p:txBody>
        </p:sp>
        <p:sp>
          <p:nvSpPr>
            <p:cNvPr id="17" name="Rectangle 40">
              <a:extLst>
                <a:ext uri="{FF2B5EF4-FFF2-40B4-BE49-F238E27FC236}">
                  <a16:creationId xmlns:a16="http://schemas.microsoft.com/office/drawing/2014/main" id="{620C895F-56D3-4295-BCB1-904D54E4D7C5}"/>
                </a:ext>
              </a:extLst>
            </p:cNvPr>
            <p:cNvSpPr/>
            <p:nvPr userDrawn="1"/>
          </p:nvSpPr>
          <p:spPr>
            <a:xfrm>
              <a:off x="-1119893" y="3186038"/>
              <a:ext cx="1000606" cy="468000"/>
            </a:xfrm>
            <a:prstGeom prst="rect">
              <a:avLst/>
            </a:prstGeom>
            <a:solidFill>
              <a:srgbClr val="00A3A1"/>
            </a:solidFill>
            <a:ln>
              <a:noFill/>
            </a:ln>
            <a:effectLst/>
          </p:spPr>
          <p:style>
            <a:lnRef idx="1">
              <a:schemeClr val="accent1"/>
            </a:lnRef>
            <a:fillRef idx="3">
              <a:schemeClr val="accent1"/>
            </a:fillRef>
            <a:effectRef idx="2">
              <a:schemeClr val="accent1"/>
            </a:effectRef>
            <a:fontRef idx="minor">
              <a:schemeClr val="lt1"/>
            </a:fontRef>
          </p:style>
          <p:txBody>
            <a:bodyPr lIns="88896" tIns="44448" rIns="88896" bIns="44448" rtlCol="0" anchor="ctr"/>
            <a:lstStyle/>
            <a:p>
              <a:pPr algn="ctr"/>
              <a:r>
                <a:rPr lang="en-US" sz="800" b="1" dirty="0">
                  <a:latin typeface="맑은 고딕" panose="020B0503020000020004" pitchFamily="50" charset="-127"/>
                  <a:ea typeface="맑은 고딕" panose="020B0503020000020004" pitchFamily="50" charset="-127"/>
                  <a:cs typeface="KPMG Extralight"/>
                </a:rPr>
                <a:t>Green</a:t>
              </a:r>
            </a:p>
            <a:p>
              <a:pPr algn="ctr"/>
              <a:r>
                <a:rPr lang="en-US" sz="800" b="1" dirty="0">
                  <a:latin typeface="맑은 고딕" panose="020B0503020000020004" pitchFamily="50" charset="-127"/>
                  <a:ea typeface="맑은 고딕" panose="020B0503020000020004" pitchFamily="50" charset="-127"/>
                  <a:cs typeface="Univers for KPMG Cond"/>
                </a:rPr>
                <a:t>0 / 163 / 161</a:t>
              </a:r>
            </a:p>
          </p:txBody>
        </p:sp>
        <p:sp>
          <p:nvSpPr>
            <p:cNvPr id="18" name="Rectangle 41">
              <a:extLst>
                <a:ext uri="{FF2B5EF4-FFF2-40B4-BE49-F238E27FC236}">
                  <a16:creationId xmlns:a16="http://schemas.microsoft.com/office/drawing/2014/main" id="{6E8EA23F-94CE-4ACA-BF18-97E98DC68A03}"/>
                </a:ext>
              </a:extLst>
            </p:cNvPr>
            <p:cNvSpPr/>
            <p:nvPr userDrawn="1"/>
          </p:nvSpPr>
          <p:spPr>
            <a:xfrm>
              <a:off x="-1119893" y="3690607"/>
              <a:ext cx="1000606" cy="468000"/>
            </a:xfrm>
            <a:prstGeom prst="rect">
              <a:avLst/>
            </a:prstGeom>
            <a:solidFill>
              <a:srgbClr val="009A44"/>
            </a:solidFill>
            <a:ln>
              <a:noFill/>
            </a:ln>
            <a:effectLst/>
          </p:spPr>
          <p:style>
            <a:lnRef idx="1">
              <a:schemeClr val="accent1"/>
            </a:lnRef>
            <a:fillRef idx="3">
              <a:schemeClr val="accent1"/>
            </a:fillRef>
            <a:effectRef idx="2">
              <a:schemeClr val="accent1"/>
            </a:effectRef>
            <a:fontRef idx="minor">
              <a:schemeClr val="lt1"/>
            </a:fontRef>
          </p:style>
          <p:txBody>
            <a:bodyPr lIns="88896" tIns="44448" rIns="88896" bIns="44448" rtlCol="0" anchor="ctr"/>
            <a:lstStyle/>
            <a:p>
              <a:pPr algn="ctr"/>
              <a:r>
                <a:rPr lang="en-US" sz="800" b="1" dirty="0">
                  <a:latin typeface="맑은 고딕" panose="020B0503020000020004" pitchFamily="50" charset="-127"/>
                  <a:ea typeface="맑은 고딕" panose="020B0503020000020004" pitchFamily="50" charset="-127"/>
                  <a:cs typeface="KPMG Extralight"/>
                </a:rPr>
                <a:t>Dark Green</a:t>
              </a:r>
            </a:p>
            <a:p>
              <a:pPr algn="ctr"/>
              <a:r>
                <a:rPr lang="en-US" sz="800" b="1" dirty="0">
                  <a:latin typeface="맑은 고딕" panose="020B0503020000020004" pitchFamily="50" charset="-127"/>
                  <a:ea typeface="맑은 고딕" panose="020B0503020000020004" pitchFamily="50" charset="-127"/>
                  <a:cs typeface="Univers for KPMG Cond"/>
                </a:rPr>
                <a:t>0 / 154 / 68</a:t>
              </a:r>
            </a:p>
          </p:txBody>
        </p:sp>
        <p:sp>
          <p:nvSpPr>
            <p:cNvPr id="19" name="Rectangle 42">
              <a:extLst>
                <a:ext uri="{FF2B5EF4-FFF2-40B4-BE49-F238E27FC236}">
                  <a16:creationId xmlns:a16="http://schemas.microsoft.com/office/drawing/2014/main" id="{8F8997B3-2B31-49C3-AE28-6044296CEB72}"/>
                </a:ext>
              </a:extLst>
            </p:cNvPr>
            <p:cNvSpPr/>
            <p:nvPr userDrawn="1"/>
          </p:nvSpPr>
          <p:spPr>
            <a:xfrm>
              <a:off x="-1119893" y="4195949"/>
              <a:ext cx="1000606" cy="468000"/>
            </a:xfrm>
            <a:prstGeom prst="rect">
              <a:avLst/>
            </a:prstGeom>
            <a:solidFill>
              <a:srgbClr val="43B02A"/>
            </a:solidFill>
            <a:ln>
              <a:noFill/>
            </a:ln>
            <a:effectLst/>
          </p:spPr>
          <p:style>
            <a:lnRef idx="1">
              <a:schemeClr val="accent1"/>
            </a:lnRef>
            <a:fillRef idx="3">
              <a:schemeClr val="accent1"/>
            </a:fillRef>
            <a:effectRef idx="2">
              <a:schemeClr val="accent1"/>
            </a:effectRef>
            <a:fontRef idx="minor">
              <a:schemeClr val="lt1"/>
            </a:fontRef>
          </p:style>
          <p:txBody>
            <a:bodyPr lIns="88896" tIns="44448" rIns="88896" bIns="44448" rtlCol="0" anchor="ctr"/>
            <a:lstStyle/>
            <a:p>
              <a:pPr algn="ctr"/>
              <a:r>
                <a:rPr lang="en-US" sz="800" b="1" dirty="0">
                  <a:latin typeface="맑은 고딕" panose="020B0503020000020004" pitchFamily="50" charset="-127"/>
                  <a:ea typeface="맑은 고딕" panose="020B0503020000020004" pitchFamily="50" charset="-127"/>
                  <a:cs typeface="KPMG Extralight"/>
                </a:rPr>
                <a:t>Light Green</a:t>
              </a:r>
            </a:p>
            <a:p>
              <a:pPr algn="ctr"/>
              <a:r>
                <a:rPr lang="en-US" sz="800" b="1" dirty="0">
                  <a:latin typeface="맑은 고딕" panose="020B0503020000020004" pitchFamily="50" charset="-127"/>
                  <a:ea typeface="맑은 고딕" panose="020B0503020000020004" pitchFamily="50" charset="-127"/>
                  <a:cs typeface="Univers for KPMG Cond"/>
                </a:rPr>
                <a:t>67 / 176 / 42</a:t>
              </a:r>
            </a:p>
          </p:txBody>
        </p:sp>
        <p:sp>
          <p:nvSpPr>
            <p:cNvPr id="20" name="Rectangle 43">
              <a:extLst>
                <a:ext uri="{FF2B5EF4-FFF2-40B4-BE49-F238E27FC236}">
                  <a16:creationId xmlns:a16="http://schemas.microsoft.com/office/drawing/2014/main" id="{7F18D1E5-81D0-4091-9CEF-9605E869B2D9}"/>
                </a:ext>
              </a:extLst>
            </p:cNvPr>
            <p:cNvSpPr/>
            <p:nvPr userDrawn="1"/>
          </p:nvSpPr>
          <p:spPr>
            <a:xfrm>
              <a:off x="-1119893" y="4701291"/>
              <a:ext cx="1000606" cy="468000"/>
            </a:xfrm>
            <a:prstGeom prst="rect">
              <a:avLst/>
            </a:prstGeom>
            <a:solidFill>
              <a:srgbClr val="EAAA00"/>
            </a:solidFill>
            <a:ln>
              <a:noFill/>
            </a:ln>
            <a:effectLst/>
          </p:spPr>
          <p:style>
            <a:lnRef idx="1">
              <a:schemeClr val="accent1"/>
            </a:lnRef>
            <a:fillRef idx="3">
              <a:schemeClr val="accent1"/>
            </a:fillRef>
            <a:effectRef idx="2">
              <a:schemeClr val="accent1"/>
            </a:effectRef>
            <a:fontRef idx="minor">
              <a:schemeClr val="lt1"/>
            </a:fontRef>
          </p:style>
          <p:txBody>
            <a:bodyPr lIns="88896" tIns="44448" rIns="88896" bIns="44448" rtlCol="0" anchor="ctr"/>
            <a:lstStyle/>
            <a:p>
              <a:pPr algn="ctr"/>
              <a:r>
                <a:rPr lang="en-US" sz="800" b="1" dirty="0">
                  <a:latin typeface="맑은 고딕" panose="020B0503020000020004" pitchFamily="50" charset="-127"/>
                  <a:ea typeface="맑은 고딕" panose="020B0503020000020004" pitchFamily="50" charset="-127"/>
                  <a:cs typeface="KPMG Extralight"/>
                </a:rPr>
                <a:t>Yellow</a:t>
              </a:r>
            </a:p>
            <a:p>
              <a:pPr algn="ctr"/>
              <a:r>
                <a:rPr lang="en-US" sz="800" b="1" dirty="0">
                  <a:latin typeface="맑은 고딕" panose="020B0503020000020004" pitchFamily="50" charset="-127"/>
                  <a:ea typeface="맑은 고딕" panose="020B0503020000020004" pitchFamily="50" charset="-127"/>
                  <a:cs typeface="Univers for KPMG Cond"/>
                </a:rPr>
                <a:t>234 / 170 / 0</a:t>
              </a:r>
            </a:p>
          </p:txBody>
        </p:sp>
        <p:sp>
          <p:nvSpPr>
            <p:cNvPr id="21" name="Rectangle 44">
              <a:extLst>
                <a:ext uri="{FF2B5EF4-FFF2-40B4-BE49-F238E27FC236}">
                  <a16:creationId xmlns:a16="http://schemas.microsoft.com/office/drawing/2014/main" id="{B471F2CD-9C88-4665-B807-7DE6ECCD3648}"/>
                </a:ext>
              </a:extLst>
            </p:cNvPr>
            <p:cNvSpPr/>
            <p:nvPr userDrawn="1"/>
          </p:nvSpPr>
          <p:spPr>
            <a:xfrm>
              <a:off x="-1119893" y="5200726"/>
              <a:ext cx="1000606" cy="468000"/>
            </a:xfrm>
            <a:prstGeom prst="rect">
              <a:avLst/>
            </a:prstGeom>
            <a:solidFill>
              <a:srgbClr val="F68D2E"/>
            </a:solidFill>
            <a:ln>
              <a:noFill/>
            </a:ln>
            <a:effectLst/>
          </p:spPr>
          <p:style>
            <a:lnRef idx="1">
              <a:schemeClr val="accent1"/>
            </a:lnRef>
            <a:fillRef idx="3">
              <a:schemeClr val="accent1"/>
            </a:fillRef>
            <a:effectRef idx="2">
              <a:schemeClr val="accent1"/>
            </a:effectRef>
            <a:fontRef idx="minor">
              <a:schemeClr val="lt1"/>
            </a:fontRef>
          </p:style>
          <p:txBody>
            <a:bodyPr lIns="88896" tIns="44448" rIns="88896" bIns="44448" rtlCol="0" anchor="ctr"/>
            <a:lstStyle/>
            <a:p>
              <a:pPr algn="ctr"/>
              <a:r>
                <a:rPr lang="en-US" sz="800" b="1" dirty="0">
                  <a:latin typeface="맑은 고딕" panose="020B0503020000020004" pitchFamily="50" charset="-127"/>
                  <a:ea typeface="맑은 고딕" panose="020B0503020000020004" pitchFamily="50" charset="-127"/>
                  <a:cs typeface="KPMG Extralight"/>
                </a:rPr>
                <a:t>Orange</a:t>
              </a:r>
            </a:p>
            <a:p>
              <a:pPr algn="ctr"/>
              <a:r>
                <a:rPr lang="en-US" sz="800" b="1" dirty="0">
                  <a:latin typeface="맑은 고딕" panose="020B0503020000020004" pitchFamily="50" charset="-127"/>
                  <a:ea typeface="맑은 고딕" panose="020B0503020000020004" pitchFamily="50" charset="-127"/>
                  <a:cs typeface="Univers for KPMG Cond"/>
                </a:rPr>
                <a:t>246 / 141 / 46</a:t>
              </a:r>
            </a:p>
          </p:txBody>
        </p:sp>
        <p:sp>
          <p:nvSpPr>
            <p:cNvPr id="22" name="Rectangle 45">
              <a:extLst>
                <a:ext uri="{FF2B5EF4-FFF2-40B4-BE49-F238E27FC236}">
                  <a16:creationId xmlns:a16="http://schemas.microsoft.com/office/drawing/2014/main" id="{8B5FAD2F-B9E1-4906-BCE4-2686F552BB13}"/>
                </a:ext>
              </a:extLst>
            </p:cNvPr>
            <p:cNvSpPr/>
            <p:nvPr userDrawn="1"/>
          </p:nvSpPr>
          <p:spPr>
            <a:xfrm>
              <a:off x="-1119893" y="5707881"/>
              <a:ext cx="1000606" cy="468000"/>
            </a:xfrm>
            <a:prstGeom prst="rect">
              <a:avLst/>
            </a:prstGeom>
            <a:solidFill>
              <a:srgbClr val="BC204B"/>
            </a:solidFill>
            <a:ln>
              <a:noFill/>
            </a:ln>
            <a:effectLst/>
          </p:spPr>
          <p:style>
            <a:lnRef idx="1">
              <a:schemeClr val="accent1"/>
            </a:lnRef>
            <a:fillRef idx="3">
              <a:schemeClr val="accent1"/>
            </a:fillRef>
            <a:effectRef idx="2">
              <a:schemeClr val="accent1"/>
            </a:effectRef>
            <a:fontRef idx="minor">
              <a:schemeClr val="lt1"/>
            </a:fontRef>
          </p:style>
          <p:txBody>
            <a:bodyPr lIns="88896" tIns="44448" rIns="88896" bIns="44448" rtlCol="0" anchor="ctr"/>
            <a:lstStyle/>
            <a:p>
              <a:pPr algn="ctr"/>
              <a:r>
                <a:rPr lang="en-US" sz="800" b="1" dirty="0">
                  <a:latin typeface="맑은 고딕" panose="020B0503020000020004" pitchFamily="50" charset="-127"/>
                  <a:ea typeface="맑은 고딕" panose="020B0503020000020004" pitchFamily="50" charset="-127"/>
                  <a:cs typeface="KPMG Extralight"/>
                </a:rPr>
                <a:t>Red</a:t>
              </a:r>
            </a:p>
            <a:p>
              <a:pPr algn="ctr"/>
              <a:r>
                <a:rPr lang="en-US" sz="800" b="1" dirty="0">
                  <a:latin typeface="맑은 고딕" panose="020B0503020000020004" pitchFamily="50" charset="-127"/>
                  <a:ea typeface="맑은 고딕" panose="020B0503020000020004" pitchFamily="50" charset="-127"/>
                  <a:cs typeface="Univers for KPMG Cond"/>
                </a:rPr>
                <a:t>188 / 32 / 75</a:t>
              </a:r>
            </a:p>
          </p:txBody>
        </p:sp>
        <p:sp>
          <p:nvSpPr>
            <p:cNvPr id="23" name="Rectangle 46">
              <a:extLst>
                <a:ext uri="{FF2B5EF4-FFF2-40B4-BE49-F238E27FC236}">
                  <a16:creationId xmlns:a16="http://schemas.microsoft.com/office/drawing/2014/main" id="{FFA1825A-BC2E-45C0-9C15-3A296F1002E9}"/>
                </a:ext>
              </a:extLst>
            </p:cNvPr>
            <p:cNvSpPr/>
            <p:nvPr userDrawn="1"/>
          </p:nvSpPr>
          <p:spPr>
            <a:xfrm>
              <a:off x="-1119893" y="6215036"/>
              <a:ext cx="1000606" cy="468000"/>
            </a:xfrm>
            <a:prstGeom prst="rect">
              <a:avLst/>
            </a:prstGeom>
            <a:solidFill>
              <a:srgbClr val="C6007E"/>
            </a:solidFill>
            <a:ln>
              <a:noFill/>
            </a:ln>
            <a:effectLst/>
          </p:spPr>
          <p:style>
            <a:lnRef idx="1">
              <a:schemeClr val="accent1"/>
            </a:lnRef>
            <a:fillRef idx="3">
              <a:schemeClr val="accent1"/>
            </a:fillRef>
            <a:effectRef idx="2">
              <a:schemeClr val="accent1"/>
            </a:effectRef>
            <a:fontRef idx="minor">
              <a:schemeClr val="lt1"/>
            </a:fontRef>
          </p:style>
          <p:txBody>
            <a:bodyPr lIns="88896" tIns="44448" rIns="88896" bIns="44448" rtlCol="0" anchor="ctr"/>
            <a:lstStyle/>
            <a:p>
              <a:pPr algn="ctr"/>
              <a:r>
                <a:rPr lang="en-US" sz="800" b="1" dirty="0">
                  <a:latin typeface="맑은 고딕" panose="020B0503020000020004" pitchFamily="50" charset="-127"/>
                  <a:ea typeface="맑은 고딕" panose="020B0503020000020004" pitchFamily="50" charset="-127"/>
                  <a:cs typeface="KPMG Extralight"/>
                </a:rPr>
                <a:t>Pink</a:t>
              </a:r>
            </a:p>
            <a:p>
              <a:pPr algn="ctr"/>
              <a:r>
                <a:rPr lang="en-US" sz="800" b="1" dirty="0">
                  <a:latin typeface="맑은 고딕" panose="020B0503020000020004" pitchFamily="50" charset="-127"/>
                  <a:ea typeface="맑은 고딕" panose="020B0503020000020004" pitchFamily="50" charset="-127"/>
                  <a:cs typeface="Univers for KPMG Cond"/>
                </a:rPr>
                <a:t>198 / 0 / 126</a:t>
              </a:r>
            </a:p>
          </p:txBody>
        </p:sp>
      </p:grpSp>
      <p:sp>
        <p:nvSpPr>
          <p:cNvPr id="31" name="TextBox 30">
            <a:extLst>
              <a:ext uri="{FF2B5EF4-FFF2-40B4-BE49-F238E27FC236}">
                <a16:creationId xmlns:a16="http://schemas.microsoft.com/office/drawing/2014/main" id="{146E8057-59D1-4E69-A899-95E71B3ACFD6}"/>
              </a:ext>
            </a:extLst>
          </p:cNvPr>
          <p:cNvSpPr txBox="1"/>
          <p:nvPr userDrawn="1"/>
        </p:nvSpPr>
        <p:spPr>
          <a:xfrm>
            <a:off x="-3612051" y="129406"/>
            <a:ext cx="2380429" cy="1477328"/>
          </a:xfrm>
          <a:prstGeom prst="rect">
            <a:avLst/>
          </a:prstGeom>
          <a:solidFill>
            <a:schemeClr val="bg1"/>
          </a:solidFill>
          <a:ln>
            <a:solidFill>
              <a:schemeClr val="tx2"/>
            </a:solidFill>
          </a:ln>
        </p:spPr>
        <p:txBody>
          <a:bodyPr wrap="square" rtlCol="0">
            <a:spAutoFit/>
          </a:bodyPr>
          <a:lstStyle/>
          <a:p>
            <a:r>
              <a:rPr lang="ko-KR" altLang="en-US" sz="900" dirty="0">
                <a:latin typeface="+mj-ea"/>
                <a:ea typeface="+mj-ea"/>
              </a:rPr>
              <a:t>폰트 </a:t>
            </a:r>
            <a:r>
              <a:rPr lang="en-US" altLang="ko-KR" sz="900" dirty="0">
                <a:latin typeface="+mj-ea"/>
                <a:ea typeface="+mj-ea"/>
              </a:rPr>
              <a:t>: </a:t>
            </a:r>
            <a:r>
              <a:rPr lang="ko-KR" altLang="en-US" sz="900" dirty="0">
                <a:latin typeface="+mj-ea"/>
                <a:ea typeface="+mj-ea"/>
              </a:rPr>
              <a:t>맑은 고딕 </a:t>
            </a:r>
            <a:r>
              <a:rPr lang="en-US" altLang="ko-KR" sz="900" dirty="0">
                <a:latin typeface="+mj-ea"/>
                <a:ea typeface="+mj-ea"/>
              </a:rPr>
              <a:t>(</a:t>
            </a:r>
            <a:r>
              <a:rPr lang="ko-KR" altLang="en-US" sz="900" dirty="0">
                <a:latin typeface="+mj-ea"/>
                <a:ea typeface="+mj-ea"/>
              </a:rPr>
              <a:t>한글</a:t>
            </a:r>
            <a:r>
              <a:rPr lang="en-US" altLang="ko-KR" sz="900" dirty="0">
                <a:latin typeface="+mj-ea"/>
                <a:ea typeface="+mj-ea"/>
              </a:rPr>
              <a:t>), Arial</a:t>
            </a:r>
            <a:r>
              <a:rPr lang="en-US" altLang="ko-KR" sz="900" baseline="0" dirty="0">
                <a:latin typeface="+mj-ea"/>
                <a:ea typeface="+mj-ea"/>
              </a:rPr>
              <a:t> (</a:t>
            </a:r>
            <a:r>
              <a:rPr lang="ko-KR" altLang="en-US" sz="900" baseline="0" dirty="0">
                <a:latin typeface="+mj-ea"/>
                <a:ea typeface="+mj-ea"/>
              </a:rPr>
              <a:t>영어</a:t>
            </a:r>
            <a:r>
              <a:rPr lang="en-US" altLang="ko-KR" sz="900" baseline="0" dirty="0">
                <a:latin typeface="+mj-ea"/>
                <a:ea typeface="+mj-ea"/>
              </a:rPr>
              <a:t>)</a:t>
            </a:r>
          </a:p>
          <a:p>
            <a:endParaRPr lang="en-US" altLang="ko-KR" sz="900" baseline="0" dirty="0">
              <a:latin typeface="+mj-ea"/>
              <a:ea typeface="+mj-ea"/>
            </a:endParaRPr>
          </a:p>
          <a:p>
            <a:r>
              <a:rPr lang="ko-KR" altLang="en-US" sz="900" baseline="0" dirty="0">
                <a:latin typeface="+mj-ea"/>
                <a:ea typeface="+mj-ea"/>
              </a:rPr>
              <a:t>음수 </a:t>
            </a:r>
            <a:r>
              <a:rPr lang="en-US" altLang="ko-KR" sz="900" baseline="0" dirty="0">
                <a:solidFill>
                  <a:schemeClr val="tx1"/>
                </a:solidFill>
                <a:latin typeface="+mj-ea"/>
                <a:ea typeface="+mj-ea"/>
              </a:rPr>
              <a:t>: (XXX), </a:t>
            </a:r>
            <a:r>
              <a:rPr lang="en-US" altLang="ko-KR" sz="900" i="1" baseline="0" dirty="0">
                <a:solidFill>
                  <a:schemeClr val="tx1"/>
                </a:solidFill>
                <a:latin typeface="+mj-ea"/>
                <a:ea typeface="+mj-ea"/>
              </a:rPr>
              <a:t>(X.X)%</a:t>
            </a:r>
          </a:p>
          <a:p>
            <a:r>
              <a:rPr lang="ko-KR" altLang="en-US" sz="900" baseline="0" dirty="0">
                <a:latin typeface="+mj-ea"/>
                <a:ea typeface="+mj-ea"/>
              </a:rPr>
              <a:t>단위</a:t>
            </a:r>
            <a:r>
              <a:rPr lang="en-US" altLang="ko-KR" sz="900" baseline="0" dirty="0">
                <a:latin typeface="+mj-ea"/>
                <a:ea typeface="+mj-ea"/>
              </a:rPr>
              <a:t>: </a:t>
            </a:r>
            <a:r>
              <a:rPr lang="ko-KR" altLang="en-US" sz="900" baseline="0" dirty="0">
                <a:latin typeface="+mj-ea"/>
                <a:ea typeface="+mj-ea"/>
              </a:rPr>
              <a:t>억원</a:t>
            </a:r>
            <a:endParaRPr lang="en-US" altLang="ko-KR" sz="900" baseline="0" dirty="0">
              <a:latin typeface="+mj-ea"/>
              <a:ea typeface="+mj-ea"/>
            </a:endParaRPr>
          </a:p>
          <a:p>
            <a:r>
              <a:rPr lang="ko-KR" altLang="en-US" sz="900" baseline="0" dirty="0">
                <a:latin typeface="+mj-ea"/>
                <a:ea typeface="+mj-ea"/>
              </a:rPr>
              <a:t>모두 출처</a:t>
            </a:r>
            <a:r>
              <a:rPr lang="en-US" altLang="ko-KR" sz="900" baseline="0" dirty="0">
                <a:latin typeface="+mj-ea"/>
                <a:ea typeface="+mj-ea"/>
              </a:rPr>
              <a:t> </a:t>
            </a:r>
            <a:r>
              <a:rPr lang="ko-KR" altLang="en-US" sz="900" baseline="0" dirty="0">
                <a:latin typeface="+mj-ea"/>
                <a:ea typeface="+mj-ea"/>
              </a:rPr>
              <a:t>표기 </a:t>
            </a:r>
            <a:r>
              <a:rPr kumimoji="1" lang="en-US" altLang="ko-KR" sz="900" baseline="0" dirty="0">
                <a:latin typeface="+mj-ea"/>
                <a:ea typeface="+mj-ea"/>
                <a:cs typeface="Arial" pitchFamily="34" charset="0"/>
              </a:rPr>
              <a:t>“ </a:t>
            </a:r>
            <a:r>
              <a:rPr kumimoji="1" lang="en-US" altLang="ko-KR" sz="900" dirty="0">
                <a:latin typeface="+mj-ea"/>
                <a:ea typeface="+mj-ea"/>
                <a:cs typeface="Arial" pitchFamily="34" charset="0"/>
              </a:rPr>
              <a:t>Source: “ , Note </a:t>
            </a:r>
            <a:r>
              <a:rPr kumimoji="1" lang="ko-KR" altLang="en-US" sz="900" dirty="0">
                <a:latin typeface="+mj-ea"/>
                <a:ea typeface="+mj-ea"/>
                <a:cs typeface="Arial" pitchFamily="34" charset="0"/>
              </a:rPr>
              <a:t>표기</a:t>
            </a:r>
            <a:r>
              <a:rPr kumimoji="1" lang="en-US" altLang="ko-KR" sz="900" dirty="0">
                <a:latin typeface="+mj-ea"/>
                <a:ea typeface="+mj-ea"/>
                <a:cs typeface="Arial" pitchFamily="34" charset="0"/>
              </a:rPr>
              <a:t>: “</a:t>
            </a:r>
            <a:r>
              <a:rPr kumimoji="1" lang="ko-KR" altLang="en-US" sz="900" dirty="0">
                <a:latin typeface="+mj-ea"/>
                <a:ea typeface="+mj-ea"/>
                <a:cs typeface="Arial" pitchFamily="34" charset="0"/>
              </a:rPr>
              <a:t> </a:t>
            </a:r>
            <a:r>
              <a:rPr kumimoji="1" lang="en-US" altLang="ko-KR" sz="900" dirty="0">
                <a:latin typeface="+mj-ea"/>
                <a:ea typeface="+mj-ea"/>
                <a:cs typeface="Arial" pitchFamily="34" charset="0"/>
              </a:rPr>
              <a:t>Note</a:t>
            </a:r>
            <a:r>
              <a:rPr kumimoji="1" lang="ko-KR" altLang="en-US" sz="900" dirty="0">
                <a:latin typeface="+mj-ea"/>
                <a:ea typeface="+mj-ea"/>
                <a:cs typeface="Arial" pitchFamily="34" charset="0"/>
              </a:rPr>
              <a:t> </a:t>
            </a:r>
            <a:r>
              <a:rPr kumimoji="1" lang="en-US" altLang="ko-KR" sz="900" dirty="0">
                <a:latin typeface="+mj-ea"/>
                <a:ea typeface="+mj-ea"/>
                <a:cs typeface="Arial" pitchFamily="34" charset="0"/>
              </a:rPr>
              <a:t>“</a:t>
            </a:r>
          </a:p>
          <a:p>
            <a:r>
              <a:rPr kumimoji="1" lang="ko-KR" altLang="en-US" sz="900" dirty="0">
                <a:latin typeface="+mj-ea"/>
                <a:ea typeface="+mj-ea"/>
                <a:cs typeface="Arial" pitchFamily="34" charset="0"/>
              </a:rPr>
              <a:t>연도 표시 </a:t>
            </a:r>
            <a:r>
              <a:rPr kumimoji="1" lang="en-US" altLang="ko-KR" sz="900" dirty="0">
                <a:latin typeface="+mj-ea"/>
                <a:ea typeface="+mj-ea"/>
                <a:cs typeface="Arial" pitchFamily="34" charset="0"/>
              </a:rPr>
              <a:t>Dec-19/</a:t>
            </a:r>
            <a:r>
              <a:rPr kumimoji="1" lang="en-US" altLang="ko-KR" sz="900" baseline="0" dirty="0">
                <a:latin typeface="+mj-ea"/>
                <a:ea typeface="+mj-ea"/>
                <a:cs typeface="Arial" pitchFamily="34" charset="0"/>
              </a:rPr>
              <a:t> FY19</a:t>
            </a:r>
          </a:p>
          <a:p>
            <a:endParaRPr kumimoji="1" lang="en-US" altLang="ko-KR" sz="900" baseline="0" dirty="0">
              <a:latin typeface="+mj-ea"/>
              <a:ea typeface="+mj-ea"/>
              <a:cs typeface="Arial" pitchFamily="34" charset="0"/>
            </a:endParaRPr>
          </a:p>
          <a:p>
            <a:r>
              <a:rPr kumimoji="1" lang="ko-KR" altLang="en-US" sz="900" baseline="0" dirty="0" err="1">
                <a:latin typeface="+mj-ea"/>
                <a:ea typeface="+mj-ea"/>
                <a:cs typeface="Arial" pitchFamily="34" charset="0"/>
              </a:rPr>
              <a:t>안쪽여백</a:t>
            </a:r>
            <a:endParaRPr kumimoji="1" lang="en-US" altLang="ko-KR" sz="900" baseline="0" dirty="0">
              <a:latin typeface="+mj-ea"/>
              <a:ea typeface="+mj-ea"/>
              <a:cs typeface="Arial" pitchFamily="34" charset="0"/>
            </a:endParaRPr>
          </a:p>
          <a:p>
            <a:r>
              <a:rPr kumimoji="1" lang="ko-KR" altLang="en-US" sz="900" baseline="0" dirty="0">
                <a:latin typeface="+mj-ea"/>
                <a:ea typeface="+mj-ea"/>
                <a:cs typeface="Arial" pitchFamily="34" charset="0"/>
              </a:rPr>
              <a:t>왼쪽 </a:t>
            </a:r>
            <a:r>
              <a:rPr kumimoji="1" lang="en-US" altLang="ko-KR" sz="900" baseline="0" dirty="0">
                <a:latin typeface="+mj-ea"/>
                <a:ea typeface="+mj-ea"/>
                <a:cs typeface="Arial" pitchFamily="34" charset="0"/>
              </a:rPr>
              <a:t>0.1 </a:t>
            </a:r>
            <a:r>
              <a:rPr kumimoji="1" lang="ko-KR" altLang="en-US" sz="900" baseline="0" dirty="0">
                <a:latin typeface="+mj-ea"/>
                <a:ea typeface="+mj-ea"/>
                <a:cs typeface="Arial" pitchFamily="34" charset="0"/>
              </a:rPr>
              <a:t>오른쪽 </a:t>
            </a:r>
            <a:r>
              <a:rPr kumimoji="1" lang="en-US" altLang="ko-KR" sz="900" baseline="0" dirty="0">
                <a:latin typeface="+mj-ea"/>
                <a:ea typeface="+mj-ea"/>
                <a:cs typeface="Arial" pitchFamily="34" charset="0"/>
              </a:rPr>
              <a:t>0.1 </a:t>
            </a:r>
            <a:r>
              <a:rPr kumimoji="1" lang="ko-KR" altLang="en-US" sz="900" baseline="0" dirty="0">
                <a:latin typeface="+mj-ea"/>
                <a:ea typeface="+mj-ea"/>
                <a:cs typeface="Arial" pitchFamily="34" charset="0"/>
              </a:rPr>
              <a:t>위 아래 </a:t>
            </a:r>
            <a:r>
              <a:rPr kumimoji="1" lang="en-US" altLang="ko-KR" sz="900" baseline="0" dirty="0">
                <a:latin typeface="+mj-ea"/>
                <a:ea typeface="+mj-ea"/>
                <a:cs typeface="Arial" pitchFamily="34" charset="0"/>
              </a:rPr>
              <a:t>0</a:t>
            </a:r>
          </a:p>
        </p:txBody>
      </p:sp>
      <p:sp>
        <p:nvSpPr>
          <p:cNvPr id="32" name="Text Box 30">
            <a:extLst>
              <a:ext uri="{FF2B5EF4-FFF2-40B4-BE49-F238E27FC236}">
                <a16:creationId xmlns:a16="http://schemas.microsoft.com/office/drawing/2014/main" id="{A8A81C72-9A8F-4CE4-AE49-F6F86063E9FC}"/>
              </a:ext>
            </a:extLst>
          </p:cNvPr>
          <p:cNvSpPr txBox="1">
            <a:spLocks noChangeArrowheads="1"/>
          </p:cNvSpPr>
          <p:nvPr userDrawn="1"/>
        </p:nvSpPr>
        <p:spPr bwMode="auto">
          <a:xfrm>
            <a:off x="7607441" y="-12310"/>
            <a:ext cx="2289174" cy="255915"/>
          </a:xfrm>
          <a:prstGeom prst="rect">
            <a:avLst/>
          </a:prstGeom>
          <a:noFill/>
          <a:ln w="12700" algn="ctr">
            <a:noFill/>
            <a:miter lim="800000"/>
            <a:headEnd/>
            <a:tailEnd/>
          </a:ln>
          <a:effectLst/>
        </p:spPr>
        <p:txBody>
          <a:bodyPr lIns="0" tIns="39600" rIns="39600" bIns="39600" anchor="b">
            <a:spAutoFit/>
          </a:bodyPr>
          <a:lstStyle/>
          <a:p>
            <a:pPr algn="r" fontAlgn="ctr">
              <a:spcBef>
                <a:spcPct val="50000"/>
              </a:spcBef>
              <a:buClr>
                <a:srgbClr val="0C2D83"/>
              </a:buClr>
              <a:defRPr/>
            </a:pPr>
            <a:r>
              <a:rPr lang="en-US" altLang="ko-KR" sz="1100" b="1" dirty="0">
                <a:solidFill>
                  <a:srgbClr val="FF0000"/>
                </a:solidFill>
                <a:latin typeface="+mj-ea"/>
                <a:ea typeface="+mj-ea"/>
              </a:rPr>
              <a:t>Strictly Private &amp; Confidential</a:t>
            </a:r>
          </a:p>
        </p:txBody>
      </p:sp>
    </p:spTree>
    <p:extLst>
      <p:ext uri="{BB962C8B-B14F-4D97-AF65-F5344CB8AC3E}">
        <p14:creationId xmlns:p14="http://schemas.microsoft.com/office/powerpoint/2010/main" val="3521449419"/>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746" r:id="rId3"/>
    <p:sldLayoutId id="2147483737" r:id="rId4"/>
    <p:sldLayoutId id="2147483745" r:id="rId5"/>
  </p:sldLayoutIdLst>
  <p:txStyles>
    <p:titleStyle>
      <a:lvl1pPr algn="l" defTabSz="914400" rtl="0" eaLnBrk="1" latinLnBrk="1" hangingPunct="1">
        <a:lnSpc>
          <a:spcPct val="70000"/>
        </a:lnSpc>
        <a:spcBef>
          <a:spcPct val="0"/>
        </a:spcBef>
        <a:buNone/>
        <a:defRPr sz="5400" kern="1200">
          <a:solidFill>
            <a:schemeClr val="tx2"/>
          </a:solidFill>
          <a:latin typeface="+mj-lt"/>
          <a:ea typeface="+mj-ea"/>
          <a:cs typeface="+mj-cs"/>
        </a:defRPr>
      </a:lvl1pPr>
    </p:titleStyle>
    <p:bodyStyle>
      <a:lvl1pPr marL="0" indent="0" algn="l" defTabSz="914400" rtl="0" eaLnBrk="1" latinLnBrk="1" hangingPunct="1">
        <a:lnSpc>
          <a:spcPct val="100000"/>
        </a:lnSpc>
        <a:spcBef>
          <a:spcPts val="0"/>
        </a:spcBef>
        <a:spcAft>
          <a:spcPts val="600"/>
        </a:spcAft>
        <a:buFontTx/>
        <a:buNone/>
        <a:defRPr sz="1000" b="1" kern="1200">
          <a:solidFill>
            <a:schemeClr val="tx2"/>
          </a:solidFill>
          <a:latin typeface="맑은 고딕" panose="020B0503020000020004" pitchFamily="50" charset="-127"/>
          <a:ea typeface="맑은 고딕" panose="020B0503020000020004" pitchFamily="50" charset="-127"/>
          <a:cs typeface="+mn-cs"/>
        </a:defRPr>
      </a:lvl1pPr>
      <a:lvl2pPr marL="0" indent="0" algn="l" defTabSz="914400" rtl="0" eaLnBrk="1" latinLnBrk="1" hangingPunct="1">
        <a:lnSpc>
          <a:spcPct val="100000"/>
        </a:lnSpc>
        <a:spcBef>
          <a:spcPts val="0"/>
        </a:spcBef>
        <a:spcAft>
          <a:spcPts val="600"/>
        </a:spcAft>
        <a:buFontTx/>
        <a:buNone/>
        <a:defRPr sz="1000" kern="1200">
          <a:solidFill>
            <a:schemeClr val="tx2"/>
          </a:solidFill>
          <a:latin typeface="맑은 고딕" panose="020B0503020000020004" pitchFamily="50" charset="-127"/>
          <a:ea typeface="맑은 고딕" panose="020B0503020000020004" pitchFamily="50" charset="-127"/>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맑은 고딕" panose="020B0503020000020004" pitchFamily="50" charset="-127"/>
          <a:ea typeface="맑은 고딕" panose="020B0503020000020004" pitchFamily="50" charset="-127"/>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맑은 고딕" panose="020B0503020000020004" pitchFamily="50" charset="-127"/>
          <a:ea typeface="맑은 고딕" panose="020B0503020000020004" pitchFamily="50" charset="-127"/>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baseline="0">
          <a:solidFill>
            <a:schemeClr val="tx2"/>
          </a:solidFill>
          <a:latin typeface="맑은 고딕" panose="020B0503020000020004" pitchFamily="50" charset="-127"/>
          <a:ea typeface="맑은 고딕" panose="020B0503020000020004" pitchFamily="50" charset="-127"/>
          <a:cs typeface="+mn-cs"/>
        </a:defRPr>
      </a:lvl5pPr>
      <a:lvl6pPr marL="72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6pPr>
      <a:lvl7pPr marL="93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7pPr>
      <a:lvl8pPr marL="108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64" userDrawn="1">
          <p15:clr>
            <a:srgbClr val="F26B43"/>
          </p15:clr>
        </p15:guide>
        <p15:guide id="2" pos="312" userDrawn="1">
          <p15:clr>
            <a:srgbClr val="F26B43"/>
          </p15:clr>
        </p15:guide>
        <p15:guide id="3" pos="5940" userDrawn="1">
          <p15:clr>
            <a:srgbClr val="F26B43"/>
          </p15:clr>
        </p15:guide>
        <p15:guide id="4" orient="horz" pos="742" userDrawn="1">
          <p15:clr>
            <a:srgbClr val="F26B43"/>
          </p15:clr>
        </p15:guide>
        <p15:guide id="6" orient="horz" pos="279" userDrawn="1">
          <p15:clr>
            <a:srgbClr val="F26B43"/>
          </p15:clr>
        </p15:guide>
        <p15:guide id="7" orient="horz" pos="948" userDrawn="1">
          <p15:clr>
            <a:srgbClr val="F26B43"/>
          </p15:clr>
        </p15:guide>
        <p15:guide id="8" pos="3192" userDrawn="1">
          <p15:clr>
            <a:srgbClr val="F26B43"/>
          </p15:clr>
        </p15:guide>
        <p15:guide id="9" pos="30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mailto:mseo3@kr.kpmg.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NUL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13">
            <a:extLst>
              <a:ext uri="{FF2B5EF4-FFF2-40B4-BE49-F238E27FC236}">
                <a16:creationId xmlns:a16="http://schemas.microsoft.com/office/drawing/2014/main" id="{8C8AA567-85BC-4E57-81E8-02405D18204A}"/>
              </a:ext>
            </a:extLst>
          </p:cNvPr>
          <p:cNvSpPr txBox="1">
            <a:spLocks/>
          </p:cNvSpPr>
          <p:nvPr/>
        </p:nvSpPr>
        <p:spPr>
          <a:xfrm>
            <a:off x="406167" y="1402285"/>
            <a:ext cx="8486346" cy="3480075"/>
          </a:xfrm>
          <a:prstGeom prst="rect">
            <a:avLst/>
          </a:prstGeom>
        </p:spPr>
        <p:txBody>
          <a:bodyPr vert="horz" lIns="0" tIns="0" rIns="0" bIns="0" rtlCol="0" anchor="t" anchorCtr="0">
            <a:noAutofit/>
          </a:bodyPr>
          <a:lstStyle>
            <a:lvl1pPr marL="0" indent="0" algn="l" defTabSz="914400" rtl="0" eaLnBrk="1" latinLnBrk="1" hangingPunct="1">
              <a:lnSpc>
                <a:spcPct val="70000"/>
              </a:lnSpc>
              <a:spcBef>
                <a:spcPts val="0"/>
              </a:spcBef>
              <a:spcAft>
                <a:spcPts val="0"/>
              </a:spcAft>
              <a:buFontTx/>
              <a:buNone/>
              <a:defRPr lang="fr-FR" sz="6531" b="0" kern="1200" dirty="0" smtClean="0">
                <a:solidFill>
                  <a:schemeClr val="bg1"/>
                </a:solidFill>
                <a:latin typeface="KPMG Extralight" panose="020B0303030202040204" pitchFamily="34" charset="0"/>
                <a:ea typeface="맑은 고딕" panose="020B0503020000020004" pitchFamily="50" charset="-127"/>
                <a:cs typeface="KPMG Extralight" panose="020B0303030202040204" pitchFamily="34" charset="0"/>
              </a:defRPr>
            </a:lvl1pPr>
            <a:lvl2pPr marL="0" indent="0" algn="l" defTabSz="914400" rtl="0" eaLnBrk="1" latinLnBrk="1" hangingPunct="1">
              <a:lnSpc>
                <a:spcPct val="100000"/>
              </a:lnSpc>
              <a:spcBef>
                <a:spcPts val="1089"/>
              </a:spcBef>
              <a:spcAft>
                <a:spcPts val="0"/>
              </a:spcAft>
              <a:buFontTx/>
              <a:buNone/>
              <a:defRPr lang="fr-FR" sz="1089" b="1" i="0" kern="1200" dirty="0" smtClean="0">
                <a:solidFill>
                  <a:schemeClr val="bg1"/>
                </a:solidFill>
                <a:latin typeface="Arial" panose="020B0604020202020204" pitchFamily="34" charset="0"/>
                <a:ea typeface="맑은 고딕" panose="020B0503020000020004" pitchFamily="50" charset="-127"/>
                <a:cs typeface="Arial" panose="020B0604020202020204" pitchFamily="34" charset="0"/>
              </a:defRPr>
            </a:lvl2pPr>
            <a:lvl3pPr marL="0" indent="0" algn="l" defTabSz="914400" rtl="0" eaLnBrk="1" latinLnBrk="1" hangingPunct="1">
              <a:lnSpc>
                <a:spcPct val="100000"/>
              </a:lnSpc>
              <a:spcBef>
                <a:spcPts val="0"/>
              </a:spcBef>
              <a:spcAft>
                <a:spcPts val="0"/>
              </a:spcAft>
              <a:buClr>
                <a:schemeClr val="tx2"/>
              </a:buClr>
              <a:buFont typeface="Arial" panose="020B0604020202020204" pitchFamily="34" charset="0"/>
              <a:buNone/>
              <a:defRPr lang="fr-FR" sz="1089" b="0" i="0" kern="1200" dirty="0" smtClean="0">
                <a:solidFill>
                  <a:schemeClr val="bg1"/>
                </a:solidFill>
                <a:latin typeface="Arial" panose="020B0604020202020204" pitchFamily="34" charset="0"/>
                <a:ea typeface="맑은 고딕" panose="020B0503020000020004" pitchFamily="50" charset="-127"/>
                <a:cs typeface="Arial" panose="020B0604020202020204" pitchFamily="34" charset="0"/>
              </a:defRPr>
            </a:lvl3pPr>
            <a:lvl4pPr marL="360000" indent="-144000" algn="l" defTabSz="914400" rtl="0" eaLnBrk="1" latinLnBrk="1" hangingPunct="1">
              <a:lnSpc>
                <a:spcPct val="100000"/>
              </a:lnSpc>
              <a:spcBef>
                <a:spcPts val="13608"/>
              </a:spcBef>
              <a:spcAft>
                <a:spcPts val="0"/>
              </a:spcAft>
              <a:buClr>
                <a:schemeClr val="tx2"/>
              </a:buClr>
              <a:buFont typeface="Arial" panose="020B0604020202020204" pitchFamily="34" charset="0"/>
              <a:buChar char="-"/>
              <a:defRPr lang="fr-FR" sz="971" b="0" i="0" kern="1200" dirty="0" smtClean="0">
                <a:solidFill>
                  <a:srgbClr val="00338D"/>
                </a:solidFill>
                <a:latin typeface="Univers for KPMG Light"/>
                <a:ea typeface="맑은 고딕" panose="020B0503020000020004" pitchFamily="50" charset="-127"/>
                <a:cs typeface="Univers for KPMG Light"/>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lang="fr-FR" sz="971" b="0" i="0" kern="1200" baseline="0" dirty="0">
                <a:solidFill>
                  <a:srgbClr val="FFFFFF"/>
                </a:solidFill>
                <a:latin typeface="Univers for KPMG Light"/>
                <a:ea typeface="맑은 고딕" panose="020B0503020000020004" pitchFamily="50" charset="-127"/>
                <a:cs typeface="Univers for KPMG Light"/>
              </a:defRPr>
            </a:lvl5pPr>
            <a:lvl6pPr marL="72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6pPr>
            <a:lvl7pPr marL="93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7pPr>
            <a:lvl8pPr marL="108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10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55000"/>
              </a:lnSpc>
            </a:pPr>
            <a:endParaRPr lang="en-US" altLang="ko-KR" sz="9600" dirty="0"/>
          </a:p>
          <a:p>
            <a:pPr>
              <a:lnSpc>
                <a:spcPct val="55000"/>
              </a:lnSpc>
            </a:pPr>
            <a:r>
              <a:rPr lang="en-US" altLang="ko-KR" sz="9600" dirty="0"/>
              <a:t>Project Alpha</a:t>
            </a:r>
            <a:r>
              <a:rPr lang="en-US" altLang="ko-KR" sz="12000" dirty="0"/>
              <a:t> </a:t>
            </a:r>
          </a:p>
          <a:p>
            <a:pPr>
              <a:lnSpc>
                <a:spcPct val="55000"/>
              </a:lnSpc>
            </a:pPr>
            <a:endParaRPr lang="en-US" sz="5000" dirty="0"/>
          </a:p>
          <a:p>
            <a:pPr>
              <a:lnSpc>
                <a:spcPct val="55000"/>
              </a:lnSpc>
            </a:pPr>
            <a:r>
              <a:rPr lang="en-US" sz="5400" dirty="0"/>
              <a:t>FDD Report [Draft]</a:t>
            </a:r>
          </a:p>
        </p:txBody>
      </p:sp>
      <p:sp>
        <p:nvSpPr>
          <p:cNvPr id="8" name="Espace réservé du texte 13">
            <a:extLst>
              <a:ext uri="{FF2B5EF4-FFF2-40B4-BE49-F238E27FC236}">
                <a16:creationId xmlns:a16="http://schemas.microsoft.com/office/drawing/2014/main" id="{8EF62634-2465-49EC-98C2-39B26C70259B}"/>
              </a:ext>
            </a:extLst>
          </p:cNvPr>
          <p:cNvSpPr txBox="1">
            <a:spLocks/>
          </p:cNvSpPr>
          <p:nvPr/>
        </p:nvSpPr>
        <p:spPr>
          <a:xfrm>
            <a:off x="347444" y="5260250"/>
            <a:ext cx="8486346" cy="390930"/>
          </a:xfrm>
          <a:prstGeom prst="rect">
            <a:avLst/>
          </a:prstGeom>
        </p:spPr>
        <p:txBody>
          <a:bodyPr vert="horz" lIns="91440" tIns="45720" rIns="91440" bIns="45720" rtlCol="0" anchor="t">
            <a:noAutofit/>
          </a:bodyPr>
          <a:lstStyle>
            <a:lvl1pPr marL="0" indent="0" eaLnBrk="1" hangingPunct="1">
              <a:lnSpc>
                <a:spcPct val="70000"/>
              </a:lnSpc>
              <a:spcAft>
                <a:spcPts val="0"/>
              </a:spcAft>
              <a:buNone/>
              <a:defRPr lang="fr-FR" sz="6531" b="0" i="0" dirty="0" smtClean="0">
                <a:solidFill>
                  <a:schemeClr val="bg1"/>
                </a:solidFill>
                <a:latin typeface="KPMG Extralight" panose="020B0303030202040204" pitchFamily="34" charset="0"/>
                <a:cs typeface="KPMG Extralight" panose="020B0303030202040204" pitchFamily="34" charset="0"/>
              </a:defRPr>
            </a:lvl1pPr>
            <a:lvl2pPr marL="0" indent="0" algn="l" eaLnBrk="1" hangingPunct="1">
              <a:spcBef>
                <a:spcPts val="1089"/>
              </a:spcBef>
              <a:spcAft>
                <a:spcPts val="0"/>
              </a:spcAft>
              <a:buFontTx/>
              <a:buNone/>
              <a:defRPr lang="fr-FR" sz="1089" b="1" i="0" dirty="0" smtClean="0">
                <a:solidFill>
                  <a:schemeClr val="bg1"/>
                </a:solidFill>
                <a:latin typeface="Arial" panose="020B0604020202020204" pitchFamily="34" charset="0"/>
                <a:cs typeface="Arial" panose="020B0604020202020204" pitchFamily="34" charset="0"/>
              </a:defRPr>
            </a:lvl2pPr>
            <a:lvl3pPr marL="0" indent="0" algn="l" eaLnBrk="1" hangingPunct="1">
              <a:spcAft>
                <a:spcPts val="0"/>
              </a:spcAft>
              <a:buClrTx/>
              <a:buFont typeface="Univers for KPMG Light" panose="020B0403020202020204" pitchFamily="34" charset="0"/>
              <a:buNone/>
              <a:defRPr lang="fr-FR" sz="1089" b="0" i="0" dirty="0" smtClean="0">
                <a:solidFill>
                  <a:schemeClr val="bg1"/>
                </a:solidFill>
                <a:latin typeface="Arial" panose="020B0604020202020204" pitchFamily="34" charset="0"/>
                <a:cs typeface="Arial" panose="020B0604020202020204" pitchFamily="34" charset="0"/>
              </a:defRPr>
            </a:lvl3pPr>
            <a:lvl4pPr marL="571500" indent="-248400" algn="l" eaLnBrk="1" hangingPunct="1">
              <a:spcBef>
                <a:spcPts val="13608"/>
              </a:spcBef>
              <a:spcAft>
                <a:spcPts val="0"/>
              </a:spcAft>
              <a:buFont typeface="Univers for KPMG Light" panose="020B0403020202020204" pitchFamily="34" charset="0"/>
              <a:buChar char="-"/>
              <a:defRPr lang="fr-FR" sz="971" b="0" i="0" baseline="0" dirty="0" smtClean="0">
                <a:solidFill>
                  <a:srgbClr val="00338D"/>
                </a:solidFill>
                <a:latin typeface="Univers for KPMG Light"/>
                <a:cs typeface="Univers for KPMG Light"/>
              </a:defRPr>
            </a:lvl4pPr>
            <a:lvl5pPr marL="896938" indent="-309600" algn="l" eaLnBrk="1" hangingPunct="1">
              <a:spcAft>
                <a:spcPts val="600"/>
              </a:spcAft>
              <a:buFont typeface="Univers for KPMG Light" panose="020B0403020202020204" pitchFamily="34" charset="0"/>
              <a:buChar char="—"/>
              <a:defRPr lang="fr-FR" sz="971" b="0" i="0" dirty="0">
                <a:solidFill>
                  <a:srgbClr val="FFFFFF"/>
                </a:solidFill>
                <a:latin typeface="Univers for KPMG Light"/>
                <a:cs typeface="Univers for KPMG Light"/>
              </a:defRPr>
            </a:lvl5pPr>
            <a:lvl6pPr marL="1166813" indent="-247650" algn="l" eaLnBrk="1" hangingPunct="1">
              <a:spcAft>
                <a:spcPts val="600"/>
              </a:spcAft>
              <a:buFont typeface="Univers for KPMG Light" panose="020B0403020202020204" pitchFamily="34" charset="0"/>
              <a:buChar char="-"/>
              <a:defRPr lang="en-US" sz="1500" b="0" i="0" baseline="0" dirty="0" smtClean="0">
                <a:solidFill>
                  <a:schemeClr val="tx2"/>
                </a:solidFill>
                <a:latin typeface="Univers for KPMG Light" panose="020B0403020202020204" pitchFamily="34" charset="0"/>
              </a:defRPr>
            </a:lvl6pPr>
            <a:lvl7pPr marL="1524000" indent="-309563" algn="l" eaLnBrk="1" hangingPunct="1">
              <a:spcAft>
                <a:spcPts val="600"/>
              </a:spcAft>
              <a:buFont typeface="Univers for KPMG Light" panose="020B0403020202020204" pitchFamily="34" charset="0"/>
              <a:buChar char="—"/>
              <a:defRPr lang="en-US" sz="1500" b="0" i="0" dirty="0" smtClean="0">
                <a:solidFill>
                  <a:schemeClr val="tx2"/>
                </a:solidFill>
                <a:latin typeface="Univers for KPMG Light" panose="020B0403020202020204" pitchFamily="34" charset="0"/>
              </a:defRPr>
            </a:lvl7pPr>
            <a:lvl8pPr marL="1793875" indent="-247650" algn="l" eaLnBrk="1" hangingPunct="1">
              <a:spcAft>
                <a:spcPts val="600"/>
              </a:spcAft>
              <a:buFont typeface="Univers for KPMG Light" panose="020B0403020202020204" pitchFamily="34" charset="0"/>
              <a:buChar char="-"/>
              <a:tabLst>
                <a:tab pos="1793875" algn="l"/>
              </a:tabLst>
              <a:defRPr lang="en-US" sz="1500" b="0" i="0" baseline="0" dirty="0" smtClean="0">
                <a:solidFill>
                  <a:schemeClr val="tx2"/>
                </a:solidFill>
                <a:latin typeface="Univers for KPMG Light" panose="020B0403020202020204" pitchFamily="34" charset="0"/>
              </a:defRPr>
            </a:lvl8pPr>
          </a:lstStyle>
          <a:p>
            <a:pPr defTabSz="914395">
              <a:lnSpc>
                <a:spcPct val="55000"/>
              </a:lnSpc>
            </a:pPr>
            <a:r>
              <a:rPr lang="en-US" altLang="ko-KR" sz="2000" kern="0" dirty="0">
                <a:ea typeface="맑은 고딕" panose="020B0503020000020004" pitchFamily="50" charset="-127"/>
              </a:rPr>
              <a:t>February, 2022</a:t>
            </a:r>
          </a:p>
        </p:txBody>
      </p:sp>
    </p:spTree>
    <p:extLst>
      <p:ext uri="{BB962C8B-B14F-4D97-AF65-F5344CB8AC3E}">
        <p14:creationId xmlns:p14="http://schemas.microsoft.com/office/powerpoint/2010/main" val="903143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Group 3">
            <a:extLst>
              <a:ext uri="{FF2B5EF4-FFF2-40B4-BE49-F238E27FC236}">
                <a16:creationId xmlns:a16="http://schemas.microsoft.com/office/drawing/2014/main" id="{1467BF33-DF8B-4824-9975-24B655697CEA}"/>
              </a:ext>
            </a:extLst>
          </p:cNvPr>
          <p:cNvGraphicFramePr>
            <a:graphicFrameLocks noGrp="1"/>
          </p:cNvGraphicFramePr>
          <p:nvPr>
            <p:extLst>
              <p:ext uri="{D42A27DB-BD31-4B8C-83A1-F6EECF244321}">
                <p14:modId xmlns:p14="http://schemas.microsoft.com/office/powerpoint/2010/main" val="2174635588"/>
              </p:ext>
            </p:extLst>
          </p:nvPr>
        </p:nvGraphicFramePr>
        <p:xfrm>
          <a:off x="468001" y="1191601"/>
          <a:ext cx="9037222" cy="5012400"/>
        </p:xfrm>
        <a:graphic>
          <a:graphicData uri="http://schemas.openxmlformats.org/drawingml/2006/table">
            <a:tbl>
              <a:tblPr/>
              <a:tblGrid>
                <a:gridCol w="1044000">
                  <a:extLst>
                    <a:ext uri="{9D8B030D-6E8A-4147-A177-3AD203B41FA5}">
                      <a16:colId xmlns:a16="http://schemas.microsoft.com/office/drawing/2014/main" val="20000"/>
                    </a:ext>
                  </a:extLst>
                </a:gridCol>
                <a:gridCol w="342000">
                  <a:extLst>
                    <a:ext uri="{9D8B030D-6E8A-4147-A177-3AD203B41FA5}">
                      <a16:colId xmlns:a16="http://schemas.microsoft.com/office/drawing/2014/main" val="20001"/>
                    </a:ext>
                  </a:extLst>
                </a:gridCol>
                <a:gridCol w="3595487">
                  <a:extLst>
                    <a:ext uri="{9D8B030D-6E8A-4147-A177-3AD203B41FA5}">
                      <a16:colId xmlns:a16="http://schemas.microsoft.com/office/drawing/2014/main" val="2480215624"/>
                    </a:ext>
                  </a:extLst>
                </a:gridCol>
                <a:gridCol w="959735">
                  <a:extLst>
                    <a:ext uri="{9D8B030D-6E8A-4147-A177-3AD203B41FA5}">
                      <a16:colId xmlns:a16="http://schemas.microsoft.com/office/drawing/2014/main" val="434668288"/>
                    </a:ext>
                  </a:extLst>
                </a:gridCol>
                <a:gridCol w="2574000">
                  <a:extLst>
                    <a:ext uri="{9D8B030D-6E8A-4147-A177-3AD203B41FA5}">
                      <a16:colId xmlns:a16="http://schemas.microsoft.com/office/drawing/2014/main" val="2896352078"/>
                    </a:ext>
                  </a:extLst>
                </a:gridCol>
                <a:gridCol w="522000">
                  <a:extLst>
                    <a:ext uri="{9D8B030D-6E8A-4147-A177-3AD203B41FA5}">
                      <a16:colId xmlns:a16="http://schemas.microsoft.com/office/drawing/2014/main" val="2087855802"/>
                    </a:ext>
                  </a:extLst>
                </a:gridCol>
              </a:tblGrid>
              <a:tr h="0">
                <a:tc>
                  <a:txBody>
                    <a:bodyPr/>
                    <a:lstStyle/>
                    <a:p>
                      <a:pPr marL="0" marR="0" lvl="0" indent="0" algn="ctr" defTabSz="762000" rtl="0" eaLnBrk="1" fontAlgn="base" latinLnBrk="0" hangingPunct="1">
                        <a:lnSpc>
                          <a:spcPct val="100000"/>
                        </a:lnSpc>
                        <a:spcBef>
                          <a:spcPts val="600"/>
                        </a:spcBef>
                        <a:spcAft>
                          <a:spcPct val="0"/>
                        </a:spcAft>
                        <a:buClrTx/>
                        <a:buSzTx/>
                        <a:buFontTx/>
                        <a:buNone/>
                        <a:tabLst/>
                      </a:pPr>
                      <a:r>
                        <a:rPr lang="en-US" altLang="ko-KR" sz="1000" b="1" i="0" u="none" strike="noStrike" kern="1200" dirty="0">
                          <a:solidFill>
                            <a:schemeClr val="bg1"/>
                          </a:solidFill>
                          <a:effectLst/>
                          <a:latin typeface="Arial" panose="020B0604020202020204" pitchFamily="34" charset="0"/>
                          <a:ea typeface="+mn-ea"/>
                          <a:cs typeface="Arial" panose="020B0604020202020204" pitchFamily="34" charset="0"/>
                        </a:rPr>
                        <a:t>Category</a:t>
                      </a:r>
                      <a:endPar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a:t>
                      </a:r>
                    </a:p>
                  </a:txBody>
                  <a:tcPr marL="54000" marR="54000" marT="54000" marB="54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Key Findings and Observations</a:t>
                      </a:r>
                    </a:p>
                  </a:txBody>
                  <a:tcPr marL="54000" marR="54000" marT="54000" marB="54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Implication</a:t>
                      </a:r>
                    </a:p>
                  </a:txBody>
                  <a:tcPr marL="54000" marR="54000" marT="54000" marB="54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Recommendation</a:t>
                      </a:r>
                    </a:p>
                  </a:txBody>
                  <a:tcPr marL="54000" marR="54000" marT="54000" marB="54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Ref.</a:t>
                      </a:r>
                    </a:p>
                  </a:txBody>
                  <a:tcPr marL="54000" marR="54000" marT="54000" marB="54000" horzOverflow="overflow">
                    <a:lnL w="12700" cap="flat" cmpd="sng" algn="ctr">
                      <a:solidFill>
                        <a:schemeClr val="bg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1512000">
                <a:tc rowSpan="2">
                  <a:txBody>
                    <a:bodyPr/>
                    <a:lstStyle/>
                    <a:p>
                      <a:pPr marL="0" algn="ctr" defTabSz="914400" rtl="0" eaLnBrk="1" fontAlgn="ctr" latinLnBrk="1" hangingPunct="1"/>
                      <a:r>
                        <a:rPr lang="en-US" altLang="ko-KR" sz="1000" b="1" i="0" u="none" strike="noStrike" kern="1200" dirty="0">
                          <a:solidFill>
                            <a:srgbClr val="000000"/>
                          </a:solidFill>
                          <a:effectLst/>
                          <a:latin typeface="Arial" panose="020B0604020202020204" pitchFamily="34" charset="0"/>
                          <a:ea typeface="+mn-ea"/>
                          <a:cs typeface="Arial" panose="020B0604020202020204" pitchFamily="34" charset="0"/>
                        </a:rPr>
                        <a:t>Working</a:t>
                      </a:r>
                      <a:r>
                        <a:rPr lang="ko-KR" altLang="en-US" sz="1000" b="1" i="0" u="none" strike="noStrike" kern="1200" dirty="0">
                          <a:solidFill>
                            <a:srgbClr val="000000"/>
                          </a:solidFill>
                          <a:effectLst/>
                          <a:latin typeface="Arial" panose="020B0604020202020204" pitchFamily="34" charset="0"/>
                          <a:ea typeface="+mn-ea"/>
                          <a:cs typeface="Arial" panose="020B0604020202020204" pitchFamily="34" charset="0"/>
                        </a:rPr>
                        <a:t> </a:t>
                      </a:r>
                      <a:r>
                        <a:rPr lang="en-US" altLang="ko-KR" sz="1000" b="1" i="0" u="none" strike="noStrike" kern="1200" dirty="0">
                          <a:solidFill>
                            <a:srgbClr val="000000"/>
                          </a:solidFill>
                          <a:effectLst/>
                          <a:latin typeface="Arial" panose="020B0604020202020204" pitchFamily="34" charset="0"/>
                          <a:ea typeface="+mn-ea"/>
                          <a:cs typeface="Arial" panose="020B0604020202020204" pitchFamily="34" charset="0"/>
                        </a:rPr>
                        <a:t>Capital</a:t>
                      </a: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10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20000"/>
                        </a:lnSpc>
                        <a:spcBef>
                          <a:spcPts val="200"/>
                        </a:spcBef>
                        <a:spcAft>
                          <a:spcPct val="0"/>
                        </a:spcAft>
                        <a:buClrTx/>
                        <a:buSzTx/>
                        <a:buFontTx/>
                        <a:buNone/>
                        <a:tabLst/>
                        <a:defRPr/>
                      </a:pPr>
                      <a:r>
                        <a:rPr kumimoji="0" lang="ko-KR" altLang="en-US"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1000" b="1" i="0" u="sng"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재고 관리 미흡</a:t>
                      </a:r>
                      <a:endPar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52000" marR="0" lvl="0" indent="-171450" algn="l" defTabSz="914400" rtl="0" eaLnBrk="0" fontAlgn="base" latinLnBrk="1" hangingPunct="0">
                        <a:lnSpc>
                          <a:spcPct val="120000"/>
                        </a:lnSpc>
                        <a:spcBef>
                          <a:spcPts val="200"/>
                        </a:spcBef>
                        <a:spcAft>
                          <a:spcPct val="0"/>
                        </a:spcAft>
                        <a:buClrTx/>
                        <a:buSzTx/>
                        <a:buFont typeface="Wingdings" panose="05000000000000000000" pitchFamily="2" charset="2"/>
                        <a:buChar char="§"/>
                        <a:tabLst/>
                        <a:defRPr/>
                      </a:pPr>
                      <a:r>
                        <a:rPr kumimoji="0" lang="ko-KR" altLang="en-US"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회사는 재고자산</a:t>
                      </a:r>
                      <a:r>
                        <a:rPr kumimoji="0" lang="en-US" altLang="ko-KR"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원재료 및 제품</a:t>
                      </a:r>
                      <a:r>
                        <a:rPr kumimoji="0" lang="en-US" altLang="ko-KR"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수불부에 대해 관리하고 있지 않으며</a:t>
                      </a:r>
                      <a:r>
                        <a:rPr kumimoji="0" lang="en-US" altLang="ko-KR"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’20</a:t>
                      </a:r>
                      <a:r>
                        <a:rPr kumimoji="0" lang="ko-KR" altLang="en-US"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이전까지 당기 원재료 매입액 및 외주가공비 전액을 매출원가로 인식하고 있었음</a:t>
                      </a:r>
                      <a:r>
                        <a:rPr kumimoji="0" lang="en-US" altLang="ko-KR"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361950" marR="0" lvl="0" indent="-171450" algn="l" defTabSz="914400" rtl="0" eaLnBrk="0" fontAlgn="base" latinLnBrk="1" hangingPunct="0">
                        <a:lnSpc>
                          <a:spcPct val="120000"/>
                        </a:lnSpc>
                        <a:spcBef>
                          <a:spcPts val="200"/>
                        </a:spcBef>
                        <a:spcAft>
                          <a:spcPct val="0"/>
                        </a:spcAft>
                        <a:buClrTx/>
                        <a:buSzTx/>
                        <a:buFont typeface="Wingdings" panose="05000000000000000000" pitchFamily="2" charset="2"/>
                        <a:buChar char="ü"/>
                        <a:tabLst/>
                        <a:defRPr/>
                      </a:pP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인터뷰에 따르면</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’21</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년 기준 약 </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3</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억원의 재고가 존재하나</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해당 재고에 대한 </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back data </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제공받지 못하였으며</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해당 재고가 실제 </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’21</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년에 발생한 재고자산인지</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’20</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년 이전에서 발생한 </a:t>
                      </a:r>
                      <a:r>
                        <a:rPr kumimoji="0" lang="ko-KR" altLang="en-US" sz="85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장기체화재고인지</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여부는 확인 불가함</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ko-KR" altLang="en-US"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가치평가</a:t>
                      </a:r>
                      <a:endParaRPr kumimoji="0" lang="en-US" altLang="ko-KR"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ko-KR" altLang="en-US"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투자 후 관찰</a:t>
                      </a:r>
                      <a:r>
                        <a:rPr kumimoji="0" lang="en-US" altLang="ko-KR"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관리 필요 사항</a:t>
                      </a:r>
                      <a:endParaRPr kumimoji="0" lang="en-US" altLang="ko-KR"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252000" marR="0" lvl="0" indent="-171450" algn="l" defTabSz="914400" rtl="0" eaLnBrk="0" fontAlgn="base" latinLnBrk="1" hangingPunct="0">
                        <a:lnSpc>
                          <a:spcPct val="120000"/>
                        </a:lnSpc>
                        <a:spcBef>
                          <a:spcPct val="40000"/>
                        </a:spcBef>
                        <a:spcAft>
                          <a:spcPct val="0"/>
                        </a:spcAft>
                        <a:buClrTx/>
                        <a:buSzTx/>
                        <a:buFont typeface="Wingdings" panose="05000000000000000000" pitchFamily="2" charset="2"/>
                        <a:buChar char="§"/>
                        <a:tabLst/>
                        <a:defRPr/>
                      </a:pPr>
                      <a:r>
                        <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향후 </a:t>
                      </a:r>
                      <a:r>
                        <a:rPr kumimoji="0" lang="ko-KR" altLang="en-US" sz="1000" b="0" i="0" u="none" strike="noStrike" kern="1200" cap="none" spc="0" normalizeH="0" baseline="0" noProof="0" dirty="0" err="1">
                          <a:ln>
                            <a:noFill/>
                          </a:ln>
                          <a:solidFill>
                            <a:schemeClr val="tx1"/>
                          </a:solidFill>
                          <a:effectLst/>
                          <a:uLnTx/>
                          <a:uFillTx/>
                          <a:latin typeface="Arial" panose="020B0604020202020204" pitchFamily="34" charset="0"/>
                          <a:ea typeface="맑은 고딕"/>
                          <a:cs typeface="Arial" panose="020B0604020202020204" pitchFamily="34" charset="0"/>
                        </a:rPr>
                        <a:t>재고자산수불부</a:t>
                      </a:r>
                      <a:r>
                        <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 관리 및 재고 현장실사 등의 재고관리가 필요함</a:t>
                      </a:r>
                      <a:r>
                        <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a:t>
                      </a:r>
                    </a:p>
                    <a:p>
                      <a:pPr marL="252000" marR="0" lvl="0" indent="-171450" algn="l" defTabSz="914400" rtl="0" eaLnBrk="0" fontAlgn="base" latinLnBrk="1" hangingPunct="0">
                        <a:lnSpc>
                          <a:spcPct val="120000"/>
                        </a:lnSpc>
                        <a:spcBef>
                          <a:spcPct val="40000"/>
                        </a:spcBef>
                        <a:spcAft>
                          <a:spcPct val="0"/>
                        </a:spcAft>
                        <a:buClrTx/>
                        <a:buSzTx/>
                        <a:buFont typeface="Wingdings" panose="05000000000000000000" pitchFamily="2" charset="2"/>
                        <a:buChar char="§"/>
                        <a:tabLst/>
                        <a:defRPr/>
                      </a:pPr>
                      <a:r>
                        <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비용 처리된 재고에 대한 </a:t>
                      </a:r>
                      <a:r>
                        <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back</a:t>
                      </a:r>
                      <a:r>
                        <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 </a:t>
                      </a:r>
                      <a:r>
                        <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data</a:t>
                      </a:r>
                      <a:r>
                        <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 미존재로 인하여 </a:t>
                      </a:r>
                      <a:r>
                        <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Inventory turnover </a:t>
                      </a:r>
                      <a:r>
                        <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계산이 불가하여</a:t>
                      </a:r>
                      <a:r>
                        <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a:t>
                      </a:r>
                      <a:r>
                        <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 향후 재고자산 추정에 </a:t>
                      </a:r>
                      <a:r>
                        <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limitation</a:t>
                      </a:r>
                      <a:r>
                        <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이</a:t>
                      </a:r>
                      <a:r>
                        <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 </a:t>
                      </a:r>
                      <a:r>
                        <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존재함</a:t>
                      </a:r>
                      <a:r>
                        <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a:t>
                      </a:r>
                      <a:endPar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endParaRP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Pg.17, 24</a:t>
                      </a:r>
                      <a:r>
                        <a:rPr kumimoji="0" lang="en-US" altLang="ko-KR" sz="1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47973804"/>
                  </a:ext>
                </a:extLst>
              </a:tr>
              <a:tr h="1008000">
                <a:tc vMerge="1">
                  <a:txBody>
                    <a:bodyPr/>
                    <a:lstStyle/>
                    <a:p>
                      <a:pPr marL="0" algn="ctr" defTabSz="914400" rtl="0" eaLnBrk="1" fontAlgn="ctr" latinLnBrk="1" hangingPunct="1"/>
                      <a:endParaRPr lang="en-US" altLang="ko-KR" sz="1000" b="1"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10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4</a:t>
                      </a: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20000"/>
                        </a:lnSpc>
                        <a:spcBef>
                          <a:spcPct val="40000"/>
                        </a:spcBef>
                        <a:spcAft>
                          <a:spcPct val="0"/>
                        </a:spcAft>
                        <a:buClrTx/>
                        <a:buSzTx/>
                        <a:buFontTx/>
                        <a:buNone/>
                        <a:tabLst/>
                        <a:defRPr/>
                      </a:pPr>
                      <a:r>
                        <a:rPr kumimoji="0" lang="ko-KR" altLang="en-US"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1000" b="1" i="0" u="sng"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매출채권 계정조정</a:t>
                      </a:r>
                      <a:endPar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52000" marR="0" lvl="0" indent="-171450" algn="l" defTabSz="914400" rtl="0" eaLnBrk="0" fontAlgn="base" latinLnBrk="1" hangingPunct="0">
                        <a:lnSpc>
                          <a:spcPct val="120000"/>
                        </a:lnSpc>
                        <a:spcBef>
                          <a:spcPts val="200"/>
                        </a:spcBef>
                        <a:spcAft>
                          <a:spcPct val="0"/>
                        </a:spcAft>
                        <a:buClrTx/>
                        <a:buSzTx/>
                        <a:buFont typeface="Wingdings" panose="05000000000000000000" pitchFamily="2" charset="2"/>
                        <a:buChar char="§"/>
                        <a:tabLst/>
                        <a:defRPr/>
                      </a:pPr>
                      <a:r>
                        <a:rPr kumimoji="0" lang="ko-KR" altLang="en-US"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회사는 </a:t>
                      </a:r>
                      <a:r>
                        <a:rPr kumimoji="0" lang="en-US" altLang="ko-KR"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’20</a:t>
                      </a:r>
                      <a:r>
                        <a:rPr kumimoji="0" lang="ko-KR" altLang="en-US"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a:t>
                      </a:r>
                      <a:r>
                        <a:rPr kumimoji="0" lang="en-US" altLang="ko-KR"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’21</a:t>
                      </a:r>
                      <a:r>
                        <a:rPr kumimoji="0" lang="ko-KR" altLang="en-US"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말 매출채권에 대해 결산조정을 수행하였으나</a:t>
                      </a:r>
                      <a:r>
                        <a:rPr kumimoji="0" lang="en-US" altLang="ko-KR"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back data </a:t>
                      </a:r>
                      <a:r>
                        <a:rPr kumimoji="0" lang="ko-KR" altLang="en-US"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등 조정에 대한 근거를 전달받지 못하여</a:t>
                      </a:r>
                      <a:r>
                        <a:rPr kumimoji="0" lang="en-US" altLang="ko-KR"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T/O days</a:t>
                      </a:r>
                      <a:r>
                        <a:rPr kumimoji="0" lang="ko-KR" altLang="en-US"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추출 등에 한계가 있음</a:t>
                      </a:r>
                      <a:endParaRPr kumimoji="0" lang="en-US" altLang="ko-KR"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61950" marR="0" lvl="0" indent="-171450" algn="l" defTabSz="914400" rtl="0" eaLnBrk="0" fontAlgn="base" latinLnBrk="1" hangingPunct="0">
                        <a:lnSpc>
                          <a:spcPct val="120000"/>
                        </a:lnSpc>
                        <a:spcBef>
                          <a:spcPts val="0"/>
                        </a:spcBef>
                        <a:spcAft>
                          <a:spcPct val="0"/>
                        </a:spcAft>
                        <a:buClrTx/>
                        <a:buSzTx/>
                        <a:buFont typeface="Wingdings" panose="05000000000000000000" pitchFamily="2" charset="2"/>
                        <a:buChar char="ü"/>
                        <a:tabLst/>
                        <a:defRPr/>
                      </a:pP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매출채권 계정조정</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’20</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년 </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1.4</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억원</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‘21</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년 </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40</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백만원</a:t>
                      </a:r>
                      <a:endPar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ko-KR" altLang="en-US"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가치평가</a:t>
                      </a:r>
                      <a:endParaRPr kumimoji="0" lang="en-US" altLang="ko-KR"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ko-KR" altLang="en-US"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투자 후 관찰</a:t>
                      </a:r>
                      <a:r>
                        <a:rPr kumimoji="0" lang="en-US" altLang="ko-KR"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관리 필요 사항</a:t>
                      </a:r>
                      <a:endParaRPr kumimoji="0" lang="en-US" altLang="ko-KR"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252000" marR="0" lvl="0" indent="-171450" algn="l" defTabSz="914400" rtl="0" eaLnBrk="0" fontAlgn="base" latinLnBrk="1" hangingPunct="0">
                        <a:lnSpc>
                          <a:spcPct val="120000"/>
                        </a:lnSpc>
                        <a:spcBef>
                          <a:spcPct val="40000"/>
                        </a:spcBef>
                        <a:spcAft>
                          <a:spcPct val="0"/>
                        </a:spcAft>
                        <a:buClrTx/>
                        <a:buSzTx/>
                        <a:buFont typeface="Wingdings" panose="05000000000000000000" pitchFamily="2" charset="2"/>
                        <a:buChar char="§"/>
                        <a:tabLst/>
                        <a:defRPr/>
                      </a:pPr>
                      <a:r>
                        <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인터뷰 및 원장 검토에 따르면 매출채권</a:t>
                      </a:r>
                      <a:r>
                        <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turnover</a:t>
                      </a:r>
                      <a:r>
                        <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는 약 </a:t>
                      </a:r>
                      <a:r>
                        <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30</a:t>
                      </a:r>
                      <a:r>
                        <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일로</a:t>
                      </a:r>
                      <a:r>
                        <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 </a:t>
                      </a:r>
                      <a:r>
                        <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향후 실제 회수 및 대손 여부에 대한 확인이 요구됨</a:t>
                      </a:r>
                      <a:r>
                        <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a:t>
                      </a: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Pg.24-25</a:t>
                      </a:r>
                      <a:r>
                        <a:rPr kumimoji="0" lang="en-US" altLang="ko-KR" sz="1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86011070"/>
                  </a:ext>
                </a:extLst>
              </a:tr>
              <a:tr h="1188000">
                <a:tc>
                  <a:txBody>
                    <a:bodyPr/>
                    <a:lstStyle/>
                    <a:p>
                      <a:pPr marL="0" algn="ctr" defTabSz="914400" rtl="0" eaLnBrk="1" fontAlgn="ctr" latinLnBrk="1" hangingPunct="1"/>
                      <a:r>
                        <a:rPr lang="en-US" altLang="ko-KR" sz="1000" b="1" i="0" u="none" strike="noStrike" kern="1200" dirty="0">
                          <a:solidFill>
                            <a:srgbClr val="000000"/>
                          </a:solidFill>
                          <a:effectLst/>
                          <a:latin typeface="Arial" panose="020B0604020202020204" pitchFamily="34" charset="0"/>
                          <a:ea typeface="+mn-ea"/>
                          <a:cs typeface="Arial" panose="020B0604020202020204" pitchFamily="34" charset="0"/>
                        </a:rPr>
                        <a:t>PP&amp;E</a:t>
                      </a: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10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5</a:t>
                      </a: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20000"/>
                        </a:lnSpc>
                        <a:spcBef>
                          <a:spcPct val="40000"/>
                        </a:spcBef>
                        <a:spcAft>
                          <a:spcPct val="0"/>
                        </a:spcAft>
                        <a:buClrTx/>
                        <a:buSzTx/>
                        <a:buFontTx/>
                        <a:buNone/>
                        <a:tabLst/>
                        <a:defRPr/>
                      </a:pPr>
                      <a:r>
                        <a:rPr kumimoji="0" lang="ko-KR" altLang="en-US"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1000" b="1" i="0" u="sng"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무형자산 관리</a:t>
                      </a:r>
                      <a:endParaRPr kumimoji="0" lang="en-US" altLang="ko-KR" sz="1000" b="1" i="0" u="sng"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52000" marR="0" lvl="0" indent="-171450" algn="l" defTabSz="914400" rtl="0" eaLnBrk="0" fontAlgn="base" latinLnBrk="1" hangingPunct="0">
                        <a:lnSpc>
                          <a:spcPct val="120000"/>
                        </a:lnSpc>
                        <a:spcBef>
                          <a:spcPts val="200"/>
                        </a:spcBef>
                        <a:spcAft>
                          <a:spcPct val="0"/>
                        </a:spcAft>
                        <a:buClrTx/>
                        <a:buSzTx/>
                        <a:buFont typeface="Wingdings" panose="05000000000000000000" pitchFamily="2" charset="2"/>
                        <a:buChar char="§"/>
                        <a:tabLst/>
                        <a:defRPr/>
                      </a:pP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회사가 보유하고 있는 특허권 </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3</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건에 대해 무형자산에 계상되어 있지 않음</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p>
                    <a:p>
                      <a:pPr marL="252000" marR="0" lvl="0" indent="-171450" algn="l" defTabSz="914400" rtl="0" eaLnBrk="0" fontAlgn="base" latinLnBrk="1" hangingPunct="0">
                        <a:lnSpc>
                          <a:spcPct val="120000"/>
                        </a:lnSpc>
                        <a:spcBef>
                          <a:spcPts val="200"/>
                        </a:spcBef>
                        <a:spcAft>
                          <a:spcPct val="0"/>
                        </a:spcAft>
                        <a:buClrTx/>
                        <a:buSzTx/>
                        <a:buFont typeface="Wingdings" panose="05000000000000000000" pitchFamily="2" charset="2"/>
                        <a:buChar char="§"/>
                        <a:tabLst/>
                        <a:defRPr/>
                      </a:pP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개발비 계상에 일관된 </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logic</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이 존재하지 아니함</a:t>
                      </a:r>
                      <a:endPar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52000" marR="0" lvl="0" indent="-171450" algn="l" defTabSz="914400" rtl="0" eaLnBrk="0" fontAlgn="base" latinLnBrk="1" hangingPunct="0">
                        <a:lnSpc>
                          <a:spcPct val="120000"/>
                        </a:lnSpc>
                        <a:spcBef>
                          <a:spcPts val="200"/>
                        </a:spcBef>
                        <a:spcAft>
                          <a:spcPct val="0"/>
                        </a:spcAft>
                        <a:buClrTx/>
                        <a:buSzTx/>
                        <a:buFont typeface="Wingdings" panose="05000000000000000000" pitchFamily="2" charset="2"/>
                        <a:buChar char="§"/>
                        <a:tabLst/>
                        <a:defRPr/>
                      </a:pP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무형자산의 약 </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94%</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를 차지하고 있는 개발비에 대해 감가상각을 수행하지 않고 있음</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endPar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ko-KR" altLang="en-US"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가치평가</a:t>
                      </a:r>
                      <a:endParaRPr kumimoji="0" lang="en-US" altLang="ko-KR"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ko-KR" altLang="en-US"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투자 후 관찰</a:t>
                      </a:r>
                      <a:r>
                        <a:rPr kumimoji="0" lang="en-US" altLang="ko-KR"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관리 필요 사항</a:t>
                      </a:r>
                      <a:endParaRPr kumimoji="0" lang="en-US" altLang="ko-KR"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252000" marR="0" lvl="0" indent="-171450" algn="l" defTabSz="914400" rtl="0" eaLnBrk="0" fontAlgn="base" latinLnBrk="1" hangingPunct="0">
                        <a:lnSpc>
                          <a:spcPct val="120000"/>
                        </a:lnSpc>
                        <a:spcBef>
                          <a:spcPct val="40000"/>
                        </a:spcBef>
                        <a:spcAft>
                          <a:spcPct val="0"/>
                        </a:spcAft>
                        <a:buClrTx/>
                        <a:buSzTx/>
                        <a:buFont typeface="Wingdings" panose="05000000000000000000" pitchFamily="2" charset="2"/>
                        <a:buChar char="§"/>
                        <a:tabLst/>
                        <a:defRPr/>
                      </a:pPr>
                      <a:r>
                        <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특허권에 대한 평가 후 자산 반영이 가능함</a:t>
                      </a:r>
                      <a:r>
                        <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a:t>
                      </a:r>
                    </a:p>
                    <a:p>
                      <a:pPr marL="252000" marR="0" lvl="0" indent="-171450" algn="l" defTabSz="914400" rtl="0" eaLnBrk="0" fontAlgn="base" latinLnBrk="1" hangingPunct="0">
                        <a:lnSpc>
                          <a:spcPct val="120000"/>
                        </a:lnSpc>
                        <a:spcBef>
                          <a:spcPct val="40000"/>
                        </a:spcBef>
                        <a:spcAft>
                          <a:spcPct val="0"/>
                        </a:spcAft>
                        <a:buClrTx/>
                        <a:buSzTx/>
                        <a:buFont typeface="Wingdings" panose="05000000000000000000" pitchFamily="2" charset="2"/>
                        <a:buChar char="§"/>
                        <a:tabLst/>
                        <a:defRPr/>
                      </a:pPr>
                      <a:r>
                        <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개발비의 감가상각비에 대해 </a:t>
                      </a:r>
                      <a:r>
                        <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modeling</a:t>
                      </a:r>
                      <a:r>
                        <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에 반영 필요함</a:t>
                      </a:r>
                      <a:r>
                        <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a:t>
                      </a:r>
                      <a:endPar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endParaRP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Pg.26</a:t>
                      </a:r>
                      <a:endParaRPr kumimoji="0" lang="en-US" altLang="ko-KR" sz="1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7134555"/>
                  </a:ext>
                </a:extLst>
              </a:tr>
              <a:tr h="1044000">
                <a:tc>
                  <a:txBody>
                    <a:bodyPr/>
                    <a:lstStyle/>
                    <a:p>
                      <a:pPr marL="0" algn="ctr" defTabSz="914400" rtl="0" eaLnBrk="1" fontAlgn="ctr" latinLnBrk="1" hangingPunct="1"/>
                      <a:r>
                        <a:rPr kumimoji="0" lang="en-US" altLang="ko-KR" sz="1000" b="1" i="0" u="none" strike="noStrike" kern="1200" cap="none" spc="0" normalizeH="0" baseline="0" dirty="0" err="1">
                          <a:ln>
                            <a:noFill/>
                          </a:ln>
                          <a:solidFill>
                            <a:srgbClr val="000000"/>
                          </a:solidFill>
                          <a:effectLst/>
                          <a:uLnTx/>
                          <a:uFillTx/>
                          <a:latin typeface="Arial" panose="020B0604020202020204" pitchFamily="34" charset="0"/>
                          <a:ea typeface="+mn-ea"/>
                          <a:cs typeface="Arial" panose="020B0604020202020204" pitchFamily="34" charset="0"/>
                        </a:rPr>
                        <a:t>CapEx</a:t>
                      </a:r>
                      <a:endPar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10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6</a:t>
                      </a: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20000"/>
                        </a:lnSpc>
                        <a:spcBef>
                          <a:spcPct val="40000"/>
                        </a:spcBef>
                        <a:spcAft>
                          <a:spcPct val="0"/>
                        </a:spcAft>
                        <a:buClrTx/>
                        <a:buSzTx/>
                        <a:buFontTx/>
                        <a:buNone/>
                        <a:tabLst/>
                        <a:defRPr/>
                      </a:pPr>
                      <a:r>
                        <a:rPr kumimoji="0" lang="ko-KR" altLang="en-US" sz="1000" b="1"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 </a:t>
                      </a:r>
                      <a:r>
                        <a:rPr kumimoji="0" lang="en-US" altLang="ko-KR" sz="1000" b="1" i="0" u="sng" strike="noStrike" kern="1200" cap="none" spc="0" normalizeH="0" baseline="0" noProof="0" dirty="0" err="1">
                          <a:ln>
                            <a:noFill/>
                          </a:ln>
                          <a:solidFill>
                            <a:schemeClr val="tx1"/>
                          </a:solidFill>
                          <a:effectLst/>
                          <a:uLnTx/>
                          <a:uFillTx/>
                          <a:latin typeface="Arial" panose="020B0604020202020204" pitchFamily="34" charset="0"/>
                          <a:ea typeface="맑은 고딕"/>
                          <a:cs typeface="Arial" panose="020B0604020202020204" pitchFamily="34" charset="0"/>
                        </a:rPr>
                        <a:t>CapEx</a:t>
                      </a:r>
                      <a:r>
                        <a:rPr kumimoji="0" lang="en-US" altLang="ko-KR" sz="1000" b="1" i="0" u="sng"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 </a:t>
                      </a:r>
                      <a:r>
                        <a:rPr kumimoji="0" lang="ko-KR" altLang="en-US" sz="1000" b="1" i="0" u="sng"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예상 지출</a:t>
                      </a:r>
                      <a:endParaRPr kumimoji="0" lang="en-US" altLang="ko-KR" sz="1000" b="1" i="0" u="sng"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endParaRPr>
                    </a:p>
                    <a:p>
                      <a:pPr marL="252000" marR="0" lvl="0" indent="-171450" algn="l" defTabSz="914400" rtl="0" eaLnBrk="0" fontAlgn="base" latinLnBrk="1" hangingPunct="0">
                        <a:lnSpc>
                          <a:spcPct val="120000"/>
                        </a:lnSpc>
                        <a:spcBef>
                          <a:spcPts val="200"/>
                        </a:spcBef>
                        <a:spcAft>
                          <a:spcPct val="0"/>
                        </a:spcAft>
                        <a:buClrTx/>
                        <a:buSzTx/>
                        <a:buFont typeface="Wingdings" panose="05000000000000000000" pitchFamily="2" charset="2"/>
                        <a:buChar char="§"/>
                        <a:tabLst/>
                        <a:defRPr/>
                      </a:pP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회사는 신규 사업으로 </a:t>
                      </a:r>
                      <a:r>
                        <a:rPr kumimoji="0" lang="ko-KR" altLang="en-US" sz="85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검교정</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서비스를 구상하고 있으며</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85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검교정</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장치 및 </a:t>
                      </a:r>
                      <a:r>
                        <a:rPr kumimoji="0" lang="ko-KR" altLang="en-US" sz="85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검교정</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인력 충원 필요함</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p>
                    <a:p>
                      <a:pPr marL="252000" marR="0" lvl="0" indent="-171450" algn="l" defTabSz="914400" rtl="0" eaLnBrk="0" fontAlgn="base" latinLnBrk="1" hangingPunct="0">
                        <a:lnSpc>
                          <a:spcPct val="120000"/>
                        </a:lnSpc>
                        <a:spcBef>
                          <a:spcPts val="200"/>
                        </a:spcBef>
                        <a:spcAft>
                          <a:spcPct val="0"/>
                        </a:spcAft>
                        <a:buClrTx/>
                        <a:buSzTx/>
                        <a:buFont typeface="Wingdings" panose="05000000000000000000" pitchFamily="2" charset="2"/>
                        <a:buChar char="§"/>
                        <a:tabLst/>
                        <a:defRPr/>
                      </a:pP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회사는 개발자 및 내부 지원에 대한 인력 충원을 진행할 예정으로 사무실 확대 이전에 대해 고려하고 있음</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ko-KR" altLang="en-US"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가치평가</a:t>
                      </a:r>
                      <a:endParaRPr kumimoji="0" lang="en-US" altLang="ko-KR"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ko-KR" altLang="en-US"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투자 후 관찰</a:t>
                      </a:r>
                      <a:r>
                        <a:rPr kumimoji="0" lang="en-US" altLang="ko-KR"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관리 필요 사항</a:t>
                      </a:r>
                      <a:endParaRPr kumimoji="0" lang="en-US" altLang="ko-KR"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252000" marR="0" lvl="0" indent="-171450" algn="l" defTabSz="914400" rtl="0" eaLnBrk="0" fontAlgn="base" latinLnBrk="1" hangingPunct="0">
                        <a:lnSpc>
                          <a:spcPct val="120000"/>
                        </a:lnSpc>
                        <a:spcBef>
                          <a:spcPct val="40000"/>
                        </a:spcBef>
                        <a:spcAft>
                          <a:spcPct val="0"/>
                        </a:spcAft>
                        <a:buClrTx/>
                        <a:buSzTx/>
                        <a:buFont typeface="Wingdings" panose="05000000000000000000" pitchFamily="2" charset="2"/>
                        <a:buChar char="§"/>
                        <a:tabLst/>
                        <a:defRPr/>
                      </a:pPr>
                      <a:r>
                        <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향후 </a:t>
                      </a:r>
                      <a:r>
                        <a:rPr kumimoji="0" lang="ko-KR" altLang="en-US" sz="1000" b="0" i="0" u="none" strike="noStrike" kern="1200" cap="none" spc="0" normalizeH="0" baseline="0" noProof="0" dirty="0" err="1">
                          <a:ln>
                            <a:noFill/>
                          </a:ln>
                          <a:solidFill>
                            <a:schemeClr val="tx1"/>
                          </a:solidFill>
                          <a:effectLst/>
                          <a:uLnTx/>
                          <a:uFillTx/>
                          <a:latin typeface="Arial" panose="020B0604020202020204" pitchFamily="34" charset="0"/>
                          <a:ea typeface="맑은 고딕"/>
                          <a:cs typeface="Arial" panose="020B0604020202020204" pitchFamily="34" charset="0"/>
                        </a:rPr>
                        <a:t>사업량</a:t>
                      </a:r>
                      <a:r>
                        <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 추정에 따른 </a:t>
                      </a:r>
                      <a:r>
                        <a:rPr kumimoji="0" lang="en-US" altLang="ko-KR" sz="1000" b="0" i="0" u="none" strike="noStrike" kern="1200" cap="none" spc="0" normalizeH="0" baseline="0" noProof="0" dirty="0" err="1">
                          <a:ln>
                            <a:noFill/>
                          </a:ln>
                          <a:solidFill>
                            <a:schemeClr val="tx1"/>
                          </a:solidFill>
                          <a:effectLst/>
                          <a:uLnTx/>
                          <a:uFillTx/>
                          <a:latin typeface="Arial" panose="020B0604020202020204" pitchFamily="34" charset="0"/>
                          <a:ea typeface="맑은 고딕"/>
                          <a:cs typeface="Arial" panose="020B0604020202020204" pitchFamily="34" charset="0"/>
                        </a:rPr>
                        <a:t>CapEx</a:t>
                      </a:r>
                      <a:r>
                        <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 고려가 필요하며</a:t>
                      </a:r>
                      <a:r>
                        <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 Modeling</a:t>
                      </a:r>
                      <a:r>
                        <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에 반영 필요함</a:t>
                      </a:r>
                      <a:r>
                        <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a:t>
                      </a: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1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N/A </a:t>
                      </a: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47688968"/>
                  </a:ext>
                </a:extLst>
              </a:tr>
            </a:tbl>
          </a:graphicData>
        </a:graphic>
      </p:graphicFrame>
      <p:sp>
        <p:nvSpPr>
          <p:cNvPr id="14" name="제목 2">
            <a:extLst>
              <a:ext uri="{FF2B5EF4-FFF2-40B4-BE49-F238E27FC236}">
                <a16:creationId xmlns:a16="http://schemas.microsoft.com/office/drawing/2014/main" id="{EC31AAB1-348F-4B38-BBAE-3ED466156B32}"/>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400" b="1" dirty="0">
                <a:solidFill>
                  <a:srgbClr val="00338D"/>
                </a:solidFill>
                <a:latin typeface="KPMG Extralight" panose="020B0303030202040204" pitchFamily="34" charset="0"/>
              </a:rPr>
              <a:t>FDD Conclusion (2/3)</a:t>
            </a:r>
          </a:p>
        </p:txBody>
      </p:sp>
      <p:sp>
        <p:nvSpPr>
          <p:cNvPr id="5" name="제목 2">
            <a:extLst>
              <a:ext uri="{FF2B5EF4-FFF2-40B4-BE49-F238E27FC236}">
                <a16:creationId xmlns:a16="http://schemas.microsoft.com/office/drawing/2014/main" id="{F4D1821D-9472-4085-9A82-9B78AE423939}"/>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ea typeface="맑은 고딕" panose="020B0503020000020004" pitchFamily="50" charset="-127"/>
              </a:rPr>
              <a:t>Key Findings</a:t>
            </a:r>
          </a:p>
        </p:txBody>
      </p:sp>
    </p:spTree>
    <p:extLst>
      <p:ext uri="{BB962C8B-B14F-4D97-AF65-F5344CB8AC3E}">
        <p14:creationId xmlns:p14="http://schemas.microsoft.com/office/powerpoint/2010/main" val="3103821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Group 3">
            <a:extLst>
              <a:ext uri="{FF2B5EF4-FFF2-40B4-BE49-F238E27FC236}">
                <a16:creationId xmlns:a16="http://schemas.microsoft.com/office/drawing/2014/main" id="{1467BF33-DF8B-4824-9975-24B655697CEA}"/>
              </a:ext>
            </a:extLst>
          </p:cNvPr>
          <p:cNvGraphicFramePr>
            <a:graphicFrameLocks noGrp="1"/>
          </p:cNvGraphicFramePr>
          <p:nvPr>
            <p:extLst>
              <p:ext uri="{D42A27DB-BD31-4B8C-83A1-F6EECF244321}">
                <p14:modId xmlns:p14="http://schemas.microsoft.com/office/powerpoint/2010/main" val="3369488183"/>
              </p:ext>
            </p:extLst>
          </p:nvPr>
        </p:nvGraphicFramePr>
        <p:xfrm>
          <a:off x="468001" y="1191601"/>
          <a:ext cx="9037222" cy="4744336"/>
        </p:xfrm>
        <a:graphic>
          <a:graphicData uri="http://schemas.openxmlformats.org/drawingml/2006/table">
            <a:tbl>
              <a:tblPr/>
              <a:tblGrid>
                <a:gridCol w="1044000">
                  <a:extLst>
                    <a:ext uri="{9D8B030D-6E8A-4147-A177-3AD203B41FA5}">
                      <a16:colId xmlns:a16="http://schemas.microsoft.com/office/drawing/2014/main" val="20000"/>
                    </a:ext>
                  </a:extLst>
                </a:gridCol>
                <a:gridCol w="342000">
                  <a:extLst>
                    <a:ext uri="{9D8B030D-6E8A-4147-A177-3AD203B41FA5}">
                      <a16:colId xmlns:a16="http://schemas.microsoft.com/office/drawing/2014/main" val="20001"/>
                    </a:ext>
                  </a:extLst>
                </a:gridCol>
                <a:gridCol w="3595487">
                  <a:extLst>
                    <a:ext uri="{9D8B030D-6E8A-4147-A177-3AD203B41FA5}">
                      <a16:colId xmlns:a16="http://schemas.microsoft.com/office/drawing/2014/main" val="2480215624"/>
                    </a:ext>
                  </a:extLst>
                </a:gridCol>
                <a:gridCol w="959735">
                  <a:extLst>
                    <a:ext uri="{9D8B030D-6E8A-4147-A177-3AD203B41FA5}">
                      <a16:colId xmlns:a16="http://schemas.microsoft.com/office/drawing/2014/main" val="434668288"/>
                    </a:ext>
                  </a:extLst>
                </a:gridCol>
                <a:gridCol w="2574000">
                  <a:extLst>
                    <a:ext uri="{9D8B030D-6E8A-4147-A177-3AD203B41FA5}">
                      <a16:colId xmlns:a16="http://schemas.microsoft.com/office/drawing/2014/main" val="2896352078"/>
                    </a:ext>
                  </a:extLst>
                </a:gridCol>
                <a:gridCol w="522000">
                  <a:extLst>
                    <a:ext uri="{9D8B030D-6E8A-4147-A177-3AD203B41FA5}">
                      <a16:colId xmlns:a16="http://schemas.microsoft.com/office/drawing/2014/main" val="2087855802"/>
                    </a:ext>
                  </a:extLst>
                </a:gridCol>
              </a:tblGrid>
              <a:tr h="0">
                <a:tc>
                  <a:txBody>
                    <a:bodyPr/>
                    <a:lstStyle/>
                    <a:p>
                      <a:pPr marL="0" marR="0" lvl="0" indent="0" algn="ctr" defTabSz="762000" rtl="0" eaLnBrk="1" fontAlgn="base" latinLnBrk="0" hangingPunct="1">
                        <a:lnSpc>
                          <a:spcPct val="100000"/>
                        </a:lnSpc>
                        <a:spcBef>
                          <a:spcPts val="600"/>
                        </a:spcBef>
                        <a:spcAft>
                          <a:spcPct val="0"/>
                        </a:spcAft>
                        <a:buClrTx/>
                        <a:buSzTx/>
                        <a:buFontTx/>
                        <a:buNone/>
                        <a:tabLst/>
                      </a:pPr>
                      <a:r>
                        <a:rPr lang="en-US" altLang="ko-KR" sz="1000" b="1" i="0" u="none" strike="noStrike" kern="1200" dirty="0">
                          <a:solidFill>
                            <a:schemeClr val="bg1"/>
                          </a:solidFill>
                          <a:effectLst/>
                          <a:latin typeface="Arial" panose="020B0604020202020204" pitchFamily="34" charset="0"/>
                          <a:ea typeface="+mn-ea"/>
                          <a:cs typeface="Arial" panose="020B0604020202020204" pitchFamily="34" charset="0"/>
                        </a:rPr>
                        <a:t>Category</a:t>
                      </a:r>
                      <a:endPar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a:t>
                      </a:r>
                    </a:p>
                  </a:txBody>
                  <a:tcPr marL="54000" marR="54000" marT="54000" marB="54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Key Findings and Observations</a:t>
                      </a:r>
                    </a:p>
                  </a:txBody>
                  <a:tcPr marL="54000" marR="54000" marT="54000" marB="54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Implication</a:t>
                      </a:r>
                    </a:p>
                  </a:txBody>
                  <a:tcPr marL="54000" marR="54000" marT="54000" marB="54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Recommendation</a:t>
                      </a:r>
                    </a:p>
                  </a:txBody>
                  <a:tcPr marL="54000" marR="54000" marT="54000" marB="54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Ref.</a:t>
                      </a:r>
                    </a:p>
                  </a:txBody>
                  <a:tcPr marL="54000" marR="54000" marT="54000" marB="54000" horzOverflow="overflow">
                    <a:lnL w="12700" cap="flat" cmpd="sng" algn="ctr">
                      <a:solidFill>
                        <a:schemeClr val="bg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153307">
                <a:tc rowSpan="4">
                  <a:txBody>
                    <a:bodyPr/>
                    <a:lstStyle/>
                    <a:p>
                      <a:pPr marL="0" algn="ctr" defTabSz="914400" rtl="0" eaLnBrk="1" fontAlgn="ctr" latinLnBrk="1" hangingPunct="1"/>
                      <a:r>
                        <a:rPr kumimoji="0" lang="en-US" altLang="ko-KR" sz="1000" b="1" i="0" u="none" strike="noStrike" kern="1200" cap="none" spc="0" normalizeH="0" baseline="0" dirty="0">
                          <a:ln>
                            <a:noFill/>
                          </a:ln>
                          <a:solidFill>
                            <a:srgbClr val="000000"/>
                          </a:solidFill>
                          <a:effectLst/>
                          <a:uLnTx/>
                          <a:uFillTx/>
                          <a:latin typeface="Arial" panose="020B0604020202020204" pitchFamily="34" charset="0"/>
                          <a:ea typeface="+mn-ea"/>
                          <a:cs typeface="Arial" panose="020B0604020202020204" pitchFamily="34" charset="0"/>
                        </a:rPr>
                        <a:t>Other</a:t>
                      </a:r>
                      <a:r>
                        <a:rPr kumimoji="0" lang="ko-KR" altLang="en-US" sz="1000" b="1" i="0" u="none" strike="noStrike" kern="1200" cap="none" spc="0" normalizeH="0" baseline="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ko-KR" sz="1000" b="1" i="0" u="none" strike="noStrike" kern="1200" cap="none" spc="0" normalizeH="0" baseline="0" dirty="0">
                          <a:ln>
                            <a:noFill/>
                          </a:ln>
                          <a:solidFill>
                            <a:srgbClr val="000000"/>
                          </a:solidFill>
                          <a:effectLst/>
                          <a:uLnTx/>
                          <a:uFillTx/>
                          <a:latin typeface="Arial" panose="020B0604020202020204" pitchFamily="34" charset="0"/>
                          <a:ea typeface="+mn-ea"/>
                          <a:cs typeface="Arial" panose="020B0604020202020204" pitchFamily="34" charset="0"/>
                        </a:rPr>
                        <a:t>Consideration</a:t>
                      </a:r>
                      <a:endPar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10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7</a:t>
                      </a: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20000"/>
                        </a:lnSpc>
                        <a:spcBef>
                          <a:spcPts val="200"/>
                        </a:spcBef>
                        <a:spcAft>
                          <a:spcPct val="0"/>
                        </a:spcAft>
                        <a:buClrTx/>
                        <a:buSzTx/>
                        <a:buFontTx/>
                        <a:buNone/>
                        <a:tabLst/>
                        <a:defRPr/>
                      </a:pPr>
                      <a:r>
                        <a:rPr kumimoji="0" lang="ko-KR" altLang="en-US" sz="1000" b="1"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 </a:t>
                      </a:r>
                      <a:r>
                        <a:rPr kumimoji="0" lang="en-US" altLang="ko-KR" sz="1000" b="1" i="0" u="sng"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Stock</a:t>
                      </a:r>
                      <a:r>
                        <a:rPr kumimoji="0" lang="ko-KR" altLang="en-US" sz="1000" b="1" i="0" u="sng"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 </a:t>
                      </a:r>
                      <a:r>
                        <a:rPr kumimoji="0" lang="en-US" altLang="ko-KR" sz="1000" b="1" i="0" u="sng"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Option</a:t>
                      </a:r>
                    </a:p>
                    <a:p>
                      <a:pPr marL="252000" marR="0" lvl="0" indent="-171450" algn="l" defTabSz="914400" rtl="0" eaLnBrk="0" fontAlgn="base" latinLnBrk="1" hangingPunct="0">
                        <a:lnSpc>
                          <a:spcPct val="120000"/>
                        </a:lnSpc>
                        <a:spcBef>
                          <a:spcPts val="200"/>
                        </a:spcBef>
                        <a:spcAft>
                          <a:spcPct val="0"/>
                        </a:spcAft>
                        <a:buClrTx/>
                        <a:buSzTx/>
                        <a:buFont typeface="Wingdings" panose="05000000000000000000" pitchFamily="2" charset="2"/>
                        <a:buChar char="§"/>
                        <a:tabLst/>
                        <a:defRPr/>
                      </a:pP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회사는 주주 </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1</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인 및 임직원 </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6</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인에게 총 </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26.8</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백만원</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행사가 </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1,000</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원 </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x</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26,700</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주</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의 </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Stock Option</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을 부여하였음</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p>
                    <a:p>
                      <a:pPr marL="252000" marR="0" lvl="0" indent="-171450" algn="l" defTabSz="914400" rtl="0" eaLnBrk="0" fontAlgn="base" latinLnBrk="1" hangingPunct="0">
                        <a:lnSpc>
                          <a:spcPct val="120000"/>
                        </a:lnSpc>
                        <a:spcBef>
                          <a:spcPct val="40000"/>
                        </a:spcBef>
                        <a:spcAft>
                          <a:spcPct val="0"/>
                        </a:spcAft>
                        <a:buClrTx/>
                        <a:buSzTx/>
                        <a:buFont typeface="Wingdings" panose="05000000000000000000" pitchFamily="2" charset="2"/>
                        <a:buChar char="§"/>
                        <a:tabLst/>
                        <a:defRPr/>
                      </a:pP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Stock Option </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행사가능기간은 </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‘23</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년 </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1</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월 만기 </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2</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건</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‘24</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년</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~’29</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년까지 행사가능한 </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5</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건임</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ko-KR" altLang="en-US" sz="1000" b="1"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가치평가</a:t>
                      </a:r>
                      <a:endParaRPr kumimoji="0" lang="en-US" altLang="ko-KR" sz="1000" b="1"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endParaRP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252000" marR="0" lvl="0" indent="-171450" algn="l" defTabSz="914400" rtl="0" eaLnBrk="0" fontAlgn="base" latinLnBrk="1" hangingPunct="0">
                        <a:lnSpc>
                          <a:spcPct val="120000"/>
                        </a:lnSpc>
                        <a:spcBef>
                          <a:spcPct val="40000"/>
                        </a:spcBef>
                        <a:spcAft>
                          <a:spcPct val="0"/>
                        </a:spcAft>
                        <a:buClrTx/>
                        <a:buSzTx/>
                        <a:buFont typeface="Wingdings" panose="05000000000000000000" pitchFamily="2" charset="2"/>
                        <a:buChar char="§"/>
                        <a:tabLst/>
                        <a:defRPr/>
                      </a:pPr>
                      <a:r>
                        <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Stock Option </a:t>
                      </a:r>
                      <a:r>
                        <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행사 시나리오에 대한 고려가 필요함</a:t>
                      </a:r>
                      <a:r>
                        <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endPar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endParaRP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rowSpan="4">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Pg.27-29</a:t>
                      </a:r>
                      <a:r>
                        <a:rPr kumimoji="0" lang="en-US" altLang="ko-KR" sz="1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24126106"/>
                  </a:ext>
                </a:extLst>
              </a:tr>
              <a:tr h="153307">
                <a:tc vMerge="1">
                  <a:txBody>
                    <a:bodyPr/>
                    <a:lstStyle/>
                    <a:p>
                      <a:pPr marL="0" algn="ctr" defTabSz="914400" rtl="0" eaLnBrk="1" fontAlgn="ctr" latinLnBrk="1" hangingPunct="1"/>
                      <a:endParaRPr lang="en-US" altLang="ko-KR" sz="1000" b="1"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10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8</a:t>
                      </a: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20000"/>
                        </a:lnSpc>
                        <a:spcBef>
                          <a:spcPts val="200"/>
                        </a:spcBef>
                        <a:spcAft>
                          <a:spcPct val="0"/>
                        </a:spcAft>
                        <a:buClrTx/>
                        <a:buSzTx/>
                        <a:buFontTx/>
                        <a:buNone/>
                        <a:tabLst/>
                        <a:defRPr/>
                      </a:pPr>
                      <a:r>
                        <a:rPr kumimoji="0" lang="ko-KR" altLang="en-US"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1000" b="1" i="0" u="sng"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영업환경 변화에 따른 우발상황 대처 필요</a:t>
                      </a:r>
                      <a:endParaRPr kumimoji="0" lang="en-US" altLang="ko-KR" sz="1000" b="1" i="0" u="sng"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52000" marR="0" lvl="0" indent="-171450" algn="l" defTabSz="914400" rtl="0" eaLnBrk="0" fontAlgn="base" latinLnBrk="1" hangingPunct="0">
                        <a:lnSpc>
                          <a:spcPct val="120000"/>
                        </a:lnSpc>
                        <a:spcBef>
                          <a:spcPts val="200"/>
                        </a:spcBef>
                        <a:spcAft>
                          <a:spcPct val="0"/>
                        </a:spcAft>
                        <a:buClrTx/>
                        <a:buSzTx/>
                        <a:buFont typeface="Wingdings" panose="05000000000000000000" pitchFamily="2" charset="2"/>
                        <a:buChar char="§"/>
                        <a:tabLst/>
                        <a:defRPr/>
                      </a:pPr>
                      <a:r>
                        <a:rPr kumimoji="0" lang="ko-KR" altLang="en-US"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향후 회사제시 사업계획상 회사의 매출 확대가 예상되며</a:t>
                      </a:r>
                      <a:r>
                        <a:rPr kumimoji="0" lang="en-US" altLang="ko-KR"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계약서 확인 결과 회사가 제공하는 제품 및 서비스에 대한 하자보증의무가 있는 것으로 확인되나</a:t>
                      </a:r>
                      <a:r>
                        <a:rPr kumimoji="0" lang="en-US" altLang="ko-KR"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회사는 </a:t>
                      </a:r>
                      <a:r>
                        <a:rPr kumimoji="0" lang="en-US" altLang="ko-KR"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Risk hedging</a:t>
                      </a:r>
                      <a:r>
                        <a:rPr kumimoji="0" lang="ko-KR" altLang="en-US"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을 위한 별도 영업배상책임보험 등을 가입하지 않고 있는 것으로 확인됨</a:t>
                      </a:r>
                      <a:r>
                        <a:rPr kumimoji="0" lang="en-US" altLang="ko-KR"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endPar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ko-KR" altLang="en-US"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가치평가</a:t>
                      </a:r>
                      <a:endParaRPr kumimoji="0" lang="en-US" altLang="ko-KR"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ko-KR" altLang="en-US"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투자 후 관찰</a:t>
                      </a:r>
                      <a:r>
                        <a:rPr kumimoji="0" lang="en-US" altLang="ko-KR"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관리 필요 사항</a:t>
                      </a:r>
                      <a:endParaRPr kumimoji="0" lang="en-US" altLang="ko-KR"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252000" marR="0" lvl="0" indent="-171450" algn="l" defTabSz="914400" rtl="0" eaLnBrk="0" fontAlgn="base" latinLnBrk="1" hangingPunct="0">
                        <a:lnSpc>
                          <a:spcPct val="120000"/>
                        </a:lnSpc>
                        <a:spcBef>
                          <a:spcPct val="40000"/>
                        </a:spcBef>
                        <a:spcAft>
                          <a:spcPct val="0"/>
                        </a:spcAft>
                        <a:buClrTx/>
                        <a:buSzTx/>
                        <a:buFont typeface="Wingdings" panose="05000000000000000000" pitchFamily="2" charset="2"/>
                        <a:buChar char="§"/>
                        <a:tabLst/>
                        <a:defRPr/>
                      </a:pPr>
                      <a:r>
                        <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회사는 현재 보험료에 대해 보험사에게 문의 중에 있으며</a:t>
                      </a:r>
                      <a:r>
                        <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 </a:t>
                      </a:r>
                      <a:r>
                        <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금액이 도출되는 경우 </a:t>
                      </a:r>
                      <a:r>
                        <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Modeling</a:t>
                      </a:r>
                      <a:r>
                        <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에</a:t>
                      </a:r>
                      <a:r>
                        <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 </a:t>
                      </a:r>
                      <a:r>
                        <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수정반영 필요함</a:t>
                      </a:r>
                      <a:r>
                        <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a:t>
                      </a:r>
                    </a:p>
                    <a:p>
                      <a:pPr marL="252000" marR="0" lvl="0" indent="-171450" algn="l" defTabSz="914400" rtl="0" eaLnBrk="0" fontAlgn="base" latinLnBrk="1" hangingPunct="0">
                        <a:lnSpc>
                          <a:spcPct val="120000"/>
                        </a:lnSpc>
                        <a:spcBef>
                          <a:spcPct val="40000"/>
                        </a:spcBef>
                        <a:spcAft>
                          <a:spcPct val="0"/>
                        </a:spcAft>
                        <a:buClrTx/>
                        <a:buSzTx/>
                        <a:buFont typeface="Wingdings" panose="05000000000000000000" pitchFamily="2" charset="2"/>
                        <a:buChar char="§"/>
                        <a:tabLst/>
                        <a:defRPr/>
                      </a:pPr>
                      <a:r>
                        <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책임요소에 대한 계약서 명시 등 책임 범위의 확립에 대해 고려되어야 함</a:t>
                      </a:r>
                      <a:r>
                        <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a:t>
                      </a:r>
                      <a:endPar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endParaRP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vMerge="1">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endParaRPr kumimoji="0" lang="en-US" altLang="ko-KR" sz="1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95297152"/>
                  </a:ext>
                </a:extLst>
              </a:tr>
              <a:tr h="153307">
                <a:tc vMerge="1">
                  <a:txBody>
                    <a:bodyPr/>
                    <a:lstStyle/>
                    <a:p>
                      <a:pPr marL="0" algn="ctr" defTabSz="914400" rtl="0" eaLnBrk="1" fontAlgn="ctr" latinLnBrk="1" hangingPunct="1"/>
                      <a:endPar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10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9</a:t>
                      </a: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20000"/>
                        </a:lnSpc>
                        <a:spcBef>
                          <a:spcPts val="200"/>
                        </a:spcBef>
                        <a:spcAft>
                          <a:spcPct val="0"/>
                        </a:spcAft>
                        <a:buClrTx/>
                        <a:buSzTx/>
                        <a:buFontTx/>
                        <a:buNone/>
                        <a:tabLst/>
                        <a:defRPr/>
                      </a:pPr>
                      <a:r>
                        <a:rPr kumimoji="0" lang="ko-KR" altLang="en-US"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altLang="ko-KR" sz="1000" b="1" i="0" u="sng"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Key-man</a:t>
                      </a:r>
                      <a:r>
                        <a:rPr kumimoji="0" lang="ko-KR" altLang="en-US" sz="1000" b="1" i="0" u="sng"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급여 미지급</a:t>
                      </a:r>
                      <a:endParaRPr kumimoji="0" lang="en-US" altLang="ko-KR" sz="1000" b="1" i="0" u="sng"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52000" marR="0" lvl="0" indent="-171450" algn="l" defTabSz="914400" rtl="0" eaLnBrk="0" fontAlgn="base" latinLnBrk="1" hangingPunct="0">
                        <a:lnSpc>
                          <a:spcPct val="120000"/>
                        </a:lnSpc>
                        <a:spcBef>
                          <a:spcPts val="200"/>
                        </a:spcBef>
                        <a:spcAft>
                          <a:spcPct val="0"/>
                        </a:spcAft>
                        <a:buClrTx/>
                        <a:buSzTx/>
                        <a:buFont typeface="Wingdings" panose="05000000000000000000" pitchFamily="2" charset="2"/>
                        <a:buChar char="§"/>
                        <a:tabLst/>
                        <a:defRPr/>
                      </a:pPr>
                      <a:r>
                        <a:rPr kumimoji="0" lang="ko-KR" altLang="en-US"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회사가 제시한 </a:t>
                      </a:r>
                      <a:r>
                        <a:rPr kumimoji="0" lang="en-US" altLang="ko-KR"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Key-man</a:t>
                      </a:r>
                      <a:r>
                        <a:rPr kumimoji="0" lang="ko-KR" altLang="en-US"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은 대표이사 제외 이사 </a:t>
                      </a:r>
                      <a:r>
                        <a:rPr kumimoji="0" lang="en-US" altLang="ko-KR"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4</a:t>
                      </a:r>
                      <a:r>
                        <a:rPr kumimoji="0" lang="ko-KR" altLang="en-US"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명</a:t>
                      </a:r>
                      <a:r>
                        <a:rPr kumimoji="0" lang="en-US" altLang="ko-KR"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부장 </a:t>
                      </a:r>
                      <a:r>
                        <a:rPr kumimoji="0" lang="en-US" altLang="ko-KR"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r>
                        <a:rPr kumimoji="0" lang="ko-KR" altLang="en-US"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명으로 총 </a:t>
                      </a:r>
                      <a:r>
                        <a:rPr kumimoji="0" lang="en-US" altLang="ko-KR"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6</a:t>
                      </a:r>
                      <a:r>
                        <a:rPr kumimoji="0" lang="ko-KR" altLang="en-US"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명임</a:t>
                      </a:r>
                      <a:r>
                        <a:rPr kumimoji="0" lang="en-US" altLang="ko-KR"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이 중 부장 </a:t>
                      </a:r>
                      <a:r>
                        <a:rPr kumimoji="0" lang="en-US" altLang="ko-KR"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r>
                        <a:rPr kumimoji="0" lang="ko-KR" altLang="en-US"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명은 </a:t>
                      </a:r>
                      <a:r>
                        <a:rPr kumimoji="0" lang="en-US" altLang="ko-KR"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’19</a:t>
                      </a:r>
                      <a:r>
                        <a:rPr kumimoji="0" lang="ko-KR" altLang="en-US"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부터 상근으로 근무하여 급여가 지급되었음</a:t>
                      </a:r>
                      <a:r>
                        <a:rPr kumimoji="0" lang="en-US" altLang="ko-KR"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인당 </a:t>
                      </a:r>
                      <a:r>
                        <a:rPr kumimoji="0" lang="ko-KR" altLang="en-US" sz="85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월급여</a:t>
                      </a:r>
                      <a:r>
                        <a:rPr kumimoji="0" lang="ko-KR" altLang="en-US"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약 </a:t>
                      </a:r>
                      <a:r>
                        <a:rPr kumimoji="0" lang="en-US" altLang="ko-KR"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5</a:t>
                      </a:r>
                      <a:r>
                        <a:rPr kumimoji="0" lang="ko-KR" altLang="en-US"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백만원</a:t>
                      </a:r>
                      <a:r>
                        <a:rPr kumimoji="0" lang="en-US" altLang="ko-KR"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252000" marR="0" lvl="0" indent="-171450" algn="l" defTabSz="914400" rtl="0" eaLnBrk="0" fontAlgn="base" latinLnBrk="1" hangingPunct="0">
                        <a:lnSpc>
                          <a:spcPct val="120000"/>
                        </a:lnSpc>
                        <a:spcBef>
                          <a:spcPct val="40000"/>
                        </a:spcBef>
                        <a:spcAft>
                          <a:spcPct val="0"/>
                        </a:spcAft>
                        <a:buClrTx/>
                        <a:buSzTx/>
                        <a:buFont typeface="Wingdings" panose="05000000000000000000" pitchFamily="2" charset="2"/>
                        <a:buChar char="§"/>
                        <a:tabLst/>
                        <a:defRPr/>
                      </a:pPr>
                      <a:r>
                        <a:rPr kumimoji="0" lang="ko-KR" altLang="en-US"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이사 </a:t>
                      </a:r>
                      <a:r>
                        <a:rPr kumimoji="0" lang="en-US" altLang="ko-KR"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4</a:t>
                      </a:r>
                      <a:r>
                        <a:rPr kumimoji="0" lang="ko-KR" altLang="en-US"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명 중</a:t>
                      </a:r>
                      <a:r>
                        <a:rPr kumimoji="0" lang="en-US" altLang="ko-KR"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2</a:t>
                      </a:r>
                      <a:r>
                        <a:rPr kumimoji="0" lang="ko-KR" altLang="en-US"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명은 비상근이었으나 </a:t>
                      </a:r>
                      <a:r>
                        <a:rPr kumimoji="0" lang="en-US" altLang="ko-KR"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‘21</a:t>
                      </a:r>
                      <a:r>
                        <a:rPr kumimoji="0" lang="ko-KR" altLang="en-US"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a:t>
                      </a:r>
                      <a:r>
                        <a:rPr kumimoji="0" lang="en-US" altLang="ko-KR"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6</a:t>
                      </a:r>
                      <a:r>
                        <a:rPr kumimoji="0" lang="ko-KR" altLang="en-US"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월 입사하여 급여를 지급받고 있음</a:t>
                      </a:r>
                      <a:r>
                        <a:rPr kumimoji="0" lang="en-US" altLang="ko-KR"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인당 </a:t>
                      </a:r>
                      <a:r>
                        <a:rPr kumimoji="0" lang="ko-KR" altLang="en-US" sz="85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월급여</a:t>
                      </a:r>
                      <a:r>
                        <a:rPr kumimoji="0" lang="ko-KR" altLang="en-US"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ko-KR"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6</a:t>
                      </a:r>
                      <a:r>
                        <a:rPr kumimoji="0" lang="ko-KR" altLang="en-US"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백만원</a:t>
                      </a:r>
                      <a:r>
                        <a:rPr kumimoji="0" lang="en-US" altLang="ko-KR"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252000" marR="0" lvl="0" indent="-171450" algn="l" defTabSz="914400" rtl="0" eaLnBrk="0" fontAlgn="base" latinLnBrk="1" hangingPunct="0">
                        <a:lnSpc>
                          <a:spcPct val="120000"/>
                        </a:lnSpc>
                        <a:spcBef>
                          <a:spcPct val="40000"/>
                        </a:spcBef>
                        <a:spcAft>
                          <a:spcPct val="0"/>
                        </a:spcAft>
                        <a:buClrTx/>
                        <a:buSzTx/>
                        <a:buFont typeface="Wingdings" panose="05000000000000000000" pitchFamily="2" charset="2"/>
                        <a:buChar char="§"/>
                        <a:tabLst/>
                        <a:defRPr/>
                      </a:pPr>
                      <a:r>
                        <a:rPr kumimoji="0" lang="ko-KR" altLang="en-US"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나머지 이사 </a:t>
                      </a:r>
                      <a:r>
                        <a:rPr kumimoji="0" lang="en-US" altLang="ko-KR"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r>
                        <a:rPr kumimoji="0" lang="ko-KR" altLang="en-US"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명은</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현재 국민대학교 학장으로 겸직불가</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미국 거주 등으로 인해 비상근 이사로서 회사에 기술적 자문을 제공하고 있어</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별도의 급여는 지급되지 않음</a:t>
                      </a:r>
                      <a:r>
                        <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ko-KR" altLang="en-US"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투자 후 관찰</a:t>
                      </a:r>
                      <a:r>
                        <a:rPr kumimoji="0" lang="en-US" altLang="ko-KR"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관리 필요 사항</a:t>
                      </a:r>
                      <a:endParaRPr kumimoji="0" lang="en-US" altLang="ko-KR"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endParaRPr kumimoji="0" lang="en-US" altLang="ko-KR"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252000" marR="0" lvl="0" indent="-171450" algn="l" defTabSz="914400" rtl="0" eaLnBrk="0" fontAlgn="base" latinLnBrk="1" hangingPunct="0">
                        <a:lnSpc>
                          <a:spcPct val="120000"/>
                        </a:lnSpc>
                        <a:spcBef>
                          <a:spcPct val="40000"/>
                        </a:spcBef>
                        <a:spcAft>
                          <a:spcPct val="0"/>
                        </a:spcAft>
                        <a:buClrTx/>
                        <a:buSzTx/>
                        <a:buFont typeface="Wingdings" panose="05000000000000000000" pitchFamily="2" charset="2"/>
                        <a:buChar char="§"/>
                        <a:tabLst/>
                        <a:defRPr/>
                      </a:pPr>
                      <a:r>
                        <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Key-man</a:t>
                      </a:r>
                      <a:r>
                        <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에 대한 급여 지급규정 수립 필요함</a:t>
                      </a:r>
                      <a:r>
                        <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a:t>
                      </a:r>
                      <a:endPar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endParaRP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vMerge="1">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endParaRPr kumimoji="0" lang="en-US" altLang="ko-KR" sz="1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64851332"/>
                  </a:ext>
                </a:extLst>
              </a:tr>
              <a:tr h="153307">
                <a:tc vMerge="1">
                  <a:txBody>
                    <a:bodyPr/>
                    <a:lstStyle/>
                    <a:p>
                      <a:pPr marL="0" algn="ctr" defTabSz="914400" rtl="0" eaLnBrk="1" fontAlgn="ctr" latinLnBrk="1" hangingPunct="1"/>
                      <a:endPar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10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10</a:t>
                      </a: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20000"/>
                        </a:lnSpc>
                        <a:spcBef>
                          <a:spcPct val="40000"/>
                        </a:spcBef>
                        <a:spcAft>
                          <a:spcPct val="0"/>
                        </a:spcAft>
                        <a:buClrTx/>
                        <a:buSzTx/>
                        <a:buFontTx/>
                        <a:buNone/>
                        <a:tabLst/>
                        <a:defRPr/>
                      </a:pPr>
                      <a:r>
                        <a:rPr kumimoji="0" lang="ko-KR" altLang="en-US"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1000" b="1" i="0" u="sng"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법규 개정 영향에 대한 추적 관찰 필요</a:t>
                      </a:r>
                      <a:endParaRPr kumimoji="0" lang="en-US" altLang="ko-KR" sz="1000" b="1" i="0" u="sng"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52000" marR="0" lvl="0" indent="-171450" algn="l" defTabSz="914400" rtl="0" eaLnBrk="0" fontAlgn="base" latinLnBrk="1" hangingPunct="0">
                        <a:lnSpc>
                          <a:spcPct val="120000"/>
                        </a:lnSpc>
                        <a:spcBef>
                          <a:spcPts val="200"/>
                        </a:spcBef>
                        <a:spcAft>
                          <a:spcPct val="0"/>
                        </a:spcAft>
                        <a:buClrTx/>
                        <a:buSzTx/>
                        <a:buFont typeface="Wingdings" panose="05000000000000000000" pitchFamily="2" charset="2"/>
                        <a:buChar char="§"/>
                        <a:tabLst/>
                        <a:defRPr/>
                      </a:pPr>
                      <a:r>
                        <a:rPr kumimoji="0" lang="ko-KR" altLang="en-US"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전문가 인터뷰에 따르면</a:t>
                      </a:r>
                      <a:r>
                        <a:rPr kumimoji="0" lang="en-US" altLang="ko-KR"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ko-KR"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’22</a:t>
                      </a:r>
                      <a:r>
                        <a:rPr kumimoji="0" lang="ko-KR" altLang="en-US"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개정된 </a:t>
                      </a:r>
                      <a:r>
                        <a:rPr kumimoji="0" lang="ko-KR" altLang="en-US" sz="85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「생물학적 제제 등의 </a:t>
                      </a:r>
                      <a:r>
                        <a:rPr kumimoji="0" lang="ko-KR" altLang="en-US" sz="850" b="0" i="0" u="none" strike="noStrike" kern="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제조ㆍ판매관리</a:t>
                      </a:r>
                      <a:r>
                        <a:rPr kumimoji="0" lang="ko-KR" altLang="en-US" sz="85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850" b="0" i="0" u="none" strike="noStrike" kern="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규칙」에</a:t>
                      </a:r>
                      <a:r>
                        <a:rPr kumimoji="0" lang="ko-KR" altLang="en-US" sz="85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대해 대기업</a:t>
                      </a:r>
                      <a:r>
                        <a:rPr kumimoji="0" lang="en-US" altLang="ko-KR" sz="85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85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약국 등에서 인지하고 있는 영향도는 미미한 수준인 것으로 파악됨</a:t>
                      </a:r>
                      <a:r>
                        <a:rPr kumimoji="0" lang="en-US" altLang="ko-KR" sz="85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endPar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ko-KR" altLang="en-US"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가치평가</a:t>
                      </a:r>
                      <a:endParaRPr kumimoji="0" lang="en-US" altLang="ko-KR"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252000" marR="0" lvl="0" indent="-171450" algn="l" defTabSz="914400" rtl="0" eaLnBrk="0" fontAlgn="base" latinLnBrk="1" hangingPunct="0">
                        <a:lnSpc>
                          <a:spcPct val="120000"/>
                        </a:lnSpc>
                        <a:spcBef>
                          <a:spcPct val="40000"/>
                        </a:spcBef>
                        <a:spcAft>
                          <a:spcPct val="0"/>
                        </a:spcAft>
                        <a:buClrTx/>
                        <a:buSzTx/>
                        <a:buFont typeface="Wingdings" panose="05000000000000000000" pitchFamily="2" charset="2"/>
                        <a:buChar char="§"/>
                        <a:tabLst/>
                        <a:defRPr/>
                      </a:pPr>
                      <a:r>
                        <a:rPr kumimoji="0" lang="ko-KR" altLang="en-US" sz="10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법규 개정 계도기간 후 시장상황에서의 변화에 대해 지속적인 </a:t>
                      </a:r>
                      <a:r>
                        <a:rPr kumimoji="0" lang="en-US" altLang="ko-KR" sz="10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Follow-up</a:t>
                      </a:r>
                      <a:r>
                        <a:rPr kumimoji="0" lang="ko-KR" altLang="en-US" sz="10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이 필요함</a:t>
                      </a:r>
                      <a:r>
                        <a:rPr kumimoji="0" lang="en-US" altLang="ko-KR" sz="10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endPar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endParaRP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vMerge="1">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endParaRPr kumimoji="0" lang="en-US" altLang="ko-KR" sz="1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61101114"/>
                  </a:ext>
                </a:extLst>
              </a:tr>
            </a:tbl>
          </a:graphicData>
        </a:graphic>
      </p:graphicFrame>
      <p:sp>
        <p:nvSpPr>
          <p:cNvPr id="14" name="제목 2">
            <a:extLst>
              <a:ext uri="{FF2B5EF4-FFF2-40B4-BE49-F238E27FC236}">
                <a16:creationId xmlns:a16="http://schemas.microsoft.com/office/drawing/2014/main" id="{EC31AAB1-348F-4B38-BBAE-3ED466156B32}"/>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400" b="1" dirty="0">
                <a:solidFill>
                  <a:srgbClr val="00338D"/>
                </a:solidFill>
                <a:latin typeface="KPMG Extralight" panose="020B0303030202040204" pitchFamily="34" charset="0"/>
              </a:rPr>
              <a:t>FDD Conclusion (3/3)</a:t>
            </a:r>
          </a:p>
        </p:txBody>
      </p:sp>
      <p:sp>
        <p:nvSpPr>
          <p:cNvPr id="5" name="제목 2">
            <a:extLst>
              <a:ext uri="{FF2B5EF4-FFF2-40B4-BE49-F238E27FC236}">
                <a16:creationId xmlns:a16="http://schemas.microsoft.com/office/drawing/2014/main" id="{5D39CDC2-06F7-4CCD-95D9-1C5DCAC83D39}"/>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ea typeface="맑은 고딕" panose="020B0503020000020004" pitchFamily="50" charset="-127"/>
              </a:rPr>
              <a:t>Key Findings</a:t>
            </a:r>
          </a:p>
        </p:txBody>
      </p:sp>
    </p:spTree>
    <p:extLst>
      <p:ext uri="{BB962C8B-B14F-4D97-AF65-F5344CB8AC3E}">
        <p14:creationId xmlns:p14="http://schemas.microsoft.com/office/powerpoint/2010/main" val="1463016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Group 3">
            <a:extLst>
              <a:ext uri="{FF2B5EF4-FFF2-40B4-BE49-F238E27FC236}">
                <a16:creationId xmlns:a16="http://schemas.microsoft.com/office/drawing/2014/main" id="{1467BF33-DF8B-4824-9975-24B655697CEA}"/>
              </a:ext>
            </a:extLst>
          </p:cNvPr>
          <p:cNvGraphicFramePr>
            <a:graphicFrameLocks noGrp="1"/>
          </p:cNvGraphicFramePr>
          <p:nvPr>
            <p:extLst>
              <p:ext uri="{D42A27DB-BD31-4B8C-83A1-F6EECF244321}">
                <p14:modId xmlns:p14="http://schemas.microsoft.com/office/powerpoint/2010/main" val="1959657063"/>
              </p:ext>
            </p:extLst>
          </p:nvPr>
        </p:nvGraphicFramePr>
        <p:xfrm>
          <a:off x="468001" y="1191601"/>
          <a:ext cx="9038334" cy="5080672"/>
        </p:xfrm>
        <a:graphic>
          <a:graphicData uri="http://schemas.openxmlformats.org/drawingml/2006/table">
            <a:tbl>
              <a:tblPr/>
              <a:tblGrid>
                <a:gridCol w="1557064">
                  <a:extLst>
                    <a:ext uri="{9D8B030D-6E8A-4147-A177-3AD203B41FA5}">
                      <a16:colId xmlns:a16="http://schemas.microsoft.com/office/drawing/2014/main" val="20000"/>
                    </a:ext>
                  </a:extLst>
                </a:gridCol>
                <a:gridCol w="7481270">
                  <a:extLst>
                    <a:ext uri="{9D8B030D-6E8A-4147-A177-3AD203B41FA5}">
                      <a16:colId xmlns:a16="http://schemas.microsoft.com/office/drawing/2014/main" val="20001"/>
                    </a:ext>
                  </a:extLst>
                </a:gridCol>
              </a:tblGrid>
              <a:tr h="258886">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lang="en-US" altLang="ko-KR" sz="1000" b="1" i="0" u="none" strike="noStrike" kern="1200" dirty="0">
                          <a:solidFill>
                            <a:schemeClr val="bg1"/>
                          </a:solidFill>
                          <a:effectLst/>
                          <a:latin typeface="Arial" panose="020B0604020202020204" pitchFamily="34" charset="0"/>
                          <a:ea typeface="+mn-ea"/>
                          <a:cs typeface="Arial" panose="020B0604020202020204" pitchFamily="34" charset="0"/>
                        </a:rPr>
                        <a:t>Topic</a:t>
                      </a:r>
                      <a:endPar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Details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1296249">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Headline</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defRPr/>
                      </a:pP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회사는 대표이사 및 특수관계자의 지분이 전체</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(100.0%)</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를 차지하는 </a:t>
                      </a:r>
                      <a:r>
                        <a:rPr kumimoji="0" lang="ko-KR" altLang="en-US" sz="900" b="0" i="0" u="none" strike="noStrike" kern="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개인기업이며</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온도 </a:t>
                      </a:r>
                      <a:r>
                        <a:rPr kumimoji="0" lang="ko-KR" altLang="en-US" sz="900" b="0" i="0" u="none" strike="noStrike" kern="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로거</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설계</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소프트웨어 개발</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정부과제 등 주요 업무의 대부분을 대표이사가 수행하고 있음</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171450"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defRPr/>
                      </a:pP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회계팀</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자금팀</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등 내부 지원부서가 존재하지 않아</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모든 회계</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세무</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결산 업무는 외부 회계사무소</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이지비즈</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를 통해 수행하고 있으며</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경영지원팀에서 데이터 전달 등 회계사무소 지원업무를 수행하고 있음</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357188" marR="0" lvl="0" indent="-174625" algn="l" defTabSz="914400" rtl="0" eaLnBrk="1" fontAlgn="auto" latinLnBrk="0" hangingPunct="1">
                        <a:lnSpc>
                          <a:spcPts val="800"/>
                        </a:lnSpc>
                        <a:spcBef>
                          <a:spcPts val="400"/>
                        </a:spcBef>
                        <a:spcAft>
                          <a:spcPts val="0"/>
                        </a:spcAft>
                        <a:buClr>
                          <a:srgbClr val="00338D"/>
                        </a:buClr>
                        <a:buSzTx/>
                        <a:buFont typeface="Wingdings" panose="05000000000000000000" pitchFamily="2" charset="2"/>
                        <a:buChar char="ü"/>
                        <a:tabLst/>
                        <a:defRPr/>
                      </a:pP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회사는 일반기업회계기준에 따라 재무제표를 작성하고 있으나</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감사를 수행하지 않음</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p>
                    <a:p>
                      <a:pPr marL="357188" marR="0" lvl="0" indent="-174625" algn="l" defTabSz="914400" rtl="0" eaLnBrk="1" fontAlgn="auto" latinLnBrk="0" hangingPunct="1">
                        <a:lnSpc>
                          <a:spcPts val="800"/>
                        </a:lnSpc>
                        <a:spcBef>
                          <a:spcPts val="400"/>
                        </a:spcBef>
                        <a:spcAft>
                          <a:spcPts val="0"/>
                        </a:spcAft>
                        <a:buClr>
                          <a:srgbClr val="00338D"/>
                        </a:buClr>
                        <a:buSzTx/>
                        <a:buFont typeface="Wingdings" panose="05000000000000000000" pitchFamily="2" charset="2"/>
                        <a:buChar char="ü"/>
                        <a:tabLst/>
                        <a:defRPr/>
                      </a:pP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결산은 연결산만 수행하고</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가결산</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기준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D+30</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일의 기간이 소요됨</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357188" marR="0" lvl="0" indent="-174625" algn="l" defTabSz="914400" rtl="0" eaLnBrk="1" fontAlgn="auto" latinLnBrk="0" hangingPunct="1">
                        <a:lnSpc>
                          <a:spcPts val="800"/>
                        </a:lnSpc>
                        <a:spcBef>
                          <a:spcPts val="400"/>
                        </a:spcBef>
                        <a:spcAft>
                          <a:spcPts val="0"/>
                        </a:spcAft>
                        <a:buClr>
                          <a:srgbClr val="00338D"/>
                        </a:buClr>
                        <a:buSzTx/>
                        <a:buFont typeface="Wingdings" panose="05000000000000000000" pitchFamily="2" charset="2"/>
                        <a:buChar char="ü"/>
                        <a:tabLst/>
                        <a:defRPr/>
                      </a:pP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내부에서 사용하는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ERP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등 관리시스템이 존재하지 않음</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’22</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월부터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e-accounting ERP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도입을 </a:t>
                      </a:r>
                      <a:r>
                        <a:rPr kumimoji="0" lang="ko-KR" altLang="en-US" sz="900" b="0" i="0" u="none" strike="noStrike" kern="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고려중이며</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관련 비용은 미미한 수준임</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171450"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defRPr/>
                      </a:pP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관리손익 등 내부 목적 상 수행되는 보고 체계가 존재하지 않으며</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KPI</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에 대한 정립이 미비함</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357188" marR="0" lvl="0" indent="-174625" algn="l" defTabSz="914400" rtl="0" eaLnBrk="1" fontAlgn="auto" latinLnBrk="0" hangingPunct="1">
                        <a:lnSpc>
                          <a:spcPts val="800"/>
                        </a:lnSpc>
                        <a:spcBef>
                          <a:spcPts val="400"/>
                        </a:spcBef>
                        <a:spcAft>
                          <a:spcPts val="0"/>
                        </a:spcAft>
                        <a:buClr>
                          <a:srgbClr val="00338D"/>
                        </a:buClr>
                        <a:buSzTx/>
                        <a:buFont typeface="Wingdings" panose="05000000000000000000" pitchFamily="2" charset="2"/>
                        <a:buChar char="ü"/>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매입</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매출처간 표준계약서가 존재하지 않으며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소량 주문의 경우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건별</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P/O</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를 통해 계약을 체결하고 있음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357188" marR="0" lvl="0" indent="-174625" algn="l" defTabSz="914400" rtl="0" eaLnBrk="1" fontAlgn="auto" latinLnBrk="0" hangingPunct="1">
                        <a:lnSpc>
                          <a:spcPts val="800"/>
                        </a:lnSpc>
                        <a:spcBef>
                          <a:spcPts val="400"/>
                        </a:spcBef>
                        <a:spcAft>
                          <a:spcPts val="0"/>
                        </a:spcAft>
                        <a:buClr>
                          <a:srgbClr val="00338D"/>
                        </a:buClr>
                        <a:buSzTx/>
                        <a:buFont typeface="Wingdings" panose="05000000000000000000" pitchFamily="2" charset="2"/>
                        <a:buChar char="ü"/>
                        <a:tabLst/>
                        <a:defRPr/>
                      </a:pP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제품별</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서비스별 수익성 관리를 위한 마스터 파일이 존재하지 않음</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357188" marR="0" lvl="0" indent="-174625" algn="l" defTabSz="914400" rtl="0" eaLnBrk="1" fontAlgn="auto" latinLnBrk="0" hangingPunct="1">
                        <a:lnSpc>
                          <a:spcPts val="800"/>
                        </a:lnSpc>
                        <a:spcBef>
                          <a:spcPts val="400"/>
                        </a:spcBef>
                        <a:spcAft>
                          <a:spcPts val="0"/>
                        </a:spcAft>
                        <a:buClr>
                          <a:srgbClr val="00338D"/>
                        </a:buClr>
                        <a:buSzTx/>
                        <a:buFont typeface="Wingdings" panose="05000000000000000000" pitchFamily="2" charset="2"/>
                        <a:buChar char="ü"/>
                        <a:tabLst/>
                        <a:defRPr/>
                      </a:pP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재고</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주문 현황에 대해 관리가 이루어지지 않고 있음</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171450"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defRPr/>
                      </a:pP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회사는 설립 이후 개발 업무를 중심으로</a:t>
                      </a:r>
                      <a:r>
                        <a:rPr lang="ko-KR" altLang="en-US" sz="900" b="0" u="none" baseline="0" dirty="0">
                          <a:solidFill>
                            <a:srgbClr val="000000"/>
                          </a:solidFill>
                          <a:ea typeface="나눔고딕" panose="020D0604000000000000" pitchFamily="50" charset="-127"/>
                        </a:rPr>
                        <a:t> 운영되어 회계 및 재무적 관점에서의 내부 관리 기능에 일부 취약점이 존재하는 것으로 판단되고 이에 따라 인수 후 부분적인 개선이 필요할 것으로 보임</a:t>
                      </a:r>
                      <a:r>
                        <a:rPr lang="en-US" altLang="ko-KR" sz="900" b="0" u="none" baseline="0" dirty="0">
                          <a:solidFill>
                            <a:srgbClr val="000000"/>
                          </a:solidFill>
                          <a:ea typeface="나눔고딕" panose="020D0604000000000000" pitchFamily="50" charset="-127"/>
                        </a:rPr>
                        <a:t>.</a:t>
                      </a:r>
                    </a:p>
                    <a:p>
                      <a:pPr marL="171450"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defRPr/>
                      </a:pPr>
                      <a:endParaRPr lang="en-US" altLang="ko-KR" sz="900" b="0" u="none" baseline="0" dirty="0">
                        <a:solidFill>
                          <a:srgbClr val="000000"/>
                        </a:solidFill>
                        <a:ea typeface="나눔고딕" panose="020D0604000000000000" pitchFamily="50" charset="-127"/>
                      </a:endParaRPr>
                    </a:p>
                    <a:p>
                      <a:pPr marL="171450"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나눔고딕" panose="020D0604000000000000" pitchFamily="50" charset="-127"/>
                        <a:cs typeface="Arial" panose="020B0604020202020204" pitchFamily="34" charset="0"/>
                      </a:endParaRPr>
                    </a:p>
                    <a:p>
                      <a:pPr marL="171450" marR="0" lvl="0" indent="-171450" algn="l" defTabSz="914400" rtl="0" eaLnBrk="1" fontAlgn="auto" latinLnBrk="0"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4" name="제목 2">
            <a:extLst>
              <a:ext uri="{FF2B5EF4-FFF2-40B4-BE49-F238E27FC236}">
                <a16:creationId xmlns:a16="http://schemas.microsoft.com/office/drawing/2014/main" id="{EC31AAB1-348F-4B38-BBAE-3ED466156B32}"/>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400" b="1" dirty="0">
                <a:solidFill>
                  <a:srgbClr val="00338D"/>
                </a:solidFill>
                <a:latin typeface="KPMG Extralight" panose="020B0303030202040204" pitchFamily="34" charset="0"/>
              </a:rPr>
              <a:t>Quality of Accounting</a:t>
            </a:r>
          </a:p>
        </p:txBody>
      </p:sp>
      <p:graphicFrame>
        <p:nvGraphicFramePr>
          <p:cNvPr id="6" name="표 5">
            <a:extLst>
              <a:ext uri="{FF2B5EF4-FFF2-40B4-BE49-F238E27FC236}">
                <a16:creationId xmlns:a16="http://schemas.microsoft.com/office/drawing/2014/main" id="{B3DC9B12-4443-4781-994E-2A7E6F7164CE}"/>
              </a:ext>
            </a:extLst>
          </p:cNvPr>
          <p:cNvGraphicFramePr>
            <a:graphicFrameLocks noGrp="1"/>
          </p:cNvGraphicFramePr>
          <p:nvPr>
            <p:extLst>
              <p:ext uri="{D42A27DB-BD31-4B8C-83A1-F6EECF244321}">
                <p14:modId xmlns:p14="http://schemas.microsoft.com/office/powerpoint/2010/main" val="2917097478"/>
              </p:ext>
            </p:extLst>
          </p:nvPr>
        </p:nvGraphicFramePr>
        <p:xfrm>
          <a:off x="2221181" y="3731937"/>
          <a:ext cx="7130632" cy="2503222"/>
        </p:xfrm>
        <a:graphic>
          <a:graphicData uri="http://schemas.openxmlformats.org/drawingml/2006/table">
            <a:tbl>
              <a:tblPr/>
              <a:tblGrid>
                <a:gridCol w="1569544">
                  <a:extLst>
                    <a:ext uri="{9D8B030D-6E8A-4147-A177-3AD203B41FA5}">
                      <a16:colId xmlns:a16="http://schemas.microsoft.com/office/drawing/2014/main" val="2104079626"/>
                    </a:ext>
                  </a:extLst>
                </a:gridCol>
                <a:gridCol w="5561088">
                  <a:extLst>
                    <a:ext uri="{9D8B030D-6E8A-4147-A177-3AD203B41FA5}">
                      <a16:colId xmlns:a16="http://schemas.microsoft.com/office/drawing/2014/main" val="1991720269"/>
                    </a:ext>
                  </a:extLst>
                </a:gridCol>
              </a:tblGrid>
              <a:tr h="191622">
                <a:tc>
                  <a:txBody>
                    <a:bodyPr/>
                    <a:lstStyle/>
                    <a:p>
                      <a:pPr algn="ctr" rtl="0" fontAlgn="ctr" latinLnBrk="0"/>
                      <a:r>
                        <a:rPr lang="en-US" sz="900" b="1" i="0" u="none" strike="noStrike" dirty="0">
                          <a:solidFill>
                            <a:srgbClr val="FFFFFF"/>
                          </a:solidFill>
                          <a:effectLst/>
                          <a:latin typeface="Arial" panose="020B0604020202020204" pitchFamily="34" charset="0"/>
                          <a:ea typeface="+mj-ea"/>
                          <a:cs typeface="Arial" panose="020B0604020202020204" pitchFamily="34" charset="0"/>
                        </a:rPr>
                        <a:t>Issue</a:t>
                      </a:r>
                    </a:p>
                  </a:txBody>
                  <a:tcPr marL="36000" marR="36000" marT="0" marB="0" anchor="ctr">
                    <a:lnL w="6350" cap="flat" cmpd="sng" algn="ctr">
                      <a:solidFill>
                        <a:srgbClr val="00338D"/>
                      </a:solidFill>
                      <a:prstDash val="solid"/>
                      <a:round/>
                      <a:headEnd type="none" w="med" len="med"/>
                      <a:tailEnd type="none" w="med" len="med"/>
                    </a:lnL>
                    <a:lnR w="1270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latinLnBrk="0"/>
                      <a:r>
                        <a:rPr lang="en-US" sz="900" b="1" i="0" u="none" strike="noStrike" dirty="0">
                          <a:solidFill>
                            <a:srgbClr val="FFFFFF"/>
                          </a:solidFill>
                          <a:effectLst/>
                          <a:latin typeface="Arial" panose="020B0604020202020204" pitchFamily="34" charset="0"/>
                          <a:ea typeface="+mj-ea"/>
                          <a:cs typeface="Arial" panose="020B0604020202020204" pitchFamily="34" charset="0"/>
                        </a:rPr>
                        <a:t>Description</a:t>
                      </a:r>
                    </a:p>
                  </a:txBody>
                  <a:tcPr marL="36000" marR="36000" marT="0" marB="0" anchor="ctr">
                    <a:lnL w="1270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716321954"/>
                  </a:ext>
                </a:extLst>
              </a:tr>
              <a:tr h="360000">
                <a:tc>
                  <a:txBody>
                    <a:bodyPr/>
                    <a:lstStyle/>
                    <a:p>
                      <a:pPr algn="l" rtl="0" fontAlgn="ctr" latinLnBrk="0"/>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매출</a:t>
                      </a:r>
                      <a:r>
                        <a:rPr lang="en-US" altLang="ko-KR" sz="900" b="0" i="0" u="none" strike="noStrike" dirty="0">
                          <a:solidFill>
                            <a:srgbClr val="000000"/>
                          </a:solidFill>
                          <a:effectLst/>
                          <a:latin typeface="Arial" panose="020B0604020202020204" pitchFamily="34" charset="0"/>
                          <a:ea typeface="+mj-ea"/>
                          <a:cs typeface="Arial" panose="020B0604020202020204" pitchFamily="34" charset="0"/>
                        </a:rPr>
                        <a:t>, </a:t>
                      </a: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매출원가</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93663" marR="0" lvl="0" indent="-93663"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회사의 서비스매출</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제품매출 구분이 명확하지 않고</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대응되는 매출원가 구분 또한 부정확함</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p>
                    <a:p>
                      <a:pPr marL="93663" marR="0" lvl="0" indent="-93663"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회사는 과거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H/W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판매</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서비스 제공 등에 대한 가격 정책이 명확하지 않았으며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계약건별</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매출을 임의로 서비스매출</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제품매출에 집계한 것으로 파악됨</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p>
                    <a:p>
                      <a:pPr marL="93663" marR="0" lvl="0" indent="-93663"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이에 따라 재무분석을 통한 마진 도출</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향후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valuation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추정 등에 한계점이 있음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964204937"/>
                  </a:ext>
                </a:extLst>
              </a:tr>
              <a:tr h="360000">
                <a:tc>
                  <a:txBody>
                    <a:bodyPr/>
                    <a:lstStyle/>
                    <a:p>
                      <a:pPr algn="l" rtl="0" fontAlgn="ctr" latinLnBrk="0"/>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대손충당금</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93663" marR="0" lvl="0" indent="-93663"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과거 대손에 대한 경험이 없어 별도의 대손충당금이 존재하지 아니함</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향후 대손 발생 위험에 대비하여 대손충당금 정책을 구비해야 할 필요성이 있음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878013691"/>
                  </a:ext>
                </a:extLst>
              </a:tr>
              <a:tr h="360000">
                <a:tc>
                  <a:txBody>
                    <a:bodyPr/>
                    <a:lstStyle/>
                    <a:p>
                      <a:pPr algn="l" rtl="0" fontAlgn="ctr" latinLnBrk="0"/>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퇴직급여충당부채</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93663" marR="0" lvl="0" indent="-93663"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퇴직급여에 대해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DB</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형을 채택하고 있으나</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계리보고서 등 퇴직급여충당부채를 따로 설정하고 있지 않음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회사는 현재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DC</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형으로 변경을 고려하고 있으나</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DB</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형 유지 시</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퇴직급여충당부채에 대한 계상이 필요함</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endPar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865136797"/>
                  </a:ext>
                </a:extLst>
              </a:tr>
              <a:tr h="360000">
                <a:tc>
                  <a:txBody>
                    <a:bodyPr/>
                    <a:lstStyle/>
                    <a:p>
                      <a:pPr algn="l" rtl="0" fontAlgn="ctr" latinLnBrk="0"/>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무형자산</a:t>
                      </a:r>
                      <a:endParaRPr lang="en-US" altLang="ko-KR" sz="900" b="0" i="0" u="none" strike="noStrike" dirty="0">
                        <a:solidFill>
                          <a:srgbClr val="000000"/>
                        </a:solidFill>
                        <a:effectLst/>
                        <a:latin typeface="Arial" panose="020B0604020202020204" pitchFamily="34" charset="0"/>
                        <a:ea typeface="+mj-ea"/>
                        <a:cs typeface="Arial" panose="020B0604020202020204" pitchFamily="34" charset="0"/>
                      </a:endParaRPr>
                    </a:p>
                    <a:p>
                      <a:pPr algn="l" rtl="0" fontAlgn="ctr" latinLnBrk="0"/>
                      <a:r>
                        <a:rPr lang="en-US" altLang="ko-KR" sz="900" b="0" i="0" u="none" strike="noStrike" dirty="0">
                          <a:solidFill>
                            <a:srgbClr val="000000"/>
                          </a:solidFill>
                          <a:effectLst/>
                          <a:latin typeface="Arial" panose="020B0604020202020204" pitchFamily="34" charset="0"/>
                          <a:ea typeface="+mj-ea"/>
                          <a:cs typeface="Arial" panose="020B0604020202020204" pitchFamily="34" charset="0"/>
                        </a:rPr>
                        <a:t>(</a:t>
                      </a: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개발비</a:t>
                      </a:r>
                      <a:r>
                        <a:rPr lang="en-US" altLang="ko-KR" sz="900" b="0" i="0" u="none" strike="noStrike" dirty="0">
                          <a:solidFill>
                            <a:srgbClr val="000000"/>
                          </a:solidFill>
                          <a:effectLst/>
                          <a:latin typeface="Arial" panose="020B0604020202020204" pitchFamily="34" charset="0"/>
                          <a:ea typeface="+mj-ea"/>
                          <a:cs typeface="Arial" panose="020B0604020202020204" pitchFamily="34" charset="0"/>
                        </a:rPr>
                        <a:t>/</a:t>
                      </a: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특허권</a:t>
                      </a:r>
                      <a:r>
                        <a:rPr lang="en-US" altLang="ko-KR" sz="900" b="0" i="0" u="none" strike="noStrike" dirty="0">
                          <a:solidFill>
                            <a:srgbClr val="000000"/>
                          </a:solidFill>
                          <a:effectLst/>
                          <a:latin typeface="Arial" panose="020B0604020202020204" pitchFamily="34" charset="0"/>
                          <a:ea typeface="+mj-ea"/>
                          <a:cs typeface="Arial" panose="020B0604020202020204" pitchFamily="34" charset="0"/>
                        </a:rPr>
                        <a:t>)</a:t>
                      </a:r>
                      <a:endParaRPr lang="ko-KR" altLang="en-US" sz="900" b="0"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93663" marR="0" lvl="0" indent="-93663"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’19</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이전부터 계상되어 있는 개발비의 경우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현재까지 매출이 발생하지 않아 감가상각을 수행하고 있지 않음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인터뷰에 따르면 해당 개발비 관련 매출은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’22</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년에 발생할 것으로 예상되는 바</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매출 발생 시점부터 감가상각이 고려되어야 함</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93663" marR="0" lvl="0" indent="-93663"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회사는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건의 특허를 보유하고 있으나</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해당 특허권이 무형자산에 계상되어 있지 않는 부외자산으로 외부 평가 등을 통해 적정한 금액이 계상될 필요성이 있음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endPar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864268299"/>
                  </a:ext>
                </a:extLst>
              </a:tr>
              <a:tr h="357160">
                <a:tc>
                  <a:txBody>
                    <a:bodyPr/>
                    <a:lstStyle/>
                    <a:p>
                      <a:pPr algn="l" rtl="0" fontAlgn="ctr" latinLnBrk="0"/>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재고자산</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marL="93663" marR="0" lvl="0" indent="-93663"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rPr>
                        <a:t>회사는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맑은 고딕"/>
                          <a:cs typeface="Arial" panose="020B0604020202020204" pitchFamily="34" charset="0"/>
                        </a:rPr>
                        <a:t>재고자산수불을</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rPr>
                        <a:t> 관리하고 있지 않으며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rPr>
                        <a:t>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rPr>
                        <a:t>‘21</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rPr>
                        <a:t>년 이전까지 연말 재고에 대해 전액 매출원가 처리하였음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rPr>
                        <a:t>. </a:t>
                      </a:r>
                    </a:p>
                    <a:p>
                      <a:pPr marL="93663" marR="0" lvl="0" indent="-93663"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rPr>
                        <a:t>과거 재고자산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rPr>
                        <a:t>T/O days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rPr>
                        <a:t>추정에 대한 한계가 존재하고</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rPr>
                        <a:t>향후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맑은 고딕"/>
                          <a:cs typeface="Arial" panose="020B0604020202020204" pitchFamily="34" charset="0"/>
                        </a:rPr>
                        <a:t>재고자산수불에</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rPr>
                        <a:t> 대한 관리가 필요함</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rPr>
                        <a:t>.</a:t>
                      </a:r>
                      <a:endPar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783652066"/>
                  </a:ext>
                </a:extLst>
              </a:tr>
            </a:tbl>
          </a:graphicData>
        </a:graphic>
      </p:graphicFrame>
      <p:sp>
        <p:nvSpPr>
          <p:cNvPr id="8" name="제목 2">
            <a:extLst>
              <a:ext uri="{FF2B5EF4-FFF2-40B4-BE49-F238E27FC236}">
                <a16:creationId xmlns:a16="http://schemas.microsoft.com/office/drawing/2014/main" id="{144A6156-ABB5-45EB-8A41-0FF5BC8F0800}"/>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ea typeface="맑은 고딕" panose="020B0503020000020004" pitchFamily="50" charset="-127"/>
              </a:rPr>
              <a:t>Key Findings</a:t>
            </a:r>
          </a:p>
        </p:txBody>
      </p:sp>
    </p:spTree>
    <p:extLst>
      <p:ext uri="{BB962C8B-B14F-4D97-AF65-F5344CB8AC3E}">
        <p14:creationId xmlns:p14="http://schemas.microsoft.com/office/powerpoint/2010/main" val="537557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Group 3">
            <a:extLst>
              <a:ext uri="{FF2B5EF4-FFF2-40B4-BE49-F238E27FC236}">
                <a16:creationId xmlns:a16="http://schemas.microsoft.com/office/drawing/2014/main" id="{1467BF33-DF8B-4824-9975-24B655697CEA}"/>
              </a:ext>
            </a:extLst>
          </p:cNvPr>
          <p:cNvGraphicFramePr>
            <a:graphicFrameLocks noGrp="1"/>
          </p:cNvGraphicFramePr>
          <p:nvPr/>
        </p:nvGraphicFramePr>
        <p:xfrm>
          <a:off x="468001" y="1191600"/>
          <a:ext cx="9038334" cy="5056800"/>
        </p:xfrm>
        <a:graphic>
          <a:graphicData uri="http://schemas.openxmlformats.org/drawingml/2006/table">
            <a:tbl>
              <a:tblPr/>
              <a:tblGrid>
                <a:gridCol w="1557064">
                  <a:extLst>
                    <a:ext uri="{9D8B030D-6E8A-4147-A177-3AD203B41FA5}">
                      <a16:colId xmlns:a16="http://schemas.microsoft.com/office/drawing/2014/main" val="20000"/>
                    </a:ext>
                  </a:extLst>
                </a:gridCol>
                <a:gridCol w="7481270">
                  <a:extLst>
                    <a:ext uri="{9D8B030D-6E8A-4147-A177-3AD203B41FA5}">
                      <a16:colId xmlns:a16="http://schemas.microsoft.com/office/drawing/2014/main" val="20001"/>
                    </a:ext>
                  </a:extLst>
                </a:gridCol>
              </a:tblGrid>
              <a:tr h="262800">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lang="en-US" altLang="ko-KR" sz="1000" b="1" i="0" u="none" strike="noStrike" kern="1200" dirty="0">
                          <a:solidFill>
                            <a:schemeClr val="bg1"/>
                          </a:solidFill>
                          <a:effectLst/>
                          <a:latin typeface="Arial" panose="020B0604020202020204" pitchFamily="34" charset="0"/>
                          <a:ea typeface="+mn-ea"/>
                          <a:cs typeface="Arial" panose="020B0604020202020204" pitchFamily="34" charset="0"/>
                        </a:rPr>
                        <a:t>Topic</a:t>
                      </a:r>
                      <a:endPar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Details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9400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Adjusted EBITDA</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492500" marR="0" lvl="0" indent="-77788"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defRPr/>
                      </a:pPr>
                      <a:r>
                        <a:rPr lang="ko-KR" altLang="en-US" sz="900" u="sng" dirty="0">
                          <a:latin typeface="Arial" panose="020B0604020202020204" pitchFamily="34" charset="0"/>
                          <a:cs typeface="Arial" panose="020B0604020202020204" pitchFamily="34" charset="0"/>
                        </a:rPr>
                        <a:t> </a:t>
                      </a:r>
                      <a:r>
                        <a:rPr lang="en-US" altLang="ko-KR" sz="900" b="1" u="sng" dirty="0">
                          <a:latin typeface="Arial" panose="020B0604020202020204" pitchFamily="34" charset="0"/>
                          <a:cs typeface="Arial" panose="020B0604020202020204" pitchFamily="34" charset="0"/>
                        </a:rPr>
                        <a:t>Adjustments details</a:t>
                      </a:r>
                    </a:p>
                    <a:p>
                      <a:pPr marL="3584575" marR="0" lvl="0" indent="-77788"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 </a:t>
                      </a: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임차료 대납 매출</a:t>
                      </a:r>
                      <a:r>
                        <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판매관리비 조정</a:t>
                      </a:r>
                      <a:endPar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584575" marR="0" lvl="0" indent="-77788"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회사는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독립바이오제약</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사무실</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성남기업성장센터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임차료 및 관리비를 대납하고 있으며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해당 대납 금액을 서비스매출로 계상하였음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해당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대납건은</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회사의 매출과 연계되지 않으므로 매출에서 대납관련 금액을 차감하였으며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임차료 및 관리비에 계상되어 있던 비용 또한 차감 조정함</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3584575" marR="0" lvl="0" indent="-77788"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 </a:t>
                      </a: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재고 비용처리</a:t>
                      </a:r>
                      <a:endPar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584575" marR="0" lvl="0" indent="-77788"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회사는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’20</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년까지 기말시점 재고에 대하여 전액 매출원가로 비용처리를 수행하고 있었으나</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’21</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조정을 통해 매출원가를 차감하고 재고자산을 인식하였음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(494</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백만원</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관리되고 있던 재고수불 등 </a:t>
                      </a:r>
                      <a:r>
                        <a:rPr kumimoji="0" lang="en-US" altLang="ko-KR"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backdata</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가 존재하지 아니하여 재고자산의 신뢰성 및 금액의 정확성에는 의문이 존재함</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3584575" marR="0" lvl="0" indent="-77788"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 </a:t>
                      </a: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퇴직급여</a:t>
                      </a:r>
                      <a:endPar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584575" marR="0" lvl="0" indent="-77788"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회사는 퇴직급여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DB</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형을 채택하고 있으나</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퇴직급여충당부채를 계상하지 않고 있어 과거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퇴직급여추계액을</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통해 퇴직급여충당부채를 재계산함</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p>
                    <a:p>
                      <a:pPr marL="3584575" marR="0" lvl="0" indent="-77788" algn="l" defTabSz="914400" rtl="0" eaLnBrk="1" fontAlgn="auto" latinLnBrk="0" hangingPunct="1">
                        <a:lnSpc>
                          <a:spcPts val="1200"/>
                        </a:lnSpc>
                        <a:spcBef>
                          <a:spcPts val="0"/>
                        </a:spcBef>
                        <a:spcAft>
                          <a:spcPts val="0"/>
                        </a:spcAft>
                        <a:buClr>
                          <a:srgbClr val="00338D"/>
                        </a:buClr>
                        <a:buSzTx/>
                        <a:buFont typeface="Wingdings" panose="05000000000000000000" pitchFamily="2" charset="2"/>
                        <a:buChar char="ü"/>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인력충원에 따라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퇴직급여추계액이</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상승하는 추세를 보임</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3584575" marR="0" lvl="0" indent="-77788"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4) </a:t>
                      </a: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정부과제</a:t>
                      </a:r>
                      <a:endPar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584575" marR="0" lvl="0" indent="-77788"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defRPr/>
                      </a:pPr>
                      <a:r>
                        <a:rPr lang="ko-KR" altLang="en-US" sz="900" u="none" dirty="0">
                          <a:latin typeface="Arial" panose="020B0604020202020204" pitchFamily="34" charset="0"/>
                          <a:cs typeface="Arial" panose="020B0604020202020204" pitchFamily="34" charset="0"/>
                        </a:rPr>
                        <a:t>회사는 정부과제 수입에 대해 영업외수익으로 인식하고 있음</a:t>
                      </a:r>
                      <a:r>
                        <a:rPr lang="en-US" altLang="ko-KR" sz="900" u="none" dirty="0">
                          <a:latin typeface="Arial" panose="020B0604020202020204" pitchFamily="34" charset="0"/>
                          <a:cs typeface="Arial" panose="020B0604020202020204" pitchFamily="34" charset="0"/>
                        </a:rPr>
                        <a:t>. </a:t>
                      </a:r>
                      <a:r>
                        <a:rPr lang="ko-KR" altLang="en-US" sz="900" u="none" dirty="0">
                          <a:latin typeface="Arial" panose="020B0604020202020204" pitchFamily="34" charset="0"/>
                          <a:cs typeface="Arial" panose="020B0604020202020204" pitchFamily="34" charset="0"/>
                        </a:rPr>
                        <a:t>해당 회계처리는 적절하나</a:t>
                      </a:r>
                      <a:r>
                        <a:rPr lang="en-US" altLang="ko-KR" sz="900" u="none" dirty="0">
                          <a:latin typeface="Arial" panose="020B0604020202020204" pitchFamily="34" charset="0"/>
                          <a:cs typeface="Arial" panose="020B0604020202020204" pitchFamily="34" charset="0"/>
                        </a:rPr>
                        <a:t>, </a:t>
                      </a:r>
                      <a:r>
                        <a:rPr lang="ko-KR" altLang="en-US" sz="900" u="none" dirty="0">
                          <a:latin typeface="Arial" panose="020B0604020202020204" pitchFamily="34" charset="0"/>
                          <a:cs typeface="Arial" panose="020B0604020202020204" pitchFamily="34" charset="0"/>
                        </a:rPr>
                        <a:t>이를 영업외수익에 반영 시 </a:t>
                      </a:r>
                      <a:r>
                        <a:rPr lang="en-US" altLang="ko-KR" sz="900" u="none" dirty="0">
                          <a:latin typeface="Arial" panose="020B0604020202020204" pitchFamily="34" charset="0"/>
                          <a:cs typeface="Arial" panose="020B0604020202020204" pitchFamily="34" charset="0"/>
                        </a:rPr>
                        <a:t>OCF</a:t>
                      </a:r>
                      <a:r>
                        <a:rPr lang="ko-KR" altLang="en-US" sz="900" u="none" dirty="0">
                          <a:latin typeface="Arial" panose="020B0604020202020204" pitchFamily="34" charset="0"/>
                          <a:cs typeface="Arial" panose="020B0604020202020204" pitchFamily="34" charset="0"/>
                        </a:rPr>
                        <a:t>로 반영되지 아니하여 </a:t>
                      </a:r>
                      <a:r>
                        <a:rPr lang="en-US" altLang="ko-KR" sz="900" u="none" dirty="0">
                          <a:latin typeface="Arial" panose="020B0604020202020204" pitchFamily="34" charset="0"/>
                          <a:cs typeface="Arial" panose="020B0604020202020204" pitchFamily="34" charset="0"/>
                        </a:rPr>
                        <a:t>DCF valuation</a:t>
                      </a:r>
                      <a:r>
                        <a:rPr lang="ko-KR" altLang="en-US" sz="900" u="none" dirty="0">
                          <a:latin typeface="Arial" panose="020B0604020202020204" pitchFamily="34" charset="0"/>
                          <a:cs typeface="Arial" panose="020B0604020202020204" pitchFamily="34" charset="0"/>
                        </a:rPr>
                        <a:t>에서 고려되지 않게 됨</a:t>
                      </a:r>
                      <a:r>
                        <a:rPr lang="en-US" altLang="ko-KR" sz="900" u="none" dirty="0">
                          <a:latin typeface="Arial" panose="020B0604020202020204" pitchFamily="34" charset="0"/>
                          <a:cs typeface="Arial" panose="020B0604020202020204" pitchFamily="34" charset="0"/>
                        </a:rPr>
                        <a:t>. </a:t>
                      </a:r>
                      <a:r>
                        <a:rPr lang="ko-KR" altLang="en-US" sz="900" u="none" dirty="0">
                          <a:latin typeface="Arial" panose="020B0604020202020204" pitchFamily="34" charset="0"/>
                          <a:cs typeface="Arial" panose="020B0604020202020204" pitchFamily="34" charset="0"/>
                        </a:rPr>
                        <a:t>해당 정부과제는 그 성격상 회사의 주요 영업과 관련성이 존재하며</a:t>
                      </a:r>
                      <a:r>
                        <a:rPr lang="en-US" altLang="ko-KR" sz="900" u="none" dirty="0">
                          <a:latin typeface="Arial" panose="020B0604020202020204" pitchFamily="34" charset="0"/>
                          <a:cs typeface="Arial" panose="020B0604020202020204" pitchFamily="34" charset="0"/>
                        </a:rPr>
                        <a:t>, </a:t>
                      </a:r>
                      <a:r>
                        <a:rPr lang="ko-KR" altLang="en-US" sz="900" u="none" dirty="0">
                          <a:latin typeface="Arial" panose="020B0604020202020204" pitchFamily="34" charset="0"/>
                          <a:cs typeface="Arial" panose="020B0604020202020204" pitchFamily="34" charset="0"/>
                        </a:rPr>
                        <a:t>향후에도 발생이 예상되며</a:t>
                      </a:r>
                      <a:r>
                        <a:rPr lang="en-US" altLang="ko-KR" sz="900" u="none" dirty="0">
                          <a:latin typeface="Arial" panose="020B0604020202020204" pitchFamily="34" charset="0"/>
                          <a:cs typeface="Arial" panose="020B0604020202020204" pitchFamily="34" charset="0"/>
                        </a:rPr>
                        <a:t>, valuation </a:t>
                      </a:r>
                      <a:r>
                        <a:rPr lang="ko-KR" altLang="en-US" sz="900" u="none" dirty="0">
                          <a:latin typeface="Arial" panose="020B0604020202020204" pitchFamily="34" charset="0"/>
                          <a:cs typeface="Arial" panose="020B0604020202020204" pitchFamily="34" charset="0"/>
                        </a:rPr>
                        <a:t>목적상 영업</a:t>
                      </a:r>
                      <a:r>
                        <a:rPr lang="en-US" altLang="ko-KR" sz="900" u="none" dirty="0">
                          <a:latin typeface="Arial" panose="020B0604020202020204" pitchFamily="34" charset="0"/>
                          <a:cs typeface="Arial" panose="020B0604020202020204" pitchFamily="34" charset="0"/>
                        </a:rPr>
                        <a:t>CF</a:t>
                      </a:r>
                      <a:r>
                        <a:rPr lang="ko-KR" altLang="en-US" sz="900" u="none" dirty="0">
                          <a:latin typeface="Arial" panose="020B0604020202020204" pitchFamily="34" charset="0"/>
                          <a:cs typeface="Arial" panose="020B0604020202020204" pitchFamily="34" charset="0"/>
                        </a:rPr>
                        <a:t>로 반영하는 것이 보다 적합하다고 판단되어 </a:t>
                      </a:r>
                      <a:r>
                        <a:rPr lang="en-US" altLang="ko-KR" sz="900" u="none" dirty="0">
                          <a:latin typeface="Arial" panose="020B0604020202020204" pitchFamily="34" charset="0"/>
                          <a:cs typeface="Arial" panose="020B0604020202020204" pitchFamily="34" charset="0"/>
                        </a:rPr>
                        <a:t>Pro-forma EBITDA</a:t>
                      </a:r>
                      <a:r>
                        <a:rPr lang="ko-KR" altLang="en-US" sz="900" u="none" dirty="0">
                          <a:latin typeface="Arial" panose="020B0604020202020204" pitchFamily="34" charset="0"/>
                          <a:cs typeface="Arial" panose="020B0604020202020204" pitchFamily="34" charset="0"/>
                        </a:rPr>
                        <a:t>로</a:t>
                      </a:r>
                      <a:r>
                        <a:rPr lang="en-US" altLang="ko-KR" sz="900" u="none" dirty="0">
                          <a:latin typeface="Arial" panose="020B0604020202020204" pitchFamily="34" charset="0"/>
                          <a:cs typeface="Arial" panose="020B0604020202020204" pitchFamily="34" charset="0"/>
                        </a:rPr>
                        <a:t> </a:t>
                      </a:r>
                      <a:r>
                        <a:rPr lang="ko-KR" altLang="en-US" sz="900" u="none" dirty="0">
                          <a:latin typeface="Arial" panose="020B0604020202020204" pitchFamily="34" charset="0"/>
                          <a:cs typeface="Arial" panose="020B0604020202020204" pitchFamily="34" charset="0"/>
                        </a:rPr>
                        <a:t>조정 반영하였음</a:t>
                      </a:r>
                      <a:r>
                        <a:rPr lang="en-US" altLang="ko-KR" sz="900" u="none" dirty="0">
                          <a:latin typeface="Arial" panose="020B0604020202020204" pitchFamily="34" charset="0"/>
                          <a:cs typeface="Arial" panose="020B0604020202020204" pitchFamily="34" charset="0"/>
                        </a:rPr>
                        <a:t>. </a:t>
                      </a:r>
                    </a:p>
                    <a:p>
                      <a:pPr marL="3492500" marR="0" lvl="0" indent="-77788"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4" name="제목 2">
            <a:extLst>
              <a:ext uri="{FF2B5EF4-FFF2-40B4-BE49-F238E27FC236}">
                <a16:creationId xmlns:a16="http://schemas.microsoft.com/office/drawing/2014/main" id="{EC31AAB1-348F-4B38-BBAE-3ED466156B32}"/>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400" b="1" dirty="0">
                <a:solidFill>
                  <a:srgbClr val="00338D"/>
                </a:solidFill>
                <a:latin typeface="KPMG Extralight" panose="020B0303030202040204" pitchFamily="34" charset="0"/>
              </a:rPr>
              <a:t>Adjusted EBITDA </a:t>
            </a:r>
            <a:endParaRPr lang="en-US" altLang="ko-KR" sz="4400" b="1" dirty="0">
              <a:solidFill>
                <a:srgbClr val="00338D"/>
              </a:solidFill>
              <a:highlight>
                <a:srgbClr val="FFFF00"/>
              </a:highlight>
              <a:latin typeface="KPMG Extralight" panose="020B0303030202040204" pitchFamily="34" charset="0"/>
            </a:endParaRPr>
          </a:p>
        </p:txBody>
      </p:sp>
      <p:sp>
        <p:nvSpPr>
          <p:cNvPr id="26" name="제목 2">
            <a:extLst>
              <a:ext uri="{FF2B5EF4-FFF2-40B4-BE49-F238E27FC236}">
                <a16:creationId xmlns:a16="http://schemas.microsoft.com/office/drawing/2014/main" id="{F149291A-FC10-4429-85C1-449FE2C9129B}"/>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ea typeface="맑은 고딕" panose="020B0503020000020004" pitchFamily="50" charset="-127"/>
              </a:rPr>
              <a:t>Key Findings</a:t>
            </a:r>
          </a:p>
        </p:txBody>
      </p:sp>
      <p:graphicFrame>
        <p:nvGraphicFramePr>
          <p:cNvPr id="8" name="표 7">
            <a:extLst>
              <a:ext uri="{FF2B5EF4-FFF2-40B4-BE49-F238E27FC236}">
                <a16:creationId xmlns:a16="http://schemas.microsoft.com/office/drawing/2014/main" id="{3DD2DE7B-8BD9-4ED1-9CC4-EE35703ADB77}"/>
              </a:ext>
            </a:extLst>
          </p:cNvPr>
          <p:cNvGraphicFramePr>
            <a:graphicFrameLocks noGrp="1"/>
          </p:cNvGraphicFramePr>
          <p:nvPr>
            <p:extLst>
              <p:ext uri="{D42A27DB-BD31-4B8C-83A1-F6EECF244321}">
                <p14:modId xmlns:p14="http://schemas.microsoft.com/office/powerpoint/2010/main" val="2639521935"/>
              </p:ext>
            </p:extLst>
          </p:nvPr>
        </p:nvGraphicFramePr>
        <p:xfrm>
          <a:off x="2138399" y="1515601"/>
          <a:ext cx="3265705" cy="4603755"/>
        </p:xfrm>
        <a:graphic>
          <a:graphicData uri="http://schemas.openxmlformats.org/drawingml/2006/table">
            <a:tbl>
              <a:tblPr/>
              <a:tblGrid>
                <a:gridCol w="160659">
                  <a:extLst>
                    <a:ext uri="{9D8B030D-6E8A-4147-A177-3AD203B41FA5}">
                      <a16:colId xmlns:a16="http://schemas.microsoft.com/office/drawing/2014/main" val="344467472"/>
                    </a:ext>
                  </a:extLst>
                </a:gridCol>
                <a:gridCol w="1221382">
                  <a:extLst>
                    <a:ext uri="{9D8B030D-6E8A-4147-A177-3AD203B41FA5}">
                      <a16:colId xmlns:a16="http://schemas.microsoft.com/office/drawing/2014/main" val="343875757"/>
                    </a:ext>
                  </a:extLst>
                </a:gridCol>
                <a:gridCol w="627888">
                  <a:extLst>
                    <a:ext uri="{9D8B030D-6E8A-4147-A177-3AD203B41FA5}">
                      <a16:colId xmlns:a16="http://schemas.microsoft.com/office/drawing/2014/main" val="337344304"/>
                    </a:ext>
                  </a:extLst>
                </a:gridCol>
                <a:gridCol w="627888">
                  <a:extLst>
                    <a:ext uri="{9D8B030D-6E8A-4147-A177-3AD203B41FA5}">
                      <a16:colId xmlns:a16="http://schemas.microsoft.com/office/drawing/2014/main" val="608350598"/>
                    </a:ext>
                  </a:extLst>
                </a:gridCol>
                <a:gridCol w="627888">
                  <a:extLst>
                    <a:ext uri="{9D8B030D-6E8A-4147-A177-3AD203B41FA5}">
                      <a16:colId xmlns:a16="http://schemas.microsoft.com/office/drawing/2014/main" val="3323818807"/>
                    </a:ext>
                  </a:extLst>
                </a:gridCol>
              </a:tblGrid>
              <a:tr h="142201">
                <a:tc gridSpan="2">
                  <a:txBody>
                    <a:bodyPr/>
                    <a:lstStyle/>
                    <a:p>
                      <a:pPr algn="l" rtl="0" fontAlgn="ctr"/>
                      <a:r>
                        <a:rPr lang="en-US" altLang="ko-KR" sz="900" b="1" i="0" u="none" strike="noStrike">
                          <a:solidFill>
                            <a:srgbClr val="FFFFFF"/>
                          </a:solidFill>
                          <a:effectLst/>
                          <a:latin typeface="Arial" panose="020B0604020202020204" pitchFamily="34" charset="0"/>
                          <a:ea typeface="+mj-ea"/>
                          <a:cs typeface="Arial" panose="020B0604020202020204" pitchFamily="34" charset="0"/>
                        </a:rPr>
                        <a:t>(</a:t>
                      </a:r>
                      <a:r>
                        <a:rPr lang="ko-KR" altLang="en-US" sz="900" b="1" i="0" u="none" strike="noStrike">
                          <a:solidFill>
                            <a:srgbClr val="FFFFFF"/>
                          </a:solidFill>
                          <a:effectLst/>
                          <a:latin typeface="Arial" panose="020B0604020202020204" pitchFamily="34" charset="0"/>
                          <a:ea typeface="+mj-ea"/>
                          <a:cs typeface="Arial" panose="020B0604020202020204" pitchFamily="34" charset="0"/>
                        </a:rPr>
                        <a:t>단위</a:t>
                      </a:r>
                      <a:r>
                        <a:rPr lang="en-US" altLang="ko-KR" sz="900" b="1" i="0" u="none" strike="noStrike">
                          <a:solidFill>
                            <a:srgbClr val="FFFFFF"/>
                          </a:solidFill>
                          <a:effectLst/>
                          <a:latin typeface="Arial" panose="020B0604020202020204" pitchFamily="34" charset="0"/>
                          <a:ea typeface="+mj-ea"/>
                          <a:cs typeface="Arial" panose="020B0604020202020204" pitchFamily="34" charset="0"/>
                        </a:rPr>
                        <a:t>: </a:t>
                      </a:r>
                      <a:r>
                        <a:rPr lang="ko-KR" altLang="en-US" sz="900" b="1" i="0" u="none" strike="noStrike">
                          <a:solidFill>
                            <a:srgbClr val="FFFFFF"/>
                          </a:solidFill>
                          <a:effectLst/>
                          <a:latin typeface="Arial" panose="020B0604020202020204" pitchFamily="34" charset="0"/>
                          <a:ea typeface="+mj-ea"/>
                          <a:cs typeface="Arial" panose="020B0604020202020204" pitchFamily="34" charset="0"/>
                        </a:rPr>
                        <a:t>백만원</a:t>
                      </a:r>
                      <a:r>
                        <a:rPr lang="en-US" altLang="ko-KR" sz="900" b="1" i="0" u="none" strike="noStrike">
                          <a:solidFill>
                            <a:srgbClr val="FFFFFF"/>
                          </a:solidFill>
                          <a:effectLst/>
                          <a:latin typeface="Arial" panose="020B0604020202020204" pitchFamily="34" charset="0"/>
                          <a:ea typeface="+mj-ea"/>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latinLnBrk="1"/>
                      <a:endParaRPr lang="ko-KR" altLang="en-US"/>
                    </a:p>
                  </a:txBody>
                  <a:tcPr/>
                </a:tc>
                <a:tc>
                  <a:txBody>
                    <a:bodyPr/>
                    <a:lstStyle/>
                    <a:p>
                      <a:pPr algn="ctr" rtl="0" fontAlgn="ctr"/>
                      <a:r>
                        <a:rPr lang="en-US" sz="900" b="1" i="0" u="none" strike="noStrike">
                          <a:solidFill>
                            <a:srgbClr val="FFFFFF"/>
                          </a:solidFill>
                          <a:effectLst/>
                          <a:latin typeface="Arial" panose="020B0604020202020204" pitchFamily="34" charset="0"/>
                          <a:ea typeface="+mj-ea"/>
                          <a:cs typeface="Arial" panose="020B0604020202020204" pitchFamily="34" charset="0"/>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900" b="1" i="0" u="none" strike="noStrike">
                          <a:solidFill>
                            <a:srgbClr val="FFFFFF"/>
                          </a:solidFill>
                          <a:effectLst/>
                          <a:latin typeface="Arial" panose="020B0604020202020204" pitchFamily="34" charset="0"/>
                          <a:ea typeface="+mj-ea"/>
                          <a:cs typeface="Arial" panose="020B0604020202020204" pitchFamily="34" charset="0"/>
                        </a:rPr>
                        <a:t>FY20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fontAlgn="ctr"/>
                      <a:r>
                        <a:rPr lang="en-US" sz="900" b="1" i="0" u="none" strike="noStrike">
                          <a:solidFill>
                            <a:srgbClr val="FFFFFF"/>
                          </a:solidFill>
                          <a:effectLst/>
                          <a:latin typeface="Arial" panose="020B0604020202020204" pitchFamily="34" charset="0"/>
                          <a:ea typeface="+mj-ea"/>
                          <a:cs typeface="Arial" panose="020B0604020202020204" pitchFamily="34" charset="0"/>
                        </a:rPr>
                        <a:t>FY21</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1823194324"/>
                  </a:ext>
                </a:extLst>
              </a:tr>
              <a:tr h="142201">
                <a:tc gridSpan="2">
                  <a:txBody>
                    <a:bodyPr/>
                    <a:lstStyle/>
                    <a:p>
                      <a:pPr algn="l" rtl="0"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매출</a:t>
                      </a:r>
                      <a:r>
                        <a:rPr lang="en-US" altLang="ko-KR" sz="900" b="1" i="0" u="none" strike="noStrike">
                          <a:solidFill>
                            <a:srgbClr val="000000"/>
                          </a:solidFill>
                          <a:effectLst/>
                          <a:latin typeface="Arial" panose="020B0604020202020204" pitchFamily="34" charset="0"/>
                          <a:ea typeface="+mj-ea"/>
                          <a:cs typeface="Arial" panose="020B0604020202020204" pitchFamily="34" charset="0"/>
                        </a:rPr>
                        <a:t>(</a:t>
                      </a:r>
                      <a:r>
                        <a:rPr lang="en-US" sz="900" b="1" i="0" u="none" strike="noStrike">
                          <a:solidFill>
                            <a:srgbClr val="000000"/>
                          </a:solidFill>
                          <a:effectLst/>
                          <a:latin typeface="Arial" panose="020B0604020202020204" pitchFamily="34" charset="0"/>
                          <a:ea typeface="+mj-ea"/>
                          <a:cs typeface="Arial" panose="020B0604020202020204" pitchFamily="34" charset="0"/>
                        </a:rPr>
                        <a:t>A)</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98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322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3,728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8250387"/>
                  </a:ext>
                </a:extLst>
              </a:tr>
              <a:tr h="142201">
                <a:tc gridSpan="2">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매출원가</a:t>
                      </a: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r>
                        <a:rPr lang="en-US" sz="900" b="0" i="0" u="none" strike="noStrike">
                          <a:solidFill>
                            <a:srgbClr val="000000"/>
                          </a:solidFill>
                          <a:effectLst/>
                          <a:latin typeface="Arial" panose="020B0604020202020204" pitchFamily="34" charset="0"/>
                          <a:ea typeface="+mj-ea"/>
                          <a:cs typeface="Arial" panose="020B0604020202020204" pitchFamily="34" charset="0"/>
                        </a:rPr>
                        <a:t>B)</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900" b="0" i="0" u="none" strike="noStrike" dirty="0">
                          <a:solidFill>
                            <a:srgbClr val="000000"/>
                          </a:solidFill>
                          <a:effectLst/>
                          <a:latin typeface="Arial" panose="020B0604020202020204" pitchFamily="34" charset="0"/>
                          <a:ea typeface="+mj-ea"/>
                          <a:cs typeface="Arial" panose="020B0604020202020204" pitchFamily="34" charset="0"/>
                        </a:rPr>
                        <a:t>78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j-ea"/>
                          <a:cs typeface="Arial" panose="020B0604020202020204" pitchFamily="34" charset="0"/>
                        </a:rPr>
                        <a:t>188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j-ea"/>
                          <a:cs typeface="Arial" panose="020B0604020202020204" pitchFamily="34" charset="0"/>
                        </a:rPr>
                        <a:t>1,280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064762085"/>
                  </a:ext>
                </a:extLst>
              </a:tr>
              <a:tr h="142201">
                <a:tc gridSpan="2">
                  <a:txBody>
                    <a:bodyPr/>
                    <a:lstStyle/>
                    <a:p>
                      <a:pPr algn="l" rtl="0"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매출총이익</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21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134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2,448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82250267"/>
                  </a:ext>
                </a:extLst>
              </a:tr>
              <a:tr h="142201">
                <a:tc>
                  <a:txBody>
                    <a:bodyPr/>
                    <a:lstStyle/>
                    <a:p>
                      <a:pPr algn="l" rtl="0" fontAlgn="ctr"/>
                      <a:r>
                        <a:rPr lang="ko-KR" altLang="en-US" sz="900" b="0" i="1"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rtl="0" fontAlgn="ctr"/>
                      <a:r>
                        <a:rPr lang="en-US" sz="900" b="0" i="1" u="none" strike="noStrike">
                          <a:solidFill>
                            <a:srgbClr val="000000"/>
                          </a:solidFill>
                          <a:effectLst/>
                          <a:latin typeface="Arial" panose="020B0604020202020204" pitchFamily="34" charset="0"/>
                          <a:ea typeface="+mj-ea"/>
                          <a:cs typeface="Arial" panose="020B0604020202020204" pitchFamily="34" charset="0"/>
                        </a:rPr>
                        <a:t>Gross Profit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0000"/>
                          </a:solidFill>
                          <a:effectLst/>
                          <a:latin typeface="Arial" panose="020B0604020202020204" pitchFamily="34" charset="0"/>
                          <a:ea typeface="+mj-ea"/>
                          <a:cs typeface="Arial" panose="020B0604020202020204" pitchFamily="34" charset="0"/>
                        </a:rPr>
                        <a:t>21.0%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0000"/>
                          </a:solidFill>
                          <a:effectLst/>
                          <a:latin typeface="Arial" panose="020B0604020202020204" pitchFamily="34" charset="0"/>
                          <a:ea typeface="+mj-ea"/>
                          <a:cs typeface="Arial" panose="020B0604020202020204" pitchFamily="34" charset="0"/>
                        </a:rPr>
                        <a:t>41.7%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0000"/>
                          </a:solidFill>
                          <a:effectLst/>
                          <a:latin typeface="Arial" panose="020B0604020202020204" pitchFamily="34" charset="0"/>
                          <a:ea typeface="+mj-ea"/>
                          <a:cs typeface="Arial" panose="020B0604020202020204" pitchFamily="34" charset="0"/>
                        </a:rPr>
                        <a:t>65.7% </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064137127"/>
                  </a:ext>
                </a:extLst>
              </a:tr>
              <a:tr h="142201">
                <a:tc gridSpan="2">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판매관리비</a:t>
                      </a: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r>
                        <a:rPr lang="en-US" sz="900" b="0" i="0" u="none" strike="noStrike">
                          <a:solidFill>
                            <a:srgbClr val="000000"/>
                          </a:solidFill>
                          <a:effectLst/>
                          <a:latin typeface="Arial" panose="020B0604020202020204" pitchFamily="34" charset="0"/>
                          <a:ea typeface="+mj-ea"/>
                          <a:cs typeface="Arial" panose="020B0604020202020204" pitchFamily="34" charset="0"/>
                        </a:rPr>
                        <a:t>C)</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227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375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1,127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940427802"/>
                  </a:ext>
                </a:extLst>
              </a:tr>
              <a:tr h="142201">
                <a:tc gridSpan="2">
                  <a:txBody>
                    <a:bodyPr/>
                    <a:lstStyle/>
                    <a:p>
                      <a:pPr algn="l" rtl="0" fontAlgn="ctr"/>
                      <a:r>
                        <a:rPr lang="en-US" sz="900" b="1" i="0" u="none" strike="noStrike">
                          <a:solidFill>
                            <a:srgbClr val="000000"/>
                          </a:solidFill>
                          <a:effectLst/>
                          <a:latin typeface="Arial" panose="020B0604020202020204" pitchFamily="34" charset="0"/>
                          <a:ea typeface="+mj-ea"/>
                          <a:cs typeface="Arial" panose="020B0604020202020204" pitchFamily="34" charset="0"/>
                        </a:rPr>
                        <a:t>EBIT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(207)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(241)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1,321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485862010"/>
                  </a:ext>
                </a:extLst>
              </a:tr>
              <a:tr h="142201">
                <a:tc>
                  <a:txBody>
                    <a:bodyPr/>
                    <a:lstStyle/>
                    <a:p>
                      <a:pPr algn="l" rtl="0" fontAlgn="ctr"/>
                      <a:r>
                        <a:rPr lang="ko-KR" altLang="en-US" sz="900" b="0" i="1"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rtl="0" fontAlgn="ctr"/>
                      <a:r>
                        <a:rPr lang="en-US" sz="900" b="0" i="1" u="none" strike="noStrike">
                          <a:solidFill>
                            <a:srgbClr val="000000"/>
                          </a:solidFill>
                          <a:effectLst/>
                          <a:latin typeface="Arial" panose="020B0604020202020204" pitchFamily="34" charset="0"/>
                          <a:ea typeface="+mj-ea"/>
                          <a:cs typeface="Arial" panose="020B0604020202020204" pitchFamily="34" charset="0"/>
                        </a:rPr>
                        <a:t>EBIT%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1" u="none" strike="noStrike">
                          <a:solidFill>
                            <a:srgbClr val="000000"/>
                          </a:solidFill>
                          <a:effectLst/>
                          <a:latin typeface="Arial" panose="020B0604020202020204" pitchFamily="34" charset="0"/>
                          <a:ea typeface="+mj-ea"/>
                          <a:cs typeface="Arial" panose="020B0604020202020204" pitchFamily="34" charset="0"/>
                        </a:rPr>
                        <a:t>(210.2)%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1" u="none" strike="noStrike">
                          <a:solidFill>
                            <a:srgbClr val="000000"/>
                          </a:solidFill>
                          <a:effectLst/>
                          <a:latin typeface="Arial" panose="020B0604020202020204" pitchFamily="34" charset="0"/>
                          <a:ea typeface="+mj-ea"/>
                          <a:cs typeface="Arial" panose="020B0604020202020204" pitchFamily="34" charset="0"/>
                        </a:rPr>
                        <a:t>(75.0)%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1" u="none" strike="noStrike">
                          <a:solidFill>
                            <a:srgbClr val="000000"/>
                          </a:solidFill>
                          <a:effectLst/>
                          <a:latin typeface="Arial" panose="020B0604020202020204" pitchFamily="34" charset="0"/>
                          <a:ea typeface="+mj-ea"/>
                          <a:cs typeface="Arial" panose="020B0604020202020204" pitchFamily="34" charset="0"/>
                        </a:rPr>
                        <a:t>35.4%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301691642"/>
                  </a:ext>
                </a:extLst>
              </a:tr>
              <a:tr h="142201">
                <a:tc>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rtl="0" fontAlgn="ctr"/>
                      <a:r>
                        <a:rPr lang="en-US" sz="900" b="0" i="0" u="none" strike="noStrike">
                          <a:solidFill>
                            <a:srgbClr val="000000"/>
                          </a:solidFill>
                          <a:effectLst/>
                          <a:latin typeface="Arial" panose="020B0604020202020204" pitchFamily="34" charset="0"/>
                          <a:ea typeface="+mj-ea"/>
                          <a:cs typeface="Arial" panose="020B0604020202020204" pitchFamily="34" charset="0"/>
                        </a:rPr>
                        <a:t>D&amp;A</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1 </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1 </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6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871477172"/>
                  </a:ext>
                </a:extLst>
              </a:tr>
              <a:tr h="142201">
                <a:tc gridSpan="2">
                  <a:txBody>
                    <a:bodyPr/>
                    <a:lstStyle/>
                    <a:p>
                      <a:pPr algn="l" rtl="0" fontAlgn="ctr"/>
                      <a:r>
                        <a:rPr lang="en-US" sz="900" b="1" i="0" u="none" strike="noStrike">
                          <a:solidFill>
                            <a:srgbClr val="000000"/>
                          </a:solidFill>
                          <a:effectLst/>
                          <a:latin typeface="Arial" panose="020B0604020202020204" pitchFamily="34" charset="0"/>
                          <a:ea typeface="+mj-ea"/>
                          <a:cs typeface="Arial" panose="020B0604020202020204" pitchFamily="34" charset="0"/>
                        </a:rPr>
                        <a:t>EBITDA</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(206)</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(240)</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1,327 </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839887807"/>
                  </a:ext>
                </a:extLst>
              </a:tr>
              <a:tr h="151088">
                <a:tc>
                  <a:txBody>
                    <a:bodyPr/>
                    <a:lstStyle/>
                    <a:p>
                      <a:pPr algn="l" rtl="0" fontAlgn="ctr"/>
                      <a:r>
                        <a:rPr lang="ko-KR" altLang="en-US" sz="900" b="0" i="1"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l" rtl="0" fontAlgn="ctr"/>
                      <a:r>
                        <a:rPr lang="en-US" sz="900" b="0" i="1" u="none" strike="noStrike">
                          <a:solidFill>
                            <a:srgbClr val="000000"/>
                          </a:solidFill>
                          <a:effectLst/>
                          <a:latin typeface="Arial" panose="020B0604020202020204" pitchFamily="34" charset="0"/>
                          <a:ea typeface="+mj-ea"/>
                          <a:cs typeface="Arial" panose="020B0604020202020204" pitchFamily="34" charset="0"/>
                        </a:rPr>
                        <a:t>EBITDA%</a:t>
                      </a:r>
                    </a:p>
                  </a:txBody>
                  <a:tcPr marL="36000" marR="36000" marT="0" marB="0" anchor="ctr">
                    <a:lnL>
                      <a:noFill/>
                    </a:lnL>
                    <a:lnR>
                      <a:noFill/>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0000"/>
                          </a:solidFill>
                          <a:effectLst/>
                          <a:latin typeface="Arial" panose="020B0604020202020204" pitchFamily="34" charset="0"/>
                          <a:ea typeface="+mj-ea"/>
                          <a:cs typeface="Arial" panose="020B0604020202020204" pitchFamily="34" charset="0"/>
                        </a:rPr>
                        <a:t>(209.4)% </a:t>
                      </a:r>
                    </a:p>
                  </a:txBody>
                  <a:tcPr marL="36000" marR="36000" marT="0" marB="0" anchor="ctr">
                    <a:lnL>
                      <a:noFill/>
                    </a:lnL>
                    <a:lnR>
                      <a:noFill/>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0000"/>
                          </a:solidFill>
                          <a:effectLst/>
                          <a:latin typeface="Arial" panose="020B0604020202020204" pitchFamily="34" charset="0"/>
                          <a:ea typeface="+mj-ea"/>
                          <a:cs typeface="Arial" panose="020B0604020202020204" pitchFamily="34" charset="0"/>
                        </a:rPr>
                        <a:t>(74.7)% </a:t>
                      </a:r>
                    </a:p>
                  </a:txBody>
                  <a:tcPr marL="36000" marR="36000" marT="0" marB="0" anchor="ctr">
                    <a:lnL>
                      <a:noFill/>
                    </a:lnL>
                    <a:lnR>
                      <a:noFill/>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0000"/>
                          </a:solidFill>
                          <a:effectLst/>
                          <a:latin typeface="Arial" panose="020B0604020202020204" pitchFamily="34" charset="0"/>
                          <a:ea typeface="+mj-ea"/>
                          <a:cs typeface="Arial" panose="020B0604020202020204" pitchFamily="34" charset="0"/>
                        </a:rPr>
                        <a:t>35.6%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65244637"/>
                  </a:ext>
                </a:extLst>
              </a:tr>
              <a:tr h="151088">
                <a:tc gridSpan="2">
                  <a:txBody>
                    <a:bodyPr/>
                    <a:lstStyle/>
                    <a:p>
                      <a:pPr algn="l" rtl="0" fontAlgn="ctr"/>
                      <a:r>
                        <a:rPr lang="en-US" sz="900" b="1" i="0" u="none" strike="noStrike">
                          <a:solidFill>
                            <a:srgbClr val="000000"/>
                          </a:solidFill>
                          <a:effectLst/>
                          <a:latin typeface="Arial" panose="020B0604020202020204" pitchFamily="34" charset="0"/>
                          <a:ea typeface="+mj-ea"/>
                          <a:cs typeface="Arial" panose="020B0604020202020204" pitchFamily="34" charset="0"/>
                        </a:rPr>
                        <a:t>Adjustments</a:t>
                      </a:r>
                    </a:p>
                  </a:txBody>
                  <a:tcPr marL="36000" marR="36000" marT="0" marB="0" anchor="ctr">
                    <a:lnL w="19050" cap="flat" cmpd="sng" algn="ctr">
                      <a:solidFill>
                        <a:srgbClr val="00338D"/>
                      </a:solidFill>
                      <a:prstDash val="solid"/>
                      <a:round/>
                      <a:headEnd type="none" w="med" len="med"/>
                      <a:tailEnd type="none" w="med" len="med"/>
                    </a:lnL>
                    <a:lnR>
                      <a:noFill/>
                    </a:lnR>
                    <a:lnT w="190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(93)</a:t>
                      </a:r>
                    </a:p>
                  </a:txBody>
                  <a:tcPr marL="36000" marR="36000" marT="0" marB="0" anchor="ctr">
                    <a:lnL>
                      <a:noFill/>
                    </a:lnL>
                    <a:lnR>
                      <a:noFill/>
                    </a:lnR>
                    <a:lnT w="190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(69)</a:t>
                      </a:r>
                    </a:p>
                  </a:txBody>
                  <a:tcPr marL="36000" marR="36000" marT="0" marB="0" anchor="ctr">
                    <a:lnL>
                      <a:noFill/>
                    </a:lnL>
                    <a:lnR>
                      <a:noFill/>
                    </a:lnR>
                    <a:lnT w="190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(46)</a:t>
                      </a:r>
                    </a:p>
                  </a:txBody>
                  <a:tcPr marL="36000" marR="36000" marT="0" marB="0" anchor="ctr">
                    <a:lnL>
                      <a:noFill/>
                    </a:lnL>
                    <a:lnR w="19050" cap="flat" cmpd="sng" algn="ctr">
                      <a:solidFill>
                        <a:srgbClr val="00338D"/>
                      </a:solidFill>
                      <a:prstDash val="solid"/>
                      <a:round/>
                      <a:headEnd type="none" w="med" len="med"/>
                      <a:tailEnd type="none" w="med" len="med"/>
                    </a:lnR>
                    <a:lnT w="190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1259384901"/>
                  </a:ext>
                </a:extLst>
              </a:tr>
              <a:tr h="142201">
                <a:tc gridSpan="2">
                  <a:txBody>
                    <a:bodyPr/>
                    <a:lstStyle/>
                    <a:p>
                      <a:pPr algn="l" rtl="0"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매출 조정</a:t>
                      </a:r>
                      <a:r>
                        <a:rPr lang="en-US" altLang="ko-KR" sz="900" b="1" i="0" u="none" strike="noStrike">
                          <a:solidFill>
                            <a:srgbClr val="000000"/>
                          </a:solidFill>
                          <a:effectLst/>
                          <a:latin typeface="Arial" panose="020B0604020202020204" pitchFamily="34" charset="0"/>
                          <a:ea typeface="+mj-ea"/>
                          <a:cs typeface="Arial" panose="020B0604020202020204" pitchFamily="34" charset="0"/>
                        </a:rPr>
                        <a:t>(</a:t>
                      </a:r>
                      <a:r>
                        <a:rPr lang="en-US" sz="900" b="1" i="0" u="none" strike="noStrike">
                          <a:solidFill>
                            <a:srgbClr val="000000"/>
                          </a:solidFill>
                          <a:effectLst/>
                          <a:latin typeface="Arial" panose="020B0604020202020204" pitchFamily="34" charset="0"/>
                          <a:ea typeface="+mj-ea"/>
                          <a:cs typeface="Arial" panose="020B0604020202020204" pitchFamily="34" charset="0"/>
                        </a:rPr>
                        <a:t>D)</a:t>
                      </a:r>
                    </a:p>
                  </a:txBody>
                  <a:tcPr marL="36000" marR="36000" marT="0" marB="0" anchor="ctr">
                    <a:lnL w="190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(58)</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(52)</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(50)</a:t>
                      </a:r>
                    </a:p>
                  </a:txBody>
                  <a:tcPr marL="36000" marR="36000" marT="0" marB="0" anchor="ctr">
                    <a:lnL>
                      <a:noFill/>
                    </a:lnL>
                    <a:lnR w="190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519668482"/>
                  </a:ext>
                </a:extLst>
              </a:tr>
              <a:tr h="142201">
                <a:tc>
                  <a:txBody>
                    <a:bodyPr/>
                    <a:lstStyle/>
                    <a:p>
                      <a:pPr algn="l" rtl="0"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190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l" rtl="0" fontAlgn="ctr"/>
                      <a:r>
                        <a:rPr lang="en-US" altLang="ko-KR" sz="900" b="0" i="0" u="none" strike="noStrike" dirty="0">
                          <a:solidFill>
                            <a:srgbClr val="000000"/>
                          </a:solidFill>
                          <a:effectLst/>
                          <a:latin typeface="Arial" panose="020B0604020202020204" pitchFamily="34" charset="0"/>
                          <a:ea typeface="+mj-ea"/>
                          <a:cs typeface="Arial" panose="020B0604020202020204" pitchFamily="34" charset="0"/>
                        </a:rPr>
                        <a:t>1) </a:t>
                      </a: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임차료 대납</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(58)</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(52)</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(50)</a:t>
                      </a:r>
                    </a:p>
                  </a:txBody>
                  <a:tcPr marL="36000" marR="36000" marT="0" marB="0" anchor="ctr">
                    <a:lnL>
                      <a:noFill/>
                    </a:lnL>
                    <a:lnR w="190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904851851"/>
                  </a:ext>
                </a:extLst>
              </a:tr>
              <a:tr h="159976">
                <a:tc gridSpan="2">
                  <a:txBody>
                    <a:bodyPr/>
                    <a:lstStyle/>
                    <a:p>
                      <a:pPr algn="l" rtl="0" fontAlgn="ctr"/>
                      <a:r>
                        <a:rPr lang="ko-KR" altLang="en-US" sz="900" b="1" i="0" u="none" strike="noStrike" dirty="0">
                          <a:solidFill>
                            <a:srgbClr val="000000"/>
                          </a:solidFill>
                          <a:effectLst/>
                          <a:latin typeface="Arial" panose="020B0604020202020204" pitchFamily="34" charset="0"/>
                          <a:ea typeface="+mj-ea"/>
                          <a:cs typeface="Arial" panose="020B0604020202020204" pitchFamily="34" charset="0"/>
                        </a:rPr>
                        <a:t>판매관리비 조정</a:t>
                      </a:r>
                      <a:r>
                        <a:rPr lang="en-US" altLang="ko-KR" sz="900" b="1" i="0" u="none" strike="noStrike" dirty="0">
                          <a:solidFill>
                            <a:srgbClr val="000000"/>
                          </a:solidFill>
                          <a:effectLst/>
                          <a:latin typeface="Arial" panose="020B0604020202020204" pitchFamily="34" charset="0"/>
                          <a:ea typeface="+mj-ea"/>
                          <a:cs typeface="Arial" panose="020B0604020202020204" pitchFamily="34" charset="0"/>
                        </a:rPr>
                        <a:t>(E)</a:t>
                      </a:r>
                      <a:endParaRPr lang="ko-KR" altLang="en-US" sz="900" b="1"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w="190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(35)</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(17)</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4 </a:t>
                      </a:r>
                    </a:p>
                  </a:txBody>
                  <a:tcPr marL="36000" marR="36000" marT="0" marB="0" anchor="ctr">
                    <a:lnL>
                      <a:noFill/>
                    </a:lnL>
                    <a:lnR w="190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699939073"/>
                  </a:ext>
                </a:extLst>
              </a:tr>
              <a:tr h="142201">
                <a:tc>
                  <a:txBody>
                    <a:bodyPr/>
                    <a:lstStyle/>
                    <a:p>
                      <a:pPr algn="l" rtl="0"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19050" cap="flat" cmpd="sng" algn="ctr">
                      <a:solidFill>
                        <a:srgbClr val="00338D"/>
                      </a:solidFill>
                      <a:prstDash val="solid"/>
                      <a:round/>
                      <a:headEnd type="none" w="med" len="med"/>
                      <a:tailEnd type="none" w="med" len="med"/>
                    </a:lnL>
                    <a:lnR>
                      <a:noFill/>
                    </a:lnR>
                    <a:lnT>
                      <a:noFill/>
                    </a:lnT>
                    <a:lnB>
                      <a:noFill/>
                    </a:lnB>
                  </a:tcPr>
                </a:tc>
                <a:tc>
                  <a:txBody>
                    <a:bodyPr/>
                    <a:lstStyle/>
                    <a:p>
                      <a:pPr algn="l" rtl="0" fontAlgn="ctr"/>
                      <a:r>
                        <a:rPr lang="en-US" altLang="ko-KR" sz="900" b="0" i="0" u="none" strike="noStrike" dirty="0">
                          <a:solidFill>
                            <a:srgbClr val="000000"/>
                          </a:solidFill>
                          <a:effectLst/>
                          <a:latin typeface="Arial" panose="020B0604020202020204" pitchFamily="34" charset="0"/>
                          <a:ea typeface="+mj-ea"/>
                          <a:cs typeface="Arial" panose="020B0604020202020204" pitchFamily="34" charset="0"/>
                        </a:rPr>
                        <a:t>1) </a:t>
                      </a: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임차료 대납</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(58)</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(52)</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(50)</a:t>
                      </a:r>
                    </a:p>
                  </a:txBody>
                  <a:tcPr marL="36000" marR="36000" marT="0" marB="0" anchor="ctr">
                    <a:lnL>
                      <a:noFill/>
                    </a:lnL>
                    <a:lnR w="190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349597991"/>
                  </a:ext>
                </a:extLst>
              </a:tr>
              <a:tr h="142201">
                <a:tc>
                  <a:txBody>
                    <a:bodyPr/>
                    <a:lstStyle/>
                    <a:p>
                      <a:pPr algn="l" rtl="0"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19050" cap="flat" cmpd="sng" algn="ctr">
                      <a:solidFill>
                        <a:srgbClr val="00338D"/>
                      </a:solidFill>
                      <a:prstDash val="solid"/>
                      <a:round/>
                      <a:headEnd type="none" w="med" len="med"/>
                      <a:tailEnd type="none" w="med" len="med"/>
                    </a:lnL>
                    <a:lnR>
                      <a:noFill/>
                    </a:lnR>
                    <a:lnT>
                      <a:noFill/>
                    </a:lnT>
                    <a:lnB>
                      <a:noFill/>
                    </a:lnB>
                  </a:tcPr>
                </a:tc>
                <a:tc>
                  <a:txBody>
                    <a:bodyPr/>
                    <a:lstStyle/>
                    <a:p>
                      <a:pPr algn="l" rtl="0" fontAlgn="ctr"/>
                      <a:r>
                        <a:rPr lang="en-US" altLang="ko-KR" sz="900" b="0" i="0" u="none" strike="noStrike" dirty="0">
                          <a:solidFill>
                            <a:srgbClr val="000000"/>
                          </a:solidFill>
                          <a:effectLst/>
                          <a:latin typeface="Arial" panose="020B0604020202020204" pitchFamily="34" charset="0"/>
                          <a:ea typeface="+mj-ea"/>
                          <a:cs typeface="Arial" panose="020B0604020202020204" pitchFamily="34" charset="0"/>
                        </a:rPr>
                        <a:t>2) </a:t>
                      </a: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재고 비용처리</a:t>
                      </a:r>
                    </a:p>
                  </a:txBody>
                  <a:tcPr marL="36000" marR="36000" marT="0" marB="0" anchor="ctr">
                    <a:lnL>
                      <a:noFill/>
                    </a:lnL>
                    <a:lnR>
                      <a:noFill/>
                    </a:lnR>
                    <a:lnT>
                      <a:noFill/>
                    </a:lnT>
                    <a:lnB>
                      <a:noFill/>
                    </a:lnB>
                  </a:tcPr>
                </a:tc>
                <a:tc>
                  <a:txBody>
                    <a:bodyPr/>
                    <a:lstStyle/>
                    <a:p>
                      <a:pPr algn="r" rtl="0" fontAlgn="ctr"/>
                      <a:r>
                        <a:rPr lang="en-US" sz="900" b="0" i="0" u="none" strike="noStrike">
                          <a:solidFill>
                            <a:srgbClr val="000000"/>
                          </a:solidFill>
                          <a:effectLst/>
                          <a:latin typeface="Arial" panose="020B0604020202020204" pitchFamily="34" charset="0"/>
                          <a:ea typeface="+mj-ea"/>
                          <a:cs typeface="Arial" panose="020B0604020202020204" pitchFamily="34" charset="0"/>
                        </a:rPr>
                        <a:t>N/P</a:t>
                      </a:r>
                    </a:p>
                  </a:txBody>
                  <a:tcPr marL="36000" marR="36000" marT="0" marB="0" anchor="ctr">
                    <a:lnL>
                      <a:noFill/>
                    </a:lnL>
                    <a:lnR>
                      <a:noFill/>
                    </a:lnR>
                    <a:lnT>
                      <a:noFill/>
                    </a:lnT>
                    <a:lnB>
                      <a:noFill/>
                    </a:lnB>
                  </a:tcPr>
                </a:tc>
                <a:tc>
                  <a:txBody>
                    <a:bodyPr/>
                    <a:lstStyle/>
                    <a:p>
                      <a:pPr algn="r" rtl="0" fontAlgn="ctr"/>
                      <a:r>
                        <a:rPr lang="en-US" sz="900" b="0" i="0" u="none" strike="noStrike">
                          <a:solidFill>
                            <a:srgbClr val="000000"/>
                          </a:solidFill>
                          <a:effectLst/>
                          <a:latin typeface="Arial" panose="020B0604020202020204" pitchFamily="34" charset="0"/>
                          <a:ea typeface="+mj-ea"/>
                          <a:cs typeface="Arial" panose="020B0604020202020204" pitchFamily="34" charset="0"/>
                        </a:rPr>
                        <a:t>N/P</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a:noFill/>
                    </a:lnL>
                    <a:lnR w="190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44226718"/>
                  </a:ext>
                </a:extLst>
              </a:tr>
              <a:tr h="151088">
                <a:tc>
                  <a:txBody>
                    <a:bodyPr/>
                    <a:lstStyle/>
                    <a:p>
                      <a:pPr algn="l" rtl="0"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19050" cap="flat" cmpd="sng" algn="ctr">
                      <a:solidFill>
                        <a:srgbClr val="00338D"/>
                      </a:solidFill>
                      <a:prstDash val="solid"/>
                      <a:round/>
                      <a:headEnd type="none" w="med" len="med"/>
                      <a:tailEnd type="none" w="med" len="med"/>
                    </a:lnL>
                    <a:lnR>
                      <a:noFill/>
                    </a:lnR>
                    <a:lnT>
                      <a:noFill/>
                    </a:lnT>
                    <a:lnB w="19050" cap="flat" cmpd="sng" algn="ctr">
                      <a:solidFill>
                        <a:srgbClr val="00338D"/>
                      </a:solidFill>
                      <a:prstDash val="solid"/>
                      <a:round/>
                      <a:headEnd type="none" w="med" len="med"/>
                      <a:tailEnd type="none" w="med" len="med"/>
                    </a:lnB>
                  </a:tcPr>
                </a:tc>
                <a:tc>
                  <a:txBody>
                    <a:bodyPr/>
                    <a:lstStyle/>
                    <a:p>
                      <a:pPr algn="l" rtl="0" fontAlgn="ctr"/>
                      <a:r>
                        <a:rPr lang="en-US" altLang="ko-KR" sz="900" b="0" i="0" u="none" strike="noStrike" dirty="0">
                          <a:solidFill>
                            <a:srgbClr val="000000"/>
                          </a:solidFill>
                          <a:effectLst/>
                          <a:latin typeface="Arial" panose="020B0604020202020204" pitchFamily="34" charset="0"/>
                          <a:ea typeface="+mj-ea"/>
                          <a:cs typeface="Arial" panose="020B0604020202020204" pitchFamily="34" charset="0"/>
                        </a:rPr>
                        <a:t>3) </a:t>
                      </a: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퇴직급여</a:t>
                      </a:r>
                    </a:p>
                  </a:txBody>
                  <a:tcPr marL="36000" marR="36000" marT="0" marB="0" anchor="ctr">
                    <a:lnL>
                      <a:noFill/>
                    </a:lnL>
                    <a:lnR>
                      <a:noFill/>
                    </a:lnR>
                    <a:lnT>
                      <a:noFill/>
                    </a:lnT>
                    <a:lnB w="190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23 </a:t>
                      </a:r>
                    </a:p>
                  </a:txBody>
                  <a:tcPr marL="36000" marR="36000" marT="0" marB="0" anchor="ctr">
                    <a:lnL>
                      <a:noFill/>
                    </a:lnL>
                    <a:lnR>
                      <a:noFill/>
                    </a:lnR>
                    <a:lnT>
                      <a:noFill/>
                    </a:lnT>
                    <a:lnB w="190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35 </a:t>
                      </a:r>
                    </a:p>
                  </a:txBody>
                  <a:tcPr marL="36000" marR="36000" marT="0" marB="0" anchor="ctr">
                    <a:lnL>
                      <a:noFill/>
                    </a:lnL>
                    <a:lnR>
                      <a:noFill/>
                    </a:lnR>
                    <a:lnT>
                      <a:noFill/>
                    </a:lnT>
                    <a:lnB w="190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54 </a:t>
                      </a:r>
                    </a:p>
                  </a:txBody>
                  <a:tcPr marL="36000" marR="36000" marT="0" marB="0" anchor="ctr">
                    <a:lnL>
                      <a:noFill/>
                    </a:lnL>
                    <a:lnR w="19050" cap="flat" cmpd="sng" algn="ctr">
                      <a:solidFill>
                        <a:srgbClr val="00338D"/>
                      </a:solidFill>
                      <a:prstDash val="solid"/>
                      <a:round/>
                      <a:headEnd type="none" w="med" len="med"/>
                      <a:tailEnd type="none" w="med" len="med"/>
                    </a:lnR>
                    <a:lnT>
                      <a:noFill/>
                    </a:lnT>
                    <a:lnB w="190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349269107"/>
                  </a:ext>
                </a:extLst>
              </a:tr>
              <a:tr h="151088">
                <a:tc gridSpan="2">
                  <a:txBody>
                    <a:bodyPr/>
                    <a:lstStyle/>
                    <a:p>
                      <a:pPr algn="l" rtl="0" fontAlgn="ctr"/>
                      <a:r>
                        <a:rPr lang="ko-KR" altLang="en-US" sz="900" b="1" i="0" u="none" strike="noStrike" dirty="0">
                          <a:solidFill>
                            <a:srgbClr val="000000"/>
                          </a:solidFill>
                          <a:effectLst/>
                          <a:latin typeface="Arial" panose="020B0604020202020204" pitchFamily="34" charset="0"/>
                          <a:ea typeface="+mj-ea"/>
                          <a:cs typeface="Arial" panose="020B0604020202020204" pitchFamily="34" charset="0"/>
                        </a:rPr>
                        <a:t>매출</a:t>
                      </a:r>
                      <a:r>
                        <a:rPr lang="en-US" altLang="ko-KR" sz="900" b="1" i="0" u="none" strike="noStrike" dirty="0">
                          <a:solidFill>
                            <a:srgbClr val="000000"/>
                          </a:solidFill>
                          <a:effectLst/>
                          <a:latin typeface="Arial" panose="020B0604020202020204" pitchFamily="34" charset="0"/>
                          <a:ea typeface="+mj-ea"/>
                          <a:cs typeface="Arial" panose="020B0604020202020204" pitchFamily="34" charset="0"/>
                        </a:rPr>
                        <a:t>(</a:t>
                      </a:r>
                      <a:r>
                        <a:rPr lang="en-US" sz="900" b="1" i="0" u="none" strike="noStrike" dirty="0">
                          <a:solidFill>
                            <a:srgbClr val="000000"/>
                          </a:solidFill>
                          <a:effectLst/>
                          <a:latin typeface="Arial" panose="020B0604020202020204" pitchFamily="34" charset="0"/>
                          <a:ea typeface="+mj-ea"/>
                          <a:cs typeface="Arial" panose="020B0604020202020204" pitchFamily="34" charset="0"/>
                        </a:rPr>
                        <a:t>A'=A+D)</a:t>
                      </a:r>
                    </a:p>
                  </a:txBody>
                  <a:tcPr marL="36000" marR="36000" marT="0" marB="0" anchor="ctr">
                    <a:lnL w="6350" cap="flat" cmpd="sng" algn="ctr">
                      <a:solidFill>
                        <a:srgbClr val="00338D"/>
                      </a:solidFill>
                      <a:prstDash val="solid"/>
                      <a:round/>
                      <a:headEnd type="none" w="med" len="med"/>
                      <a:tailEnd type="none" w="med" len="med"/>
                    </a:lnL>
                    <a:lnR>
                      <a:noFill/>
                    </a:lnR>
                    <a:lnT w="190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40 </a:t>
                      </a:r>
                    </a:p>
                  </a:txBody>
                  <a:tcPr marL="36000" marR="36000" marT="0" marB="0" anchor="ctr">
                    <a:lnL>
                      <a:noFill/>
                    </a:lnL>
                    <a:lnR>
                      <a:noFill/>
                    </a:lnR>
                    <a:lnT w="190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270 </a:t>
                      </a:r>
                    </a:p>
                  </a:txBody>
                  <a:tcPr marL="36000" marR="36000" marT="0" marB="0" anchor="ctr">
                    <a:lnL>
                      <a:noFill/>
                    </a:lnL>
                    <a:lnR>
                      <a:noFill/>
                    </a:lnR>
                    <a:lnT w="190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3,678 </a:t>
                      </a:r>
                    </a:p>
                  </a:txBody>
                  <a:tcPr marL="36000" marR="36000" marT="0" marB="0" anchor="ctr">
                    <a:lnL>
                      <a:noFill/>
                    </a:lnL>
                    <a:lnR w="6350" cap="flat" cmpd="sng" algn="ctr">
                      <a:solidFill>
                        <a:srgbClr val="00338D"/>
                      </a:solidFill>
                      <a:prstDash val="solid"/>
                      <a:round/>
                      <a:headEnd type="none" w="med" len="med"/>
                      <a:tailEnd type="none" w="med" len="med"/>
                    </a:lnR>
                    <a:lnT w="190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611156805"/>
                  </a:ext>
                </a:extLst>
              </a:tr>
              <a:tr h="142201">
                <a:tc gridSpan="2">
                  <a:txBody>
                    <a:bodyPr/>
                    <a:lstStyle/>
                    <a:p>
                      <a:pPr algn="l" rtl="0"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매출원가</a:t>
                      </a:r>
                      <a:r>
                        <a:rPr lang="en-US" altLang="ko-KR" sz="900" b="0" i="0" u="none" strike="noStrike" dirty="0">
                          <a:solidFill>
                            <a:srgbClr val="000000"/>
                          </a:solidFill>
                          <a:effectLst/>
                          <a:latin typeface="Arial" panose="020B0604020202020204" pitchFamily="34" charset="0"/>
                          <a:ea typeface="+mj-ea"/>
                          <a:cs typeface="Arial" panose="020B0604020202020204" pitchFamily="34" charset="0"/>
                        </a:rPr>
                        <a:t>(</a:t>
                      </a:r>
                      <a:r>
                        <a:rPr lang="en-US" sz="900" b="0" i="0" u="none" strike="noStrike" dirty="0">
                          <a:solidFill>
                            <a:srgbClr val="000000"/>
                          </a:solidFill>
                          <a:effectLst/>
                          <a:latin typeface="Arial" panose="020B0604020202020204" pitchFamily="34" charset="0"/>
                          <a:ea typeface="+mj-ea"/>
                          <a:cs typeface="Arial" panose="020B0604020202020204" pitchFamily="34" charset="0"/>
                        </a:rPr>
                        <a:t>B)</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78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188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1,280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634061584"/>
                  </a:ext>
                </a:extLst>
              </a:tr>
              <a:tr h="142201">
                <a:tc gridSpan="2">
                  <a:txBody>
                    <a:bodyPr/>
                    <a:lstStyle/>
                    <a:p>
                      <a:pPr algn="l" rtl="0" fontAlgn="ctr"/>
                      <a:r>
                        <a:rPr lang="ko-KR" altLang="en-US" sz="900" b="1" i="0" u="none" strike="noStrike" dirty="0">
                          <a:solidFill>
                            <a:srgbClr val="000000"/>
                          </a:solidFill>
                          <a:effectLst/>
                          <a:latin typeface="Arial" panose="020B0604020202020204" pitchFamily="34" charset="0"/>
                          <a:ea typeface="+mj-ea"/>
                          <a:cs typeface="Arial" panose="020B0604020202020204" pitchFamily="34" charset="0"/>
                        </a:rPr>
                        <a:t>매출총이익</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(37)</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82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2,398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1282732018"/>
                  </a:ext>
                </a:extLst>
              </a:tr>
              <a:tr h="142201">
                <a:tc>
                  <a:txBody>
                    <a:bodyPr/>
                    <a:lstStyle/>
                    <a:p>
                      <a:pPr algn="l" rtl="0" fontAlgn="ctr"/>
                      <a:r>
                        <a:rPr lang="ko-KR" altLang="en-US" sz="900" b="0" i="1"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rtl="0" fontAlgn="ctr"/>
                      <a:r>
                        <a:rPr lang="en-US" sz="900" b="0" i="1" u="none" strike="noStrike" dirty="0">
                          <a:solidFill>
                            <a:srgbClr val="000000"/>
                          </a:solidFill>
                          <a:effectLst/>
                          <a:latin typeface="Arial" panose="020B0604020202020204" pitchFamily="34" charset="0"/>
                          <a:ea typeface="+mj-ea"/>
                          <a:cs typeface="Arial" panose="020B0604020202020204" pitchFamily="34" charset="0"/>
                        </a:rPr>
                        <a:t>Gross Profit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0000"/>
                          </a:solidFill>
                          <a:effectLst/>
                          <a:latin typeface="Arial" panose="020B0604020202020204" pitchFamily="34" charset="0"/>
                          <a:ea typeface="+mj-ea"/>
                          <a:cs typeface="Arial" panose="020B0604020202020204" pitchFamily="34" charset="0"/>
                        </a:rPr>
                        <a:t>(92.5)%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dirty="0">
                          <a:solidFill>
                            <a:srgbClr val="000000"/>
                          </a:solidFill>
                          <a:effectLst/>
                          <a:latin typeface="Arial" panose="020B0604020202020204" pitchFamily="34" charset="0"/>
                          <a:ea typeface="+mj-ea"/>
                          <a:cs typeface="Arial" panose="020B0604020202020204" pitchFamily="34" charset="0"/>
                        </a:rPr>
                        <a:t>30.5%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0000"/>
                          </a:solidFill>
                          <a:effectLst/>
                          <a:latin typeface="Arial" panose="020B0604020202020204" pitchFamily="34" charset="0"/>
                          <a:ea typeface="+mj-ea"/>
                          <a:cs typeface="Arial" panose="020B0604020202020204" pitchFamily="34" charset="0"/>
                        </a:rPr>
                        <a:t>65.2% </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911227212"/>
                  </a:ext>
                </a:extLst>
              </a:tr>
              <a:tr h="142201">
                <a:tc gridSpan="2">
                  <a:txBody>
                    <a:bodyPr/>
                    <a:lstStyle/>
                    <a:p>
                      <a:pPr algn="l" rtl="0"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판매관리비</a:t>
                      </a:r>
                      <a:r>
                        <a:rPr lang="en-US" altLang="ko-KR" sz="900" b="0" i="0" u="none" strike="noStrike" dirty="0">
                          <a:solidFill>
                            <a:srgbClr val="000000"/>
                          </a:solidFill>
                          <a:effectLst/>
                          <a:latin typeface="Arial" panose="020B0604020202020204" pitchFamily="34" charset="0"/>
                          <a:ea typeface="+mj-ea"/>
                          <a:cs typeface="Arial" panose="020B0604020202020204" pitchFamily="34" charset="0"/>
                        </a:rPr>
                        <a:t>(C</a:t>
                      </a: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a:t>
                      </a:r>
                      <a:r>
                        <a:rPr lang="en-US" altLang="ko-KR" sz="900" b="0" i="0" u="none" strike="noStrike" dirty="0">
                          <a:solidFill>
                            <a:srgbClr val="000000"/>
                          </a:solidFill>
                          <a:effectLst/>
                          <a:latin typeface="Arial" panose="020B0604020202020204" pitchFamily="34" charset="0"/>
                          <a:ea typeface="+mj-ea"/>
                          <a:cs typeface="Arial" panose="020B0604020202020204" pitchFamily="34" charset="0"/>
                        </a:rPr>
                        <a:t>=C+E)</a:t>
                      </a:r>
                      <a:endParaRPr lang="ko-KR" altLang="en-US" sz="900" b="0"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192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358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1,131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433005384"/>
                  </a:ext>
                </a:extLst>
              </a:tr>
              <a:tr h="142201">
                <a:tc gridSpan="2">
                  <a:txBody>
                    <a:bodyPr/>
                    <a:lstStyle/>
                    <a:p>
                      <a:pPr algn="l" rtl="0" fontAlgn="ctr"/>
                      <a:r>
                        <a:rPr lang="en-US" sz="900" b="1" i="0" u="none" strike="noStrike" dirty="0">
                          <a:solidFill>
                            <a:srgbClr val="000000"/>
                          </a:solidFill>
                          <a:effectLst/>
                          <a:latin typeface="Arial" panose="020B0604020202020204" pitchFamily="34" charset="0"/>
                          <a:ea typeface="+mj-ea"/>
                          <a:cs typeface="Arial" panose="020B0604020202020204" pitchFamily="34" charset="0"/>
                        </a:rPr>
                        <a:t>Adjusted EBIT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(230)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(276)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1,267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006920623"/>
                  </a:ext>
                </a:extLst>
              </a:tr>
              <a:tr h="142201">
                <a:tc>
                  <a:txBody>
                    <a:bodyPr/>
                    <a:lstStyle/>
                    <a:p>
                      <a:pPr algn="l" rtl="0" fontAlgn="ctr"/>
                      <a:r>
                        <a:rPr lang="ko-KR" altLang="en-US" sz="900" b="0" i="1"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l" rtl="0" fontAlgn="ctr"/>
                      <a:r>
                        <a:rPr lang="en-US" sz="900" b="0" i="1" u="none" strike="noStrike" dirty="0">
                          <a:solidFill>
                            <a:srgbClr val="000000"/>
                          </a:solidFill>
                          <a:effectLst/>
                          <a:latin typeface="Arial" panose="020B0604020202020204" pitchFamily="34" charset="0"/>
                          <a:ea typeface="+mj-ea"/>
                          <a:cs typeface="Arial" panose="020B0604020202020204" pitchFamily="34" charset="0"/>
                        </a:rPr>
                        <a:t>EBIT%</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1" u="none" strike="noStrike">
                          <a:solidFill>
                            <a:srgbClr val="000000"/>
                          </a:solidFill>
                          <a:effectLst/>
                          <a:latin typeface="Arial" panose="020B0604020202020204" pitchFamily="34" charset="0"/>
                          <a:ea typeface="+mj-ea"/>
                          <a:cs typeface="Arial" panose="020B0604020202020204" pitchFamily="34" charset="0"/>
                        </a:rPr>
                        <a:t>(569.3)%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1" u="none" strike="noStrike">
                          <a:solidFill>
                            <a:srgbClr val="000000"/>
                          </a:solidFill>
                          <a:effectLst/>
                          <a:latin typeface="Arial" panose="020B0604020202020204" pitchFamily="34" charset="0"/>
                          <a:ea typeface="+mj-ea"/>
                          <a:cs typeface="Arial" panose="020B0604020202020204" pitchFamily="34" charset="0"/>
                        </a:rPr>
                        <a:t>(102.4)%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0" i="1" u="none" strike="noStrike">
                          <a:solidFill>
                            <a:srgbClr val="000000"/>
                          </a:solidFill>
                          <a:effectLst/>
                          <a:latin typeface="Arial" panose="020B0604020202020204" pitchFamily="34" charset="0"/>
                          <a:ea typeface="+mj-ea"/>
                          <a:cs typeface="Arial" panose="020B0604020202020204" pitchFamily="34" charset="0"/>
                        </a:rPr>
                        <a:t>34.4%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2443072318"/>
                  </a:ext>
                </a:extLst>
              </a:tr>
              <a:tr h="142201">
                <a:tc>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rtl="0" fontAlgn="ctr"/>
                      <a:r>
                        <a:rPr lang="en-US" sz="900" b="0" i="0" u="none" strike="noStrike" dirty="0">
                          <a:solidFill>
                            <a:srgbClr val="000000"/>
                          </a:solidFill>
                          <a:effectLst/>
                          <a:latin typeface="Arial" panose="020B0604020202020204" pitchFamily="34" charset="0"/>
                          <a:ea typeface="+mj-ea"/>
                          <a:cs typeface="Arial" panose="020B0604020202020204" pitchFamily="34" charset="0"/>
                        </a:rPr>
                        <a:t>D&amp;A</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1 </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1 </a:t>
                      </a:r>
                    </a:p>
                  </a:txBody>
                  <a:tcPr marL="36000" marR="36000" marT="0"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6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943452722"/>
                  </a:ext>
                </a:extLst>
              </a:tr>
              <a:tr h="142201">
                <a:tc gridSpan="2">
                  <a:txBody>
                    <a:bodyPr/>
                    <a:lstStyle/>
                    <a:p>
                      <a:pPr algn="l" rtl="0" fontAlgn="ctr"/>
                      <a:r>
                        <a:rPr lang="en-US" sz="900" b="1" i="0" u="none" strike="noStrike" dirty="0">
                          <a:solidFill>
                            <a:srgbClr val="000000"/>
                          </a:solidFill>
                          <a:effectLst/>
                          <a:latin typeface="Arial" panose="020B0604020202020204" pitchFamily="34" charset="0"/>
                          <a:ea typeface="+mj-ea"/>
                          <a:cs typeface="Arial" panose="020B0604020202020204" pitchFamily="34" charset="0"/>
                        </a:rPr>
                        <a:t>Adjusted EBITDA</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(229)</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(275)</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1,273 </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193467235"/>
                  </a:ext>
                </a:extLst>
              </a:tr>
              <a:tr h="142201">
                <a:tc>
                  <a:txBody>
                    <a:bodyPr/>
                    <a:lstStyle/>
                    <a:p>
                      <a:pPr algn="l" rtl="0" fontAlgn="ctr"/>
                      <a:r>
                        <a:rPr lang="ko-KR" altLang="en-US" sz="900" b="0" i="1"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l" rtl="0" fontAlgn="ctr"/>
                      <a:r>
                        <a:rPr lang="en-US" sz="900" b="0" i="1" u="none" strike="noStrike" dirty="0">
                          <a:solidFill>
                            <a:srgbClr val="000000"/>
                          </a:solidFill>
                          <a:effectLst/>
                          <a:latin typeface="Arial" panose="020B0604020202020204" pitchFamily="34" charset="0"/>
                          <a:ea typeface="+mj-ea"/>
                          <a:cs typeface="Arial" panose="020B0604020202020204" pitchFamily="34" charset="0"/>
                        </a:rPr>
                        <a:t>EBITDA%</a:t>
                      </a:r>
                    </a:p>
                  </a:txBody>
                  <a:tcPr marL="36000" marR="36000" marT="0" marB="0" anchor="ctr">
                    <a:lnL>
                      <a:noFill/>
                    </a:lnL>
                    <a:lnR>
                      <a:noFill/>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dirty="0">
                          <a:solidFill>
                            <a:srgbClr val="000000"/>
                          </a:solidFill>
                          <a:effectLst/>
                          <a:latin typeface="Arial" panose="020B0604020202020204" pitchFamily="34" charset="0"/>
                          <a:ea typeface="+mj-ea"/>
                          <a:cs typeface="Arial" panose="020B0604020202020204" pitchFamily="34" charset="0"/>
                        </a:rPr>
                        <a:t>(567.4)% </a:t>
                      </a:r>
                    </a:p>
                  </a:txBody>
                  <a:tcPr marL="36000" marR="36000" marT="0" marB="0" anchor="ctr">
                    <a:lnL>
                      <a:noFill/>
                    </a:lnL>
                    <a:lnR>
                      <a:noFill/>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0000"/>
                          </a:solidFill>
                          <a:effectLst/>
                          <a:latin typeface="Arial" panose="020B0604020202020204" pitchFamily="34" charset="0"/>
                          <a:ea typeface="+mj-ea"/>
                          <a:cs typeface="Arial" panose="020B0604020202020204" pitchFamily="34" charset="0"/>
                        </a:rPr>
                        <a:t>(102.1)% </a:t>
                      </a:r>
                    </a:p>
                  </a:txBody>
                  <a:tcPr marL="36000" marR="36000" marT="0" marB="0" anchor="ctr">
                    <a:lnL>
                      <a:noFill/>
                    </a:lnL>
                    <a:lnR>
                      <a:noFill/>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r" rtl="0" fontAlgn="ctr"/>
                      <a:r>
                        <a:rPr lang="en-US" altLang="ko-KR" sz="900" b="0" i="1" u="none" strike="noStrike">
                          <a:solidFill>
                            <a:srgbClr val="000000"/>
                          </a:solidFill>
                          <a:effectLst/>
                          <a:latin typeface="Arial" panose="020B0604020202020204" pitchFamily="34" charset="0"/>
                          <a:ea typeface="+mj-ea"/>
                          <a:cs typeface="Arial" panose="020B0604020202020204" pitchFamily="34" charset="0"/>
                        </a:rPr>
                        <a:t>34.6%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190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093570274"/>
                  </a:ext>
                </a:extLst>
              </a:tr>
              <a:tr h="142201">
                <a:tc gridSpan="2">
                  <a:txBody>
                    <a:bodyPr/>
                    <a:lstStyle/>
                    <a:p>
                      <a:pPr algn="l" rtl="0" fontAlgn="ctr"/>
                      <a:r>
                        <a:rPr lang="en-US" sz="900" b="1" i="0" u="none" strike="noStrike" dirty="0">
                          <a:solidFill>
                            <a:srgbClr val="000000"/>
                          </a:solidFill>
                          <a:effectLst/>
                          <a:latin typeface="Arial" panose="020B0604020202020204" pitchFamily="34" charset="0"/>
                          <a:ea typeface="+mj-ea"/>
                          <a:cs typeface="Arial" panose="020B0604020202020204" pitchFamily="34" charset="0"/>
                        </a:rPr>
                        <a:t>Pro-Forma</a:t>
                      </a:r>
                    </a:p>
                  </a:txBody>
                  <a:tcPr marL="36000" marR="36000" marT="0" marB="0" anchor="ctr">
                    <a:lnL w="19050" cap="flat" cmpd="sng" algn="ctr">
                      <a:solidFill>
                        <a:srgbClr val="00338D"/>
                      </a:solidFill>
                      <a:prstDash val="solid"/>
                      <a:round/>
                      <a:headEnd type="none" w="med" len="med"/>
                      <a:tailEnd type="none" w="med" len="med"/>
                    </a:lnL>
                    <a:lnR>
                      <a:noFill/>
                    </a:lnR>
                    <a:lnT w="190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244 </a:t>
                      </a:r>
                    </a:p>
                  </a:txBody>
                  <a:tcPr marL="36000" marR="36000" marT="0" marB="0" anchor="ctr">
                    <a:lnL>
                      <a:noFill/>
                    </a:lnL>
                    <a:lnR>
                      <a:noFill/>
                    </a:lnR>
                    <a:lnT w="190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j-ea"/>
                          <a:cs typeface="Arial" panose="020B0604020202020204" pitchFamily="34" charset="0"/>
                        </a:rPr>
                        <a:t>264 </a:t>
                      </a:r>
                    </a:p>
                  </a:txBody>
                  <a:tcPr marL="36000" marR="36000" marT="0" marB="0" anchor="ctr">
                    <a:lnL>
                      <a:noFill/>
                    </a:lnL>
                    <a:lnR>
                      <a:noFill/>
                    </a:lnR>
                    <a:lnT w="190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mj-ea"/>
                          <a:cs typeface="Arial" panose="020B0604020202020204" pitchFamily="34" charset="0"/>
                        </a:rPr>
                        <a:t>555 </a:t>
                      </a:r>
                    </a:p>
                  </a:txBody>
                  <a:tcPr marL="36000" marR="36000" marT="0" marB="0" anchor="ctr">
                    <a:lnL>
                      <a:noFill/>
                    </a:lnL>
                    <a:lnR w="19050" cap="flat" cmpd="sng" algn="ctr">
                      <a:solidFill>
                        <a:srgbClr val="00338D"/>
                      </a:solidFill>
                      <a:prstDash val="solid"/>
                      <a:round/>
                      <a:headEnd type="none" w="med" len="med"/>
                      <a:tailEnd type="none" w="med" len="med"/>
                    </a:lnR>
                    <a:lnT w="190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585121371"/>
                  </a:ext>
                </a:extLst>
              </a:tr>
              <a:tr h="142201">
                <a:tc>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19050" cap="flat" cmpd="sng" algn="ctr">
                      <a:solidFill>
                        <a:srgbClr val="00338D"/>
                      </a:solidFill>
                      <a:prstDash val="solid"/>
                      <a:round/>
                      <a:headEnd type="none" w="med" len="med"/>
                      <a:tailEnd type="none" w="med" len="med"/>
                    </a:lnL>
                    <a:lnR>
                      <a:noFill/>
                    </a:lnR>
                    <a:lnT w="6350" cap="flat" cmpd="sng" algn="ctr">
                      <a:solidFill>
                        <a:srgbClr val="00338D"/>
                      </a:solidFill>
                      <a:prstDash val="dot"/>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l" rtl="0" fontAlgn="ctr"/>
                      <a:r>
                        <a:rPr lang="en-US" altLang="ko-KR" sz="900" b="0" i="0" u="none" strike="noStrike" dirty="0">
                          <a:solidFill>
                            <a:srgbClr val="000000"/>
                          </a:solidFill>
                          <a:effectLst/>
                          <a:latin typeface="Arial" panose="020B0604020202020204" pitchFamily="34" charset="0"/>
                          <a:ea typeface="+mj-ea"/>
                          <a:cs typeface="Arial" panose="020B0604020202020204" pitchFamily="34" charset="0"/>
                        </a:rPr>
                        <a:t>4) </a:t>
                      </a: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정부과제</a:t>
                      </a:r>
                    </a:p>
                  </a:txBody>
                  <a:tcPr marL="36000" marR="36000" marT="0" marB="0" anchor="ctr">
                    <a:lnL>
                      <a:noFill/>
                    </a:lnL>
                    <a:lnR>
                      <a:noFill/>
                    </a:lnR>
                    <a:lnT w="6350" cap="flat" cmpd="sng" algn="ctr">
                      <a:solidFill>
                        <a:srgbClr val="00338D"/>
                      </a:solidFill>
                      <a:prstDash val="dot"/>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j-ea"/>
                          <a:cs typeface="Arial" panose="020B0604020202020204" pitchFamily="34" charset="0"/>
                        </a:rPr>
                        <a:t>244 </a:t>
                      </a:r>
                    </a:p>
                  </a:txBody>
                  <a:tcPr marL="36000" marR="36000" marT="0" marB="0" anchor="ctr">
                    <a:lnL>
                      <a:noFill/>
                    </a:lnL>
                    <a:lnR>
                      <a:noFill/>
                    </a:lnR>
                    <a:lnT w="6350" cap="flat" cmpd="sng" algn="ctr">
                      <a:solidFill>
                        <a:srgbClr val="00338D"/>
                      </a:solidFill>
                      <a:prstDash val="dot"/>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264 </a:t>
                      </a:r>
                    </a:p>
                  </a:txBody>
                  <a:tcPr marL="36000" marR="36000" marT="0" marB="0" anchor="ctr">
                    <a:lnL>
                      <a:noFill/>
                    </a:lnL>
                    <a:lnR>
                      <a:noFill/>
                    </a:lnR>
                    <a:lnT w="6350" cap="flat" cmpd="sng" algn="ctr">
                      <a:solidFill>
                        <a:srgbClr val="00338D"/>
                      </a:solidFill>
                      <a:prstDash val="dot"/>
                      <a:round/>
                      <a:headEnd type="none" w="med" len="med"/>
                      <a:tailEnd type="none" w="med" len="med"/>
                    </a:lnT>
                    <a:lnB w="190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j-ea"/>
                          <a:cs typeface="Arial" panose="020B0604020202020204" pitchFamily="34" charset="0"/>
                        </a:rPr>
                        <a:t>555 </a:t>
                      </a:r>
                    </a:p>
                  </a:txBody>
                  <a:tcPr marL="36000" marR="36000" marT="0" marB="0" anchor="ctr">
                    <a:lnL>
                      <a:noFill/>
                    </a:lnL>
                    <a:lnR w="190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190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804323428"/>
                  </a:ext>
                </a:extLst>
              </a:tr>
              <a:tr h="142201">
                <a:tc gridSpan="2">
                  <a:txBody>
                    <a:bodyPr/>
                    <a:lstStyle/>
                    <a:p>
                      <a:pPr algn="l" rtl="0" fontAlgn="ctr"/>
                      <a:r>
                        <a:rPr lang="en-US" sz="900" b="1" i="0" u="none" strike="noStrike">
                          <a:solidFill>
                            <a:srgbClr val="000000"/>
                          </a:solidFill>
                          <a:effectLst/>
                          <a:latin typeface="Arial" panose="020B0604020202020204" pitchFamily="34" charset="0"/>
                          <a:ea typeface="+mj-ea"/>
                          <a:cs typeface="Arial" panose="020B0604020202020204" pitchFamily="34" charset="0"/>
                        </a:rPr>
                        <a:t>Pro-Forma EBITDA</a:t>
                      </a:r>
                    </a:p>
                  </a:txBody>
                  <a:tcPr marL="36000" marR="36000" marT="0" marB="0" anchor="ctr">
                    <a:lnL w="6350" cap="flat" cmpd="sng" algn="ctr">
                      <a:solidFill>
                        <a:srgbClr val="00338D"/>
                      </a:solidFill>
                      <a:prstDash val="solid"/>
                      <a:round/>
                      <a:headEnd type="none" w="med" len="med"/>
                      <a:tailEnd type="none" w="med" len="med"/>
                    </a:lnL>
                    <a:lnR>
                      <a:noFill/>
                    </a:lnR>
                    <a:lnT w="190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rtl="0" fontAlgn="ctr"/>
                      <a:r>
                        <a:rPr lang="en-US" altLang="ko-KR" sz="900" b="1" i="0" u="none" strike="noStrike" dirty="0">
                          <a:solidFill>
                            <a:srgbClr val="000000"/>
                          </a:solidFill>
                          <a:effectLst/>
                          <a:latin typeface="Arial" panose="020B0604020202020204" pitchFamily="34" charset="0"/>
                          <a:ea typeface="+mj-ea"/>
                          <a:cs typeface="Arial" panose="020B0604020202020204" pitchFamily="34" charset="0"/>
                        </a:rPr>
                        <a:t>15 </a:t>
                      </a:r>
                    </a:p>
                  </a:txBody>
                  <a:tcPr marL="36000" marR="36000" marT="0" marB="0" anchor="ctr">
                    <a:lnL>
                      <a:noFill/>
                    </a:lnL>
                    <a:lnR>
                      <a:noFill/>
                    </a:lnR>
                    <a:lnT w="190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mj-ea"/>
                          <a:cs typeface="Arial" panose="020B0604020202020204" pitchFamily="34" charset="0"/>
                        </a:rPr>
                        <a:t>(11)</a:t>
                      </a:r>
                    </a:p>
                  </a:txBody>
                  <a:tcPr marL="36000" marR="36000" marT="0" marB="0" anchor="ctr">
                    <a:lnL>
                      <a:noFill/>
                    </a:lnL>
                    <a:lnR>
                      <a:noFill/>
                    </a:lnR>
                    <a:lnT w="19050" cap="flat" cmpd="sng" algn="ctr">
                      <a:solidFill>
                        <a:srgbClr val="00338D"/>
                      </a:solidFill>
                      <a:prstDash val="solid"/>
                      <a:round/>
                      <a:headEnd type="none" w="med" len="med"/>
                      <a:tailEnd type="none" w="med" len="med"/>
                    </a:lnT>
                    <a:lnB>
                      <a:noFill/>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mj-ea"/>
                          <a:cs typeface="Arial" panose="020B0604020202020204" pitchFamily="34" charset="0"/>
                        </a:rPr>
                        <a:t>1,828 </a:t>
                      </a:r>
                    </a:p>
                  </a:txBody>
                  <a:tcPr marL="36000" marR="36000" marT="0" marB="0" anchor="ctr">
                    <a:lnL>
                      <a:noFill/>
                    </a:lnL>
                    <a:lnR w="6350" cap="flat" cmpd="sng" algn="ctr">
                      <a:solidFill>
                        <a:srgbClr val="00338D"/>
                      </a:solidFill>
                      <a:prstDash val="solid"/>
                      <a:round/>
                      <a:headEnd type="none" w="med" len="med"/>
                      <a:tailEnd type="none" w="med" len="med"/>
                    </a:lnR>
                    <a:lnT w="190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2295791065"/>
                  </a:ext>
                </a:extLst>
              </a:tr>
              <a:tr h="142201">
                <a:tc>
                  <a:txBody>
                    <a:bodyPr/>
                    <a:lstStyle/>
                    <a:p>
                      <a:pPr algn="l" rtl="0"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rtl="0" fontAlgn="ctr"/>
                      <a:r>
                        <a:rPr lang="en-US" sz="900" b="0" i="0" u="none" strike="noStrike">
                          <a:solidFill>
                            <a:srgbClr val="000000"/>
                          </a:solidFill>
                          <a:effectLst/>
                          <a:latin typeface="Arial" panose="020B0604020202020204" pitchFamily="34" charset="0"/>
                          <a:ea typeface="+mj-ea"/>
                          <a:cs typeface="Arial" panose="020B0604020202020204" pitchFamily="34" charset="0"/>
                        </a:rPr>
                        <a:t>Pro-Forma EBITDA%</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37.8%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j-ea"/>
                          <a:cs typeface="Arial" panose="020B0604020202020204" pitchFamily="34" charset="0"/>
                        </a:rPr>
                        <a:t>(4.2)%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j-ea"/>
                          <a:cs typeface="Arial" panose="020B0604020202020204" pitchFamily="34" charset="0"/>
                        </a:rPr>
                        <a:t>49.7% </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818701590"/>
                  </a:ext>
                </a:extLst>
              </a:tr>
            </a:tbl>
          </a:graphicData>
        </a:graphic>
      </p:graphicFrame>
    </p:spTree>
    <p:extLst>
      <p:ext uri="{BB962C8B-B14F-4D97-AF65-F5344CB8AC3E}">
        <p14:creationId xmlns:p14="http://schemas.microsoft.com/office/powerpoint/2010/main" val="657765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Group 3">
            <a:extLst>
              <a:ext uri="{FF2B5EF4-FFF2-40B4-BE49-F238E27FC236}">
                <a16:creationId xmlns:a16="http://schemas.microsoft.com/office/drawing/2014/main" id="{C5FEF342-5CE4-4447-AB7E-6A8D26BF3ECC}"/>
              </a:ext>
            </a:extLst>
          </p:cNvPr>
          <p:cNvGraphicFramePr>
            <a:graphicFrameLocks noGrp="1"/>
          </p:cNvGraphicFramePr>
          <p:nvPr/>
        </p:nvGraphicFramePr>
        <p:xfrm>
          <a:off x="468001" y="1191600"/>
          <a:ext cx="9038334" cy="5056800"/>
        </p:xfrm>
        <a:graphic>
          <a:graphicData uri="http://schemas.openxmlformats.org/drawingml/2006/table">
            <a:tbl>
              <a:tblPr/>
              <a:tblGrid>
                <a:gridCol w="1557064">
                  <a:extLst>
                    <a:ext uri="{9D8B030D-6E8A-4147-A177-3AD203B41FA5}">
                      <a16:colId xmlns:a16="http://schemas.microsoft.com/office/drawing/2014/main" val="20000"/>
                    </a:ext>
                  </a:extLst>
                </a:gridCol>
                <a:gridCol w="7481270">
                  <a:extLst>
                    <a:ext uri="{9D8B030D-6E8A-4147-A177-3AD203B41FA5}">
                      <a16:colId xmlns:a16="http://schemas.microsoft.com/office/drawing/2014/main" val="20001"/>
                    </a:ext>
                  </a:extLst>
                </a:gridCol>
              </a:tblGrid>
              <a:tr h="262800">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lang="en-US" altLang="ko-KR" sz="1000" b="1" i="0" u="none" strike="noStrike" kern="1200" dirty="0">
                          <a:solidFill>
                            <a:schemeClr val="bg1"/>
                          </a:solidFill>
                          <a:effectLst/>
                          <a:latin typeface="Arial" panose="020B0604020202020204" pitchFamily="34" charset="0"/>
                          <a:ea typeface="+mn-ea"/>
                          <a:cs typeface="Arial" panose="020B0604020202020204" pitchFamily="34" charset="0"/>
                        </a:rPr>
                        <a:t>Topic</a:t>
                      </a:r>
                      <a:endPar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Details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9400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Cash Movement </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4122738" marR="0" lvl="0" indent="-77788" algn="l" defTabSz="914400" rtl="0" eaLnBrk="1" fontAlgn="auto" latinLnBrk="0"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7" name="표 26">
            <a:extLst>
              <a:ext uri="{FF2B5EF4-FFF2-40B4-BE49-F238E27FC236}">
                <a16:creationId xmlns:a16="http://schemas.microsoft.com/office/drawing/2014/main" id="{059C9230-E52F-4BDF-98F5-53ADBD659DC0}"/>
              </a:ext>
            </a:extLst>
          </p:cNvPr>
          <p:cNvGraphicFramePr>
            <a:graphicFrameLocks noGrp="1"/>
          </p:cNvGraphicFramePr>
          <p:nvPr>
            <p:extLst>
              <p:ext uri="{D42A27DB-BD31-4B8C-83A1-F6EECF244321}">
                <p14:modId xmlns:p14="http://schemas.microsoft.com/office/powerpoint/2010/main" val="94883522"/>
              </p:ext>
            </p:extLst>
          </p:nvPr>
        </p:nvGraphicFramePr>
        <p:xfrm>
          <a:off x="2138400" y="1515600"/>
          <a:ext cx="4078513" cy="3080385"/>
        </p:xfrm>
        <a:graphic>
          <a:graphicData uri="http://schemas.openxmlformats.org/drawingml/2006/table">
            <a:tbl>
              <a:tblPr/>
              <a:tblGrid>
                <a:gridCol w="125653">
                  <a:extLst>
                    <a:ext uri="{9D8B030D-6E8A-4147-A177-3AD203B41FA5}">
                      <a16:colId xmlns:a16="http://schemas.microsoft.com/office/drawing/2014/main" val="1198858470"/>
                    </a:ext>
                  </a:extLst>
                </a:gridCol>
                <a:gridCol w="1486180">
                  <a:extLst>
                    <a:ext uri="{9D8B030D-6E8A-4147-A177-3AD203B41FA5}">
                      <a16:colId xmlns:a16="http://schemas.microsoft.com/office/drawing/2014/main" val="3586205692"/>
                    </a:ext>
                  </a:extLst>
                </a:gridCol>
                <a:gridCol w="616670">
                  <a:extLst>
                    <a:ext uri="{9D8B030D-6E8A-4147-A177-3AD203B41FA5}">
                      <a16:colId xmlns:a16="http://schemas.microsoft.com/office/drawing/2014/main" val="1132309619"/>
                    </a:ext>
                  </a:extLst>
                </a:gridCol>
                <a:gridCol w="616670">
                  <a:extLst>
                    <a:ext uri="{9D8B030D-6E8A-4147-A177-3AD203B41FA5}">
                      <a16:colId xmlns:a16="http://schemas.microsoft.com/office/drawing/2014/main" val="3058315916"/>
                    </a:ext>
                  </a:extLst>
                </a:gridCol>
                <a:gridCol w="616670">
                  <a:extLst>
                    <a:ext uri="{9D8B030D-6E8A-4147-A177-3AD203B41FA5}">
                      <a16:colId xmlns:a16="http://schemas.microsoft.com/office/drawing/2014/main" val="1727615684"/>
                    </a:ext>
                  </a:extLst>
                </a:gridCol>
                <a:gridCol w="616670">
                  <a:extLst>
                    <a:ext uri="{9D8B030D-6E8A-4147-A177-3AD203B41FA5}">
                      <a16:colId xmlns:a16="http://schemas.microsoft.com/office/drawing/2014/main" val="2638069914"/>
                    </a:ext>
                  </a:extLst>
                </a:gridCol>
              </a:tblGrid>
              <a:tr h="146685">
                <a:tc gridSpan="2">
                  <a:txBody>
                    <a:bodyPr/>
                    <a:lstStyle/>
                    <a:p>
                      <a:pPr algn="l" fontAlgn="ctr"/>
                      <a:r>
                        <a:rPr lang="en-US" altLang="ko-KR" sz="900" b="1" i="0" u="none" strike="noStrike" dirty="0">
                          <a:solidFill>
                            <a:srgbClr val="FFFFFF"/>
                          </a:solidFill>
                          <a:effectLst/>
                          <a:latin typeface="Arial" panose="020B0604020202020204" pitchFamily="34" charset="0"/>
                          <a:ea typeface="+mn-ea"/>
                          <a:cs typeface="Arial" panose="020B0604020202020204" pitchFamily="34" charset="0"/>
                        </a:rPr>
                        <a:t>(</a:t>
                      </a:r>
                      <a:r>
                        <a:rPr lang="ko-KR" altLang="en-US" sz="900" b="1" i="0" u="none" strike="noStrike" dirty="0">
                          <a:solidFill>
                            <a:srgbClr val="FFFFFF"/>
                          </a:solidFill>
                          <a:effectLst/>
                          <a:latin typeface="Arial" panose="020B0604020202020204" pitchFamily="34" charset="0"/>
                          <a:ea typeface="+mn-ea"/>
                          <a:cs typeface="Arial" panose="020B0604020202020204" pitchFamily="34" charset="0"/>
                        </a:rPr>
                        <a:t>단위</a:t>
                      </a:r>
                      <a:r>
                        <a:rPr lang="en-US" altLang="ko-KR" sz="900" b="1" i="0" u="none" strike="noStrike" dirty="0">
                          <a:solidFill>
                            <a:srgbClr val="FFFFFF"/>
                          </a:solidFill>
                          <a:effectLst/>
                          <a:latin typeface="Arial" panose="020B0604020202020204" pitchFamily="34" charset="0"/>
                          <a:ea typeface="+mn-ea"/>
                          <a:cs typeface="Arial" panose="020B0604020202020204" pitchFamily="34" charset="0"/>
                        </a:rPr>
                        <a:t>: </a:t>
                      </a:r>
                      <a:r>
                        <a:rPr lang="ko-KR" altLang="en-US" sz="900" b="1" i="0" u="none" strike="noStrike" dirty="0">
                          <a:solidFill>
                            <a:srgbClr val="FFFFFF"/>
                          </a:solidFill>
                          <a:effectLst/>
                          <a:latin typeface="Arial" panose="020B0604020202020204" pitchFamily="34" charset="0"/>
                          <a:ea typeface="+mn-ea"/>
                          <a:cs typeface="Arial" panose="020B0604020202020204" pitchFamily="34" charset="0"/>
                        </a:rPr>
                        <a:t>백만원</a:t>
                      </a:r>
                      <a:r>
                        <a:rPr lang="en-US" altLang="ko-KR" sz="900" b="1" i="0" u="none" strike="noStrike" dirty="0">
                          <a:solidFill>
                            <a:srgbClr val="FFFFFF"/>
                          </a:solidFill>
                          <a:effectLst/>
                          <a:latin typeface="Arial" panose="020B0604020202020204" pitchFamily="34" charset="0"/>
                          <a:ea typeface="+mn-ea"/>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a:txBody>
                    <a:bodyPr/>
                    <a:lstStyle/>
                    <a:p>
                      <a:pPr algn="ctr" rtl="0" fontAlgn="ctr"/>
                      <a:r>
                        <a:rPr lang="en-US" sz="900" b="1" i="0" u="none" strike="noStrike" dirty="0">
                          <a:solidFill>
                            <a:srgbClr val="FFFFFF"/>
                          </a:solidFill>
                          <a:effectLst/>
                          <a:latin typeface="Arial" panose="020B0604020202020204" pitchFamily="34" charset="0"/>
                          <a:ea typeface="+mn-ea"/>
                          <a:cs typeface="Arial" panose="020B0604020202020204" pitchFamily="34" charset="0"/>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ea typeface="+mn-ea"/>
                          <a:cs typeface="Arial" panose="020B0604020202020204" pitchFamily="34" charset="0"/>
                        </a:rPr>
                        <a:t>FY20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ea typeface="+mn-ea"/>
                          <a:cs typeface="Arial" panose="020B0604020202020204" pitchFamily="34" charset="0"/>
                        </a:rPr>
                        <a:t>FY21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mn-ea"/>
                          <a:cs typeface="Arial" panose="020B0604020202020204" pitchFamily="34" charset="0"/>
                        </a:rPr>
                        <a:t>Total</a:t>
                      </a:r>
                      <a:endParaRPr lang="en-US" sz="900" b="1" i="0" u="none" strike="noStrike" baseline="30000" dirty="0">
                        <a:solidFill>
                          <a:srgbClr val="FFFFFF"/>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297959179"/>
                  </a:ext>
                </a:extLst>
              </a:tr>
              <a:tr h="146685">
                <a:tc gridSpan="2">
                  <a:txBody>
                    <a:bodyPr/>
                    <a:lstStyle/>
                    <a:p>
                      <a:pPr algn="l" fontAlgn="ctr"/>
                      <a:r>
                        <a:rPr lang="ko-KR" altLang="en-US" sz="900" b="1" i="0" u="none" strike="noStrike">
                          <a:solidFill>
                            <a:srgbClr val="000000"/>
                          </a:solidFill>
                          <a:effectLst/>
                          <a:latin typeface="Arial" panose="020B0604020202020204" pitchFamily="34" charset="0"/>
                          <a:ea typeface="+mn-ea"/>
                          <a:cs typeface="Arial" panose="020B0604020202020204" pitchFamily="34" charset="0"/>
                        </a:rPr>
                        <a:t>기초 </a:t>
                      </a:r>
                      <a:r>
                        <a:rPr lang="en-US" sz="900" b="1" i="0" u="none" strike="noStrike">
                          <a:solidFill>
                            <a:srgbClr val="000000"/>
                          </a:solidFill>
                          <a:effectLst/>
                          <a:latin typeface="Arial" panose="020B0604020202020204" pitchFamily="34" charset="0"/>
                          <a:ea typeface="+mn-ea"/>
                          <a:cs typeface="Arial" panose="020B0604020202020204" pitchFamily="34" charset="0"/>
                        </a:rPr>
                        <a:t>Cash</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5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10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2 </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494824734"/>
                  </a:ext>
                </a:extLst>
              </a:tr>
              <a:tr h="146685">
                <a:tc gridSpan="2">
                  <a:txBody>
                    <a:bodyPr/>
                    <a:lstStyle/>
                    <a:p>
                      <a:pPr algn="l" fontAlgn="ctr"/>
                      <a:r>
                        <a:rPr lang="en-US" sz="900" b="1" i="0" u="none" strike="noStrike">
                          <a:solidFill>
                            <a:srgbClr val="000000"/>
                          </a:solidFill>
                          <a:effectLst/>
                          <a:latin typeface="Arial" panose="020B0604020202020204" pitchFamily="34" charset="0"/>
                          <a:ea typeface="+mn-ea"/>
                          <a:cs typeface="Arial" panose="020B0604020202020204" pitchFamily="34" charset="0"/>
                        </a:rPr>
                        <a:t>Revenue</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98 </a:t>
                      </a:r>
                    </a:p>
                  </a:txBody>
                  <a:tcPr marL="36000" marR="36000" marT="9525"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322 </a:t>
                      </a:r>
                    </a:p>
                  </a:txBody>
                  <a:tcPr marL="36000" marR="36000" marT="9525"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3,728 </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rtl="0" fontAlgn="ctr"/>
                      <a:r>
                        <a:rPr lang="ko-KR" altLang="en-US" sz="9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1313388313"/>
                  </a:ext>
                </a:extLst>
              </a:tr>
              <a:tr h="146685">
                <a:tc gridSpan="2">
                  <a:txBody>
                    <a:bodyPr/>
                    <a:lstStyle/>
                    <a:p>
                      <a:pPr algn="l" fontAlgn="ctr"/>
                      <a:r>
                        <a:rPr lang="en-US" sz="900" b="1" i="0" u="none" strike="noStrike" dirty="0">
                          <a:solidFill>
                            <a:schemeClr val="tx1"/>
                          </a:solidFill>
                          <a:effectLst/>
                          <a:latin typeface="Arial" panose="020B0604020202020204" pitchFamily="34" charset="0"/>
                          <a:ea typeface="+mn-ea"/>
                          <a:cs typeface="Arial" panose="020B0604020202020204" pitchFamily="34" charset="0"/>
                        </a:rPr>
                        <a:t>EBITDA</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(206)</a:t>
                      </a:r>
                    </a:p>
                  </a:txBody>
                  <a:tcPr marL="36000" marR="36000" marT="9525" marB="0" anchor="ctr">
                    <a:lnL>
                      <a:noFill/>
                    </a:lnL>
                    <a:lnR>
                      <a:noFill/>
                    </a:lnR>
                    <a:lnT>
                      <a:noFill/>
                    </a:lnT>
                    <a:lnB>
                      <a:noFill/>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(240)</a:t>
                      </a:r>
                    </a:p>
                  </a:txBody>
                  <a:tcPr marL="36000" marR="36000" marT="9525" marB="0" anchor="ctr">
                    <a:lnL>
                      <a:noFill/>
                    </a:lnL>
                    <a:lnR>
                      <a:noFill/>
                    </a:lnR>
                    <a:lnT>
                      <a:noFill/>
                    </a:lnT>
                    <a:lnB>
                      <a:noFill/>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1,327 </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3338460389"/>
                  </a:ext>
                </a:extLst>
              </a:tr>
              <a:tr h="146685">
                <a:tc gridSpan="2">
                  <a:txBody>
                    <a:bodyPr/>
                    <a:lstStyle/>
                    <a:p>
                      <a:pPr algn="l" fontAlgn="ctr"/>
                      <a:r>
                        <a:rPr lang="en-US" sz="900" b="0" i="1" u="none" strike="noStrike" dirty="0">
                          <a:solidFill>
                            <a:schemeClr val="tx1"/>
                          </a:solidFill>
                          <a:effectLst/>
                          <a:latin typeface="Arial" panose="020B0604020202020204" pitchFamily="34" charset="0"/>
                          <a:ea typeface="+mn-ea"/>
                          <a:cs typeface="Arial" panose="020B0604020202020204" pitchFamily="34" charset="0"/>
                        </a:rPr>
                        <a:t>EBITDA%</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900" b="0" i="1" u="none" strike="noStrike">
                          <a:solidFill>
                            <a:srgbClr val="000000"/>
                          </a:solidFill>
                          <a:effectLst/>
                          <a:latin typeface="Arial" panose="020B0604020202020204" pitchFamily="34" charset="0"/>
                          <a:ea typeface="+mn-ea"/>
                          <a:cs typeface="Arial" panose="020B0604020202020204" pitchFamily="34" charset="0"/>
                        </a:rPr>
                        <a:t>(209.4%)</a:t>
                      </a:r>
                    </a:p>
                  </a:txBody>
                  <a:tcPr marL="36000" marR="36000" marT="9525"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dirty="0">
                          <a:solidFill>
                            <a:srgbClr val="000000"/>
                          </a:solidFill>
                          <a:effectLst/>
                          <a:latin typeface="Arial" panose="020B0604020202020204" pitchFamily="34" charset="0"/>
                          <a:ea typeface="+mn-ea"/>
                          <a:cs typeface="Arial" panose="020B0604020202020204" pitchFamily="34" charset="0"/>
                        </a:rPr>
                        <a:t>(74.7%)</a:t>
                      </a:r>
                    </a:p>
                  </a:txBody>
                  <a:tcPr marL="36000" marR="36000" marT="9525"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dirty="0">
                          <a:solidFill>
                            <a:srgbClr val="000000"/>
                          </a:solidFill>
                          <a:effectLst/>
                          <a:latin typeface="Arial" panose="020B0604020202020204" pitchFamily="34" charset="0"/>
                          <a:ea typeface="+mn-ea"/>
                          <a:cs typeface="Arial" panose="020B0604020202020204" pitchFamily="34" charset="0"/>
                        </a:rPr>
                        <a:t>35.6%</a:t>
                      </a:r>
                    </a:p>
                  </a:txBody>
                  <a:tcPr marL="36000" marR="36000" marT="9525"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rtl="0" fontAlgn="ctr"/>
                      <a:r>
                        <a:rPr lang="ko-KR" altLang="en-US" sz="900" b="0" i="1"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576579519"/>
                  </a:ext>
                </a:extLst>
              </a:tr>
              <a:tr h="146685">
                <a:tc gridSpan="2">
                  <a:txBody>
                    <a:bodyPr/>
                    <a:lstStyle/>
                    <a:p>
                      <a:pPr algn="l" fontAlgn="ctr"/>
                      <a:r>
                        <a:rPr lang="ko-KR" altLang="en-US" sz="900" b="1" i="0" u="none" strike="noStrike" dirty="0">
                          <a:solidFill>
                            <a:srgbClr val="000000"/>
                          </a:solidFill>
                          <a:effectLst/>
                          <a:latin typeface="Arial" panose="020B0604020202020204" pitchFamily="34" charset="0"/>
                          <a:ea typeface="+mn-ea"/>
                          <a:cs typeface="Arial" panose="020B0604020202020204" pitchFamily="34" charset="0"/>
                        </a:rPr>
                        <a:t>영업</a:t>
                      </a:r>
                      <a:r>
                        <a:rPr lang="en-US" sz="900" b="1" i="0" u="none" strike="noStrike" dirty="0">
                          <a:solidFill>
                            <a:srgbClr val="000000"/>
                          </a:solidFill>
                          <a:effectLst/>
                          <a:latin typeface="Arial" panose="020B0604020202020204" pitchFamily="34" charset="0"/>
                          <a:ea typeface="+mn-ea"/>
                          <a:cs typeface="Arial" panose="020B0604020202020204" pitchFamily="34" charset="0"/>
                        </a:rPr>
                        <a:t>CF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42 </a:t>
                      </a:r>
                    </a:p>
                  </a:txBody>
                  <a:tcPr marL="36000" marR="36000" marT="9525"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(79)</a:t>
                      </a:r>
                    </a:p>
                  </a:txBody>
                  <a:tcPr marL="36000" marR="36000" marT="9525"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1,164 </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1,127 </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443168094"/>
                  </a:ext>
                </a:extLst>
              </a:tr>
              <a:tr h="146685">
                <a:tc>
                  <a:txBody>
                    <a:bodyPr/>
                    <a:lstStyle/>
                    <a:p>
                      <a:pPr algn="l"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매출 현금유입</a:t>
                      </a:r>
                      <a:endParaRPr lang="en-US" sz="9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9525"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128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292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3,439 </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3,859 </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4234151922"/>
                  </a:ext>
                </a:extLst>
              </a:tr>
              <a:tr h="146685">
                <a:tc>
                  <a:txBody>
                    <a:bodyPr/>
                    <a:lstStyle/>
                    <a:p>
                      <a:pPr algn="l" fontAlgn="ctr"/>
                      <a:r>
                        <a:rPr lang="ko-KR" altLang="en-US" sz="900" b="0"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정부보조사업 현금유입</a:t>
                      </a:r>
                      <a:endParaRPr lang="en-US" sz="9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9525"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244 </a:t>
                      </a:r>
                    </a:p>
                  </a:txBody>
                  <a:tcPr marL="36000" marR="36000" marT="9525" marB="0" anchor="ctr">
                    <a:lnL>
                      <a:noFill/>
                    </a:lnL>
                    <a:lnR>
                      <a:noFill/>
                    </a:lnR>
                    <a:lnT>
                      <a:noFill/>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263 </a:t>
                      </a:r>
                    </a:p>
                  </a:txBody>
                  <a:tcPr marL="36000" marR="36000" marT="9525"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550 </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1,057 </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4066349253"/>
                  </a:ext>
                </a:extLst>
              </a:tr>
              <a:tr h="146685">
                <a:tc>
                  <a:txBody>
                    <a:bodyPr/>
                    <a:lstStyle/>
                    <a:p>
                      <a:pPr algn="l" fontAlgn="ctr"/>
                      <a:r>
                        <a:rPr lang="ko-KR" altLang="en-US" sz="900" b="0"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매출원가 현금유출</a:t>
                      </a:r>
                      <a:endParaRPr lang="en-US" sz="9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9525"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(85)</a:t>
                      </a:r>
                    </a:p>
                  </a:txBody>
                  <a:tcPr marL="36000" marR="36000" marT="9525" marB="0" anchor="ctr">
                    <a:lnL>
                      <a:noFill/>
                    </a:lnL>
                    <a:lnR>
                      <a:noFill/>
                    </a:lnR>
                    <a:lnT>
                      <a:noFill/>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(187)</a:t>
                      </a:r>
                    </a:p>
                  </a:txBody>
                  <a:tcPr marL="36000" marR="36000" marT="9525" marB="0" anchor="ctr">
                    <a:lnL>
                      <a:noFill/>
                    </a:lnL>
                    <a:lnR>
                      <a:noFill/>
                    </a:lnR>
                    <a:lnT>
                      <a:noFill/>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(1,752)</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(2,023)</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472590781"/>
                  </a:ext>
                </a:extLst>
              </a:tr>
              <a:tr h="146685">
                <a:tc>
                  <a:txBody>
                    <a:bodyPr/>
                    <a:lstStyle/>
                    <a:p>
                      <a:pPr algn="l" fontAlgn="ctr"/>
                      <a:r>
                        <a:rPr lang="ko-KR" altLang="en-US" sz="900" b="0"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인건비 현금유출</a:t>
                      </a:r>
                      <a:endParaRPr lang="en-US" sz="9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9525"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(134)</a:t>
                      </a:r>
                    </a:p>
                  </a:txBody>
                  <a:tcPr marL="36000" marR="36000" marT="9525"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(289)</a:t>
                      </a:r>
                    </a:p>
                  </a:txBody>
                  <a:tcPr marL="36000" marR="36000" marT="9525" marB="0" anchor="ctr">
                    <a:lnL>
                      <a:noFill/>
                    </a:lnL>
                    <a:lnR>
                      <a:noFill/>
                    </a:lnR>
                    <a:lnT>
                      <a:noFill/>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(662)</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(1,085)</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861141415"/>
                  </a:ext>
                </a:extLst>
              </a:tr>
              <a:tr h="146685">
                <a:tc>
                  <a:txBody>
                    <a:bodyPr/>
                    <a:lstStyle/>
                    <a:p>
                      <a:pPr algn="l" fontAlgn="ctr"/>
                      <a:endParaRPr lang="ko-KR" altLang="en-US" sz="900" b="0" i="0" u="none" strike="noStrike">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건물사용 현금유출</a:t>
                      </a:r>
                      <a:endParaRPr lang="en-US" sz="9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9525"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(60)</a:t>
                      </a:r>
                    </a:p>
                  </a:txBody>
                  <a:tcPr marL="36000" marR="36000" marT="9525"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(144)</a:t>
                      </a:r>
                    </a:p>
                  </a:txBody>
                  <a:tcPr marL="36000" marR="36000" marT="9525" marB="0" anchor="ctr">
                    <a:lnL>
                      <a:noFill/>
                    </a:lnL>
                    <a:lnR>
                      <a:noFill/>
                    </a:lnR>
                    <a:lnT>
                      <a:noFill/>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(132)</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(336)</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370997660"/>
                  </a:ext>
                </a:extLst>
              </a:tr>
              <a:tr h="146685">
                <a:tc>
                  <a:txBody>
                    <a:bodyPr/>
                    <a:lstStyle/>
                    <a:p>
                      <a:pPr algn="l" fontAlgn="ctr"/>
                      <a:endParaRPr lang="ko-KR" altLang="en-US" sz="900" b="0" i="0" u="none" strike="noStrike">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판관비 현금유출</a:t>
                      </a:r>
                    </a:p>
                  </a:txBody>
                  <a:tcPr marL="36000" marR="36000" marT="9525"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(33)</a:t>
                      </a:r>
                    </a:p>
                  </a:txBody>
                  <a:tcPr marL="36000" marR="36000" marT="9525"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(22)</a:t>
                      </a:r>
                    </a:p>
                  </a:txBody>
                  <a:tcPr marL="36000" marR="36000" marT="9525" marB="0" anchor="ctr">
                    <a:lnL>
                      <a:noFill/>
                    </a:lnL>
                    <a:lnR>
                      <a:noFill/>
                    </a:lnR>
                    <a:lnT>
                      <a:noFill/>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(335)</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(391)</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229549407"/>
                  </a:ext>
                </a:extLst>
              </a:tr>
              <a:tr h="146685">
                <a:tc>
                  <a:txBody>
                    <a:bodyPr/>
                    <a:lstStyle/>
                    <a:p>
                      <a:pPr algn="l" fontAlgn="ctr"/>
                      <a:r>
                        <a:rPr lang="ko-KR" altLang="en-US" sz="900" b="0"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rtl="0"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기타 현금변동</a:t>
                      </a:r>
                    </a:p>
                  </a:txBody>
                  <a:tcPr marL="36000" marR="36000" marT="9525" marB="0" anchor="ctr">
                    <a:lnL w="6350" cap="flat" cmpd="sng" algn="ctr">
                      <a:solidFill>
                        <a:srgbClr val="00338D"/>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(19)</a:t>
                      </a:r>
                    </a:p>
                  </a:txBody>
                  <a:tcPr marL="36000" marR="36000" marT="9525"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8 </a:t>
                      </a:r>
                    </a:p>
                  </a:txBody>
                  <a:tcPr marL="36000" marR="36000" marT="9525"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58 </a:t>
                      </a:r>
                    </a:p>
                  </a:txBody>
                  <a:tcPr marL="36000" marR="36000" marT="9525"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47 </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575975132"/>
                  </a:ext>
                </a:extLst>
              </a:tr>
              <a:tr h="146685">
                <a:tc gridSpan="2">
                  <a:txBody>
                    <a:bodyPr/>
                    <a:lstStyle/>
                    <a:p>
                      <a:pPr algn="l" fontAlgn="ctr"/>
                      <a:r>
                        <a:rPr lang="ko-KR" altLang="en-US" sz="900" b="1" i="0" u="none" strike="noStrike" dirty="0">
                          <a:solidFill>
                            <a:srgbClr val="000000"/>
                          </a:solidFill>
                          <a:effectLst/>
                          <a:latin typeface="Arial" panose="020B0604020202020204" pitchFamily="34" charset="0"/>
                          <a:ea typeface="+mn-ea"/>
                          <a:cs typeface="Arial" panose="020B0604020202020204" pitchFamily="34" charset="0"/>
                        </a:rPr>
                        <a:t>투자</a:t>
                      </a:r>
                      <a:r>
                        <a:rPr lang="en-US" sz="900" b="1" i="0" u="none" strike="noStrike" dirty="0">
                          <a:solidFill>
                            <a:srgbClr val="000000"/>
                          </a:solidFill>
                          <a:effectLst/>
                          <a:latin typeface="Arial" panose="020B0604020202020204" pitchFamily="34" charset="0"/>
                          <a:ea typeface="+mn-ea"/>
                          <a:cs typeface="Arial" panose="020B0604020202020204" pitchFamily="34" charset="0"/>
                        </a:rPr>
                        <a:t>CF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(128)</a:t>
                      </a:r>
                    </a:p>
                  </a:txBody>
                  <a:tcPr marL="36000" marR="36000" marT="9525"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(30)</a:t>
                      </a:r>
                    </a:p>
                  </a:txBody>
                  <a:tcPr marL="36000" marR="36000" marT="9525"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(529)</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(687)</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68223773"/>
                  </a:ext>
                </a:extLst>
              </a:tr>
              <a:tr h="146685">
                <a:tc>
                  <a:txBody>
                    <a:bodyPr/>
                    <a:lstStyle/>
                    <a:p>
                      <a:pPr algn="l"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개발비 취득</a:t>
                      </a:r>
                    </a:p>
                  </a:txBody>
                  <a:tcPr marL="36000" marR="36000" marT="9525"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(126)</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(27)</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(468)</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(622)</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650802907"/>
                  </a:ext>
                </a:extLst>
              </a:tr>
              <a:tr h="146685">
                <a:tc>
                  <a:txBody>
                    <a:bodyPr/>
                    <a:lstStyle/>
                    <a:p>
                      <a:pPr algn="l" fontAlgn="ctr"/>
                      <a:r>
                        <a:rPr lang="ko-KR" altLang="en-US" sz="900" b="0"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rtl="0" fontAlgn="ctr"/>
                      <a:r>
                        <a:rPr lang="ko-KR" altLang="en-US" sz="900" b="0" i="0" u="none" strike="noStrike">
                          <a:solidFill>
                            <a:srgbClr val="000000"/>
                          </a:solidFill>
                          <a:effectLst/>
                          <a:latin typeface="Arial" panose="020B0604020202020204" pitchFamily="34" charset="0"/>
                          <a:ea typeface="+mn-ea"/>
                          <a:cs typeface="Arial" panose="020B0604020202020204" pitchFamily="34" charset="0"/>
                        </a:rPr>
                        <a:t>고정자산의 취득</a:t>
                      </a:r>
                    </a:p>
                  </a:txBody>
                  <a:tcPr marL="36000" marR="36000" marT="9525" marB="0" anchor="ctr">
                    <a:lnL w="6350" cap="flat" cmpd="sng" algn="ctr">
                      <a:solidFill>
                        <a:srgbClr val="00338D"/>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(2)</a:t>
                      </a:r>
                    </a:p>
                  </a:txBody>
                  <a:tcPr marL="36000" marR="36000" marT="9525"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(2)</a:t>
                      </a:r>
                    </a:p>
                  </a:txBody>
                  <a:tcPr marL="36000" marR="36000" marT="9525"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(61)</a:t>
                      </a:r>
                    </a:p>
                  </a:txBody>
                  <a:tcPr marL="36000" marR="36000" marT="9525"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(65)</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750786837"/>
                  </a:ext>
                </a:extLst>
              </a:tr>
              <a:tr h="146685">
                <a:tc gridSpan="2">
                  <a:txBody>
                    <a:bodyPr/>
                    <a:lstStyle/>
                    <a:p>
                      <a:pPr algn="l" fontAlgn="ctr"/>
                      <a:r>
                        <a:rPr lang="ko-KR" altLang="en-US" sz="900" b="1" i="0" u="none" strike="noStrike">
                          <a:solidFill>
                            <a:srgbClr val="000000"/>
                          </a:solidFill>
                          <a:effectLst/>
                          <a:latin typeface="Arial" panose="020B0604020202020204" pitchFamily="34" charset="0"/>
                          <a:ea typeface="+mn-ea"/>
                          <a:cs typeface="Arial" panose="020B0604020202020204" pitchFamily="34" charset="0"/>
                        </a:rPr>
                        <a:t>재무</a:t>
                      </a:r>
                      <a:r>
                        <a:rPr lang="en-US" sz="900" b="1" i="0" u="none" strike="noStrike">
                          <a:solidFill>
                            <a:srgbClr val="000000"/>
                          </a:solidFill>
                          <a:effectLst/>
                          <a:latin typeface="Arial" panose="020B0604020202020204" pitchFamily="34" charset="0"/>
                          <a:ea typeface="+mn-ea"/>
                          <a:cs typeface="Arial" panose="020B0604020202020204" pitchFamily="34" charset="0"/>
                        </a:rPr>
                        <a:t>CF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91 </a:t>
                      </a:r>
                    </a:p>
                  </a:txBody>
                  <a:tcPr marL="36000" marR="36000" marT="9525"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101 </a:t>
                      </a:r>
                    </a:p>
                  </a:txBody>
                  <a:tcPr marL="36000" marR="36000" marT="9525"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(66)</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126 </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791370787"/>
                  </a:ext>
                </a:extLst>
              </a:tr>
              <a:tr h="146685">
                <a:tc>
                  <a:txBody>
                    <a:bodyPr/>
                    <a:lstStyle/>
                    <a:p>
                      <a:pPr algn="l" fontAlgn="ctr"/>
                      <a:r>
                        <a:rPr lang="ko-KR" altLang="en-US" sz="900" b="0"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유상증자</a:t>
                      </a:r>
                    </a:p>
                  </a:txBody>
                  <a:tcPr marL="36000" marR="36000" marT="9525"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89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160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249 </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58817471"/>
                  </a:ext>
                </a:extLst>
              </a:tr>
              <a:tr h="146685">
                <a:tc>
                  <a:txBody>
                    <a:bodyPr/>
                    <a:lstStyle/>
                    <a:p>
                      <a:pPr algn="l" fontAlgn="ctr"/>
                      <a:r>
                        <a:rPr lang="ko-KR" altLang="en-US" sz="900" b="0"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rtl="0" fontAlgn="ctr"/>
                      <a:r>
                        <a:rPr lang="ko-KR" altLang="en-US" sz="900" b="0" i="0" u="none" strike="noStrike">
                          <a:solidFill>
                            <a:srgbClr val="000000"/>
                          </a:solidFill>
                          <a:effectLst/>
                          <a:latin typeface="Arial" panose="020B0604020202020204" pitchFamily="34" charset="0"/>
                          <a:ea typeface="+mn-ea"/>
                          <a:cs typeface="Arial" panose="020B0604020202020204" pitchFamily="34" charset="0"/>
                        </a:rPr>
                        <a:t>차입금 대여 및 상환</a:t>
                      </a:r>
                    </a:p>
                  </a:txBody>
                  <a:tcPr marL="36000" marR="36000" marT="9525" marB="0" anchor="ctr">
                    <a:lnL w="6350" cap="flat" cmpd="sng" algn="ctr">
                      <a:solidFill>
                        <a:srgbClr val="00338D"/>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3 </a:t>
                      </a:r>
                    </a:p>
                  </a:txBody>
                  <a:tcPr marL="36000" marR="36000" marT="9525"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(59)</a:t>
                      </a:r>
                    </a:p>
                  </a:txBody>
                  <a:tcPr marL="36000" marR="36000" marT="9525"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(66)</a:t>
                      </a:r>
                    </a:p>
                  </a:txBody>
                  <a:tcPr marL="36000" marR="36000" marT="9525"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(123)</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245475584"/>
                  </a:ext>
                </a:extLst>
              </a:tr>
              <a:tr h="146685">
                <a:tc gridSpan="2">
                  <a:txBody>
                    <a:bodyPr/>
                    <a:lstStyle/>
                    <a:p>
                      <a:pPr algn="l" fontAlgn="ctr"/>
                      <a:r>
                        <a:rPr lang="en-US" sz="900" b="1" i="0" u="none" strike="noStrike">
                          <a:solidFill>
                            <a:srgbClr val="000000"/>
                          </a:solidFill>
                          <a:effectLst/>
                          <a:latin typeface="Arial" panose="020B0604020202020204" pitchFamily="34" charset="0"/>
                          <a:ea typeface="+mn-ea"/>
                          <a:cs typeface="Arial" panose="020B0604020202020204" pitchFamily="34" charset="0"/>
                        </a:rPr>
                        <a:t>Net Cash Flow</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5 </a:t>
                      </a:r>
                    </a:p>
                  </a:txBody>
                  <a:tcPr marL="36000" marR="36000" marT="9525"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(8)</a:t>
                      </a:r>
                    </a:p>
                  </a:txBody>
                  <a:tcPr marL="36000" marR="36000" marT="9525"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569 </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565 </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290109431"/>
                  </a:ext>
                </a:extLst>
              </a:tr>
              <a:tr h="146685">
                <a:tc gridSpan="2">
                  <a:txBody>
                    <a:bodyPr/>
                    <a:lstStyle/>
                    <a:p>
                      <a:pPr algn="l" fontAlgn="ctr"/>
                      <a:r>
                        <a:rPr lang="ko-KR" altLang="en-US" sz="900" b="1" i="0" u="none" strike="noStrike" dirty="0">
                          <a:solidFill>
                            <a:srgbClr val="000000"/>
                          </a:solidFill>
                          <a:effectLst/>
                          <a:latin typeface="Arial" panose="020B0604020202020204" pitchFamily="34" charset="0"/>
                          <a:ea typeface="+mn-ea"/>
                          <a:cs typeface="Arial" panose="020B0604020202020204" pitchFamily="34" charset="0"/>
                        </a:rPr>
                        <a:t>기말 </a:t>
                      </a:r>
                      <a:r>
                        <a:rPr lang="en-US" sz="900" b="1" i="0" u="none" strike="noStrike" dirty="0">
                          <a:solidFill>
                            <a:srgbClr val="000000"/>
                          </a:solidFill>
                          <a:effectLst/>
                          <a:latin typeface="Arial" panose="020B0604020202020204" pitchFamily="34" charset="0"/>
                          <a:ea typeface="+mn-ea"/>
                          <a:cs typeface="Arial" panose="020B0604020202020204" pitchFamily="34" charset="0"/>
                        </a:rPr>
                        <a:t>Cash</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10 </a:t>
                      </a:r>
                    </a:p>
                  </a:txBody>
                  <a:tcPr marL="36000" marR="36000" marT="9525"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2 </a:t>
                      </a:r>
                    </a:p>
                  </a:txBody>
                  <a:tcPr marL="36000" marR="36000" marT="9525"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570 </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570 </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043340185"/>
                  </a:ext>
                </a:extLst>
              </a:tr>
            </a:tbl>
          </a:graphicData>
        </a:graphic>
      </p:graphicFrame>
      <p:sp>
        <p:nvSpPr>
          <p:cNvPr id="28" name="TextBox 27">
            <a:extLst>
              <a:ext uri="{FF2B5EF4-FFF2-40B4-BE49-F238E27FC236}">
                <a16:creationId xmlns:a16="http://schemas.microsoft.com/office/drawing/2014/main" id="{012FAC65-6900-4BC7-8A0F-21B996695383}"/>
              </a:ext>
            </a:extLst>
          </p:cNvPr>
          <p:cNvSpPr txBox="1"/>
          <p:nvPr/>
        </p:nvSpPr>
        <p:spPr>
          <a:xfrm>
            <a:off x="6524874" y="2333859"/>
            <a:ext cx="2830251" cy="4104265"/>
          </a:xfrm>
          <a:prstGeom prst="rect">
            <a:avLst/>
          </a:prstGeom>
          <a:noFill/>
        </p:spPr>
        <p:txBody>
          <a:bodyPr wrap="square" lIns="0" tIns="0" rIns="0" bIns="0" rtlCol="0">
            <a:spAutoFit/>
          </a:bodyPr>
          <a:lstStyle/>
          <a:p>
            <a:pPr>
              <a:lnSpc>
                <a:spcPts val="1200"/>
              </a:lnSpc>
            </a:pPr>
            <a:r>
              <a:rPr lang="en-US" altLang="ko-KR" sz="900" u="sng" dirty="0">
                <a:latin typeface="Arial" panose="020B0604020202020204" pitchFamily="34" charset="0"/>
                <a:cs typeface="Arial" panose="020B0604020202020204" pitchFamily="34" charset="0"/>
              </a:rPr>
              <a:t> </a:t>
            </a:r>
            <a:r>
              <a:rPr lang="en-US" altLang="ko-KR" sz="900" b="1" u="sng" dirty="0">
                <a:latin typeface="Arial" panose="020B0604020202020204" pitchFamily="34" charset="0"/>
                <a:cs typeface="Arial" panose="020B0604020202020204" pitchFamily="34" charset="0"/>
              </a:rPr>
              <a:t>H/W</a:t>
            </a:r>
            <a:r>
              <a:rPr lang="ko-KR" altLang="en-US" sz="900" b="1" u="sng" dirty="0">
                <a:latin typeface="Arial" panose="020B0604020202020204" pitchFamily="34" charset="0"/>
                <a:cs typeface="Arial" panose="020B0604020202020204" pitchFamily="34" charset="0"/>
              </a:rPr>
              <a:t> 및 </a:t>
            </a:r>
            <a:r>
              <a:rPr lang="en-US" altLang="ko-KR" sz="900" b="1" u="sng" dirty="0">
                <a:latin typeface="Arial" panose="020B0604020202020204" pitchFamily="34" charset="0"/>
                <a:cs typeface="Arial" panose="020B0604020202020204" pitchFamily="34" charset="0"/>
              </a:rPr>
              <a:t>S/W </a:t>
            </a:r>
            <a:r>
              <a:rPr lang="ko-KR" altLang="en-US" sz="900" b="1" u="sng" dirty="0">
                <a:latin typeface="Arial" panose="020B0604020202020204" pitchFamily="34" charset="0"/>
                <a:cs typeface="Arial" panose="020B0604020202020204" pitchFamily="34" charset="0"/>
              </a:rPr>
              <a:t>매출 현금유입 </a:t>
            </a:r>
            <a:r>
              <a:rPr lang="en-US" altLang="ko-KR" sz="900" b="1" u="sng" dirty="0">
                <a:latin typeface="Arial" panose="020B0604020202020204" pitchFamily="34" charset="0"/>
                <a:cs typeface="Arial" panose="020B0604020202020204" pitchFamily="34" charset="0"/>
              </a:rPr>
              <a:t>(38</a:t>
            </a:r>
            <a:r>
              <a:rPr lang="ko-KR" altLang="en-US" sz="900" b="1" u="sng" dirty="0">
                <a:latin typeface="Arial" panose="020B0604020202020204" pitchFamily="34" charset="0"/>
                <a:cs typeface="Arial" panose="020B0604020202020204" pitchFamily="34" charset="0"/>
              </a:rPr>
              <a:t>억원</a:t>
            </a:r>
            <a:r>
              <a:rPr lang="en-US" altLang="ko-KR" sz="900" b="1" u="sng" dirty="0">
                <a:latin typeface="Arial" panose="020B0604020202020204" pitchFamily="34" charset="0"/>
                <a:cs typeface="Arial" panose="020B0604020202020204" pitchFamily="34" charset="0"/>
              </a:rPr>
              <a:t>)</a:t>
            </a:r>
            <a:r>
              <a:rPr lang="en-US" altLang="ko-KR" sz="900" b="1" dirty="0">
                <a:latin typeface="Arial" panose="020B0604020202020204" pitchFamily="34" charset="0"/>
                <a:cs typeface="Arial" panose="020B0604020202020204" pitchFamily="34" charset="0"/>
              </a:rPr>
              <a:t> : </a:t>
            </a:r>
          </a:p>
          <a:p>
            <a:pPr marL="144000" indent="-108000">
              <a:lnSpc>
                <a:spcPts val="1200"/>
              </a:lnSpc>
              <a:buClr>
                <a:srgbClr val="00338D"/>
              </a:buClr>
              <a:buFont typeface="Arial" panose="020B0604020202020204" pitchFamily="34" charset="0"/>
              <a:buChar char="•"/>
            </a:pPr>
            <a:endParaRPr lang="en-US" altLang="ko-KR" sz="9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endParaRPr lang="en-US" altLang="ko-KR" sz="9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endParaRPr lang="en-US" altLang="ko-KR" sz="9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endParaRPr lang="en-US" altLang="ko-KR" sz="9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endParaRPr lang="en-US" altLang="ko-KR" sz="9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endParaRPr lang="en-US" altLang="ko-KR" sz="9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endParaRPr lang="en-US" altLang="ko-KR" sz="9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endParaRPr lang="en-US" altLang="ko-KR" sz="900" dirty="0">
              <a:latin typeface="Arial" panose="020B0604020202020204" pitchFamily="34" charset="0"/>
              <a:cs typeface="Arial" panose="020B0604020202020204" pitchFamily="34" charset="0"/>
            </a:endParaRPr>
          </a:p>
          <a:p>
            <a:pPr marL="36000">
              <a:lnSpc>
                <a:spcPts val="1200"/>
              </a:lnSpc>
              <a:spcBef>
                <a:spcPts val="300"/>
              </a:spcBef>
              <a:buClr>
                <a:srgbClr val="00338D"/>
              </a:buClr>
            </a:pPr>
            <a:endParaRPr lang="en-US" altLang="ko-KR" sz="900" dirty="0">
              <a:latin typeface="Arial" panose="020B0604020202020204" pitchFamily="34" charset="0"/>
              <a:cs typeface="Arial" panose="020B0604020202020204" pitchFamily="34" charset="0"/>
            </a:endParaRPr>
          </a:p>
          <a:p>
            <a:pPr marL="144000" indent="-108000">
              <a:lnSpc>
                <a:spcPts val="1200"/>
              </a:lnSpc>
              <a:spcBef>
                <a:spcPts val="300"/>
              </a:spcBef>
              <a:buClr>
                <a:srgbClr val="00338D"/>
              </a:buClr>
              <a:buFont typeface="Arial" panose="020B0604020202020204" pitchFamily="34" charset="0"/>
              <a:buChar char="•"/>
            </a:pPr>
            <a:r>
              <a:rPr lang="ko-KR" altLang="en-US" sz="900" dirty="0">
                <a:latin typeface="Arial" panose="020B0604020202020204" pitchFamily="34" charset="0"/>
                <a:cs typeface="Arial" panose="020B0604020202020204" pitchFamily="34" charset="0"/>
              </a:rPr>
              <a:t>과거 </a:t>
            </a:r>
            <a:r>
              <a:rPr lang="en-US" altLang="ko-KR" sz="900" dirty="0">
                <a:latin typeface="Arial" panose="020B0604020202020204" pitchFamily="34" charset="0"/>
                <a:cs typeface="Arial" panose="020B0604020202020204" pitchFamily="34" charset="0"/>
              </a:rPr>
              <a:t>H/W(</a:t>
            </a:r>
            <a:r>
              <a:rPr lang="ko-KR" altLang="en-US" sz="900" dirty="0" err="1">
                <a:latin typeface="Arial" panose="020B0604020202020204" pitchFamily="34" charset="0"/>
                <a:cs typeface="Arial" panose="020B0604020202020204" pitchFamily="34" charset="0"/>
              </a:rPr>
              <a:t>온도로거</a:t>
            </a:r>
            <a:r>
              <a:rPr lang="en-US" altLang="ko-KR" sz="900" dirty="0">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및</a:t>
            </a:r>
            <a:r>
              <a:rPr lang="en-US" altLang="ko-KR" sz="900" dirty="0">
                <a:latin typeface="Arial" panose="020B0604020202020204" pitchFamily="34" charset="0"/>
                <a:cs typeface="Arial" panose="020B0604020202020204" pitchFamily="34" charset="0"/>
              </a:rPr>
              <a:t> S/W(</a:t>
            </a:r>
            <a:r>
              <a:rPr lang="ko-KR" altLang="en-US" sz="900" dirty="0">
                <a:latin typeface="Arial" panose="020B0604020202020204" pitchFamily="34" charset="0"/>
                <a:cs typeface="Arial" panose="020B0604020202020204" pitchFamily="34" charset="0"/>
              </a:rPr>
              <a:t>월서비스</a:t>
            </a:r>
            <a:r>
              <a:rPr lang="en-US" altLang="ko-KR" sz="900" dirty="0">
                <a:latin typeface="Arial" panose="020B0604020202020204" pitchFamily="34" charset="0"/>
                <a:cs typeface="Arial" panose="020B0604020202020204" pitchFamily="34" charset="0"/>
              </a:rPr>
              <a:t>, SI, </a:t>
            </a:r>
            <a:r>
              <a:rPr lang="ko-KR" altLang="en-US" sz="900" dirty="0" err="1">
                <a:latin typeface="Arial" panose="020B0604020202020204" pitchFamily="34" charset="0"/>
                <a:cs typeface="Arial" panose="020B0604020202020204" pitchFamily="34" charset="0"/>
              </a:rPr>
              <a:t>검교정</a:t>
            </a:r>
            <a:r>
              <a:rPr lang="en-US" altLang="ko-KR" sz="900" dirty="0">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매출이 총 </a:t>
            </a:r>
            <a:r>
              <a:rPr lang="en-US" altLang="ko-KR" sz="900" dirty="0">
                <a:latin typeface="Arial" panose="020B0604020202020204" pitchFamily="34" charset="0"/>
                <a:cs typeface="Arial" panose="020B0604020202020204" pitchFamily="34" charset="0"/>
              </a:rPr>
              <a:t>41</a:t>
            </a:r>
            <a:r>
              <a:rPr lang="ko-KR" altLang="en-US" sz="900" dirty="0">
                <a:latin typeface="Arial" panose="020B0604020202020204" pitchFamily="34" charset="0"/>
                <a:cs typeface="Arial" panose="020B0604020202020204" pitchFamily="34" charset="0"/>
              </a:rPr>
              <a:t>억원 발생하였으며</a:t>
            </a:r>
            <a:r>
              <a:rPr lang="en-US" altLang="ko-KR" sz="900" dirty="0">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그 중 </a:t>
            </a:r>
            <a:r>
              <a:rPr lang="en-US" altLang="ko-KR" sz="900" dirty="0">
                <a:latin typeface="Arial" panose="020B0604020202020204" pitchFamily="34" charset="0"/>
                <a:cs typeface="Arial" panose="020B0604020202020204" pitchFamily="34" charset="0"/>
              </a:rPr>
              <a:t>SK</a:t>
            </a:r>
            <a:r>
              <a:rPr lang="ko-KR" altLang="en-US" sz="900" dirty="0" err="1">
                <a:latin typeface="Arial" panose="020B0604020202020204" pitchFamily="34" charset="0"/>
                <a:cs typeface="Arial" panose="020B0604020202020204" pitchFamily="34" charset="0"/>
              </a:rPr>
              <a:t>바이오사이언스를</a:t>
            </a:r>
            <a:r>
              <a:rPr lang="ko-KR" altLang="en-US" sz="900" dirty="0">
                <a:latin typeface="Arial" panose="020B0604020202020204" pitchFamily="34" charset="0"/>
                <a:cs typeface="Arial" panose="020B0604020202020204" pitchFamily="34" charset="0"/>
              </a:rPr>
              <a:t> 통한 매출이 약 </a:t>
            </a:r>
            <a:r>
              <a:rPr lang="en-US" altLang="ko-KR" sz="900" dirty="0">
                <a:latin typeface="Arial" panose="020B0604020202020204" pitchFamily="34" charset="0"/>
                <a:cs typeface="Arial" panose="020B0604020202020204" pitchFamily="34" charset="0"/>
              </a:rPr>
              <a:t>74.6%</a:t>
            </a:r>
            <a:r>
              <a:rPr lang="ko-KR" altLang="en-US" sz="900" dirty="0">
                <a:latin typeface="Arial" panose="020B0604020202020204" pitchFamily="34" charset="0"/>
                <a:cs typeface="Arial" panose="020B0604020202020204" pitchFamily="34" charset="0"/>
              </a:rPr>
              <a:t>를 차지함</a:t>
            </a:r>
            <a:endParaRPr lang="en-US" altLang="ko-KR" sz="900" dirty="0">
              <a:latin typeface="Arial" panose="020B0604020202020204" pitchFamily="34" charset="0"/>
              <a:cs typeface="Arial" panose="020B0604020202020204" pitchFamily="34" charset="0"/>
            </a:endParaRPr>
          </a:p>
          <a:p>
            <a:pPr marL="144000" indent="-108000">
              <a:lnSpc>
                <a:spcPts val="1200"/>
              </a:lnSpc>
              <a:spcBef>
                <a:spcPts val="300"/>
              </a:spcBef>
              <a:buClr>
                <a:srgbClr val="00338D"/>
              </a:buClr>
              <a:buFont typeface="Arial" panose="020B0604020202020204" pitchFamily="34" charset="0"/>
              <a:buChar char="•"/>
            </a:pPr>
            <a:endParaRPr lang="en-US" altLang="ko-KR" sz="9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endParaRPr lang="en-US" altLang="ko-KR" sz="9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endParaRPr lang="en-US" altLang="ko-KR" sz="9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endParaRPr lang="en-US" altLang="ko-KR" sz="9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endParaRPr lang="en-US" altLang="ko-KR" sz="9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endParaRPr lang="en-US" altLang="ko-KR" sz="9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endParaRPr lang="en-US" altLang="ko-KR" sz="9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endParaRPr lang="en-US" altLang="ko-KR" sz="9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endParaRPr lang="en-US" altLang="ko-KR" sz="9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r>
              <a:rPr lang="ko-KR" altLang="en-US" sz="900" dirty="0">
                <a:latin typeface="Arial" panose="020B0604020202020204" pitchFamily="34" charset="0"/>
                <a:cs typeface="Arial" panose="020B0604020202020204" pitchFamily="34" charset="0"/>
              </a:rPr>
              <a:t>운전자본의 변동은 매출채권 및 선수금의 변동으로 이루어져 있음</a:t>
            </a:r>
            <a:endParaRPr lang="en-US" altLang="ko-KR" sz="900" u="sng"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endParaRPr lang="en-US" altLang="ko-KR" sz="900" dirty="0">
              <a:latin typeface="Arial" panose="020B0604020202020204" pitchFamily="34" charset="0"/>
              <a:cs typeface="Arial" panose="020B0604020202020204" pitchFamily="34" charset="0"/>
            </a:endParaRPr>
          </a:p>
        </p:txBody>
      </p:sp>
      <p:graphicFrame>
        <p:nvGraphicFramePr>
          <p:cNvPr id="3" name="표 2">
            <a:extLst>
              <a:ext uri="{FF2B5EF4-FFF2-40B4-BE49-F238E27FC236}">
                <a16:creationId xmlns:a16="http://schemas.microsoft.com/office/drawing/2014/main" id="{5AE777A6-213E-4B40-81DC-CAE66EF1F78B}"/>
              </a:ext>
            </a:extLst>
          </p:cNvPr>
          <p:cNvGraphicFramePr>
            <a:graphicFrameLocks noGrp="1"/>
          </p:cNvGraphicFramePr>
          <p:nvPr/>
        </p:nvGraphicFramePr>
        <p:xfrm>
          <a:off x="6506586" y="2519633"/>
          <a:ext cx="2904113" cy="1341120"/>
        </p:xfrm>
        <a:graphic>
          <a:graphicData uri="http://schemas.openxmlformats.org/drawingml/2006/table">
            <a:tbl>
              <a:tblPr/>
              <a:tblGrid>
                <a:gridCol w="170843">
                  <a:extLst>
                    <a:ext uri="{9D8B030D-6E8A-4147-A177-3AD203B41FA5}">
                      <a16:colId xmlns:a16="http://schemas.microsoft.com/office/drawing/2014/main" val="1899945952"/>
                    </a:ext>
                  </a:extLst>
                </a:gridCol>
                <a:gridCol w="942558">
                  <a:extLst>
                    <a:ext uri="{9D8B030D-6E8A-4147-A177-3AD203B41FA5}">
                      <a16:colId xmlns:a16="http://schemas.microsoft.com/office/drawing/2014/main" val="1426088018"/>
                    </a:ext>
                  </a:extLst>
                </a:gridCol>
                <a:gridCol w="447678">
                  <a:extLst>
                    <a:ext uri="{9D8B030D-6E8A-4147-A177-3AD203B41FA5}">
                      <a16:colId xmlns:a16="http://schemas.microsoft.com/office/drawing/2014/main" val="1537045304"/>
                    </a:ext>
                  </a:extLst>
                </a:gridCol>
                <a:gridCol w="447678">
                  <a:extLst>
                    <a:ext uri="{9D8B030D-6E8A-4147-A177-3AD203B41FA5}">
                      <a16:colId xmlns:a16="http://schemas.microsoft.com/office/drawing/2014/main" val="448257500"/>
                    </a:ext>
                  </a:extLst>
                </a:gridCol>
                <a:gridCol w="447678">
                  <a:extLst>
                    <a:ext uri="{9D8B030D-6E8A-4147-A177-3AD203B41FA5}">
                      <a16:colId xmlns:a16="http://schemas.microsoft.com/office/drawing/2014/main" val="1399603268"/>
                    </a:ext>
                  </a:extLst>
                </a:gridCol>
                <a:gridCol w="447678">
                  <a:extLst>
                    <a:ext uri="{9D8B030D-6E8A-4147-A177-3AD203B41FA5}">
                      <a16:colId xmlns:a16="http://schemas.microsoft.com/office/drawing/2014/main" val="2090908682"/>
                    </a:ext>
                  </a:extLst>
                </a:gridCol>
              </a:tblGrid>
              <a:tr h="120015">
                <a:tc gridSpan="2">
                  <a:txBody>
                    <a:bodyPr/>
                    <a:lstStyle/>
                    <a:p>
                      <a:pPr algn="l" rtl="0" fontAlgn="ctr"/>
                      <a:r>
                        <a:rPr lang="en-US" altLang="ko-KR"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8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a:txBody>
                    <a:bodyPr/>
                    <a:lstStyle/>
                    <a:p>
                      <a:pPr algn="ctr" rtl="0"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Total</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578959582"/>
                  </a:ext>
                </a:extLst>
              </a:tr>
              <a:tr h="120015">
                <a:tc gridSpan="2">
                  <a:txBody>
                    <a:bodyPr/>
                    <a:lstStyle/>
                    <a:p>
                      <a:pPr algn="l" rtl="0" fontAlgn="ct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H/W </a:t>
                      </a: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및 </a:t>
                      </a:r>
                      <a:r>
                        <a:rPr 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S/W </a:t>
                      </a:r>
                      <a:r>
                        <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98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322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3,728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4,148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69303068"/>
                  </a:ext>
                </a:extLst>
              </a:tr>
              <a:tr h="120015">
                <a:tc>
                  <a:txBody>
                    <a:bodyPr/>
                    <a:lstStyle/>
                    <a:p>
                      <a:pPr algn="l" rtl="0"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지씨셀</a:t>
                      </a:r>
                    </a:p>
                  </a:txBody>
                  <a:tcPr marL="36000" marR="36000" marT="0" marB="0" anchor="b">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67 </a:t>
                      </a:r>
                    </a:p>
                  </a:txBody>
                  <a:tcPr marL="36000" marR="36000" marT="0"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25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92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823593446"/>
                  </a:ext>
                </a:extLst>
              </a:tr>
              <a:tr h="120015">
                <a:tc>
                  <a:txBody>
                    <a:bodyPr/>
                    <a:lstStyle/>
                    <a:p>
                      <a:pPr algn="l" rtl="0"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b"/>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SK</a:t>
                      </a:r>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바이오사이언스</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b">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3,095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3,095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814263088"/>
                  </a:ext>
                </a:extLst>
              </a:tr>
              <a:tr h="120015">
                <a:tc>
                  <a:txBody>
                    <a:bodyPr/>
                    <a:lstStyle/>
                    <a:p>
                      <a:pPr algn="l" rtl="0"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b"/>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복산나이스</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b">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0 </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31 </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17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48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1008875"/>
                  </a:ext>
                </a:extLst>
              </a:tr>
              <a:tr h="120015">
                <a:tc>
                  <a:txBody>
                    <a:bodyPr/>
                    <a:lstStyle/>
                    <a:p>
                      <a:pPr algn="l" rtl="0"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b"/>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쥴릭파마</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b">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305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305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609916866"/>
                  </a:ext>
                </a:extLst>
              </a:tr>
              <a:tr h="120015">
                <a:tc>
                  <a:txBody>
                    <a:bodyPr/>
                    <a:lstStyle/>
                    <a:p>
                      <a:pPr algn="l" rtl="0"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b"/>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지엔티파마</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b">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4182250410"/>
                  </a:ext>
                </a:extLst>
              </a:tr>
              <a:tr h="120015">
                <a:tc>
                  <a:txBody>
                    <a:bodyPr/>
                    <a:lstStyle/>
                    <a:p>
                      <a:pPr algn="l" rtl="0"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b"/>
                      <a:r>
                        <a:rPr lang="ko-KR" altLang="en-US" sz="8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지트리비앤티</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b">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368985441"/>
                  </a:ext>
                </a:extLst>
              </a:tr>
              <a:tr h="120015">
                <a:tc>
                  <a:txBody>
                    <a:bodyPr/>
                    <a:lstStyle/>
                    <a:p>
                      <a:pPr algn="l" rtl="0" fontAlgn="ctr"/>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b"/>
                      <a:r>
                        <a:rPr lang="ko-KR" alt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병원</a:t>
                      </a:r>
                    </a:p>
                  </a:txBody>
                  <a:tcPr marL="36000" marR="36000" marT="0" marB="0" anchor="b">
                    <a:lnL w="6350" cap="flat" cmpd="sng" algn="ctr">
                      <a:solidFill>
                        <a:srgbClr val="00338D"/>
                      </a:solidFill>
                      <a:prstDash val="dot"/>
                      <a:round/>
                      <a:headEnd type="none" w="med" len="med"/>
                      <a:tailEnd type="none" w="med" len="med"/>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98 </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224 </a:t>
                      </a:r>
                    </a:p>
                  </a:txBody>
                  <a:tcPr marL="36000" marR="36000" marT="0" marB="0" anchor="ctr">
                    <a:lnL>
                      <a:noFill/>
                    </a:lnL>
                    <a:lnR>
                      <a:noFill/>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273 </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595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847837004"/>
                  </a:ext>
                </a:extLst>
              </a:tr>
              <a:tr h="120015">
                <a:tc gridSpan="2">
                  <a:txBody>
                    <a:bodyPr/>
                    <a:lstStyle/>
                    <a:p>
                      <a:pPr algn="l" rtl="0" fontAlgn="ctr"/>
                      <a:r>
                        <a:rPr lang="el-G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Δ</a:t>
                      </a:r>
                      <a:r>
                        <a:rPr lang="en-US"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W/C</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 </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(30)</a:t>
                      </a:r>
                    </a:p>
                  </a:txBody>
                  <a:tcPr marL="36000" marR="36000" marT="0" marB="0" anchor="ctr">
                    <a:lnL>
                      <a:noFill/>
                    </a:lnL>
                    <a:lnR>
                      <a:noFill/>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(289)</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(289)</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546866943"/>
                  </a:ext>
                </a:extLst>
              </a:tr>
              <a:tr h="120015">
                <a:tc gridSpan="2">
                  <a:txBody>
                    <a:bodyPr/>
                    <a:lstStyle/>
                    <a:p>
                      <a:pPr algn="l" rtl="0"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계</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128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292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3,439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3,859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226851373"/>
                  </a:ext>
                </a:extLst>
              </a:tr>
            </a:tbl>
          </a:graphicData>
        </a:graphic>
      </p:graphicFrame>
      <p:sp>
        <p:nvSpPr>
          <p:cNvPr id="29" name="순서도: 연결자 28">
            <a:extLst>
              <a:ext uri="{FF2B5EF4-FFF2-40B4-BE49-F238E27FC236}">
                <a16:creationId xmlns:a16="http://schemas.microsoft.com/office/drawing/2014/main" id="{2CD70B7C-0B43-4605-8D8F-B0A76CF244DC}"/>
              </a:ext>
            </a:extLst>
          </p:cNvPr>
          <p:cNvSpPr/>
          <p:nvPr/>
        </p:nvSpPr>
        <p:spPr bwMode="auto">
          <a:xfrm>
            <a:off x="6374499" y="2329846"/>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900" b="1" kern="0" dirty="0">
                <a:solidFill>
                  <a:srgbClr val="FFFFFF"/>
                </a:solidFill>
                <a:cs typeface="Arial" panose="020B0604020202020204" pitchFamily="34" charset="0"/>
              </a:rPr>
              <a:t>2</a:t>
            </a:r>
            <a:endParaRPr lang="ko-KR" altLang="en-US" sz="900" b="1" kern="0" dirty="0">
              <a:solidFill>
                <a:srgbClr val="FFFFFF"/>
              </a:solidFill>
              <a:cs typeface="Arial" panose="020B0604020202020204" pitchFamily="34" charset="0"/>
            </a:endParaRPr>
          </a:p>
        </p:txBody>
      </p:sp>
      <p:sp>
        <p:nvSpPr>
          <p:cNvPr id="30" name="순서도: 연결자 29">
            <a:extLst>
              <a:ext uri="{FF2B5EF4-FFF2-40B4-BE49-F238E27FC236}">
                <a16:creationId xmlns:a16="http://schemas.microsoft.com/office/drawing/2014/main" id="{314E6622-429E-4443-9523-193EC486D097}"/>
              </a:ext>
            </a:extLst>
          </p:cNvPr>
          <p:cNvSpPr/>
          <p:nvPr/>
        </p:nvSpPr>
        <p:spPr bwMode="auto">
          <a:xfrm>
            <a:off x="6374499" y="1506293"/>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31" name="TextBox 30">
            <a:extLst>
              <a:ext uri="{FF2B5EF4-FFF2-40B4-BE49-F238E27FC236}">
                <a16:creationId xmlns:a16="http://schemas.microsoft.com/office/drawing/2014/main" id="{BF88C276-8FD3-42E9-A8CA-9F33899209E4}"/>
              </a:ext>
            </a:extLst>
          </p:cNvPr>
          <p:cNvSpPr txBox="1"/>
          <p:nvPr/>
        </p:nvSpPr>
        <p:spPr>
          <a:xfrm>
            <a:off x="6518499" y="1515600"/>
            <a:ext cx="2830251" cy="757002"/>
          </a:xfrm>
          <a:prstGeom prst="rect">
            <a:avLst/>
          </a:prstGeom>
          <a:noFill/>
        </p:spPr>
        <p:txBody>
          <a:bodyPr wrap="square" lIns="0" tIns="0" rIns="0" bIns="0" rtlCol="0">
            <a:spAutoFit/>
          </a:bodyPr>
          <a:lstStyle/>
          <a:p>
            <a:pPr>
              <a:lnSpc>
                <a:spcPts val="1200"/>
              </a:lnSpc>
            </a:pPr>
            <a:r>
              <a:rPr lang="en-US" altLang="ko-KR" sz="900" u="sng" dirty="0">
                <a:latin typeface="Arial" panose="020B0604020202020204" pitchFamily="34" charset="0"/>
                <a:cs typeface="Arial" panose="020B0604020202020204" pitchFamily="34" charset="0"/>
              </a:rPr>
              <a:t> </a:t>
            </a:r>
            <a:r>
              <a:rPr lang="en-US" altLang="ko-KR" sz="900" b="1" u="sng" dirty="0">
                <a:latin typeface="Arial" panose="020B0604020202020204" pitchFamily="34" charset="0"/>
                <a:cs typeface="Arial" panose="020B0604020202020204" pitchFamily="34" charset="0"/>
              </a:rPr>
              <a:t>Net Cash Flow </a:t>
            </a:r>
            <a:r>
              <a:rPr lang="ko-KR" altLang="en-US" sz="900" b="1" u="sng" dirty="0">
                <a:latin typeface="Arial" panose="020B0604020202020204" pitchFamily="34" charset="0"/>
                <a:cs typeface="Arial" panose="020B0604020202020204" pitchFamily="34" charset="0"/>
              </a:rPr>
              <a:t>증가 </a:t>
            </a:r>
            <a:r>
              <a:rPr lang="en-US" altLang="ko-KR" sz="900" b="1" u="sng" dirty="0">
                <a:latin typeface="Arial" panose="020B0604020202020204" pitchFamily="34" charset="0"/>
                <a:cs typeface="Arial" panose="020B0604020202020204" pitchFamily="34" charset="0"/>
              </a:rPr>
              <a:t>(5.6</a:t>
            </a:r>
            <a:r>
              <a:rPr lang="ko-KR" altLang="en-US" sz="900" b="1" u="sng" dirty="0">
                <a:latin typeface="Arial" panose="020B0604020202020204" pitchFamily="34" charset="0"/>
                <a:cs typeface="Arial" panose="020B0604020202020204" pitchFamily="34" charset="0"/>
              </a:rPr>
              <a:t>억원</a:t>
            </a:r>
            <a:r>
              <a:rPr lang="en-US" altLang="ko-KR" sz="900" b="1" u="sng" dirty="0">
                <a:latin typeface="Arial" panose="020B0604020202020204" pitchFamily="34" charset="0"/>
                <a:cs typeface="Arial" panose="020B0604020202020204" pitchFamily="34" charset="0"/>
              </a:rPr>
              <a:t>)</a:t>
            </a:r>
            <a:r>
              <a:rPr lang="en-US" altLang="ko-KR" sz="900" b="1" dirty="0">
                <a:latin typeface="Arial" panose="020B0604020202020204" pitchFamily="34" charset="0"/>
                <a:cs typeface="Arial" panose="020B0604020202020204" pitchFamily="34" charset="0"/>
              </a:rPr>
              <a:t> : </a:t>
            </a:r>
          </a:p>
          <a:p>
            <a:pPr marL="144000" indent="-108000">
              <a:lnSpc>
                <a:spcPts val="1200"/>
              </a:lnSpc>
              <a:buClr>
                <a:srgbClr val="00338D"/>
              </a:buClr>
              <a:buFont typeface="Arial" panose="020B0604020202020204" pitchFamily="34" charset="0"/>
              <a:buChar char="•"/>
            </a:pPr>
            <a:r>
              <a:rPr lang="en-US" altLang="ko-KR" sz="900" dirty="0">
                <a:latin typeface="Arial" panose="020B0604020202020204" pitchFamily="34" charset="0"/>
                <a:cs typeface="Arial" panose="020B0604020202020204" pitchFamily="34" charset="0"/>
              </a:rPr>
              <a:t>’19</a:t>
            </a:r>
            <a:r>
              <a:rPr lang="ko-KR" altLang="en-US" sz="900" dirty="0">
                <a:latin typeface="Arial" panose="020B0604020202020204" pitchFamily="34" charset="0"/>
                <a:cs typeface="Arial" panose="020B0604020202020204" pitchFamily="34" charset="0"/>
              </a:rPr>
              <a:t>년 이후 </a:t>
            </a:r>
            <a:r>
              <a:rPr lang="ko-KR" altLang="en-US" sz="900" dirty="0" err="1">
                <a:latin typeface="Arial" panose="020B0604020202020204" pitchFamily="34" charset="0"/>
                <a:cs typeface="Arial" panose="020B0604020202020204" pitchFamily="34" charset="0"/>
              </a:rPr>
              <a:t>활동별</a:t>
            </a:r>
            <a:r>
              <a:rPr lang="ko-KR" altLang="en-US" sz="900" dirty="0">
                <a:latin typeface="Arial" panose="020B0604020202020204" pitchFamily="34" charset="0"/>
                <a:cs typeface="Arial" panose="020B0604020202020204" pitchFamily="34" charset="0"/>
              </a:rPr>
              <a:t> 현금흐름은 영업활동현금흐름 </a:t>
            </a:r>
            <a:r>
              <a:rPr lang="en-US" altLang="ko-KR" sz="900" dirty="0">
                <a:latin typeface="Arial" panose="020B0604020202020204" pitchFamily="34" charset="0"/>
                <a:cs typeface="Arial" panose="020B0604020202020204" pitchFamily="34" charset="0"/>
              </a:rPr>
              <a:t>11.3</a:t>
            </a:r>
            <a:r>
              <a:rPr lang="ko-KR" altLang="en-US" sz="900" dirty="0">
                <a:latin typeface="Arial" panose="020B0604020202020204" pitchFamily="34" charset="0"/>
                <a:cs typeface="Arial" panose="020B0604020202020204" pitchFamily="34" charset="0"/>
              </a:rPr>
              <a:t>억원</a:t>
            </a:r>
            <a:r>
              <a:rPr lang="en-US" altLang="ko-KR" sz="900" dirty="0">
                <a:latin typeface="Arial" panose="020B0604020202020204" pitchFamily="34" charset="0"/>
                <a:cs typeface="Arial" panose="020B0604020202020204" pitchFamily="34" charset="0"/>
              </a:rPr>
              <a:t>,</a:t>
            </a:r>
            <a:r>
              <a:rPr lang="ko-KR" altLang="en-US" sz="900" dirty="0">
                <a:latin typeface="Arial" panose="020B0604020202020204" pitchFamily="34" charset="0"/>
                <a:cs typeface="Arial" panose="020B0604020202020204" pitchFamily="34" charset="0"/>
              </a:rPr>
              <a:t> 투자활동현금흐름</a:t>
            </a:r>
            <a:r>
              <a:rPr lang="en-US" altLang="ko-KR" sz="900" dirty="0">
                <a:latin typeface="Arial" panose="020B0604020202020204" pitchFamily="34" charset="0"/>
                <a:cs typeface="Arial" panose="020B0604020202020204" pitchFamily="34" charset="0"/>
              </a:rPr>
              <a:t> (-)6.9</a:t>
            </a:r>
            <a:r>
              <a:rPr lang="ko-KR" altLang="en-US" sz="900" dirty="0">
                <a:latin typeface="Arial" panose="020B0604020202020204" pitchFamily="34" charset="0"/>
                <a:cs typeface="Arial" panose="020B0604020202020204" pitchFamily="34" charset="0"/>
              </a:rPr>
              <a:t>억원 및</a:t>
            </a:r>
            <a:r>
              <a:rPr lang="en-US" altLang="ko-KR" sz="900" dirty="0">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재무활동현금흐름</a:t>
            </a:r>
            <a:r>
              <a:rPr lang="en-US" altLang="ko-KR" sz="900" dirty="0">
                <a:latin typeface="Arial" panose="020B0604020202020204" pitchFamily="34" charset="0"/>
                <a:cs typeface="Arial" panose="020B0604020202020204" pitchFamily="34" charset="0"/>
              </a:rPr>
              <a:t> 1.2</a:t>
            </a:r>
            <a:r>
              <a:rPr lang="ko-KR" altLang="en-US" sz="900" dirty="0">
                <a:latin typeface="Arial" panose="020B0604020202020204" pitchFamily="34" charset="0"/>
                <a:cs typeface="Arial" panose="020B0604020202020204" pitchFamily="34" charset="0"/>
              </a:rPr>
              <a:t>억원으로</a:t>
            </a:r>
            <a:r>
              <a:rPr lang="en-US" altLang="ko-KR" sz="900" dirty="0">
                <a:latin typeface="Arial" panose="020B0604020202020204" pitchFamily="34" charset="0"/>
                <a:cs typeface="Arial" panose="020B0604020202020204" pitchFamily="34" charset="0"/>
              </a:rPr>
              <a:t>, Net Cash</a:t>
            </a:r>
            <a:r>
              <a:rPr lang="ko-KR" altLang="en-US" sz="900" dirty="0">
                <a:latin typeface="Arial" panose="020B0604020202020204" pitchFamily="34" charset="0"/>
                <a:cs typeface="Arial" panose="020B0604020202020204" pitchFamily="34" charset="0"/>
              </a:rPr>
              <a:t>로 약 </a:t>
            </a:r>
            <a:r>
              <a:rPr lang="en-US" altLang="ko-KR" sz="900" dirty="0">
                <a:latin typeface="Arial" panose="020B0604020202020204" pitchFamily="34" charset="0"/>
                <a:cs typeface="Arial" panose="020B0604020202020204" pitchFamily="34" charset="0"/>
              </a:rPr>
              <a:t>5.6</a:t>
            </a:r>
            <a:r>
              <a:rPr lang="ko-KR" altLang="en-US" sz="900" dirty="0">
                <a:latin typeface="Arial" panose="020B0604020202020204" pitchFamily="34" charset="0"/>
                <a:cs typeface="Arial" panose="020B0604020202020204" pitchFamily="34" charset="0"/>
              </a:rPr>
              <a:t>억원이 유입됨</a:t>
            </a:r>
            <a:endParaRPr lang="en-US" altLang="ko-KR" sz="900" dirty="0">
              <a:latin typeface="Arial" panose="020B0604020202020204" pitchFamily="34" charset="0"/>
              <a:cs typeface="Arial" panose="020B0604020202020204" pitchFamily="34" charset="0"/>
            </a:endParaRPr>
          </a:p>
        </p:txBody>
      </p:sp>
      <p:sp>
        <p:nvSpPr>
          <p:cNvPr id="32" name="직사각형 31">
            <a:extLst>
              <a:ext uri="{FF2B5EF4-FFF2-40B4-BE49-F238E27FC236}">
                <a16:creationId xmlns:a16="http://schemas.microsoft.com/office/drawing/2014/main" id="{511AC50F-F66D-4C0F-AF1D-0FBCC6916E56}"/>
              </a:ext>
            </a:extLst>
          </p:cNvPr>
          <p:cNvSpPr/>
          <p:nvPr/>
        </p:nvSpPr>
        <p:spPr>
          <a:xfrm>
            <a:off x="2135367" y="4300578"/>
            <a:ext cx="4078513" cy="137194"/>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순서도: 연결자 32">
            <a:extLst>
              <a:ext uri="{FF2B5EF4-FFF2-40B4-BE49-F238E27FC236}">
                <a16:creationId xmlns:a16="http://schemas.microsoft.com/office/drawing/2014/main" id="{8B8B979E-D0D5-4A67-A06E-EECFDDF56F96}"/>
              </a:ext>
            </a:extLst>
          </p:cNvPr>
          <p:cNvSpPr/>
          <p:nvPr/>
        </p:nvSpPr>
        <p:spPr bwMode="auto">
          <a:xfrm>
            <a:off x="2013697" y="4293772"/>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1</a:t>
            </a:r>
            <a:endParaRPr lang="ko-KR" altLang="en-US" sz="800" b="1" kern="0" dirty="0">
              <a:solidFill>
                <a:srgbClr val="FFFFFF"/>
              </a:solidFill>
              <a:cs typeface="Arial" panose="020B0604020202020204" pitchFamily="34" charset="0"/>
            </a:endParaRPr>
          </a:p>
        </p:txBody>
      </p:sp>
      <p:sp>
        <p:nvSpPr>
          <p:cNvPr id="16" name="제목 2">
            <a:extLst>
              <a:ext uri="{FF2B5EF4-FFF2-40B4-BE49-F238E27FC236}">
                <a16:creationId xmlns:a16="http://schemas.microsoft.com/office/drawing/2014/main" id="{E629300B-7550-4923-9A93-0F4D93F26DA0}"/>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400" b="1" dirty="0">
                <a:solidFill>
                  <a:srgbClr val="00338D"/>
                </a:solidFill>
                <a:latin typeface="KPMG Extralight" panose="020B0303030202040204" pitchFamily="34" charset="0"/>
              </a:rPr>
              <a:t>Operating Result (1/3) </a:t>
            </a:r>
            <a:endParaRPr lang="en-US" altLang="ko-KR" sz="4400" b="1" dirty="0">
              <a:solidFill>
                <a:srgbClr val="00338D"/>
              </a:solidFill>
              <a:highlight>
                <a:srgbClr val="FFFF00"/>
              </a:highlight>
              <a:latin typeface="KPMG Extralight" panose="020B0303030202040204" pitchFamily="34" charset="0"/>
            </a:endParaRPr>
          </a:p>
        </p:txBody>
      </p:sp>
      <p:graphicFrame>
        <p:nvGraphicFramePr>
          <p:cNvPr id="4" name="표 3">
            <a:extLst>
              <a:ext uri="{FF2B5EF4-FFF2-40B4-BE49-F238E27FC236}">
                <a16:creationId xmlns:a16="http://schemas.microsoft.com/office/drawing/2014/main" id="{A324005C-0F0D-458A-94BF-38C3C485197C}"/>
              </a:ext>
            </a:extLst>
          </p:cNvPr>
          <p:cNvGraphicFramePr>
            <a:graphicFrameLocks noGrp="1"/>
          </p:cNvGraphicFramePr>
          <p:nvPr/>
        </p:nvGraphicFramePr>
        <p:xfrm>
          <a:off x="6506586" y="4649174"/>
          <a:ext cx="2919049" cy="1234770"/>
        </p:xfrm>
        <a:graphic>
          <a:graphicData uri="http://schemas.openxmlformats.org/drawingml/2006/table">
            <a:tbl>
              <a:tblPr/>
              <a:tblGrid>
                <a:gridCol w="191230">
                  <a:extLst>
                    <a:ext uri="{9D8B030D-6E8A-4147-A177-3AD203B41FA5}">
                      <a16:colId xmlns:a16="http://schemas.microsoft.com/office/drawing/2014/main" val="867711988"/>
                    </a:ext>
                  </a:extLst>
                </a:gridCol>
                <a:gridCol w="885696">
                  <a:extLst>
                    <a:ext uri="{9D8B030D-6E8A-4147-A177-3AD203B41FA5}">
                      <a16:colId xmlns:a16="http://schemas.microsoft.com/office/drawing/2014/main" val="2102815710"/>
                    </a:ext>
                  </a:extLst>
                </a:gridCol>
                <a:gridCol w="614041">
                  <a:extLst>
                    <a:ext uri="{9D8B030D-6E8A-4147-A177-3AD203B41FA5}">
                      <a16:colId xmlns:a16="http://schemas.microsoft.com/office/drawing/2014/main" val="3971050851"/>
                    </a:ext>
                  </a:extLst>
                </a:gridCol>
                <a:gridCol w="614041">
                  <a:extLst>
                    <a:ext uri="{9D8B030D-6E8A-4147-A177-3AD203B41FA5}">
                      <a16:colId xmlns:a16="http://schemas.microsoft.com/office/drawing/2014/main" val="1556937582"/>
                    </a:ext>
                  </a:extLst>
                </a:gridCol>
                <a:gridCol w="614041">
                  <a:extLst>
                    <a:ext uri="{9D8B030D-6E8A-4147-A177-3AD203B41FA5}">
                      <a16:colId xmlns:a16="http://schemas.microsoft.com/office/drawing/2014/main" val="895397813"/>
                    </a:ext>
                  </a:extLst>
                </a:gridCol>
              </a:tblGrid>
              <a:tr h="123477">
                <a:tc gridSpan="2">
                  <a:txBody>
                    <a:bodyPr/>
                    <a:lstStyle/>
                    <a:p>
                      <a:pPr algn="l" rtl="0" fontAlgn="ctr"/>
                      <a:r>
                        <a:rPr lang="en-US" altLang="ko-KR" sz="800" b="1" i="0" u="none" strike="noStrike" dirty="0">
                          <a:solidFill>
                            <a:srgbClr val="FFFFFF"/>
                          </a:solidFill>
                          <a:effectLst/>
                          <a:latin typeface="Arial" panose="020B0604020202020204" pitchFamily="34" charset="0"/>
                          <a:ea typeface="+mn-ea"/>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mn-ea"/>
                          <a:cs typeface="Arial" panose="020B0604020202020204" pitchFamily="34" charset="0"/>
                        </a:rPr>
                        <a:t>단위</a:t>
                      </a:r>
                      <a:r>
                        <a:rPr lang="en-US" altLang="ko-KR" sz="800" b="1" i="0" u="none" strike="noStrike" dirty="0">
                          <a:solidFill>
                            <a:srgbClr val="FFFFFF"/>
                          </a:solidFill>
                          <a:effectLst/>
                          <a:latin typeface="Arial" panose="020B0604020202020204" pitchFamily="34" charset="0"/>
                          <a:ea typeface="+mn-ea"/>
                          <a:cs typeface="Arial" panose="020B0604020202020204" pitchFamily="34" charset="0"/>
                        </a:rPr>
                        <a:t>: </a:t>
                      </a:r>
                      <a:r>
                        <a:rPr lang="ko-KR" altLang="en-US" sz="800" b="1" i="0" u="none" strike="noStrike" dirty="0">
                          <a:solidFill>
                            <a:srgbClr val="FFFFFF"/>
                          </a:solidFill>
                          <a:effectLst/>
                          <a:latin typeface="Arial" panose="020B0604020202020204" pitchFamily="34" charset="0"/>
                          <a:ea typeface="+mn-ea"/>
                          <a:cs typeface="Arial" panose="020B0604020202020204" pitchFamily="34" charset="0"/>
                        </a:rPr>
                        <a:t>백만원</a:t>
                      </a:r>
                      <a:r>
                        <a:rPr lang="en-US" altLang="ko-KR" sz="800" b="1" i="0" u="none" strike="noStrike" dirty="0">
                          <a:solidFill>
                            <a:srgbClr val="FFFFFF"/>
                          </a:solidFill>
                          <a:effectLst/>
                          <a:latin typeface="Arial" panose="020B0604020202020204" pitchFamily="34" charset="0"/>
                          <a:ea typeface="+mn-ea"/>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solidFill>
                      <a:srgbClr val="00338D"/>
                    </a:solidFill>
                  </a:tcPr>
                </a:tc>
                <a:tc hMerge="1">
                  <a:txBody>
                    <a:bodyPr/>
                    <a:lstStyle/>
                    <a:p>
                      <a:pPr algn="l" rtl="0" fontAlgn="ctr"/>
                      <a:r>
                        <a:rPr lang="ko-KR" altLang="en-US" sz="900" b="1" i="0" u="none" strike="noStrike" dirty="0">
                          <a:solidFill>
                            <a:srgbClr val="FFFFFF"/>
                          </a:solidFill>
                          <a:effectLst/>
                          <a:latin typeface="Arial" panose="020B0604020202020204" pitchFamily="34" charset="0"/>
                          <a:ea typeface="맑은 고딕" panose="020B0503020000020004" pitchFamily="50"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mn-ea"/>
                          <a:cs typeface="Arial" panose="020B0604020202020204" pitchFamily="34" charset="0"/>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mn-ea"/>
                          <a:cs typeface="Arial" panose="020B0604020202020204" pitchFamily="34" charset="0"/>
                        </a:rPr>
                        <a:t>FY20</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mn-ea"/>
                          <a:cs typeface="Arial" panose="020B0604020202020204" pitchFamily="34" charset="0"/>
                        </a:rPr>
                        <a:t>FY21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4069132938"/>
                  </a:ext>
                </a:extLst>
              </a:tr>
              <a:tr h="123477">
                <a:tc gridSpan="2">
                  <a:txBody>
                    <a:bodyPr/>
                    <a:lstStyle/>
                    <a:p>
                      <a:pPr algn="l" fontAlgn="ct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매출채권변동</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hMerge="1">
                  <a:txBody>
                    <a:bodyPr/>
                    <a:lstStyle/>
                    <a:p>
                      <a:pPr algn="l" fontAlgn="ctr"/>
                      <a:endParaRPr lang="ko-KR" altLang="en-US" sz="900" b="0" i="0" u="none" strike="noStrike" dirty="0">
                        <a:solidFill>
                          <a:srgbClr val="000000"/>
                        </a:solidFill>
                        <a:effectLst/>
                        <a:latin typeface="Arial" panose="020B0604020202020204" pitchFamily="34" charset="0"/>
                        <a:ea typeface="맑은 고딕" panose="020B0503020000020004" pitchFamily="50" charset="-127"/>
                      </a:endParaRPr>
                    </a:p>
                  </a:txBody>
                  <a:tcPr marL="9525" marR="9525" marT="9525" marB="0" anchor="ctr">
                    <a:lnL>
                      <a:noFill/>
                    </a:lnL>
                    <a:lnR>
                      <a:noFill/>
                    </a:lnR>
                    <a:lnT>
                      <a:noFill/>
                    </a:lnT>
                    <a:lnB w="6350" cap="flat" cmpd="sng" algn="ctr">
                      <a:solidFill>
                        <a:srgbClr val="000000"/>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(27)</a:t>
                      </a:r>
                    </a:p>
                  </a:txBody>
                  <a:tcPr marL="36000" marR="36000" marT="0" marB="0" anchor="ctr">
                    <a:lnL>
                      <a:noFill/>
                    </a:lnL>
                    <a:lnR>
                      <a:noFill/>
                    </a:lnR>
                    <a:lnT>
                      <a:noFill/>
                    </a:lnT>
                    <a:lnB w="6350" cap="flat" cmpd="sng" algn="ctr">
                      <a:solidFill>
                        <a:srgbClr val="000000"/>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27 </a:t>
                      </a:r>
                    </a:p>
                  </a:txBody>
                  <a:tcPr marL="36000" marR="36000" marT="0" marB="0" anchor="ctr">
                    <a:lnL>
                      <a:noFill/>
                    </a:lnL>
                    <a:lnR>
                      <a:noFill/>
                    </a:lnR>
                    <a:lnT>
                      <a:noFill/>
                    </a:lnT>
                    <a:lnB w="6350" cap="flat" cmpd="sng" algn="ctr">
                      <a:solidFill>
                        <a:srgbClr val="000000"/>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(289)</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819598347"/>
                  </a:ext>
                </a:extLst>
              </a:tr>
              <a:tr h="123477">
                <a:tc>
                  <a:txBody>
                    <a:bodyPr/>
                    <a:lstStyle/>
                    <a:p>
                      <a:pPr algn="l" fontAlgn="ct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0000"/>
                      </a:solidFill>
                      <a:prstDash val="dot"/>
                      <a:round/>
                      <a:headEnd type="none" w="med" len="med"/>
                      <a:tailEnd type="none" w="med" len="med"/>
                    </a:lnR>
                    <a:lnT>
                      <a:noFill/>
                    </a:lnT>
                    <a:lnB>
                      <a:noFill/>
                    </a:lnB>
                  </a:tcPr>
                </a:tc>
                <a:tc>
                  <a:txBody>
                    <a:bodyPr/>
                    <a:lstStyle/>
                    <a:p>
                      <a:pPr algn="l" fontAlgn="ctr"/>
                      <a:r>
                        <a:rPr lang="ko-KR" altLang="en-US" sz="800" b="0" i="0" u="none" strike="noStrike" dirty="0" err="1">
                          <a:solidFill>
                            <a:srgbClr val="000000"/>
                          </a:solidFill>
                          <a:effectLst/>
                          <a:latin typeface="Arial" panose="020B0604020202020204" pitchFamily="34" charset="0"/>
                          <a:ea typeface="+mn-ea"/>
                          <a:cs typeface="Arial" panose="020B0604020202020204" pitchFamily="34" charset="0"/>
                        </a:rPr>
                        <a:t>독립바이오제약</a:t>
                      </a:r>
                      <a:endParaRPr lang="ko-KR" altLang="en-US" sz="8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(25)</a:t>
                      </a:r>
                    </a:p>
                  </a:txBody>
                  <a:tcPr marL="36000" marR="36000" marT="0" marB="0" anchor="ctr">
                    <a:lnL>
                      <a:noFill/>
                    </a:lnL>
                    <a:lnR>
                      <a:noFill/>
                    </a:lnR>
                    <a:lnT w="6350" cap="flat" cmpd="sng" algn="ctr">
                      <a:solidFill>
                        <a:srgbClr val="000000"/>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25 </a:t>
                      </a:r>
                    </a:p>
                  </a:txBody>
                  <a:tcPr marL="36000" marR="36000" marT="0" marB="0" anchor="ctr">
                    <a:lnL>
                      <a:noFill/>
                    </a:lnL>
                    <a:lnR>
                      <a:noFill/>
                    </a:lnR>
                    <a:lnT w="6350" cap="flat" cmpd="sng" algn="ctr">
                      <a:solidFill>
                        <a:srgbClr val="000000"/>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(32)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0000"/>
                      </a:solidFill>
                      <a:prstDash val="dot"/>
                      <a:round/>
                      <a:headEnd type="none" w="med" len="med"/>
                      <a:tailEnd type="none" w="med" len="med"/>
                    </a:lnT>
                    <a:lnB>
                      <a:noFill/>
                    </a:lnB>
                  </a:tcPr>
                </a:tc>
                <a:extLst>
                  <a:ext uri="{0D108BD9-81ED-4DB2-BD59-A6C34878D82A}">
                    <a16:rowId xmlns:a16="http://schemas.microsoft.com/office/drawing/2014/main" val="2390903118"/>
                  </a:ext>
                </a:extLst>
              </a:tr>
              <a:tr h="123477">
                <a:tc>
                  <a:txBody>
                    <a:bodyPr/>
                    <a:lstStyle/>
                    <a:p>
                      <a:pPr algn="l" fontAlgn="ctr"/>
                      <a:r>
                        <a:rPr lang="ko-KR" altLang="en-US" sz="800" b="0"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0000"/>
                      </a:solidFill>
                      <a:prstDash val="dot"/>
                      <a:round/>
                      <a:headEnd type="none" w="med" len="med"/>
                      <a:tailEnd type="none" w="med" len="med"/>
                    </a:lnR>
                    <a:lnT>
                      <a:noFill/>
                    </a:lnT>
                    <a:lnB>
                      <a:noFill/>
                    </a:lnB>
                  </a:tcPr>
                </a:tc>
                <a:tc>
                  <a:txBody>
                    <a:bodyPr/>
                    <a:lstStyle/>
                    <a:p>
                      <a:pPr algn="l" fontAlgn="ctr"/>
                      <a:r>
                        <a:rPr lang="ko-KR" altLang="en-US" sz="800" b="0" i="0" u="none" strike="noStrike">
                          <a:solidFill>
                            <a:srgbClr val="000000"/>
                          </a:solidFill>
                          <a:effectLst/>
                          <a:latin typeface="Arial" panose="020B0604020202020204" pitchFamily="34" charset="0"/>
                          <a:ea typeface="+mn-ea"/>
                          <a:cs typeface="Arial" panose="020B0604020202020204" pitchFamily="34" charset="0"/>
                        </a:rPr>
                        <a:t>쥴릭파마코리아</a:t>
                      </a:r>
                    </a:p>
                  </a:txBody>
                  <a:tcPr marL="36000" marR="36000" marT="0" marB="0" anchor="ctr">
                    <a:lnL w="6350" cap="flat" cmpd="sng" algn="ctr">
                      <a:solidFill>
                        <a:srgbClr val="000000"/>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(243)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739440371"/>
                  </a:ext>
                </a:extLst>
              </a:tr>
              <a:tr h="123477">
                <a:tc>
                  <a:txBody>
                    <a:bodyPr/>
                    <a:lstStyle/>
                    <a:p>
                      <a:pPr algn="l" fontAlgn="ctr"/>
                      <a:r>
                        <a:rPr lang="ko-KR" altLang="en-US" sz="800" b="0"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0000"/>
                      </a:solidFill>
                      <a:prstDash val="dot"/>
                      <a:round/>
                      <a:headEnd type="none" w="med" len="med"/>
                      <a:tailEnd type="none" w="med" len="med"/>
                    </a:lnR>
                    <a:lnT>
                      <a:noFill/>
                    </a:lnT>
                    <a:lnB>
                      <a:noFill/>
                    </a:lnB>
                  </a:tcPr>
                </a:tc>
                <a:tc>
                  <a:txBody>
                    <a:bodyPr/>
                    <a:lstStyle/>
                    <a:p>
                      <a:pPr algn="l" fontAlgn="ctr"/>
                      <a:r>
                        <a:rPr lang="ko-KR" altLang="en-US" sz="800" b="0" i="0" u="none" strike="noStrike" dirty="0" err="1">
                          <a:solidFill>
                            <a:srgbClr val="000000"/>
                          </a:solidFill>
                          <a:effectLst/>
                          <a:latin typeface="Arial" panose="020B0604020202020204" pitchFamily="34" charset="0"/>
                          <a:ea typeface="+mn-ea"/>
                          <a:cs typeface="Arial" panose="020B0604020202020204" pitchFamily="34" charset="0"/>
                        </a:rPr>
                        <a:t>녹십자랩셀</a:t>
                      </a:r>
                      <a:endParaRPr lang="ko-KR" altLang="en-US" sz="8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0000"/>
                      </a:solidFill>
                      <a:prstDash val="dot"/>
                      <a:round/>
                      <a:headEnd type="none" w="med" len="med"/>
                      <a:tailEnd type="none" w="med" len="med"/>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(25)</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649396105"/>
                  </a:ext>
                </a:extLst>
              </a:tr>
              <a:tr h="123477">
                <a:tc>
                  <a:txBody>
                    <a:bodyPr/>
                    <a:lstStyle/>
                    <a:p>
                      <a:pPr algn="l" fontAlgn="ctr"/>
                      <a:r>
                        <a:rPr lang="ko-KR" altLang="en-US" sz="800" b="0"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0000"/>
                      </a:solidFill>
                      <a:prstDash val="dot"/>
                      <a:round/>
                      <a:headEnd type="none" w="med" len="med"/>
                      <a:tailEnd type="none" w="med" len="med"/>
                    </a:lnR>
                    <a:lnT>
                      <a:noFill/>
                    </a:lnT>
                    <a:lnB w="12700" cap="flat" cmpd="sng" algn="ctr">
                      <a:no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mn-ea"/>
                          <a:cs typeface="Arial" panose="020B0604020202020204" pitchFamily="34" charset="0"/>
                        </a:rPr>
                        <a:t>기타</a:t>
                      </a:r>
                    </a:p>
                  </a:txBody>
                  <a:tcPr marL="36000" marR="36000" marT="0" marB="0" anchor="ctr">
                    <a:lnL w="6350" cap="flat" cmpd="sng" algn="ctr">
                      <a:solidFill>
                        <a:srgbClr val="000000"/>
                      </a:solidFill>
                      <a:prstDash val="dot"/>
                      <a:round/>
                      <a:headEnd type="none" w="med" len="med"/>
                      <a:tailEnd type="none" w="med" len="med"/>
                    </a:lnL>
                    <a:lnR>
                      <a:noFill/>
                    </a:lnR>
                    <a:lnT>
                      <a:noFill/>
                    </a:lnT>
                    <a:lnB w="12700" cap="flat" cmpd="sng" algn="ctr">
                      <a:no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(2)</a:t>
                      </a:r>
                    </a:p>
                  </a:txBody>
                  <a:tcPr marL="36000" marR="36000" marT="0" marB="0" anchor="ctr">
                    <a:lnL>
                      <a:noFill/>
                    </a:lnL>
                    <a:lnR>
                      <a:noFill/>
                    </a:lnR>
                    <a:lnT>
                      <a:noFill/>
                    </a:lnT>
                    <a:lnB w="12700" cap="flat" cmpd="sng" algn="ctr">
                      <a:no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2 </a:t>
                      </a:r>
                    </a:p>
                  </a:txBody>
                  <a:tcPr marL="36000" marR="36000" marT="0" marB="0" anchor="ctr">
                    <a:lnL>
                      <a:noFill/>
                    </a:lnL>
                    <a:lnR>
                      <a:noFill/>
                    </a:lnR>
                    <a:lnT>
                      <a:noFill/>
                    </a:lnT>
                    <a:lnB w="12700" cap="flat" cmpd="sng" algn="ctr">
                      <a:no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a:noFill/>
                    </a:lnL>
                    <a:lnR w="6350" cap="flat" cmpd="sng" algn="ctr">
                      <a:solidFill>
                        <a:srgbClr val="00338D"/>
                      </a:solidFill>
                      <a:prstDash val="solid"/>
                      <a:round/>
                      <a:headEnd type="none" w="med" len="med"/>
                      <a:tailEnd type="none" w="med" len="med"/>
                    </a:lnR>
                    <a:lnT>
                      <a:noFill/>
                    </a:lnT>
                    <a:lnB w="12700" cap="flat" cmpd="sng" algn="ctr">
                      <a:noFill/>
                      <a:prstDash val="solid"/>
                      <a:round/>
                      <a:headEnd type="none" w="med" len="med"/>
                      <a:tailEnd type="none" w="med" len="med"/>
                    </a:lnB>
                  </a:tcPr>
                </a:tc>
                <a:extLst>
                  <a:ext uri="{0D108BD9-81ED-4DB2-BD59-A6C34878D82A}">
                    <a16:rowId xmlns:a16="http://schemas.microsoft.com/office/drawing/2014/main" val="664977768"/>
                  </a:ext>
                </a:extLst>
              </a:tr>
              <a:tr h="123477">
                <a:tc>
                  <a:txBody>
                    <a:bodyPr/>
                    <a:lstStyle/>
                    <a:p>
                      <a:pPr algn="l" fontAlgn="ctr"/>
                      <a:endParaRPr lang="ko-KR" altLang="en-US" sz="8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0000"/>
                      </a:solidFill>
                      <a:prstDash val="dot"/>
                      <a:round/>
                      <a:headEnd type="none" w="med" len="med"/>
                      <a:tailEnd type="none" w="med" len="med"/>
                    </a:lnR>
                    <a:lnT w="1270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재무제표수정</a:t>
                      </a:r>
                      <a:r>
                        <a:rPr lang="en-US" altLang="ko-KR" sz="800" b="0" i="0" u="none" strike="noStrike" baseline="30000" dirty="0">
                          <a:solidFill>
                            <a:srgbClr val="000000"/>
                          </a:solidFill>
                          <a:effectLst/>
                          <a:latin typeface="Arial" panose="020B0604020202020204" pitchFamily="34" charset="0"/>
                          <a:ea typeface="+mn-ea"/>
                          <a:cs typeface="Arial" panose="020B0604020202020204" pitchFamily="34" charset="0"/>
                        </a:rPr>
                        <a:t>1</a:t>
                      </a:r>
                      <a:endParaRPr lang="ko-KR" altLang="en-US" sz="800" b="0" i="0" u="none" strike="noStrike" baseline="30000"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0000"/>
                      </a:solidFill>
                      <a:prstDash val="dot"/>
                      <a:round/>
                      <a:headEnd type="none" w="med" len="med"/>
                      <a:tailEnd type="none" w="med" len="med"/>
                    </a:lnL>
                    <a:lnR>
                      <a:noFill/>
                    </a:lnR>
                    <a:lnT w="1270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a:t>
                      </a:r>
                    </a:p>
                  </a:txBody>
                  <a:tcPr marL="36000" marR="36000" marT="0" marB="0" anchor="ctr">
                    <a:lnL>
                      <a:noFill/>
                    </a:lnL>
                    <a:lnR>
                      <a:noFill/>
                    </a:lnR>
                    <a:lnT w="1270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a:t>
                      </a:r>
                    </a:p>
                  </a:txBody>
                  <a:tcPr marL="36000" marR="36000" marT="0" marB="0" anchor="ctr">
                    <a:lnL>
                      <a:noFill/>
                    </a:lnL>
                    <a:lnR>
                      <a:noFill/>
                    </a:lnR>
                    <a:lnT w="1270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11</a:t>
                      </a:r>
                    </a:p>
                  </a:txBody>
                  <a:tcPr marL="36000" marR="36000" marT="0" marB="0" anchor="ctr">
                    <a:lnL>
                      <a:noFill/>
                    </a:lnL>
                    <a:lnR w="6350" cap="flat" cmpd="sng" algn="ctr">
                      <a:solidFill>
                        <a:srgbClr val="00338D"/>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493094403"/>
                  </a:ext>
                </a:extLst>
              </a:tr>
              <a:tr h="123477">
                <a:tc gridSpan="2">
                  <a:txBody>
                    <a:bodyPr/>
                    <a:lstStyle/>
                    <a:p>
                      <a:pPr algn="l" fontAlgn="ct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선수금변동</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hMerge="1">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rPr>
                        <a:t>　</a:t>
                      </a:r>
                    </a:p>
                  </a:txBody>
                  <a:tcPr marL="9525" marR="9525"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57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(57)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511768319"/>
                  </a:ext>
                </a:extLst>
              </a:tr>
              <a:tr h="123477">
                <a:tc>
                  <a:txBody>
                    <a:bodyPr/>
                    <a:lstStyle/>
                    <a:p>
                      <a:pPr algn="l" fontAlgn="ctr"/>
                      <a:r>
                        <a:rPr lang="ko-KR" altLang="en-US" sz="800" b="0"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0000"/>
                      </a:solidFill>
                      <a:prstDash val="dot"/>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Arial" panose="020B0604020202020204" pitchFamily="34" charset="0"/>
                          <a:ea typeface="+mn-ea"/>
                          <a:cs typeface="Arial" panose="020B0604020202020204" pitchFamily="34" charset="0"/>
                        </a:rPr>
                        <a:t>독립바이오제약</a:t>
                      </a:r>
                    </a:p>
                  </a:txBody>
                  <a:tcPr marL="36000" marR="36000" marT="0" marB="0" anchor="ctr">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57 </a:t>
                      </a:r>
                    </a:p>
                  </a:txBody>
                  <a:tcPr marL="36000" marR="36000" marT="0" marB="0" anchor="ctr">
                    <a:lnL>
                      <a:noFill/>
                    </a:lnL>
                    <a:lnR>
                      <a:noFill/>
                    </a:lnR>
                    <a:lnT w="6350" cap="flat" cmpd="sng" algn="ctr">
                      <a:solidFill>
                        <a:srgbClr val="000000"/>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(57)</a:t>
                      </a:r>
                    </a:p>
                  </a:txBody>
                  <a:tcPr marL="36000" marR="36000" marT="0" marB="0" anchor="ctr">
                    <a:lnL>
                      <a:noFill/>
                    </a:lnL>
                    <a:lnR>
                      <a:noFill/>
                    </a:lnR>
                    <a:lnT w="6350" cap="flat" cmpd="sng" algn="ctr">
                      <a:solidFill>
                        <a:srgbClr val="000000"/>
                      </a:solidFill>
                      <a:prstDash val="dot"/>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21733274"/>
                  </a:ext>
                </a:extLst>
              </a:tr>
              <a:tr h="123477">
                <a:tc gridSpan="2">
                  <a:txBody>
                    <a:bodyPr/>
                    <a:lstStyle/>
                    <a:p>
                      <a:pPr algn="l" rtl="0" fontAlgn="ctr"/>
                      <a:r>
                        <a:rPr lang="el-GR" sz="800" b="1" i="0" u="none" strike="noStrike" dirty="0">
                          <a:solidFill>
                            <a:srgbClr val="000000"/>
                          </a:solidFill>
                          <a:effectLst/>
                          <a:latin typeface="Arial" panose="020B0604020202020204" pitchFamily="34" charset="0"/>
                          <a:ea typeface="+mn-ea"/>
                          <a:cs typeface="Arial" panose="020B0604020202020204" pitchFamily="34" charset="0"/>
                        </a:rPr>
                        <a:t>Δ</a:t>
                      </a:r>
                      <a:r>
                        <a:rPr lang="en-US" sz="800" b="1" i="0" u="none" strike="noStrike" dirty="0">
                          <a:solidFill>
                            <a:srgbClr val="000000"/>
                          </a:solidFill>
                          <a:effectLst/>
                          <a:latin typeface="Arial" panose="020B0604020202020204" pitchFamily="34" charset="0"/>
                          <a:ea typeface="+mn-ea"/>
                          <a:cs typeface="Arial" panose="020B0604020202020204" pitchFamily="34" charset="0"/>
                        </a:rPr>
                        <a:t>W/C</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800" b="1" i="0" u="none" strike="noStrike">
                          <a:solidFill>
                            <a:srgbClr val="000000"/>
                          </a:solidFill>
                          <a:effectLst/>
                          <a:latin typeface="Arial" panose="020B0604020202020204" pitchFamily="34" charset="0"/>
                          <a:ea typeface="+mn-ea"/>
                          <a:cs typeface="Arial" panose="020B0604020202020204" pitchFamily="34" charset="0"/>
                        </a:rPr>
                        <a:t>30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mn-ea"/>
                          <a:cs typeface="Arial" panose="020B0604020202020204" pitchFamily="34" charset="0"/>
                        </a:rPr>
                        <a:t>(30)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n-ea"/>
                          <a:cs typeface="Arial" panose="020B0604020202020204" pitchFamily="34" charset="0"/>
                        </a:rPr>
                        <a:t>(289)</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486787813"/>
                  </a:ext>
                </a:extLst>
              </a:tr>
            </a:tbl>
          </a:graphicData>
        </a:graphic>
      </p:graphicFrame>
      <p:sp>
        <p:nvSpPr>
          <p:cNvPr id="20" name="직사각형 19">
            <a:extLst>
              <a:ext uri="{FF2B5EF4-FFF2-40B4-BE49-F238E27FC236}">
                <a16:creationId xmlns:a16="http://schemas.microsoft.com/office/drawing/2014/main" id="{0378E2E6-FB2A-4B23-9780-B44CB3660738}"/>
              </a:ext>
            </a:extLst>
          </p:cNvPr>
          <p:cNvSpPr/>
          <p:nvPr/>
        </p:nvSpPr>
        <p:spPr>
          <a:xfrm>
            <a:off x="6500211" y="3612788"/>
            <a:ext cx="2919051" cy="123806"/>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 name="연결선: 꺾임 10">
            <a:extLst>
              <a:ext uri="{FF2B5EF4-FFF2-40B4-BE49-F238E27FC236}">
                <a16:creationId xmlns:a16="http://schemas.microsoft.com/office/drawing/2014/main" id="{C1C6E1E4-9CED-4BC6-A0F1-11861EA18158}"/>
              </a:ext>
            </a:extLst>
          </p:cNvPr>
          <p:cNvCxnSpPr>
            <a:cxnSpLocks/>
          </p:cNvCxnSpPr>
          <p:nvPr/>
        </p:nvCxnSpPr>
        <p:spPr>
          <a:xfrm rot="10800000" flipV="1">
            <a:off x="6500212" y="3673061"/>
            <a:ext cx="6374" cy="1093645"/>
          </a:xfrm>
          <a:prstGeom prst="bentConnector3">
            <a:avLst>
              <a:gd name="adj1" fmla="val 1773674"/>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직사각형 40">
            <a:extLst>
              <a:ext uri="{FF2B5EF4-FFF2-40B4-BE49-F238E27FC236}">
                <a16:creationId xmlns:a16="http://schemas.microsoft.com/office/drawing/2014/main" id="{EF7919A6-249B-4B9B-ACD0-79E29BB081F2}"/>
              </a:ext>
            </a:extLst>
          </p:cNvPr>
          <p:cNvSpPr/>
          <p:nvPr/>
        </p:nvSpPr>
        <p:spPr>
          <a:xfrm>
            <a:off x="2141463" y="2404722"/>
            <a:ext cx="4078513" cy="137194"/>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순서도: 연결자 41">
            <a:extLst>
              <a:ext uri="{FF2B5EF4-FFF2-40B4-BE49-F238E27FC236}">
                <a16:creationId xmlns:a16="http://schemas.microsoft.com/office/drawing/2014/main" id="{F985AE27-361A-437E-8470-CFD5F00BCC0C}"/>
              </a:ext>
            </a:extLst>
          </p:cNvPr>
          <p:cNvSpPr/>
          <p:nvPr/>
        </p:nvSpPr>
        <p:spPr bwMode="auto">
          <a:xfrm>
            <a:off x="2019793" y="2397916"/>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2</a:t>
            </a:r>
            <a:endParaRPr lang="ko-KR" altLang="en-US" sz="800" b="1" kern="0" dirty="0">
              <a:solidFill>
                <a:srgbClr val="FFFFFF"/>
              </a:solidFill>
              <a:cs typeface="Arial" panose="020B0604020202020204" pitchFamily="34" charset="0"/>
            </a:endParaRPr>
          </a:p>
        </p:txBody>
      </p:sp>
      <p:sp>
        <p:nvSpPr>
          <p:cNvPr id="21" name="TextBox 20">
            <a:extLst>
              <a:ext uri="{FF2B5EF4-FFF2-40B4-BE49-F238E27FC236}">
                <a16:creationId xmlns:a16="http://schemas.microsoft.com/office/drawing/2014/main" id="{3DF7D88D-804F-419A-8E15-8D4B0A5D6E92}"/>
              </a:ext>
            </a:extLst>
          </p:cNvPr>
          <p:cNvSpPr txBox="1"/>
          <p:nvPr/>
        </p:nvSpPr>
        <p:spPr>
          <a:xfrm>
            <a:off x="2142987" y="4648592"/>
            <a:ext cx="3740748" cy="107722"/>
          </a:xfrm>
          <a:prstGeom prst="rect">
            <a:avLst/>
          </a:prstGeom>
          <a:noFill/>
        </p:spPr>
        <p:txBody>
          <a:bodyPr wrap="square" lIns="0" tIns="0" rIns="0" bIns="0" rtlCol="0">
            <a:spAutoFit/>
          </a:bodyPr>
          <a:lstStyle/>
          <a:p>
            <a:r>
              <a:rPr lang="en-US" altLang="ko-KR" sz="700" dirty="0">
                <a:latin typeface="Arial" panose="020B0604020202020204" pitchFamily="34" charset="0"/>
                <a:cs typeface="Arial" panose="020B0604020202020204" pitchFamily="34" charset="0"/>
              </a:rPr>
              <a:t>Note</a:t>
            </a:r>
            <a:r>
              <a:rPr lang="ko-KR" altLang="en-US" sz="700" dirty="0">
                <a:latin typeface="Arial" panose="020B0604020202020204" pitchFamily="34" charset="0"/>
                <a:cs typeface="Arial" panose="020B0604020202020204" pitchFamily="34" charset="0"/>
              </a:rPr>
              <a:t> </a:t>
            </a:r>
            <a:r>
              <a:rPr lang="en-US" altLang="ko-KR" sz="700" dirty="0">
                <a:latin typeface="Arial" panose="020B0604020202020204" pitchFamily="34" charset="0"/>
                <a:cs typeface="Arial" panose="020B0604020202020204" pitchFamily="34" charset="0"/>
              </a:rPr>
              <a:t>1: </a:t>
            </a:r>
            <a:r>
              <a:rPr lang="ko-KR" altLang="en-US" sz="700" dirty="0">
                <a:latin typeface="Arial" panose="020B0604020202020204" pitchFamily="34" charset="0"/>
                <a:cs typeface="Arial" panose="020B0604020202020204" pitchFamily="34" charset="0"/>
              </a:rPr>
              <a:t>재무제표 변동에 따른 조정이 발생했으나</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자료의 제약으로 </a:t>
            </a:r>
            <a:r>
              <a:rPr lang="en-US" altLang="ko-KR" sz="700" dirty="0">
                <a:latin typeface="Arial" panose="020B0604020202020204" pitchFamily="34" charset="0"/>
                <a:cs typeface="Arial" panose="020B0604020202020204" pitchFamily="34" charset="0"/>
              </a:rPr>
              <a:t>nature </a:t>
            </a:r>
            <a:r>
              <a:rPr lang="ko-KR" altLang="en-US" sz="700" dirty="0">
                <a:latin typeface="Arial" panose="020B0604020202020204" pitchFamily="34" charset="0"/>
                <a:cs typeface="Arial" panose="020B0604020202020204" pitchFamily="34" charset="0"/>
              </a:rPr>
              <a:t>파악하지 못함</a:t>
            </a:r>
            <a:endParaRPr lang="en-US" altLang="ko-KR" sz="700" dirty="0">
              <a:latin typeface="Arial" panose="020B0604020202020204" pitchFamily="34" charset="0"/>
              <a:cs typeface="Arial" panose="020B0604020202020204" pitchFamily="34" charset="0"/>
            </a:endParaRPr>
          </a:p>
        </p:txBody>
      </p:sp>
      <p:sp>
        <p:nvSpPr>
          <p:cNvPr id="22" name="제목 2">
            <a:extLst>
              <a:ext uri="{FF2B5EF4-FFF2-40B4-BE49-F238E27FC236}">
                <a16:creationId xmlns:a16="http://schemas.microsoft.com/office/drawing/2014/main" id="{D758442B-EB11-45E6-AC71-E2DD34AA9443}"/>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ea typeface="맑은 고딕" panose="020B0503020000020004" pitchFamily="50" charset="-127"/>
              </a:rPr>
              <a:t>Key Findings</a:t>
            </a:r>
          </a:p>
        </p:txBody>
      </p:sp>
    </p:spTree>
    <p:extLst>
      <p:ext uri="{BB962C8B-B14F-4D97-AF65-F5344CB8AC3E}">
        <p14:creationId xmlns:p14="http://schemas.microsoft.com/office/powerpoint/2010/main" val="4179277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Group 3">
            <a:extLst>
              <a:ext uri="{FF2B5EF4-FFF2-40B4-BE49-F238E27FC236}">
                <a16:creationId xmlns:a16="http://schemas.microsoft.com/office/drawing/2014/main" id="{CFA01F24-99FB-47BC-B198-5E5B88871B3F}"/>
              </a:ext>
            </a:extLst>
          </p:cNvPr>
          <p:cNvGraphicFramePr>
            <a:graphicFrameLocks noGrp="1"/>
          </p:cNvGraphicFramePr>
          <p:nvPr/>
        </p:nvGraphicFramePr>
        <p:xfrm>
          <a:off x="468001" y="1191600"/>
          <a:ext cx="9038334" cy="5056800"/>
        </p:xfrm>
        <a:graphic>
          <a:graphicData uri="http://schemas.openxmlformats.org/drawingml/2006/table">
            <a:tbl>
              <a:tblPr/>
              <a:tblGrid>
                <a:gridCol w="1557064">
                  <a:extLst>
                    <a:ext uri="{9D8B030D-6E8A-4147-A177-3AD203B41FA5}">
                      <a16:colId xmlns:a16="http://schemas.microsoft.com/office/drawing/2014/main" val="20000"/>
                    </a:ext>
                  </a:extLst>
                </a:gridCol>
                <a:gridCol w="7481270">
                  <a:extLst>
                    <a:ext uri="{9D8B030D-6E8A-4147-A177-3AD203B41FA5}">
                      <a16:colId xmlns:a16="http://schemas.microsoft.com/office/drawing/2014/main" val="20001"/>
                    </a:ext>
                  </a:extLst>
                </a:gridCol>
              </a:tblGrid>
              <a:tr h="262800">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lang="en-US" altLang="ko-KR" sz="1000" b="1" i="0" u="none" strike="noStrike" kern="1200" dirty="0">
                          <a:solidFill>
                            <a:schemeClr val="bg1"/>
                          </a:solidFill>
                          <a:effectLst/>
                          <a:latin typeface="Arial" panose="020B0604020202020204" pitchFamily="34" charset="0"/>
                          <a:ea typeface="+mn-ea"/>
                          <a:cs typeface="Arial" panose="020B0604020202020204" pitchFamily="34" charset="0"/>
                        </a:rPr>
                        <a:t>Topic</a:t>
                      </a:r>
                      <a:endPar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Details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9400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Cash Movement (</a:t>
                      </a:r>
                      <a:r>
                        <a:rPr kumimoji="0" lang="ko-KR" altLang="en-US"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계속</a:t>
                      </a: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4122738" marR="0" lvl="0" indent="-77788" algn="l" defTabSz="914400" rtl="0" eaLnBrk="1" fontAlgn="auto" latinLnBrk="0"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8" name="TextBox 27">
            <a:extLst>
              <a:ext uri="{FF2B5EF4-FFF2-40B4-BE49-F238E27FC236}">
                <a16:creationId xmlns:a16="http://schemas.microsoft.com/office/drawing/2014/main" id="{012FAC65-6900-4BC7-8A0F-21B996695383}"/>
              </a:ext>
            </a:extLst>
          </p:cNvPr>
          <p:cNvSpPr txBox="1"/>
          <p:nvPr/>
        </p:nvSpPr>
        <p:spPr>
          <a:xfrm>
            <a:off x="6516087" y="1515600"/>
            <a:ext cx="2830251" cy="3370410"/>
          </a:xfrm>
          <a:prstGeom prst="rect">
            <a:avLst/>
          </a:prstGeom>
          <a:noFill/>
        </p:spPr>
        <p:txBody>
          <a:bodyPr wrap="square" lIns="0" tIns="0" rIns="0" bIns="0" rtlCol="0">
            <a:spAutoFit/>
          </a:bodyPr>
          <a:lstStyle/>
          <a:p>
            <a:pPr marL="36000">
              <a:lnSpc>
                <a:spcPts val="1200"/>
              </a:lnSpc>
              <a:buClr>
                <a:srgbClr val="00338D"/>
              </a:buClr>
            </a:pPr>
            <a:r>
              <a:rPr lang="ko-KR" altLang="en-US" sz="900" b="1" u="sng" dirty="0">
                <a:latin typeface="Arial" panose="020B0604020202020204" pitchFamily="34" charset="0"/>
                <a:cs typeface="Arial" panose="020B0604020202020204" pitchFamily="34" charset="0"/>
              </a:rPr>
              <a:t>인건비 현금유출 </a:t>
            </a:r>
            <a:r>
              <a:rPr lang="en-US" altLang="ko-KR" sz="900" b="1" u="sng" dirty="0">
                <a:latin typeface="Arial" panose="020B0604020202020204" pitchFamily="34" charset="0"/>
                <a:cs typeface="Arial" panose="020B0604020202020204" pitchFamily="34" charset="0"/>
              </a:rPr>
              <a:t>(10.9</a:t>
            </a:r>
            <a:r>
              <a:rPr lang="ko-KR" altLang="en-US" sz="900" b="1" u="sng" dirty="0">
                <a:latin typeface="Arial" panose="020B0604020202020204" pitchFamily="34" charset="0"/>
                <a:cs typeface="Arial" panose="020B0604020202020204" pitchFamily="34" charset="0"/>
              </a:rPr>
              <a:t>억원</a:t>
            </a:r>
            <a:r>
              <a:rPr lang="en-US" altLang="ko-KR" sz="900" b="1" u="sng" dirty="0">
                <a:latin typeface="Arial" panose="020B0604020202020204" pitchFamily="34" charset="0"/>
                <a:cs typeface="Arial" panose="020B0604020202020204" pitchFamily="34" charset="0"/>
              </a:rPr>
              <a:t>) :</a:t>
            </a:r>
          </a:p>
          <a:p>
            <a:pPr marL="144000" indent="-108000">
              <a:lnSpc>
                <a:spcPts val="1200"/>
              </a:lnSpc>
              <a:buClr>
                <a:srgbClr val="00338D"/>
              </a:buClr>
              <a:buFont typeface="Arial" panose="020B0604020202020204" pitchFamily="34" charset="0"/>
              <a:buChar char="•"/>
            </a:pPr>
            <a:r>
              <a:rPr lang="ko-KR" altLang="en-US" sz="900" dirty="0">
                <a:latin typeface="Arial" panose="020B0604020202020204" pitchFamily="34" charset="0"/>
                <a:cs typeface="Arial" panose="020B0604020202020204" pitchFamily="34" charset="0"/>
              </a:rPr>
              <a:t>회사 임직원에 대한 급여</a:t>
            </a:r>
            <a:r>
              <a:rPr lang="en-US" altLang="ko-KR" sz="900" dirty="0">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상여금 </a:t>
            </a:r>
            <a:r>
              <a:rPr lang="en-US" altLang="ko-KR" sz="900" dirty="0">
                <a:latin typeface="Arial" panose="020B0604020202020204" pitchFamily="34" charset="0"/>
                <a:cs typeface="Arial" panose="020B0604020202020204" pitchFamily="34" charset="0"/>
              </a:rPr>
              <a:t>,</a:t>
            </a:r>
            <a:r>
              <a:rPr lang="ko-KR" altLang="en-US" sz="900" dirty="0">
                <a:latin typeface="Arial" panose="020B0604020202020204" pitchFamily="34" charset="0"/>
                <a:cs typeface="Arial" panose="020B0604020202020204" pitchFamily="34" charset="0"/>
              </a:rPr>
              <a:t>퇴직급여</a:t>
            </a:r>
            <a:r>
              <a:rPr lang="en-US" altLang="ko-KR" sz="900" dirty="0">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복리후생비 등의 지급액에 해당함</a:t>
            </a:r>
            <a:endParaRPr lang="en-US" altLang="ko-KR" sz="9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endParaRPr lang="en-US" altLang="ko-KR" sz="7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endParaRPr lang="en-US" altLang="ko-KR" sz="7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endParaRPr lang="en-US" altLang="ko-KR" sz="7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endParaRPr lang="en-US" altLang="ko-KR" sz="7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endParaRPr lang="en-US" altLang="ko-KR" sz="7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endParaRPr lang="en-US" altLang="ko-KR" sz="7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endParaRPr lang="en-US" altLang="ko-KR" sz="7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endParaRPr lang="en-US" altLang="ko-KR" sz="7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endParaRPr lang="en-US" altLang="ko-KR" sz="700" dirty="0">
              <a:latin typeface="Arial" panose="020B0604020202020204" pitchFamily="34" charset="0"/>
              <a:cs typeface="Arial" panose="020B0604020202020204" pitchFamily="34" charset="0"/>
            </a:endParaRPr>
          </a:p>
          <a:p>
            <a:pPr marL="36000">
              <a:lnSpc>
                <a:spcPts val="1200"/>
              </a:lnSpc>
              <a:buClr>
                <a:srgbClr val="00338D"/>
              </a:buClr>
            </a:pPr>
            <a:endParaRPr lang="en-US" altLang="ko-KR" sz="700" u="sng" dirty="0">
              <a:latin typeface="Arial" panose="020B0604020202020204" pitchFamily="34" charset="0"/>
              <a:cs typeface="Arial" panose="020B0604020202020204" pitchFamily="34" charset="0"/>
            </a:endParaRPr>
          </a:p>
          <a:p>
            <a:pPr marL="36000">
              <a:lnSpc>
                <a:spcPts val="1200"/>
              </a:lnSpc>
              <a:buClr>
                <a:srgbClr val="00338D"/>
              </a:buClr>
            </a:pPr>
            <a:endParaRPr lang="en-US" altLang="ko-KR" sz="700" u="sng" dirty="0">
              <a:latin typeface="Arial" panose="020B0604020202020204" pitchFamily="34" charset="0"/>
              <a:cs typeface="Arial" panose="020B0604020202020204" pitchFamily="34" charset="0"/>
            </a:endParaRPr>
          </a:p>
          <a:p>
            <a:pPr marL="36000">
              <a:lnSpc>
                <a:spcPts val="1200"/>
              </a:lnSpc>
              <a:buClr>
                <a:srgbClr val="00338D"/>
              </a:buClr>
            </a:pPr>
            <a:endParaRPr lang="en-US" altLang="ko-KR" sz="900" u="sng" dirty="0">
              <a:latin typeface="Arial" panose="020B0604020202020204" pitchFamily="34" charset="0"/>
              <a:cs typeface="Arial" panose="020B0604020202020204" pitchFamily="34" charset="0"/>
            </a:endParaRPr>
          </a:p>
          <a:p>
            <a:pPr marL="36000">
              <a:lnSpc>
                <a:spcPts val="1200"/>
              </a:lnSpc>
              <a:buClr>
                <a:srgbClr val="00338D"/>
              </a:buClr>
            </a:pPr>
            <a:endParaRPr lang="en-US" altLang="ko-KR" sz="900" u="sng" dirty="0">
              <a:latin typeface="Arial" panose="020B0604020202020204" pitchFamily="34" charset="0"/>
              <a:cs typeface="Arial" panose="020B0604020202020204" pitchFamily="34" charset="0"/>
            </a:endParaRPr>
          </a:p>
          <a:p>
            <a:pPr marL="36000">
              <a:lnSpc>
                <a:spcPts val="1200"/>
              </a:lnSpc>
              <a:buClr>
                <a:srgbClr val="00338D"/>
              </a:buClr>
            </a:pPr>
            <a:endParaRPr lang="en-US" altLang="ko-KR" sz="900" u="sng" dirty="0">
              <a:latin typeface="Arial" panose="020B0604020202020204" pitchFamily="34" charset="0"/>
              <a:cs typeface="Arial" panose="020B0604020202020204" pitchFamily="34" charset="0"/>
            </a:endParaRPr>
          </a:p>
          <a:p>
            <a:pPr marL="36000">
              <a:lnSpc>
                <a:spcPts val="1200"/>
              </a:lnSpc>
              <a:buClr>
                <a:srgbClr val="00338D"/>
              </a:buClr>
            </a:pPr>
            <a:endParaRPr lang="en-US" altLang="ko-KR" sz="900" u="sng" dirty="0">
              <a:latin typeface="Arial" panose="020B0604020202020204" pitchFamily="34" charset="0"/>
              <a:cs typeface="Arial" panose="020B0604020202020204" pitchFamily="34" charset="0"/>
            </a:endParaRPr>
          </a:p>
          <a:p>
            <a:pPr marL="36000">
              <a:lnSpc>
                <a:spcPts val="1200"/>
              </a:lnSpc>
              <a:buClr>
                <a:srgbClr val="00338D"/>
              </a:buClr>
            </a:pPr>
            <a:endParaRPr lang="en-US" altLang="ko-KR" sz="900" u="sng" dirty="0">
              <a:latin typeface="Arial" panose="020B0604020202020204" pitchFamily="34" charset="0"/>
              <a:cs typeface="Arial" panose="020B0604020202020204" pitchFamily="34" charset="0"/>
            </a:endParaRPr>
          </a:p>
          <a:p>
            <a:pPr marL="36000">
              <a:lnSpc>
                <a:spcPts val="1200"/>
              </a:lnSpc>
              <a:buClr>
                <a:srgbClr val="00338D"/>
              </a:buClr>
            </a:pPr>
            <a:r>
              <a:rPr lang="ko-KR" altLang="en-US" sz="900" b="1" u="sng" dirty="0">
                <a:latin typeface="Arial" panose="020B0604020202020204" pitchFamily="34" charset="0"/>
                <a:cs typeface="Arial" panose="020B0604020202020204" pitchFamily="34" charset="0"/>
              </a:rPr>
              <a:t>건물 사용 관련 현금유출 </a:t>
            </a:r>
            <a:r>
              <a:rPr lang="en-US" altLang="ko-KR" sz="900" b="1" u="sng" dirty="0">
                <a:latin typeface="Arial" panose="020B0604020202020204" pitchFamily="34" charset="0"/>
                <a:cs typeface="Arial" panose="020B0604020202020204" pitchFamily="34" charset="0"/>
              </a:rPr>
              <a:t>(3.4</a:t>
            </a:r>
            <a:r>
              <a:rPr lang="ko-KR" altLang="en-US" sz="900" b="1" u="sng" dirty="0">
                <a:latin typeface="Arial" panose="020B0604020202020204" pitchFamily="34" charset="0"/>
                <a:cs typeface="Arial" panose="020B0604020202020204" pitchFamily="34" charset="0"/>
              </a:rPr>
              <a:t>억원</a:t>
            </a:r>
            <a:r>
              <a:rPr lang="en-US" altLang="ko-KR" sz="900" b="1" u="sng" dirty="0">
                <a:latin typeface="Arial" panose="020B0604020202020204" pitchFamily="34" charset="0"/>
                <a:cs typeface="Arial" panose="020B0604020202020204" pitchFamily="34" charset="0"/>
              </a:rPr>
              <a:t>) :</a:t>
            </a:r>
          </a:p>
          <a:p>
            <a:pPr marL="144000" indent="-108000">
              <a:lnSpc>
                <a:spcPts val="1200"/>
              </a:lnSpc>
              <a:buClr>
                <a:srgbClr val="00338D"/>
              </a:buClr>
              <a:buFont typeface="Arial" panose="020B0604020202020204" pitchFamily="34" charset="0"/>
              <a:buChar char="•"/>
            </a:pPr>
            <a:r>
              <a:rPr lang="ko-KR" altLang="en-US" sz="900" dirty="0">
                <a:latin typeface="Arial" panose="020B0604020202020204" pitchFamily="34" charset="0"/>
                <a:cs typeface="Arial" panose="020B0604020202020204" pitchFamily="34" charset="0"/>
              </a:rPr>
              <a:t>사무실 임차료</a:t>
            </a:r>
            <a:r>
              <a:rPr lang="en-US" altLang="ko-KR" sz="900" dirty="0">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관리비 보증금 등의 지급액에 해당함</a:t>
            </a:r>
            <a:endParaRPr lang="en-US" altLang="ko-KR" sz="9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endParaRPr lang="en-US" altLang="ko-KR" sz="800" dirty="0">
              <a:latin typeface="Arial" panose="020B0604020202020204" pitchFamily="34" charset="0"/>
              <a:cs typeface="Arial" panose="020B0604020202020204" pitchFamily="34" charset="0"/>
            </a:endParaRPr>
          </a:p>
        </p:txBody>
      </p:sp>
      <p:sp>
        <p:nvSpPr>
          <p:cNvPr id="38" name="순서도: 연결자 37">
            <a:extLst>
              <a:ext uri="{FF2B5EF4-FFF2-40B4-BE49-F238E27FC236}">
                <a16:creationId xmlns:a16="http://schemas.microsoft.com/office/drawing/2014/main" id="{F3FF0AAB-2FDA-4A7A-BF8D-79B33CAE287B}"/>
              </a:ext>
            </a:extLst>
          </p:cNvPr>
          <p:cNvSpPr/>
          <p:nvPr/>
        </p:nvSpPr>
        <p:spPr bwMode="auto">
          <a:xfrm>
            <a:off x="2083050" y="4835397"/>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3</a:t>
            </a:r>
            <a:endParaRPr lang="ko-KR" altLang="en-US" sz="800" b="1" kern="0" dirty="0">
              <a:solidFill>
                <a:srgbClr val="FFFFFF"/>
              </a:solidFill>
              <a:cs typeface="Arial" panose="020B0604020202020204" pitchFamily="34" charset="0"/>
            </a:endParaRPr>
          </a:p>
        </p:txBody>
      </p:sp>
      <p:graphicFrame>
        <p:nvGraphicFramePr>
          <p:cNvPr id="6" name="표 5">
            <a:extLst>
              <a:ext uri="{FF2B5EF4-FFF2-40B4-BE49-F238E27FC236}">
                <a16:creationId xmlns:a16="http://schemas.microsoft.com/office/drawing/2014/main" id="{0C553C93-B46B-4CF0-A277-EB4EC37E0885}"/>
              </a:ext>
            </a:extLst>
          </p:cNvPr>
          <p:cNvGraphicFramePr>
            <a:graphicFrameLocks noGrp="1"/>
          </p:cNvGraphicFramePr>
          <p:nvPr/>
        </p:nvGraphicFramePr>
        <p:xfrm>
          <a:off x="2229840" y="5477604"/>
          <a:ext cx="3887496" cy="612504"/>
        </p:xfrm>
        <a:graphic>
          <a:graphicData uri="http://schemas.openxmlformats.org/drawingml/2006/table">
            <a:tbl>
              <a:tblPr/>
              <a:tblGrid>
                <a:gridCol w="451927">
                  <a:extLst>
                    <a:ext uri="{9D8B030D-6E8A-4147-A177-3AD203B41FA5}">
                      <a16:colId xmlns:a16="http://schemas.microsoft.com/office/drawing/2014/main" val="45275486"/>
                    </a:ext>
                  </a:extLst>
                </a:gridCol>
                <a:gridCol w="2608555">
                  <a:extLst>
                    <a:ext uri="{9D8B030D-6E8A-4147-A177-3AD203B41FA5}">
                      <a16:colId xmlns:a16="http://schemas.microsoft.com/office/drawing/2014/main" val="40142573"/>
                    </a:ext>
                  </a:extLst>
                </a:gridCol>
                <a:gridCol w="827014">
                  <a:extLst>
                    <a:ext uri="{9D8B030D-6E8A-4147-A177-3AD203B41FA5}">
                      <a16:colId xmlns:a16="http://schemas.microsoft.com/office/drawing/2014/main" val="4195701286"/>
                    </a:ext>
                  </a:extLst>
                </a:gridCol>
              </a:tblGrid>
              <a:tr h="153126">
                <a:tc>
                  <a:txBody>
                    <a:bodyPr/>
                    <a:lstStyle/>
                    <a:p>
                      <a:pPr algn="ctr" fontAlgn="ctr"/>
                      <a:r>
                        <a:rPr lang="ko-KR" altLang="en-US" sz="800" b="1" i="0" u="none" strike="noStrike" dirty="0">
                          <a:solidFill>
                            <a:srgbClr val="FFFFFF"/>
                          </a:solidFill>
                          <a:effectLst/>
                          <a:latin typeface="Arial" panose="020B0604020202020204" pitchFamily="34" charset="0"/>
                          <a:ea typeface="+mn-ea"/>
                          <a:cs typeface="Arial" panose="020B0604020202020204" pitchFamily="34" charset="0"/>
                        </a:rPr>
                        <a:t>연도</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fontAlgn="ctr"/>
                      <a:r>
                        <a:rPr lang="ko-KR" altLang="en-US" sz="800" b="1" i="0" u="none" strike="noStrike" dirty="0">
                          <a:solidFill>
                            <a:srgbClr val="FFFFFF"/>
                          </a:solidFill>
                          <a:effectLst/>
                          <a:latin typeface="Arial" panose="020B0604020202020204" pitchFamily="34" charset="0"/>
                          <a:ea typeface="+mn-ea"/>
                          <a:cs typeface="Arial" panose="020B0604020202020204" pitchFamily="34" charset="0"/>
                        </a:rPr>
                        <a:t>사업내용</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fontAlgn="ctr"/>
                      <a:r>
                        <a:rPr lang="ko-KR" altLang="en-US" sz="800" b="1" i="0" u="none" strike="noStrike" dirty="0">
                          <a:solidFill>
                            <a:srgbClr val="FFFFFF"/>
                          </a:solidFill>
                          <a:effectLst/>
                          <a:latin typeface="Arial" panose="020B0604020202020204" pitchFamily="34" charset="0"/>
                          <a:ea typeface="+mn-ea"/>
                          <a:cs typeface="Arial" panose="020B0604020202020204" pitchFamily="34" charset="0"/>
                        </a:rPr>
                        <a:t>과제금액</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1679176946"/>
                  </a:ext>
                </a:extLst>
              </a:tr>
              <a:tr h="153126">
                <a:tc>
                  <a:txBody>
                    <a:bodyPr/>
                    <a:lstStyle/>
                    <a:p>
                      <a:pPr algn="r"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2019</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ct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블록체인 </a:t>
                      </a: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IoT </a:t>
                      </a: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의약품 관리 공공관리 시스템 </a:t>
                      </a: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a:t>
                      </a: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중소기업청</a:t>
                      </a: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a:noFill/>
                    </a:lnL>
                    <a:lnR>
                      <a:noFill/>
                    </a:lnR>
                    <a:lnT>
                      <a:noFill/>
                    </a:lnT>
                    <a:lnB>
                      <a:noFill/>
                    </a:lnB>
                  </a:tcPr>
                </a:tc>
                <a:tc>
                  <a:txBody>
                    <a:bodyPr/>
                    <a:lstStyle/>
                    <a:p>
                      <a:pPr algn="l"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1.8</a:t>
                      </a: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억원</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608442701"/>
                  </a:ext>
                </a:extLst>
              </a:tr>
              <a:tr h="153126">
                <a:tc>
                  <a:txBody>
                    <a:bodyPr/>
                    <a:lstStyle/>
                    <a:p>
                      <a:pPr algn="r"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2020</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ct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블록체인 기반의 공예관리 시스템</a:t>
                      </a: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a:t>
                      </a:r>
                      <a:r>
                        <a:rPr lang="ko-KR" altLang="en-US" sz="800" b="0" i="0" u="none" strike="noStrike" dirty="0" err="1">
                          <a:solidFill>
                            <a:srgbClr val="000000"/>
                          </a:solidFill>
                          <a:effectLst/>
                          <a:latin typeface="Arial" panose="020B0604020202020204" pitchFamily="34" charset="0"/>
                          <a:ea typeface="+mn-ea"/>
                          <a:cs typeface="Arial" panose="020B0604020202020204" pitchFamily="34" charset="0"/>
                        </a:rPr>
                        <a:t>컨텐츠진흥원</a:t>
                      </a: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a:t>
                      </a:r>
                    </a:p>
                  </a:txBody>
                  <a:tcPr marL="36000" marR="36000" marT="0" marB="0" anchor="ctr">
                    <a:lnL>
                      <a:noFill/>
                    </a:lnL>
                    <a:lnR>
                      <a:noFill/>
                    </a:lnR>
                    <a:lnT>
                      <a:noFill/>
                    </a:lnT>
                    <a:lnB>
                      <a:noFill/>
                    </a:lnB>
                  </a:tcPr>
                </a:tc>
                <a:tc>
                  <a:txBody>
                    <a:bodyPr/>
                    <a:lstStyle/>
                    <a:p>
                      <a:pPr algn="l"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3</a:t>
                      </a: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년 </a:t>
                      </a: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3.5</a:t>
                      </a: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억원</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555423603"/>
                  </a:ext>
                </a:extLst>
              </a:tr>
              <a:tr h="153126">
                <a:tc>
                  <a:txBody>
                    <a:bodyPr/>
                    <a:lstStyle/>
                    <a:p>
                      <a:pPr algn="r"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2021</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클라우드 기반의 백신 물류 시스템</a:t>
                      </a: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a:t>
                      </a: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정보통신진흥원</a:t>
                      </a: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6</a:t>
                      </a: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개월 </a:t>
                      </a: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4.2</a:t>
                      </a: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억원</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133660478"/>
                  </a:ext>
                </a:extLst>
              </a:tr>
            </a:tbl>
          </a:graphicData>
        </a:graphic>
      </p:graphicFrame>
      <p:graphicFrame>
        <p:nvGraphicFramePr>
          <p:cNvPr id="4" name="표 3">
            <a:extLst>
              <a:ext uri="{FF2B5EF4-FFF2-40B4-BE49-F238E27FC236}">
                <a16:creationId xmlns:a16="http://schemas.microsoft.com/office/drawing/2014/main" id="{A877C590-B43F-40DC-9706-74341B463A2F}"/>
              </a:ext>
            </a:extLst>
          </p:cNvPr>
          <p:cNvGraphicFramePr>
            <a:graphicFrameLocks noGrp="1"/>
          </p:cNvGraphicFramePr>
          <p:nvPr/>
        </p:nvGraphicFramePr>
        <p:xfrm>
          <a:off x="6492487" y="1991873"/>
          <a:ext cx="2888785" cy="891401"/>
        </p:xfrm>
        <a:graphic>
          <a:graphicData uri="http://schemas.openxmlformats.org/drawingml/2006/table">
            <a:tbl>
              <a:tblPr/>
              <a:tblGrid>
                <a:gridCol w="1114925">
                  <a:extLst>
                    <a:ext uri="{9D8B030D-6E8A-4147-A177-3AD203B41FA5}">
                      <a16:colId xmlns:a16="http://schemas.microsoft.com/office/drawing/2014/main" val="1422615824"/>
                    </a:ext>
                  </a:extLst>
                </a:gridCol>
                <a:gridCol w="443465">
                  <a:extLst>
                    <a:ext uri="{9D8B030D-6E8A-4147-A177-3AD203B41FA5}">
                      <a16:colId xmlns:a16="http://schemas.microsoft.com/office/drawing/2014/main" val="3863675711"/>
                    </a:ext>
                  </a:extLst>
                </a:gridCol>
                <a:gridCol w="443465">
                  <a:extLst>
                    <a:ext uri="{9D8B030D-6E8A-4147-A177-3AD203B41FA5}">
                      <a16:colId xmlns:a16="http://schemas.microsoft.com/office/drawing/2014/main" val="3224082396"/>
                    </a:ext>
                  </a:extLst>
                </a:gridCol>
                <a:gridCol w="443465">
                  <a:extLst>
                    <a:ext uri="{9D8B030D-6E8A-4147-A177-3AD203B41FA5}">
                      <a16:colId xmlns:a16="http://schemas.microsoft.com/office/drawing/2014/main" val="3581584417"/>
                    </a:ext>
                  </a:extLst>
                </a:gridCol>
                <a:gridCol w="443465">
                  <a:extLst>
                    <a:ext uri="{9D8B030D-6E8A-4147-A177-3AD203B41FA5}">
                      <a16:colId xmlns:a16="http://schemas.microsoft.com/office/drawing/2014/main" val="2545314063"/>
                    </a:ext>
                  </a:extLst>
                </a:gridCol>
              </a:tblGrid>
              <a:tr h="127343">
                <a:tc>
                  <a:txBody>
                    <a:bodyPr/>
                    <a:lstStyle/>
                    <a:p>
                      <a:pPr algn="l" rtl="0" fontAlgn="ctr"/>
                      <a:r>
                        <a:rPr lang="en-US" altLang="ko-KR" sz="800" b="1" i="0" u="none" strike="noStrike" dirty="0">
                          <a:solidFill>
                            <a:srgbClr val="FFFFFF"/>
                          </a:solidFill>
                          <a:effectLst/>
                          <a:latin typeface="Arial" panose="020B0604020202020204" pitchFamily="34" charset="0"/>
                          <a:ea typeface="+mn-ea"/>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mn-ea"/>
                          <a:cs typeface="Arial" panose="020B0604020202020204" pitchFamily="34" charset="0"/>
                        </a:rPr>
                        <a:t>단위</a:t>
                      </a:r>
                      <a:r>
                        <a:rPr lang="en-US" altLang="ko-KR" sz="800" b="1" i="0" u="none" strike="noStrike" dirty="0">
                          <a:solidFill>
                            <a:srgbClr val="FFFFFF"/>
                          </a:solidFill>
                          <a:effectLst/>
                          <a:latin typeface="Arial" panose="020B0604020202020204" pitchFamily="34" charset="0"/>
                          <a:ea typeface="+mn-ea"/>
                          <a:cs typeface="Arial" panose="020B0604020202020204" pitchFamily="34" charset="0"/>
                        </a:rPr>
                        <a:t>: </a:t>
                      </a:r>
                      <a:r>
                        <a:rPr lang="ko-KR" altLang="en-US" sz="800" b="1" i="0" u="none" strike="noStrike" dirty="0">
                          <a:solidFill>
                            <a:srgbClr val="FFFFFF"/>
                          </a:solidFill>
                          <a:effectLst/>
                          <a:latin typeface="Arial" panose="020B0604020202020204" pitchFamily="34" charset="0"/>
                          <a:ea typeface="+mn-ea"/>
                          <a:cs typeface="Arial" panose="020B0604020202020204" pitchFamily="34" charset="0"/>
                        </a:rPr>
                        <a:t>백만원</a:t>
                      </a:r>
                      <a:r>
                        <a:rPr lang="en-US" altLang="ko-KR" sz="800" b="1" i="0" u="none" strike="noStrike" dirty="0">
                          <a:solidFill>
                            <a:srgbClr val="FFFFFF"/>
                          </a:solidFill>
                          <a:effectLst/>
                          <a:latin typeface="Arial" panose="020B0604020202020204" pitchFamily="34" charset="0"/>
                          <a:ea typeface="+mn-ea"/>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mn-ea"/>
                          <a:cs typeface="Arial" panose="020B0604020202020204" pitchFamily="34" charset="0"/>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mn-ea"/>
                          <a:cs typeface="Arial" panose="020B0604020202020204" pitchFamily="34" charset="0"/>
                        </a:rPr>
                        <a:t>FY20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mn-ea"/>
                          <a:cs typeface="Arial" panose="020B0604020202020204" pitchFamily="34" charset="0"/>
                        </a:rPr>
                        <a:t>FY21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mn-ea"/>
                          <a:cs typeface="Arial" panose="020B0604020202020204" pitchFamily="34" charset="0"/>
                        </a:rPr>
                        <a:t>Total</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802326888"/>
                  </a:ext>
                </a:extLst>
              </a:tr>
              <a:tr h="127343">
                <a:tc>
                  <a:txBody>
                    <a:bodyPr/>
                    <a:lstStyle/>
                    <a:p>
                      <a:pPr algn="l" rtl="0" fontAlgn="ct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급여</a:t>
                      </a:r>
                      <a:r>
                        <a:rPr lang="en-US" altLang="ko-KR" sz="800" b="0" i="0" u="none" strike="noStrike" baseline="30000" dirty="0">
                          <a:solidFill>
                            <a:srgbClr val="000000"/>
                          </a:solidFill>
                          <a:effectLst/>
                          <a:latin typeface="Arial" panose="020B0604020202020204" pitchFamily="34" charset="0"/>
                          <a:ea typeface="+mn-ea"/>
                          <a:cs typeface="Arial" panose="020B0604020202020204" pitchFamily="34" charset="0"/>
                        </a:rPr>
                        <a:t>1</a:t>
                      </a:r>
                      <a:endParaRPr lang="ko-KR" altLang="en-US" sz="800" b="0" i="0" u="none" strike="noStrike" baseline="30000"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(96)</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(259)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(514)</a:t>
                      </a:r>
                      <a:r>
                        <a:rPr lang="en-US" altLang="ko-KR" sz="800" b="0" i="0" u="none" strike="noStrike" baseline="30000" dirty="0">
                          <a:solidFill>
                            <a:srgbClr val="000000"/>
                          </a:solidFill>
                          <a:effectLst/>
                          <a:latin typeface="Arial" panose="020B0604020202020204" pitchFamily="34" charset="0"/>
                          <a:ea typeface="맑은 고딕" panose="020B0503020000020004" pitchFamily="50" charset="-127"/>
                        </a:rPr>
                        <a:t>3</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(869)</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772868117"/>
                  </a:ext>
                </a:extLst>
              </a:tr>
              <a:tr h="127343">
                <a:tc>
                  <a:txBody>
                    <a:bodyPr/>
                    <a:lstStyle/>
                    <a:p>
                      <a:pPr algn="l" rtl="0" fontAlgn="ct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상여금</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(98)</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(103)</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155604025"/>
                  </a:ext>
                </a:extLst>
              </a:tr>
              <a:tr h="127343">
                <a:tc>
                  <a:txBody>
                    <a:bodyPr/>
                    <a:lstStyle/>
                    <a:p>
                      <a:pPr algn="l" rtl="0" fontAlgn="ctr"/>
                      <a:r>
                        <a:rPr lang="ko-KR" altLang="en-US" sz="800" b="0" i="0" u="none" strike="noStrike">
                          <a:solidFill>
                            <a:srgbClr val="000000"/>
                          </a:solidFill>
                          <a:effectLst/>
                          <a:latin typeface="Arial" panose="020B0604020202020204" pitchFamily="34" charset="0"/>
                          <a:ea typeface="+mn-ea"/>
                          <a:cs typeface="Arial" panose="020B0604020202020204" pitchFamily="34" charset="0"/>
                        </a:rPr>
                        <a:t>퇴직급여</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(16)</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130354426"/>
                  </a:ext>
                </a:extLst>
              </a:tr>
              <a:tr h="127343">
                <a:tc>
                  <a:txBody>
                    <a:bodyPr/>
                    <a:lstStyle/>
                    <a:p>
                      <a:pPr algn="l" rtl="0" fontAlgn="ctr"/>
                      <a:r>
                        <a:rPr lang="ko-KR" altLang="en-US" sz="800" b="0" i="0" u="none" strike="noStrike" dirty="0" err="1">
                          <a:solidFill>
                            <a:srgbClr val="000000"/>
                          </a:solidFill>
                          <a:effectLst/>
                          <a:latin typeface="Arial" panose="020B0604020202020204" pitchFamily="34" charset="0"/>
                          <a:ea typeface="+mn-ea"/>
                          <a:cs typeface="Arial" panose="020B0604020202020204" pitchFamily="34" charset="0"/>
                        </a:rPr>
                        <a:t>기타인건비관련</a:t>
                      </a:r>
                      <a:r>
                        <a:rPr lang="en-US" altLang="ko-KR" sz="800" b="0" i="0" u="none" strike="noStrike" baseline="30000" dirty="0">
                          <a:solidFill>
                            <a:srgbClr val="000000"/>
                          </a:solidFill>
                          <a:effectLst/>
                          <a:latin typeface="Arial" panose="020B0604020202020204" pitchFamily="34" charset="0"/>
                          <a:ea typeface="+mn-ea"/>
                          <a:cs typeface="Arial" panose="020B0604020202020204" pitchFamily="34" charset="0"/>
                        </a:rPr>
                        <a:t>2</a:t>
                      </a:r>
                      <a:endParaRPr lang="ko-KR" altLang="en-US" sz="800" b="0" i="0" u="none" strike="noStrike" baseline="30000"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(23)</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(27)</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(72)</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(121)</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826525781"/>
                  </a:ext>
                </a:extLst>
              </a:tr>
              <a:tr h="127343">
                <a:tc>
                  <a:txBody>
                    <a:bodyPr/>
                    <a:lstStyle/>
                    <a:p>
                      <a:pPr algn="l" rtl="0" fontAlgn="ct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관련 자산</a:t>
                      </a: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a:t>
                      </a: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부채변동</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30 </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24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116035382"/>
                  </a:ext>
                </a:extLst>
              </a:tr>
              <a:tr h="127343">
                <a:tc>
                  <a:txBody>
                    <a:bodyPr/>
                    <a:lstStyle/>
                    <a:p>
                      <a:pPr algn="l" rtl="0" fontAlgn="ctr"/>
                      <a:r>
                        <a:rPr lang="ko-KR" altLang="en-US" sz="800" b="1" i="0" u="none" strike="noStrike">
                          <a:solidFill>
                            <a:srgbClr val="000000"/>
                          </a:solidFill>
                          <a:effectLst/>
                          <a:latin typeface="Arial" panose="020B0604020202020204" pitchFamily="34" charset="0"/>
                          <a:ea typeface="+mn-ea"/>
                          <a:cs typeface="Arial" panose="020B0604020202020204" pitchFamily="34" charset="0"/>
                        </a:rPr>
                        <a:t>급여 등 현금유출</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(134)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(289)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(662)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(1,085)</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045644775"/>
                  </a:ext>
                </a:extLst>
              </a:tr>
            </a:tbl>
          </a:graphicData>
        </a:graphic>
      </p:graphicFrame>
      <p:sp>
        <p:nvSpPr>
          <p:cNvPr id="25" name="TextBox 24">
            <a:extLst>
              <a:ext uri="{FF2B5EF4-FFF2-40B4-BE49-F238E27FC236}">
                <a16:creationId xmlns:a16="http://schemas.microsoft.com/office/drawing/2014/main" id="{51EE87B8-8E3A-46BB-ACB5-5E37BEC09304}"/>
              </a:ext>
            </a:extLst>
          </p:cNvPr>
          <p:cNvSpPr txBox="1"/>
          <p:nvPr/>
        </p:nvSpPr>
        <p:spPr>
          <a:xfrm>
            <a:off x="6496477" y="2913992"/>
            <a:ext cx="2869470" cy="430887"/>
          </a:xfrm>
          <a:prstGeom prst="rect">
            <a:avLst/>
          </a:prstGeom>
          <a:noFill/>
        </p:spPr>
        <p:txBody>
          <a:bodyPr wrap="square" lIns="0" tIns="0" rIns="0" bIns="0" rtlCol="0">
            <a:spAutoFit/>
          </a:bodyPr>
          <a:lstStyle/>
          <a:p>
            <a:r>
              <a:rPr lang="en-US" altLang="ko-KR" sz="700" dirty="0">
                <a:latin typeface="Arial" panose="020B0604020202020204" pitchFamily="34" charset="0"/>
                <a:cs typeface="Arial" panose="020B0604020202020204" pitchFamily="34" charset="0"/>
              </a:rPr>
              <a:t>Note 1: '19</a:t>
            </a:r>
            <a:r>
              <a:rPr lang="ko-KR" altLang="en-US" sz="700" dirty="0">
                <a:latin typeface="Arial" panose="020B0604020202020204" pitchFamily="34" charset="0"/>
                <a:cs typeface="Arial" panose="020B0604020202020204" pitchFamily="34" charset="0"/>
              </a:rPr>
              <a:t>년 개발비로 대체된 급여 </a:t>
            </a:r>
            <a:r>
              <a:rPr lang="en-US" altLang="ko-KR" sz="700" dirty="0">
                <a:latin typeface="Arial" panose="020B0604020202020204" pitchFamily="34" charset="0"/>
                <a:cs typeface="Arial" panose="020B0604020202020204" pitchFamily="34" charset="0"/>
              </a:rPr>
              <a:t>96</a:t>
            </a:r>
            <a:r>
              <a:rPr lang="ko-KR" altLang="en-US" sz="700" dirty="0">
                <a:latin typeface="Arial" panose="020B0604020202020204" pitchFamily="34" charset="0"/>
                <a:cs typeface="Arial" panose="020B0604020202020204" pitchFamily="34" charset="0"/>
              </a:rPr>
              <a:t>백만원은 포함되어 있지 않음</a:t>
            </a:r>
            <a:endParaRPr lang="en-US" altLang="ko-KR" sz="700" dirty="0">
              <a:latin typeface="Arial" panose="020B0604020202020204" pitchFamily="34" charset="0"/>
              <a:cs typeface="Arial" panose="020B0604020202020204" pitchFamily="34" charset="0"/>
            </a:endParaRPr>
          </a:p>
          <a:p>
            <a:r>
              <a:rPr lang="en-US" altLang="ko-KR" sz="700" dirty="0">
                <a:latin typeface="Arial" panose="020B0604020202020204" pitchFamily="34" charset="0"/>
                <a:cs typeface="Arial" panose="020B0604020202020204" pitchFamily="34" charset="0"/>
              </a:rPr>
              <a:t>Note 2: </a:t>
            </a:r>
            <a:r>
              <a:rPr lang="ko-KR" altLang="en-US" sz="700" dirty="0">
                <a:latin typeface="Arial" panose="020B0604020202020204" pitchFamily="34" charset="0"/>
                <a:cs typeface="Arial" panose="020B0604020202020204" pitchFamily="34" charset="0"/>
              </a:rPr>
              <a:t>복리후생비 및 </a:t>
            </a:r>
            <a:r>
              <a:rPr lang="ko-KR" altLang="en-US" sz="700" dirty="0" err="1">
                <a:latin typeface="Arial" panose="020B0604020202020204" pitchFamily="34" charset="0"/>
                <a:cs typeface="Arial" panose="020B0604020202020204" pitchFamily="34" charset="0"/>
              </a:rPr>
              <a:t>세금과공과임</a:t>
            </a:r>
            <a:endParaRPr lang="en-US" altLang="ko-KR" sz="700" dirty="0">
              <a:latin typeface="Arial" panose="020B0604020202020204" pitchFamily="34" charset="0"/>
              <a:cs typeface="Arial" panose="020B0604020202020204" pitchFamily="34" charset="0"/>
            </a:endParaRPr>
          </a:p>
          <a:p>
            <a:r>
              <a:rPr lang="en-US" altLang="ko-KR" sz="700" dirty="0">
                <a:latin typeface="Arial" panose="020B0604020202020204" pitchFamily="34" charset="0"/>
                <a:cs typeface="Arial" panose="020B0604020202020204" pitchFamily="34" charset="0"/>
              </a:rPr>
              <a:t>Note 3: </a:t>
            </a:r>
            <a:r>
              <a:rPr lang="ko-KR" altLang="en-US" sz="700" dirty="0">
                <a:latin typeface="Arial" panose="020B0604020202020204" pitchFamily="34" charset="0"/>
                <a:cs typeface="Arial" panose="020B0604020202020204" pitchFamily="34" charset="0"/>
              </a:rPr>
              <a:t>일자리창출지원금 명목으로 수령한 정부보조금 </a:t>
            </a:r>
            <a:r>
              <a:rPr lang="en-US" altLang="ko-KR" sz="700" dirty="0">
                <a:latin typeface="Arial" panose="020B0604020202020204" pitchFamily="34" charset="0"/>
                <a:cs typeface="Arial" panose="020B0604020202020204" pitchFamily="34" charset="0"/>
              </a:rPr>
              <a:t>45</a:t>
            </a:r>
            <a:r>
              <a:rPr lang="ko-KR" altLang="en-US" sz="700" dirty="0">
                <a:latin typeface="Arial" panose="020B0604020202020204" pitchFamily="34" charset="0"/>
                <a:cs typeface="Arial" panose="020B0604020202020204" pitchFamily="34" charset="0"/>
              </a:rPr>
              <a:t>백만원이 </a:t>
            </a:r>
            <a:r>
              <a:rPr lang="ko-KR" altLang="en-US" sz="700" dirty="0" err="1">
                <a:latin typeface="Arial" panose="020B0604020202020204" pitchFamily="34" charset="0"/>
                <a:cs typeface="Arial" panose="020B0604020202020204" pitchFamily="34" charset="0"/>
              </a:rPr>
              <a:t>상계되어</a:t>
            </a:r>
            <a:r>
              <a:rPr lang="ko-KR" altLang="en-US" sz="700" dirty="0">
                <a:latin typeface="Arial" panose="020B0604020202020204" pitchFamily="34" charset="0"/>
                <a:cs typeface="Arial" panose="020B0604020202020204" pitchFamily="34" charset="0"/>
              </a:rPr>
              <a:t> 있음</a:t>
            </a:r>
            <a:endParaRPr lang="en-US" altLang="ko-KR" sz="700" dirty="0">
              <a:latin typeface="Arial" panose="020B0604020202020204" pitchFamily="34" charset="0"/>
              <a:cs typeface="Arial" panose="020B0604020202020204" pitchFamily="34" charset="0"/>
            </a:endParaRPr>
          </a:p>
        </p:txBody>
      </p:sp>
      <p:sp>
        <p:nvSpPr>
          <p:cNvPr id="39" name="순서도: 연결자 38">
            <a:extLst>
              <a:ext uri="{FF2B5EF4-FFF2-40B4-BE49-F238E27FC236}">
                <a16:creationId xmlns:a16="http://schemas.microsoft.com/office/drawing/2014/main" id="{0ACD571F-6367-4C15-9093-FDADE10AB03B}"/>
              </a:ext>
            </a:extLst>
          </p:cNvPr>
          <p:cNvSpPr/>
          <p:nvPr/>
        </p:nvSpPr>
        <p:spPr bwMode="auto">
          <a:xfrm>
            <a:off x="6380157" y="4409205"/>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5</a:t>
            </a:r>
            <a:endParaRPr lang="ko-KR" altLang="en-US" sz="800" b="1" kern="0" dirty="0">
              <a:solidFill>
                <a:srgbClr val="FFFFFF"/>
              </a:solidFill>
              <a:cs typeface="Arial" panose="020B0604020202020204" pitchFamily="34" charset="0"/>
            </a:endParaRPr>
          </a:p>
        </p:txBody>
      </p:sp>
      <p:graphicFrame>
        <p:nvGraphicFramePr>
          <p:cNvPr id="40" name="표 39">
            <a:extLst>
              <a:ext uri="{FF2B5EF4-FFF2-40B4-BE49-F238E27FC236}">
                <a16:creationId xmlns:a16="http://schemas.microsoft.com/office/drawing/2014/main" id="{126AB5DB-5746-4591-A7A5-3AF354E60808}"/>
              </a:ext>
            </a:extLst>
          </p:cNvPr>
          <p:cNvGraphicFramePr>
            <a:graphicFrameLocks noGrp="1"/>
          </p:cNvGraphicFramePr>
          <p:nvPr/>
        </p:nvGraphicFramePr>
        <p:xfrm>
          <a:off x="6500240" y="4756440"/>
          <a:ext cx="2888785" cy="647560"/>
        </p:xfrm>
        <a:graphic>
          <a:graphicData uri="http://schemas.openxmlformats.org/drawingml/2006/table">
            <a:tbl>
              <a:tblPr/>
              <a:tblGrid>
                <a:gridCol w="1114925">
                  <a:extLst>
                    <a:ext uri="{9D8B030D-6E8A-4147-A177-3AD203B41FA5}">
                      <a16:colId xmlns:a16="http://schemas.microsoft.com/office/drawing/2014/main" val="1422615824"/>
                    </a:ext>
                  </a:extLst>
                </a:gridCol>
                <a:gridCol w="443465">
                  <a:extLst>
                    <a:ext uri="{9D8B030D-6E8A-4147-A177-3AD203B41FA5}">
                      <a16:colId xmlns:a16="http://schemas.microsoft.com/office/drawing/2014/main" val="3863675711"/>
                    </a:ext>
                  </a:extLst>
                </a:gridCol>
                <a:gridCol w="443465">
                  <a:extLst>
                    <a:ext uri="{9D8B030D-6E8A-4147-A177-3AD203B41FA5}">
                      <a16:colId xmlns:a16="http://schemas.microsoft.com/office/drawing/2014/main" val="3224082396"/>
                    </a:ext>
                  </a:extLst>
                </a:gridCol>
                <a:gridCol w="443465">
                  <a:extLst>
                    <a:ext uri="{9D8B030D-6E8A-4147-A177-3AD203B41FA5}">
                      <a16:colId xmlns:a16="http://schemas.microsoft.com/office/drawing/2014/main" val="3581584417"/>
                    </a:ext>
                  </a:extLst>
                </a:gridCol>
                <a:gridCol w="443465">
                  <a:extLst>
                    <a:ext uri="{9D8B030D-6E8A-4147-A177-3AD203B41FA5}">
                      <a16:colId xmlns:a16="http://schemas.microsoft.com/office/drawing/2014/main" val="2545314063"/>
                    </a:ext>
                  </a:extLst>
                </a:gridCol>
              </a:tblGrid>
              <a:tr h="129512">
                <a:tc>
                  <a:txBody>
                    <a:bodyPr/>
                    <a:lstStyle/>
                    <a:p>
                      <a:pPr algn="l" rtl="0" fontAlgn="ctr"/>
                      <a:r>
                        <a:rPr lang="en-US" altLang="ko-KR" sz="800" b="1" i="0" u="none" strike="noStrike" dirty="0">
                          <a:solidFill>
                            <a:srgbClr val="FFFFFF"/>
                          </a:solidFill>
                          <a:effectLst/>
                          <a:latin typeface="Arial" panose="020B0604020202020204" pitchFamily="34" charset="0"/>
                          <a:ea typeface="+mn-ea"/>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mn-ea"/>
                          <a:cs typeface="Arial" panose="020B0604020202020204" pitchFamily="34" charset="0"/>
                        </a:rPr>
                        <a:t>단위</a:t>
                      </a:r>
                      <a:r>
                        <a:rPr lang="en-US" altLang="ko-KR" sz="800" b="1" i="0" u="none" strike="noStrike" dirty="0">
                          <a:solidFill>
                            <a:srgbClr val="FFFFFF"/>
                          </a:solidFill>
                          <a:effectLst/>
                          <a:latin typeface="Arial" panose="020B0604020202020204" pitchFamily="34" charset="0"/>
                          <a:ea typeface="+mn-ea"/>
                          <a:cs typeface="Arial" panose="020B0604020202020204" pitchFamily="34" charset="0"/>
                        </a:rPr>
                        <a:t>: </a:t>
                      </a:r>
                      <a:r>
                        <a:rPr lang="ko-KR" altLang="en-US" sz="800" b="1" i="0" u="none" strike="noStrike" dirty="0">
                          <a:solidFill>
                            <a:srgbClr val="FFFFFF"/>
                          </a:solidFill>
                          <a:effectLst/>
                          <a:latin typeface="Arial" panose="020B0604020202020204" pitchFamily="34" charset="0"/>
                          <a:ea typeface="+mn-ea"/>
                          <a:cs typeface="Arial" panose="020B0604020202020204" pitchFamily="34" charset="0"/>
                        </a:rPr>
                        <a:t>백만원</a:t>
                      </a:r>
                      <a:r>
                        <a:rPr lang="en-US" altLang="ko-KR" sz="800" b="1" i="0" u="none" strike="noStrike" dirty="0">
                          <a:solidFill>
                            <a:srgbClr val="FFFFFF"/>
                          </a:solidFill>
                          <a:effectLst/>
                          <a:latin typeface="Arial" panose="020B0604020202020204" pitchFamily="34" charset="0"/>
                          <a:ea typeface="+mn-ea"/>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mn-ea"/>
                          <a:cs typeface="Arial" panose="020B0604020202020204" pitchFamily="34" charset="0"/>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mn-ea"/>
                          <a:cs typeface="Arial" panose="020B0604020202020204" pitchFamily="34" charset="0"/>
                        </a:rPr>
                        <a:t>FY20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mn-ea"/>
                          <a:cs typeface="Arial" panose="020B0604020202020204" pitchFamily="34" charset="0"/>
                        </a:rPr>
                        <a:t>FY21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mn-ea"/>
                          <a:cs typeface="Arial" panose="020B0604020202020204" pitchFamily="34" charset="0"/>
                        </a:rPr>
                        <a:t>Total</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802326888"/>
                  </a:ext>
                </a:extLst>
              </a:tr>
              <a:tr h="129512">
                <a:tc>
                  <a:txBody>
                    <a:bodyPr/>
                    <a:lstStyle/>
                    <a:p>
                      <a:pPr algn="l" rtl="0" fontAlgn="ctr"/>
                      <a:r>
                        <a:rPr lang="ko-KR" altLang="en-US" sz="800" b="0" i="0" u="none" strike="noStrike">
                          <a:solidFill>
                            <a:srgbClr val="000000"/>
                          </a:solidFill>
                          <a:effectLst/>
                          <a:latin typeface="Arial" panose="020B0604020202020204" pitchFamily="34" charset="0"/>
                          <a:ea typeface="+mn-ea"/>
                          <a:cs typeface="Arial" panose="020B0604020202020204" pitchFamily="34" charset="0"/>
                        </a:rPr>
                        <a:t>지급임차료</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(44)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(3)</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(75)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(122)</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772868117"/>
                  </a:ext>
                </a:extLst>
              </a:tr>
              <a:tr h="129512">
                <a:tc>
                  <a:txBody>
                    <a:bodyPr/>
                    <a:lstStyle/>
                    <a:p>
                      <a:pPr algn="l" rtl="0" fontAlgn="ct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관리비</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(22)</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(61)</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(22)</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(105)</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826525781"/>
                  </a:ext>
                </a:extLst>
              </a:tr>
              <a:tr h="129512">
                <a:tc>
                  <a:txBody>
                    <a:bodyPr/>
                    <a:lstStyle/>
                    <a:p>
                      <a:pPr algn="l" rtl="0" fontAlgn="ctr"/>
                      <a:r>
                        <a:rPr lang="ko-KR" altLang="en-US" sz="800" b="0" i="0" u="none" strike="noStrike">
                          <a:solidFill>
                            <a:srgbClr val="000000"/>
                          </a:solidFill>
                          <a:effectLst/>
                          <a:latin typeface="Arial" panose="020B0604020202020204" pitchFamily="34" charset="0"/>
                          <a:ea typeface="+mn-ea"/>
                          <a:cs typeface="Arial" panose="020B0604020202020204" pitchFamily="34" charset="0"/>
                        </a:rPr>
                        <a:t>관련 자산</a:t>
                      </a:r>
                      <a:r>
                        <a:rPr lang="en-US" altLang="ko-KR" sz="800" b="0" i="0" u="none" strike="noStrike">
                          <a:solidFill>
                            <a:srgbClr val="000000"/>
                          </a:solidFill>
                          <a:effectLst/>
                          <a:latin typeface="Arial" panose="020B0604020202020204" pitchFamily="34" charset="0"/>
                          <a:ea typeface="+mn-ea"/>
                          <a:cs typeface="Arial" panose="020B0604020202020204" pitchFamily="34" charset="0"/>
                        </a:rPr>
                        <a:t>,</a:t>
                      </a:r>
                      <a:r>
                        <a:rPr lang="ko-KR" altLang="en-US" sz="800" b="0" i="0" u="none" strike="noStrike">
                          <a:solidFill>
                            <a:srgbClr val="000000"/>
                          </a:solidFill>
                          <a:effectLst/>
                          <a:latin typeface="Arial" panose="020B0604020202020204" pitchFamily="34" charset="0"/>
                          <a:ea typeface="+mn-ea"/>
                          <a:cs typeface="Arial" panose="020B0604020202020204" pitchFamily="34" charset="0"/>
                        </a:rPr>
                        <a:t>부채 변동</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6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(81)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(34)</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(110)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116035382"/>
                  </a:ext>
                </a:extLst>
              </a:tr>
              <a:tr h="129512">
                <a:tc>
                  <a:txBody>
                    <a:bodyPr/>
                    <a:lstStyle/>
                    <a:p>
                      <a:pPr algn="l" rtl="0" fontAlgn="ctr"/>
                      <a:r>
                        <a:rPr lang="ko-KR" altLang="en-US" sz="800" b="1" i="0" u="none" strike="noStrike">
                          <a:solidFill>
                            <a:srgbClr val="000000"/>
                          </a:solidFill>
                          <a:effectLst/>
                          <a:latin typeface="Arial" panose="020B0604020202020204" pitchFamily="34" charset="0"/>
                          <a:ea typeface="+mn-ea"/>
                          <a:cs typeface="Arial" panose="020B0604020202020204" pitchFamily="34" charset="0"/>
                        </a:rPr>
                        <a:t>현금유출</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mn-ea"/>
                          <a:cs typeface="Arial" panose="020B0604020202020204" pitchFamily="34" charset="0"/>
                        </a:rPr>
                        <a:t>(60)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mn-ea"/>
                          <a:cs typeface="Arial" panose="020B0604020202020204" pitchFamily="34" charset="0"/>
                        </a:rPr>
                        <a:t>(144)</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mn-ea"/>
                          <a:cs typeface="Arial" panose="020B0604020202020204" pitchFamily="34" charset="0"/>
                        </a:rPr>
                        <a:t>(132)</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mn-ea"/>
                          <a:cs typeface="Arial" panose="020B0604020202020204" pitchFamily="34" charset="0"/>
                        </a:rPr>
                        <a:t>(336)</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045644775"/>
                  </a:ext>
                </a:extLst>
              </a:tr>
            </a:tbl>
          </a:graphicData>
        </a:graphic>
      </p:graphicFrame>
      <p:sp>
        <p:nvSpPr>
          <p:cNvPr id="24" name="제목 2">
            <a:extLst>
              <a:ext uri="{FF2B5EF4-FFF2-40B4-BE49-F238E27FC236}">
                <a16:creationId xmlns:a16="http://schemas.microsoft.com/office/drawing/2014/main" id="{43D06FDF-E3B2-4CB7-984B-450448C431A9}"/>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400" b="1" dirty="0">
                <a:solidFill>
                  <a:srgbClr val="00338D"/>
                </a:solidFill>
                <a:latin typeface="KPMG Extralight" panose="020B0303030202040204" pitchFamily="34" charset="0"/>
              </a:rPr>
              <a:t>Operating Result (2/3) </a:t>
            </a:r>
            <a:endParaRPr lang="en-US" altLang="ko-KR" sz="4400" b="1" dirty="0">
              <a:solidFill>
                <a:srgbClr val="00338D"/>
              </a:solidFill>
              <a:highlight>
                <a:srgbClr val="FFFF00"/>
              </a:highlight>
              <a:latin typeface="KPMG Extralight" panose="020B0303030202040204" pitchFamily="34" charset="0"/>
            </a:endParaRPr>
          </a:p>
        </p:txBody>
      </p:sp>
      <p:graphicFrame>
        <p:nvGraphicFramePr>
          <p:cNvPr id="3" name="표 2">
            <a:extLst>
              <a:ext uri="{FF2B5EF4-FFF2-40B4-BE49-F238E27FC236}">
                <a16:creationId xmlns:a16="http://schemas.microsoft.com/office/drawing/2014/main" id="{328483B5-42EB-46AC-9FC9-E9E3F4CEA91A}"/>
              </a:ext>
            </a:extLst>
          </p:cNvPr>
          <p:cNvGraphicFramePr>
            <a:graphicFrameLocks noGrp="1"/>
          </p:cNvGraphicFramePr>
          <p:nvPr/>
        </p:nvGraphicFramePr>
        <p:xfrm>
          <a:off x="6500240" y="3494753"/>
          <a:ext cx="2888786" cy="731520"/>
        </p:xfrm>
        <a:graphic>
          <a:graphicData uri="http://schemas.openxmlformats.org/drawingml/2006/table">
            <a:tbl>
              <a:tblPr/>
              <a:tblGrid>
                <a:gridCol w="1058114">
                  <a:extLst>
                    <a:ext uri="{9D8B030D-6E8A-4147-A177-3AD203B41FA5}">
                      <a16:colId xmlns:a16="http://schemas.microsoft.com/office/drawing/2014/main" val="3171178471"/>
                    </a:ext>
                  </a:extLst>
                </a:gridCol>
                <a:gridCol w="457668">
                  <a:extLst>
                    <a:ext uri="{9D8B030D-6E8A-4147-A177-3AD203B41FA5}">
                      <a16:colId xmlns:a16="http://schemas.microsoft.com/office/drawing/2014/main" val="4132508049"/>
                    </a:ext>
                  </a:extLst>
                </a:gridCol>
                <a:gridCol w="457668">
                  <a:extLst>
                    <a:ext uri="{9D8B030D-6E8A-4147-A177-3AD203B41FA5}">
                      <a16:colId xmlns:a16="http://schemas.microsoft.com/office/drawing/2014/main" val="647523785"/>
                    </a:ext>
                  </a:extLst>
                </a:gridCol>
                <a:gridCol w="457668">
                  <a:extLst>
                    <a:ext uri="{9D8B030D-6E8A-4147-A177-3AD203B41FA5}">
                      <a16:colId xmlns:a16="http://schemas.microsoft.com/office/drawing/2014/main" val="3067761465"/>
                    </a:ext>
                  </a:extLst>
                </a:gridCol>
                <a:gridCol w="457668">
                  <a:extLst>
                    <a:ext uri="{9D8B030D-6E8A-4147-A177-3AD203B41FA5}">
                      <a16:colId xmlns:a16="http://schemas.microsoft.com/office/drawing/2014/main" val="1876759352"/>
                    </a:ext>
                  </a:extLst>
                </a:gridCol>
              </a:tblGrid>
              <a:tr h="121920">
                <a:tc>
                  <a:txBody>
                    <a:bodyPr/>
                    <a:lstStyle/>
                    <a:p>
                      <a:pPr algn="l" rtl="0" fontAlgn="ctr"/>
                      <a:r>
                        <a:rPr lang="en-US" altLang="ko-KR" sz="800" b="1" i="0" u="none" strike="noStrike" dirty="0">
                          <a:solidFill>
                            <a:srgbClr val="FFFFFF"/>
                          </a:solidFill>
                          <a:effectLst/>
                          <a:latin typeface="Arial" panose="020B0604020202020204" pitchFamily="34" charset="0"/>
                          <a:ea typeface="+mn-ea"/>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mn-ea"/>
                          <a:cs typeface="Arial" panose="020B0604020202020204" pitchFamily="34" charset="0"/>
                        </a:rPr>
                        <a:t>단위</a:t>
                      </a:r>
                      <a:r>
                        <a:rPr lang="en-US" altLang="ko-KR" sz="800" b="1" i="0" u="none" strike="noStrike" dirty="0">
                          <a:solidFill>
                            <a:srgbClr val="FFFFFF"/>
                          </a:solidFill>
                          <a:effectLst/>
                          <a:latin typeface="Arial" panose="020B0604020202020204" pitchFamily="34" charset="0"/>
                          <a:ea typeface="+mn-ea"/>
                          <a:cs typeface="Arial" panose="020B0604020202020204" pitchFamily="34" charset="0"/>
                        </a:rPr>
                        <a:t>: </a:t>
                      </a:r>
                      <a:r>
                        <a:rPr lang="ko-KR" altLang="en-US" sz="800" b="1" i="0" u="none" strike="noStrike" dirty="0">
                          <a:solidFill>
                            <a:srgbClr val="FFFFFF"/>
                          </a:solidFill>
                          <a:effectLst/>
                          <a:latin typeface="Arial" panose="020B0604020202020204" pitchFamily="34" charset="0"/>
                          <a:ea typeface="+mn-ea"/>
                          <a:cs typeface="Arial" panose="020B0604020202020204" pitchFamily="34" charset="0"/>
                        </a:rPr>
                        <a:t>백만원</a:t>
                      </a:r>
                      <a:r>
                        <a:rPr lang="en-US" altLang="ko-KR" sz="800" b="1" i="0" u="none" strike="noStrike" dirty="0">
                          <a:solidFill>
                            <a:srgbClr val="FFFFFF"/>
                          </a:solidFill>
                          <a:effectLst/>
                          <a:latin typeface="Arial" panose="020B0604020202020204" pitchFamily="34" charset="0"/>
                          <a:ea typeface="+mn-ea"/>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mn-ea"/>
                          <a:cs typeface="Arial" panose="020B0604020202020204" pitchFamily="34" charset="0"/>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mn-ea"/>
                          <a:cs typeface="Arial" panose="020B0604020202020204" pitchFamily="34" charset="0"/>
                        </a:rPr>
                        <a:t>FY20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mn-ea"/>
                          <a:cs typeface="Arial" panose="020B0604020202020204" pitchFamily="34" charset="0"/>
                        </a:rPr>
                        <a:t>FY21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mn-ea"/>
                          <a:cs typeface="Arial" panose="020B0604020202020204" pitchFamily="34" charset="0"/>
                        </a:rPr>
                        <a:t>Total</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2150230929"/>
                  </a:ext>
                </a:extLst>
              </a:tr>
              <a:tr h="121920">
                <a:tc>
                  <a:txBody>
                    <a:bodyPr/>
                    <a:lstStyle/>
                    <a:p>
                      <a:pPr algn="l" rtl="0" fontAlgn="ctr"/>
                      <a:r>
                        <a:rPr lang="ko-KR" altLang="en-US" sz="800" b="0" i="0" u="none" strike="noStrike">
                          <a:solidFill>
                            <a:srgbClr val="000000"/>
                          </a:solidFill>
                          <a:effectLst/>
                          <a:latin typeface="Arial" panose="020B0604020202020204" pitchFamily="34" charset="0"/>
                          <a:ea typeface="+mn-ea"/>
                          <a:cs typeface="Arial" panose="020B0604020202020204" pitchFamily="34" charset="0"/>
                        </a:rPr>
                        <a:t>가지급금 변동</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1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2717796438"/>
                  </a:ext>
                </a:extLst>
              </a:tr>
              <a:tr h="121920">
                <a:tc>
                  <a:txBody>
                    <a:bodyPr/>
                    <a:lstStyle/>
                    <a:p>
                      <a:pPr algn="l" rtl="0" fontAlgn="ctr"/>
                      <a:r>
                        <a:rPr lang="ko-KR" altLang="en-US" sz="800" b="0" i="0" u="none" strike="noStrike">
                          <a:solidFill>
                            <a:srgbClr val="000000"/>
                          </a:solidFill>
                          <a:effectLst/>
                          <a:latin typeface="Arial" panose="020B0604020202020204" pitchFamily="34" charset="0"/>
                          <a:ea typeface="+mn-ea"/>
                          <a:cs typeface="Arial" panose="020B0604020202020204" pitchFamily="34" charset="0"/>
                        </a:rPr>
                        <a:t>예수금의 변동</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6 </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12 </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28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46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054931071"/>
                  </a:ext>
                </a:extLst>
              </a:tr>
              <a:tr h="121920">
                <a:tc>
                  <a:txBody>
                    <a:bodyPr/>
                    <a:lstStyle/>
                    <a:p>
                      <a:pPr algn="l" rtl="0" fontAlgn="ct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미지급금 변동</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30 </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(13)</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2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19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614458926"/>
                  </a:ext>
                </a:extLst>
              </a:tr>
              <a:tr h="121920">
                <a:tc>
                  <a:txBody>
                    <a:bodyPr/>
                    <a:lstStyle/>
                    <a:p>
                      <a:pPr algn="l" rtl="0" fontAlgn="ct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가수금변동</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(41)</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(41)</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607943787"/>
                  </a:ext>
                </a:extLst>
              </a:tr>
              <a:tr h="121920">
                <a:tc>
                  <a:txBody>
                    <a:bodyPr/>
                    <a:lstStyle/>
                    <a:p>
                      <a:pPr algn="l" rtl="0" fontAlgn="ctr"/>
                      <a:r>
                        <a:rPr lang="ko-KR" altLang="en-US" sz="800" b="1" i="0" u="none" strike="noStrike" dirty="0">
                          <a:solidFill>
                            <a:srgbClr val="000000"/>
                          </a:solidFill>
                          <a:effectLst/>
                          <a:latin typeface="Arial" panose="020B0604020202020204" pitchFamily="34" charset="0"/>
                          <a:ea typeface="+mn-ea"/>
                          <a:cs typeface="Arial" panose="020B0604020202020204" pitchFamily="34" charset="0"/>
                        </a:rPr>
                        <a:t>관련 자산</a:t>
                      </a:r>
                      <a:r>
                        <a:rPr lang="en-US" altLang="ko-KR" sz="800" b="1" i="0" u="none" strike="noStrike" dirty="0">
                          <a:solidFill>
                            <a:srgbClr val="000000"/>
                          </a:solidFill>
                          <a:effectLst/>
                          <a:latin typeface="Arial" panose="020B0604020202020204" pitchFamily="34" charset="0"/>
                          <a:ea typeface="+mn-ea"/>
                          <a:cs typeface="Arial" panose="020B0604020202020204" pitchFamily="34" charset="0"/>
                        </a:rPr>
                        <a:t>,</a:t>
                      </a:r>
                      <a:r>
                        <a:rPr lang="ko-KR" altLang="en-US" sz="800" b="1" i="0" u="none" strike="noStrike" dirty="0">
                          <a:solidFill>
                            <a:srgbClr val="000000"/>
                          </a:solidFill>
                          <a:effectLst/>
                          <a:latin typeface="Arial" panose="020B0604020202020204" pitchFamily="34" charset="0"/>
                          <a:ea typeface="+mn-ea"/>
                          <a:cs typeface="Arial" panose="020B0604020202020204" pitchFamily="34" charset="0"/>
                        </a:rPr>
                        <a:t>부채 변동</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mn-ea"/>
                          <a:cs typeface="Arial" panose="020B0604020202020204" pitchFamily="34" charset="0"/>
                        </a:rPr>
                        <a:t>(6)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mn-ea"/>
                          <a:cs typeface="Arial" panose="020B0604020202020204" pitchFamily="34" charset="0"/>
                        </a:rPr>
                        <a:t>0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mn-ea"/>
                          <a:cs typeface="Arial" panose="020B0604020202020204" pitchFamily="34" charset="0"/>
                        </a:rPr>
                        <a:t>30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mn-ea"/>
                          <a:cs typeface="Arial" panose="020B0604020202020204" pitchFamily="34" charset="0"/>
                        </a:rPr>
                        <a:t>24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774869611"/>
                  </a:ext>
                </a:extLst>
              </a:tr>
            </a:tbl>
          </a:graphicData>
        </a:graphic>
      </p:graphicFrame>
      <p:sp>
        <p:nvSpPr>
          <p:cNvPr id="32" name="TextBox 31">
            <a:extLst>
              <a:ext uri="{FF2B5EF4-FFF2-40B4-BE49-F238E27FC236}">
                <a16:creationId xmlns:a16="http://schemas.microsoft.com/office/drawing/2014/main" id="{0F10E5BB-DE86-452C-9869-0BB239C62BAD}"/>
              </a:ext>
            </a:extLst>
          </p:cNvPr>
          <p:cNvSpPr txBox="1"/>
          <p:nvPr/>
        </p:nvSpPr>
        <p:spPr>
          <a:xfrm>
            <a:off x="2220893" y="4835397"/>
            <a:ext cx="3946892" cy="600229"/>
          </a:xfrm>
          <a:prstGeom prst="rect">
            <a:avLst/>
          </a:prstGeom>
          <a:noFill/>
        </p:spPr>
        <p:txBody>
          <a:bodyPr wrap="square" lIns="0" tIns="0" rIns="0" bIns="0" rtlCol="0">
            <a:spAutoFit/>
          </a:bodyPr>
          <a:lstStyle/>
          <a:p>
            <a:pPr marL="36000">
              <a:lnSpc>
                <a:spcPts val="1200"/>
              </a:lnSpc>
              <a:buClr>
                <a:srgbClr val="00338D"/>
              </a:buClr>
            </a:pPr>
            <a:r>
              <a:rPr lang="ko-KR" altLang="en-US" sz="900" b="1" u="sng" dirty="0">
                <a:latin typeface="Arial" panose="020B0604020202020204" pitchFamily="34" charset="0"/>
                <a:cs typeface="Arial" panose="020B0604020202020204" pitchFamily="34" charset="0"/>
              </a:rPr>
              <a:t>정부보조사업으로 인한 현금유입 </a:t>
            </a:r>
            <a:r>
              <a:rPr lang="en-US" altLang="ko-KR" sz="900" b="1" u="sng" dirty="0">
                <a:latin typeface="Arial" panose="020B0604020202020204" pitchFamily="34" charset="0"/>
                <a:cs typeface="Arial" panose="020B0604020202020204" pitchFamily="34" charset="0"/>
              </a:rPr>
              <a:t>(10.6</a:t>
            </a:r>
            <a:r>
              <a:rPr lang="ko-KR" altLang="en-US" sz="900" b="1" u="sng" dirty="0">
                <a:latin typeface="Arial" panose="020B0604020202020204" pitchFamily="34" charset="0"/>
                <a:cs typeface="Arial" panose="020B0604020202020204" pitchFamily="34" charset="0"/>
              </a:rPr>
              <a:t>억원</a:t>
            </a:r>
            <a:r>
              <a:rPr lang="en-US" altLang="ko-KR" sz="900" b="1" u="sng" dirty="0">
                <a:latin typeface="Arial" panose="020B0604020202020204" pitchFamily="34" charset="0"/>
                <a:cs typeface="Arial" panose="020B0604020202020204" pitchFamily="34" charset="0"/>
              </a:rPr>
              <a:t>) :</a:t>
            </a:r>
          </a:p>
          <a:p>
            <a:pPr marL="144000" indent="-108000">
              <a:lnSpc>
                <a:spcPts val="1200"/>
              </a:lnSpc>
              <a:buClr>
                <a:srgbClr val="00338D"/>
              </a:buClr>
              <a:buFont typeface="Arial" panose="020B0604020202020204" pitchFamily="34" charset="0"/>
              <a:buChar char="•"/>
            </a:pPr>
            <a:r>
              <a:rPr lang="ko-KR" altLang="en-US" sz="900" dirty="0">
                <a:latin typeface="Arial" panose="020B0604020202020204" pitchFamily="34" charset="0"/>
                <a:cs typeface="Arial" panose="020B0604020202020204" pitchFamily="34" charset="0"/>
              </a:rPr>
              <a:t>모든 정부과제는 대표이사가 </a:t>
            </a:r>
            <a:r>
              <a:rPr lang="en-US" altLang="ko-KR" sz="900" dirty="0">
                <a:latin typeface="Arial" panose="020B0604020202020204" pitchFamily="34" charset="0"/>
                <a:cs typeface="Arial" panose="020B0604020202020204" pitchFamily="34" charset="0"/>
              </a:rPr>
              <a:t>PM</a:t>
            </a:r>
            <a:r>
              <a:rPr lang="ko-KR" altLang="en-US" sz="900" dirty="0">
                <a:latin typeface="Arial" panose="020B0604020202020204" pitchFamily="34" charset="0"/>
                <a:cs typeface="Arial" panose="020B0604020202020204" pitchFamily="34" charset="0"/>
              </a:rPr>
              <a:t> 역할을 수행하며</a:t>
            </a:r>
            <a:r>
              <a:rPr lang="en-US" altLang="ko-KR" sz="900" dirty="0">
                <a:latin typeface="Arial" panose="020B0604020202020204" pitchFamily="34" charset="0"/>
                <a:cs typeface="Arial" panose="020B0604020202020204" pitchFamily="34" charset="0"/>
              </a:rPr>
              <a:t>,</a:t>
            </a:r>
            <a:r>
              <a:rPr lang="ko-KR" altLang="en-US" sz="900" dirty="0">
                <a:latin typeface="Arial" panose="020B0604020202020204" pitchFamily="34" charset="0"/>
                <a:cs typeface="Arial" panose="020B0604020202020204" pitchFamily="34" charset="0"/>
              </a:rPr>
              <a:t> 프로젝트에 따라 인원 및 시간을 대표이사 </a:t>
            </a:r>
            <a:r>
              <a:rPr lang="ko-KR" altLang="en-US" sz="900" dirty="0" err="1">
                <a:latin typeface="Arial" panose="020B0604020202020204" pitchFamily="34" charset="0"/>
                <a:cs typeface="Arial" panose="020B0604020202020204" pitchFamily="34" charset="0"/>
              </a:rPr>
              <a:t>판단하에</a:t>
            </a:r>
            <a:r>
              <a:rPr lang="ko-KR" altLang="en-US" sz="900" dirty="0">
                <a:latin typeface="Arial" panose="020B0604020202020204" pitchFamily="34" charset="0"/>
                <a:cs typeface="Arial" panose="020B0604020202020204" pitchFamily="34" charset="0"/>
              </a:rPr>
              <a:t> 투입하고 있음</a:t>
            </a:r>
            <a:r>
              <a:rPr lang="en-US" altLang="ko-KR" sz="900" dirty="0">
                <a:latin typeface="Arial" panose="020B0604020202020204" pitchFamily="34" charset="0"/>
                <a:cs typeface="Arial" panose="020B0604020202020204" pitchFamily="34" charset="0"/>
              </a:rPr>
              <a:t>.  ’19</a:t>
            </a:r>
            <a:r>
              <a:rPr lang="ko-KR" altLang="en-US" sz="900" dirty="0">
                <a:latin typeface="Arial" panose="020B0604020202020204" pitchFamily="34" charset="0"/>
                <a:cs typeface="Arial" panose="020B0604020202020204" pitchFamily="34" charset="0"/>
              </a:rPr>
              <a:t>년</a:t>
            </a:r>
            <a:r>
              <a:rPr lang="en-US" altLang="ko-KR" sz="900" dirty="0">
                <a:latin typeface="Arial" panose="020B0604020202020204" pitchFamily="34" charset="0"/>
                <a:cs typeface="Arial" panose="020B0604020202020204" pitchFamily="34" charset="0"/>
              </a:rPr>
              <a:t>~’21</a:t>
            </a:r>
            <a:r>
              <a:rPr lang="ko-KR" altLang="en-US" sz="900" dirty="0">
                <a:latin typeface="Arial" panose="020B0604020202020204" pitchFamily="34" charset="0"/>
                <a:cs typeface="Arial" panose="020B0604020202020204" pitchFamily="34" charset="0"/>
              </a:rPr>
              <a:t>년 사이 수행한 주요 정부과제는 다음과 같음</a:t>
            </a:r>
            <a:endParaRPr lang="en-US" altLang="ko-KR" sz="900" dirty="0">
              <a:latin typeface="Arial" panose="020B0604020202020204" pitchFamily="34" charset="0"/>
              <a:cs typeface="Arial" panose="020B0604020202020204" pitchFamily="34" charset="0"/>
            </a:endParaRPr>
          </a:p>
        </p:txBody>
      </p:sp>
      <p:graphicFrame>
        <p:nvGraphicFramePr>
          <p:cNvPr id="7" name="표 6">
            <a:extLst>
              <a:ext uri="{FF2B5EF4-FFF2-40B4-BE49-F238E27FC236}">
                <a16:creationId xmlns:a16="http://schemas.microsoft.com/office/drawing/2014/main" id="{5D4BF883-8BC6-43F0-B186-52396D0BF5B8}"/>
              </a:ext>
            </a:extLst>
          </p:cNvPr>
          <p:cNvGraphicFramePr>
            <a:graphicFrameLocks noGrp="1"/>
          </p:cNvGraphicFramePr>
          <p:nvPr/>
        </p:nvGraphicFramePr>
        <p:xfrm>
          <a:off x="6500240" y="5553510"/>
          <a:ext cx="2888785" cy="506730"/>
        </p:xfrm>
        <a:graphic>
          <a:graphicData uri="http://schemas.openxmlformats.org/drawingml/2006/table">
            <a:tbl>
              <a:tblPr/>
              <a:tblGrid>
                <a:gridCol w="1084841">
                  <a:extLst>
                    <a:ext uri="{9D8B030D-6E8A-4147-A177-3AD203B41FA5}">
                      <a16:colId xmlns:a16="http://schemas.microsoft.com/office/drawing/2014/main" val="806517095"/>
                    </a:ext>
                  </a:extLst>
                </a:gridCol>
                <a:gridCol w="450986">
                  <a:extLst>
                    <a:ext uri="{9D8B030D-6E8A-4147-A177-3AD203B41FA5}">
                      <a16:colId xmlns:a16="http://schemas.microsoft.com/office/drawing/2014/main" val="4231773424"/>
                    </a:ext>
                  </a:extLst>
                </a:gridCol>
                <a:gridCol w="450986">
                  <a:extLst>
                    <a:ext uri="{9D8B030D-6E8A-4147-A177-3AD203B41FA5}">
                      <a16:colId xmlns:a16="http://schemas.microsoft.com/office/drawing/2014/main" val="25386009"/>
                    </a:ext>
                  </a:extLst>
                </a:gridCol>
                <a:gridCol w="450986">
                  <a:extLst>
                    <a:ext uri="{9D8B030D-6E8A-4147-A177-3AD203B41FA5}">
                      <a16:colId xmlns:a16="http://schemas.microsoft.com/office/drawing/2014/main" val="3385451458"/>
                    </a:ext>
                  </a:extLst>
                </a:gridCol>
                <a:gridCol w="450986">
                  <a:extLst>
                    <a:ext uri="{9D8B030D-6E8A-4147-A177-3AD203B41FA5}">
                      <a16:colId xmlns:a16="http://schemas.microsoft.com/office/drawing/2014/main" val="3456728381"/>
                    </a:ext>
                  </a:extLst>
                </a:gridCol>
              </a:tblGrid>
              <a:tr h="121920">
                <a:tc>
                  <a:txBody>
                    <a:bodyPr/>
                    <a:lstStyle/>
                    <a:p>
                      <a:pPr algn="l" rtl="0" fontAlgn="ctr"/>
                      <a:r>
                        <a:rPr lang="en-US" altLang="ko-KR" sz="800" b="1" i="0" u="none" strike="noStrike" dirty="0">
                          <a:solidFill>
                            <a:srgbClr val="FFFFFF"/>
                          </a:solidFill>
                          <a:effectLst/>
                          <a:latin typeface="Arial" panose="020B0604020202020204" pitchFamily="34" charset="0"/>
                          <a:ea typeface="+mn-ea"/>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mn-ea"/>
                          <a:cs typeface="Arial" panose="020B0604020202020204" pitchFamily="34" charset="0"/>
                        </a:rPr>
                        <a:t>단위</a:t>
                      </a:r>
                      <a:r>
                        <a:rPr lang="en-US" altLang="ko-KR" sz="800" b="1" i="0" u="none" strike="noStrike" dirty="0">
                          <a:solidFill>
                            <a:srgbClr val="FFFFFF"/>
                          </a:solidFill>
                          <a:effectLst/>
                          <a:latin typeface="Arial" panose="020B0604020202020204" pitchFamily="34" charset="0"/>
                          <a:ea typeface="+mn-ea"/>
                          <a:cs typeface="Arial" panose="020B0604020202020204" pitchFamily="34" charset="0"/>
                        </a:rPr>
                        <a:t>: </a:t>
                      </a:r>
                      <a:r>
                        <a:rPr lang="ko-KR" altLang="en-US" sz="800" b="1" i="0" u="none" strike="noStrike" dirty="0">
                          <a:solidFill>
                            <a:srgbClr val="FFFFFF"/>
                          </a:solidFill>
                          <a:effectLst/>
                          <a:latin typeface="Arial" panose="020B0604020202020204" pitchFamily="34" charset="0"/>
                          <a:ea typeface="+mn-ea"/>
                          <a:cs typeface="Arial" panose="020B0604020202020204" pitchFamily="34" charset="0"/>
                        </a:rPr>
                        <a:t>백만원</a:t>
                      </a:r>
                      <a:r>
                        <a:rPr lang="en-US" altLang="ko-KR" sz="800" b="1" i="0" u="none" strike="noStrike" dirty="0">
                          <a:solidFill>
                            <a:srgbClr val="FFFFFF"/>
                          </a:solidFill>
                          <a:effectLst/>
                          <a:latin typeface="Arial" panose="020B0604020202020204" pitchFamily="34" charset="0"/>
                          <a:ea typeface="+mn-ea"/>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mn-ea"/>
                          <a:cs typeface="Arial" panose="020B0604020202020204" pitchFamily="34" charset="0"/>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mn-ea"/>
                          <a:cs typeface="Arial" panose="020B0604020202020204" pitchFamily="34" charset="0"/>
                        </a:rPr>
                        <a:t>FY20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a:solidFill>
                            <a:srgbClr val="FFFFFF"/>
                          </a:solidFill>
                          <a:effectLst/>
                          <a:latin typeface="Arial" panose="020B0604020202020204" pitchFamily="34" charset="0"/>
                          <a:ea typeface="+mn-ea"/>
                          <a:cs typeface="Arial" panose="020B0604020202020204" pitchFamily="34" charset="0"/>
                        </a:rPr>
                        <a:t>FY21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mn-ea"/>
                          <a:cs typeface="Arial" panose="020B0604020202020204" pitchFamily="34" charset="0"/>
                        </a:rPr>
                        <a:t>Total</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2643623856"/>
                  </a:ext>
                </a:extLst>
              </a:tr>
              <a:tr h="121920">
                <a:tc>
                  <a:txBody>
                    <a:bodyPr/>
                    <a:lstStyle/>
                    <a:p>
                      <a:pPr algn="l" rtl="0" fontAlgn="ct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미지급금 변동</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51 </a:t>
                      </a:r>
                    </a:p>
                  </a:txBody>
                  <a:tcPr marL="36000" marR="36000" marT="9525"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(51)</a:t>
                      </a:r>
                    </a:p>
                  </a:txBody>
                  <a:tcPr marL="36000" marR="36000" marT="9525"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10 </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10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2291176463"/>
                  </a:ext>
                </a:extLst>
              </a:tr>
              <a:tr h="121920">
                <a:tc>
                  <a:txBody>
                    <a:bodyPr/>
                    <a:lstStyle/>
                    <a:p>
                      <a:pPr algn="l" rtl="0" fontAlgn="ct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보증금 변동</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(45)</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(30)</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(44)</a:t>
                      </a:r>
                    </a:p>
                  </a:txBody>
                  <a:tcPr marL="36000" marR="36000" marT="9525"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(119)</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058895049"/>
                  </a:ext>
                </a:extLst>
              </a:tr>
              <a:tr h="121920">
                <a:tc>
                  <a:txBody>
                    <a:bodyPr/>
                    <a:lstStyle/>
                    <a:p>
                      <a:pPr algn="l" rtl="0" fontAlgn="ctr"/>
                      <a:r>
                        <a:rPr lang="ko-KR" altLang="en-US" sz="800" b="1" i="0" u="none" strike="noStrike" dirty="0">
                          <a:solidFill>
                            <a:srgbClr val="000000"/>
                          </a:solidFill>
                          <a:effectLst/>
                          <a:latin typeface="Arial" panose="020B0604020202020204" pitchFamily="34" charset="0"/>
                          <a:ea typeface="+mn-ea"/>
                          <a:cs typeface="Arial" panose="020B0604020202020204" pitchFamily="34" charset="0"/>
                        </a:rPr>
                        <a:t>관련 자산</a:t>
                      </a:r>
                      <a:r>
                        <a:rPr lang="en-US" altLang="ko-KR" sz="800" b="1" i="0" u="none" strike="noStrike" dirty="0">
                          <a:solidFill>
                            <a:srgbClr val="000000"/>
                          </a:solidFill>
                          <a:effectLst/>
                          <a:latin typeface="Arial" panose="020B0604020202020204" pitchFamily="34" charset="0"/>
                          <a:ea typeface="+mn-ea"/>
                          <a:cs typeface="Arial" panose="020B0604020202020204" pitchFamily="34" charset="0"/>
                        </a:rPr>
                        <a:t>,</a:t>
                      </a:r>
                      <a:r>
                        <a:rPr lang="ko-KR" altLang="en-US" sz="800" b="1" i="0" u="none" strike="noStrike" dirty="0">
                          <a:solidFill>
                            <a:srgbClr val="000000"/>
                          </a:solidFill>
                          <a:effectLst/>
                          <a:latin typeface="Arial" panose="020B0604020202020204" pitchFamily="34" charset="0"/>
                          <a:ea typeface="+mn-ea"/>
                          <a:cs typeface="Arial" panose="020B0604020202020204" pitchFamily="34" charset="0"/>
                        </a:rPr>
                        <a:t>부채 변동</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mn-ea"/>
                          <a:cs typeface="Arial" panose="020B0604020202020204" pitchFamily="34" charset="0"/>
                        </a:rPr>
                        <a:t>6 </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mn-ea"/>
                          <a:cs typeface="Arial" panose="020B0604020202020204" pitchFamily="34" charset="0"/>
                        </a:rPr>
                        <a:t>(81)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mn-ea"/>
                          <a:cs typeface="Arial" panose="020B0604020202020204" pitchFamily="34" charset="0"/>
                        </a:rPr>
                        <a:t>(34)</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mn-ea"/>
                          <a:cs typeface="Arial" panose="020B0604020202020204" pitchFamily="34" charset="0"/>
                        </a:rPr>
                        <a:t>(110)</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555342259"/>
                  </a:ext>
                </a:extLst>
              </a:tr>
            </a:tbl>
          </a:graphicData>
        </a:graphic>
      </p:graphicFrame>
      <p:sp>
        <p:nvSpPr>
          <p:cNvPr id="33" name="직사각형 32">
            <a:extLst>
              <a:ext uri="{FF2B5EF4-FFF2-40B4-BE49-F238E27FC236}">
                <a16:creationId xmlns:a16="http://schemas.microsoft.com/office/drawing/2014/main" id="{27F847D9-6393-4CE7-803D-50B702982056}"/>
              </a:ext>
            </a:extLst>
          </p:cNvPr>
          <p:cNvSpPr/>
          <p:nvPr/>
        </p:nvSpPr>
        <p:spPr>
          <a:xfrm>
            <a:off x="6500240" y="2620664"/>
            <a:ext cx="2881032" cy="127926"/>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직사각형 41">
            <a:extLst>
              <a:ext uri="{FF2B5EF4-FFF2-40B4-BE49-F238E27FC236}">
                <a16:creationId xmlns:a16="http://schemas.microsoft.com/office/drawing/2014/main" id="{3F93185B-74A0-40B4-B189-7AAEFC1167C9}"/>
              </a:ext>
            </a:extLst>
          </p:cNvPr>
          <p:cNvSpPr/>
          <p:nvPr/>
        </p:nvSpPr>
        <p:spPr>
          <a:xfrm>
            <a:off x="6500240" y="5143444"/>
            <a:ext cx="2881032" cy="127926"/>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3" name="연결선: 꺾임 42">
            <a:extLst>
              <a:ext uri="{FF2B5EF4-FFF2-40B4-BE49-F238E27FC236}">
                <a16:creationId xmlns:a16="http://schemas.microsoft.com/office/drawing/2014/main" id="{7E29E472-56D8-452B-BED7-4A7A59380550}"/>
              </a:ext>
            </a:extLst>
          </p:cNvPr>
          <p:cNvCxnSpPr>
            <a:cxnSpLocks/>
            <a:stCxn id="33" idx="1"/>
            <a:endCxn id="3" idx="1"/>
          </p:cNvCxnSpPr>
          <p:nvPr/>
        </p:nvCxnSpPr>
        <p:spPr>
          <a:xfrm rot="10800000" flipV="1">
            <a:off x="6500240" y="2684627"/>
            <a:ext cx="12700" cy="1175886"/>
          </a:xfrm>
          <a:prstGeom prst="bentConnector3">
            <a:avLst>
              <a:gd name="adj1" fmla="val 1205504"/>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연결선: 꺾임 43">
            <a:extLst>
              <a:ext uri="{FF2B5EF4-FFF2-40B4-BE49-F238E27FC236}">
                <a16:creationId xmlns:a16="http://schemas.microsoft.com/office/drawing/2014/main" id="{2F09D1CB-8DE3-494E-B088-5D891D0B4E77}"/>
              </a:ext>
            </a:extLst>
          </p:cNvPr>
          <p:cNvCxnSpPr>
            <a:cxnSpLocks/>
          </p:cNvCxnSpPr>
          <p:nvPr/>
        </p:nvCxnSpPr>
        <p:spPr>
          <a:xfrm rot="10800000" flipV="1">
            <a:off x="6500241" y="5207406"/>
            <a:ext cx="12700" cy="589943"/>
          </a:xfrm>
          <a:prstGeom prst="bentConnector3">
            <a:avLst>
              <a:gd name="adj1" fmla="val 1065307"/>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순서도: 연결자 26">
            <a:extLst>
              <a:ext uri="{FF2B5EF4-FFF2-40B4-BE49-F238E27FC236}">
                <a16:creationId xmlns:a16="http://schemas.microsoft.com/office/drawing/2014/main" id="{8D09B2E2-D16C-4453-8179-3BAAFD6D07B7}"/>
              </a:ext>
            </a:extLst>
          </p:cNvPr>
          <p:cNvSpPr/>
          <p:nvPr/>
        </p:nvSpPr>
        <p:spPr bwMode="auto">
          <a:xfrm>
            <a:off x="6374499" y="1506293"/>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4</a:t>
            </a:r>
            <a:endParaRPr lang="ko-KR" altLang="en-US" sz="800" b="1" kern="0" dirty="0">
              <a:solidFill>
                <a:srgbClr val="FFFFFF"/>
              </a:solidFill>
              <a:cs typeface="Arial" panose="020B0604020202020204" pitchFamily="34" charset="0"/>
            </a:endParaRPr>
          </a:p>
        </p:txBody>
      </p:sp>
      <p:graphicFrame>
        <p:nvGraphicFramePr>
          <p:cNvPr id="53" name="표 52">
            <a:extLst>
              <a:ext uri="{FF2B5EF4-FFF2-40B4-BE49-F238E27FC236}">
                <a16:creationId xmlns:a16="http://schemas.microsoft.com/office/drawing/2014/main" id="{F8D13002-6434-4919-ACBA-6C500C09D12D}"/>
              </a:ext>
            </a:extLst>
          </p:cNvPr>
          <p:cNvGraphicFramePr>
            <a:graphicFrameLocks noGrp="1"/>
          </p:cNvGraphicFramePr>
          <p:nvPr>
            <p:extLst>
              <p:ext uri="{D42A27DB-BD31-4B8C-83A1-F6EECF244321}">
                <p14:modId xmlns:p14="http://schemas.microsoft.com/office/powerpoint/2010/main" val="2523174416"/>
              </p:ext>
            </p:extLst>
          </p:nvPr>
        </p:nvGraphicFramePr>
        <p:xfrm>
          <a:off x="2138400" y="1515600"/>
          <a:ext cx="4078513" cy="3080385"/>
        </p:xfrm>
        <a:graphic>
          <a:graphicData uri="http://schemas.openxmlformats.org/drawingml/2006/table">
            <a:tbl>
              <a:tblPr/>
              <a:tblGrid>
                <a:gridCol w="125653">
                  <a:extLst>
                    <a:ext uri="{9D8B030D-6E8A-4147-A177-3AD203B41FA5}">
                      <a16:colId xmlns:a16="http://schemas.microsoft.com/office/drawing/2014/main" val="1198858470"/>
                    </a:ext>
                  </a:extLst>
                </a:gridCol>
                <a:gridCol w="1486180">
                  <a:extLst>
                    <a:ext uri="{9D8B030D-6E8A-4147-A177-3AD203B41FA5}">
                      <a16:colId xmlns:a16="http://schemas.microsoft.com/office/drawing/2014/main" val="3586205692"/>
                    </a:ext>
                  </a:extLst>
                </a:gridCol>
                <a:gridCol w="616670">
                  <a:extLst>
                    <a:ext uri="{9D8B030D-6E8A-4147-A177-3AD203B41FA5}">
                      <a16:colId xmlns:a16="http://schemas.microsoft.com/office/drawing/2014/main" val="1132309619"/>
                    </a:ext>
                  </a:extLst>
                </a:gridCol>
                <a:gridCol w="616670">
                  <a:extLst>
                    <a:ext uri="{9D8B030D-6E8A-4147-A177-3AD203B41FA5}">
                      <a16:colId xmlns:a16="http://schemas.microsoft.com/office/drawing/2014/main" val="3058315916"/>
                    </a:ext>
                  </a:extLst>
                </a:gridCol>
                <a:gridCol w="616670">
                  <a:extLst>
                    <a:ext uri="{9D8B030D-6E8A-4147-A177-3AD203B41FA5}">
                      <a16:colId xmlns:a16="http://schemas.microsoft.com/office/drawing/2014/main" val="1727615684"/>
                    </a:ext>
                  </a:extLst>
                </a:gridCol>
                <a:gridCol w="616670">
                  <a:extLst>
                    <a:ext uri="{9D8B030D-6E8A-4147-A177-3AD203B41FA5}">
                      <a16:colId xmlns:a16="http://schemas.microsoft.com/office/drawing/2014/main" val="2638069914"/>
                    </a:ext>
                  </a:extLst>
                </a:gridCol>
              </a:tblGrid>
              <a:tr h="146685">
                <a:tc gridSpan="2">
                  <a:txBody>
                    <a:bodyPr/>
                    <a:lstStyle/>
                    <a:p>
                      <a:pPr algn="l" fontAlgn="ctr"/>
                      <a:r>
                        <a:rPr lang="en-US" altLang="ko-KR" sz="900" b="1" i="0" u="none" strike="noStrike" dirty="0">
                          <a:solidFill>
                            <a:srgbClr val="FFFFFF"/>
                          </a:solidFill>
                          <a:effectLst/>
                          <a:latin typeface="Arial" panose="020B0604020202020204" pitchFamily="34" charset="0"/>
                          <a:ea typeface="+mn-ea"/>
                          <a:cs typeface="Arial" panose="020B0604020202020204" pitchFamily="34" charset="0"/>
                        </a:rPr>
                        <a:t>(</a:t>
                      </a:r>
                      <a:r>
                        <a:rPr lang="ko-KR" altLang="en-US" sz="900" b="1" i="0" u="none" strike="noStrike" dirty="0">
                          <a:solidFill>
                            <a:srgbClr val="FFFFFF"/>
                          </a:solidFill>
                          <a:effectLst/>
                          <a:latin typeface="Arial" panose="020B0604020202020204" pitchFamily="34" charset="0"/>
                          <a:ea typeface="+mn-ea"/>
                          <a:cs typeface="Arial" panose="020B0604020202020204" pitchFamily="34" charset="0"/>
                        </a:rPr>
                        <a:t>단위</a:t>
                      </a:r>
                      <a:r>
                        <a:rPr lang="en-US" altLang="ko-KR" sz="900" b="1" i="0" u="none" strike="noStrike" dirty="0">
                          <a:solidFill>
                            <a:srgbClr val="FFFFFF"/>
                          </a:solidFill>
                          <a:effectLst/>
                          <a:latin typeface="Arial" panose="020B0604020202020204" pitchFamily="34" charset="0"/>
                          <a:ea typeface="+mn-ea"/>
                          <a:cs typeface="Arial" panose="020B0604020202020204" pitchFamily="34" charset="0"/>
                        </a:rPr>
                        <a:t>: </a:t>
                      </a:r>
                      <a:r>
                        <a:rPr lang="ko-KR" altLang="en-US" sz="900" b="1" i="0" u="none" strike="noStrike" dirty="0">
                          <a:solidFill>
                            <a:srgbClr val="FFFFFF"/>
                          </a:solidFill>
                          <a:effectLst/>
                          <a:latin typeface="Arial" panose="020B0604020202020204" pitchFamily="34" charset="0"/>
                          <a:ea typeface="+mn-ea"/>
                          <a:cs typeface="Arial" panose="020B0604020202020204" pitchFamily="34" charset="0"/>
                        </a:rPr>
                        <a:t>백만원</a:t>
                      </a:r>
                      <a:r>
                        <a:rPr lang="en-US" altLang="ko-KR" sz="900" b="1" i="0" u="none" strike="noStrike" dirty="0">
                          <a:solidFill>
                            <a:srgbClr val="FFFFFF"/>
                          </a:solidFill>
                          <a:effectLst/>
                          <a:latin typeface="Arial" panose="020B0604020202020204" pitchFamily="34" charset="0"/>
                          <a:ea typeface="+mn-ea"/>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a:txBody>
                    <a:bodyPr/>
                    <a:lstStyle/>
                    <a:p>
                      <a:pPr algn="ctr" rtl="0" fontAlgn="ctr"/>
                      <a:r>
                        <a:rPr lang="en-US" sz="900" b="1" i="0" u="none" strike="noStrike" dirty="0">
                          <a:solidFill>
                            <a:srgbClr val="FFFFFF"/>
                          </a:solidFill>
                          <a:effectLst/>
                          <a:latin typeface="Arial" panose="020B0604020202020204" pitchFamily="34" charset="0"/>
                          <a:ea typeface="+mn-ea"/>
                          <a:cs typeface="Arial" panose="020B0604020202020204" pitchFamily="34" charset="0"/>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ea typeface="+mn-ea"/>
                          <a:cs typeface="Arial" panose="020B0604020202020204" pitchFamily="34" charset="0"/>
                        </a:rPr>
                        <a:t>FY20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ea typeface="+mn-ea"/>
                          <a:cs typeface="Arial" panose="020B0604020202020204" pitchFamily="34" charset="0"/>
                        </a:rPr>
                        <a:t>FY21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mn-ea"/>
                          <a:cs typeface="Arial" panose="020B0604020202020204" pitchFamily="34" charset="0"/>
                        </a:rPr>
                        <a:t>Total</a:t>
                      </a:r>
                      <a:endParaRPr lang="en-US" sz="900" b="1" i="0" u="none" strike="noStrike" baseline="30000" dirty="0">
                        <a:solidFill>
                          <a:srgbClr val="FFFFFF"/>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297959179"/>
                  </a:ext>
                </a:extLst>
              </a:tr>
              <a:tr h="146685">
                <a:tc gridSpan="2">
                  <a:txBody>
                    <a:bodyPr/>
                    <a:lstStyle/>
                    <a:p>
                      <a:pPr algn="l" fontAlgn="ctr"/>
                      <a:r>
                        <a:rPr lang="ko-KR" altLang="en-US" sz="900" b="1" i="0" u="none" strike="noStrike">
                          <a:solidFill>
                            <a:srgbClr val="000000"/>
                          </a:solidFill>
                          <a:effectLst/>
                          <a:latin typeface="Arial" panose="020B0604020202020204" pitchFamily="34" charset="0"/>
                          <a:ea typeface="+mn-ea"/>
                          <a:cs typeface="Arial" panose="020B0604020202020204" pitchFamily="34" charset="0"/>
                        </a:rPr>
                        <a:t>기초 </a:t>
                      </a:r>
                      <a:r>
                        <a:rPr lang="en-US" sz="900" b="1" i="0" u="none" strike="noStrike">
                          <a:solidFill>
                            <a:srgbClr val="000000"/>
                          </a:solidFill>
                          <a:effectLst/>
                          <a:latin typeface="Arial" panose="020B0604020202020204" pitchFamily="34" charset="0"/>
                          <a:ea typeface="+mn-ea"/>
                          <a:cs typeface="Arial" panose="020B0604020202020204" pitchFamily="34" charset="0"/>
                        </a:rPr>
                        <a:t>Cash</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5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10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2 </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494824734"/>
                  </a:ext>
                </a:extLst>
              </a:tr>
              <a:tr h="146685">
                <a:tc gridSpan="2">
                  <a:txBody>
                    <a:bodyPr/>
                    <a:lstStyle/>
                    <a:p>
                      <a:pPr algn="l" fontAlgn="ctr"/>
                      <a:r>
                        <a:rPr lang="en-US" sz="900" b="1" i="0" u="none" strike="noStrike">
                          <a:solidFill>
                            <a:srgbClr val="000000"/>
                          </a:solidFill>
                          <a:effectLst/>
                          <a:latin typeface="Arial" panose="020B0604020202020204" pitchFamily="34" charset="0"/>
                          <a:ea typeface="+mn-ea"/>
                          <a:cs typeface="Arial" panose="020B0604020202020204" pitchFamily="34" charset="0"/>
                        </a:rPr>
                        <a:t>Revenue</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98 </a:t>
                      </a:r>
                    </a:p>
                  </a:txBody>
                  <a:tcPr marL="36000" marR="36000" marT="9525"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322 </a:t>
                      </a:r>
                    </a:p>
                  </a:txBody>
                  <a:tcPr marL="36000" marR="36000" marT="9525"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3,728 </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rtl="0" fontAlgn="ctr"/>
                      <a:r>
                        <a:rPr lang="ko-KR" altLang="en-US" sz="9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1313388313"/>
                  </a:ext>
                </a:extLst>
              </a:tr>
              <a:tr h="146685">
                <a:tc gridSpan="2">
                  <a:txBody>
                    <a:bodyPr/>
                    <a:lstStyle/>
                    <a:p>
                      <a:pPr algn="l" fontAlgn="ctr"/>
                      <a:r>
                        <a:rPr lang="en-US" sz="900" b="1" i="0" u="none" strike="noStrike" dirty="0">
                          <a:solidFill>
                            <a:schemeClr val="tx1"/>
                          </a:solidFill>
                          <a:effectLst/>
                          <a:latin typeface="Arial" panose="020B0604020202020204" pitchFamily="34" charset="0"/>
                          <a:ea typeface="+mn-ea"/>
                          <a:cs typeface="Arial" panose="020B0604020202020204" pitchFamily="34" charset="0"/>
                        </a:rPr>
                        <a:t>EBITDA</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(206)</a:t>
                      </a:r>
                    </a:p>
                  </a:txBody>
                  <a:tcPr marL="36000" marR="36000" marT="9525" marB="0" anchor="ctr">
                    <a:lnL>
                      <a:noFill/>
                    </a:lnL>
                    <a:lnR>
                      <a:noFill/>
                    </a:lnR>
                    <a:lnT>
                      <a:noFill/>
                    </a:lnT>
                    <a:lnB>
                      <a:noFill/>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(240)</a:t>
                      </a:r>
                    </a:p>
                  </a:txBody>
                  <a:tcPr marL="36000" marR="36000" marT="9525" marB="0" anchor="ctr">
                    <a:lnL>
                      <a:noFill/>
                    </a:lnL>
                    <a:lnR>
                      <a:noFill/>
                    </a:lnR>
                    <a:lnT>
                      <a:noFill/>
                    </a:lnT>
                    <a:lnB>
                      <a:noFill/>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1,327 </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3338460389"/>
                  </a:ext>
                </a:extLst>
              </a:tr>
              <a:tr h="146685">
                <a:tc gridSpan="2">
                  <a:txBody>
                    <a:bodyPr/>
                    <a:lstStyle/>
                    <a:p>
                      <a:pPr algn="l" fontAlgn="ctr"/>
                      <a:r>
                        <a:rPr lang="en-US" sz="900" b="0" i="1" u="none" strike="noStrike" dirty="0">
                          <a:solidFill>
                            <a:schemeClr val="tx1"/>
                          </a:solidFill>
                          <a:effectLst/>
                          <a:latin typeface="Arial" panose="020B0604020202020204" pitchFamily="34" charset="0"/>
                          <a:ea typeface="+mn-ea"/>
                          <a:cs typeface="Arial" panose="020B0604020202020204" pitchFamily="34" charset="0"/>
                        </a:rPr>
                        <a:t>EBITDA%</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900" b="0" i="1" u="none" strike="noStrike">
                          <a:solidFill>
                            <a:srgbClr val="000000"/>
                          </a:solidFill>
                          <a:effectLst/>
                          <a:latin typeface="Arial" panose="020B0604020202020204" pitchFamily="34" charset="0"/>
                          <a:ea typeface="+mn-ea"/>
                          <a:cs typeface="Arial" panose="020B0604020202020204" pitchFamily="34" charset="0"/>
                        </a:rPr>
                        <a:t>(209.4%)</a:t>
                      </a:r>
                    </a:p>
                  </a:txBody>
                  <a:tcPr marL="36000" marR="36000" marT="9525"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dirty="0">
                          <a:solidFill>
                            <a:srgbClr val="000000"/>
                          </a:solidFill>
                          <a:effectLst/>
                          <a:latin typeface="Arial" panose="020B0604020202020204" pitchFamily="34" charset="0"/>
                          <a:ea typeface="+mn-ea"/>
                          <a:cs typeface="Arial" panose="020B0604020202020204" pitchFamily="34" charset="0"/>
                        </a:rPr>
                        <a:t>(74.7%)</a:t>
                      </a:r>
                    </a:p>
                  </a:txBody>
                  <a:tcPr marL="36000" marR="36000" marT="9525"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dirty="0">
                          <a:solidFill>
                            <a:srgbClr val="000000"/>
                          </a:solidFill>
                          <a:effectLst/>
                          <a:latin typeface="Arial" panose="020B0604020202020204" pitchFamily="34" charset="0"/>
                          <a:ea typeface="+mn-ea"/>
                          <a:cs typeface="Arial" panose="020B0604020202020204" pitchFamily="34" charset="0"/>
                        </a:rPr>
                        <a:t>35.6%</a:t>
                      </a:r>
                    </a:p>
                  </a:txBody>
                  <a:tcPr marL="36000" marR="36000" marT="9525"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rtl="0" fontAlgn="ctr"/>
                      <a:r>
                        <a:rPr lang="ko-KR" altLang="en-US" sz="900" b="0" i="1"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576579519"/>
                  </a:ext>
                </a:extLst>
              </a:tr>
              <a:tr h="146685">
                <a:tc gridSpan="2">
                  <a:txBody>
                    <a:bodyPr/>
                    <a:lstStyle/>
                    <a:p>
                      <a:pPr algn="l" fontAlgn="ctr"/>
                      <a:r>
                        <a:rPr lang="ko-KR" altLang="en-US" sz="900" b="1" i="0" u="none" strike="noStrike" dirty="0">
                          <a:solidFill>
                            <a:srgbClr val="000000"/>
                          </a:solidFill>
                          <a:effectLst/>
                          <a:latin typeface="Arial" panose="020B0604020202020204" pitchFamily="34" charset="0"/>
                          <a:ea typeface="+mn-ea"/>
                          <a:cs typeface="Arial" panose="020B0604020202020204" pitchFamily="34" charset="0"/>
                        </a:rPr>
                        <a:t>영업</a:t>
                      </a:r>
                      <a:r>
                        <a:rPr lang="en-US" sz="900" b="1" i="0" u="none" strike="noStrike" dirty="0">
                          <a:solidFill>
                            <a:srgbClr val="000000"/>
                          </a:solidFill>
                          <a:effectLst/>
                          <a:latin typeface="Arial" panose="020B0604020202020204" pitchFamily="34" charset="0"/>
                          <a:ea typeface="+mn-ea"/>
                          <a:cs typeface="Arial" panose="020B0604020202020204" pitchFamily="34" charset="0"/>
                        </a:rPr>
                        <a:t>CF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42 </a:t>
                      </a:r>
                    </a:p>
                  </a:txBody>
                  <a:tcPr marL="36000" marR="36000" marT="9525"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(79)</a:t>
                      </a:r>
                    </a:p>
                  </a:txBody>
                  <a:tcPr marL="36000" marR="36000" marT="9525"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1,164 </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1,127 </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443168094"/>
                  </a:ext>
                </a:extLst>
              </a:tr>
              <a:tr h="146685">
                <a:tc>
                  <a:txBody>
                    <a:bodyPr/>
                    <a:lstStyle/>
                    <a:p>
                      <a:pPr algn="l"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매출 현금유입</a:t>
                      </a:r>
                      <a:endParaRPr lang="en-US" sz="9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9525"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128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292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3,439 </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3,859 </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4234151922"/>
                  </a:ext>
                </a:extLst>
              </a:tr>
              <a:tr h="146685">
                <a:tc>
                  <a:txBody>
                    <a:bodyPr/>
                    <a:lstStyle/>
                    <a:p>
                      <a:pPr algn="l" fontAlgn="ctr"/>
                      <a:r>
                        <a:rPr lang="ko-KR" altLang="en-US" sz="900" b="0"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정부보조사업 현금유입</a:t>
                      </a:r>
                      <a:endParaRPr lang="en-US" sz="9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9525"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244 </a:t>
                      </a:r>
                    </a:p>
                  </a:txBody>
                  <a:tcPr marL="36000" marR="36000" marT="9525" marB="0" anchor="ctr">
                    <a:lnL>
                      <a:noFill/>
                    </a:lnL>
                    <a:lnR>
                      <a:noFill/>
                    </a:lnR>
                    <a:lnT>
                      <a:noFill/>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263 </a:t>
                      </a:r>
                    </a:p>
                  </a:txBody>
                  <a:tcPr marL="36000" marR="36000" marT="9525"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550 </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1,057 </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4066349253"/>
                  </a:ext>
                </a:extLst>
              </a:tr>
              <a:tr h="146685">
                <a:tc>
                  <a:txBody>
                    <a:bodyPr/>
                    <a:lstStyle/>
                    <a:p>
                      <a:pPr algn="l" fontAlgn="ctr"/>
                      <a:r>
                        <a:rPr lang="ko-KR" altLang="en-US" sz="900" b="0"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매출원가 현금유출</a:t>
                      </a:r>
                      <a:endParaRPr lang="en-US" sz="9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9525"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(85)</a:t>
                      </a:r>
                    </a:p>
                  </a:txBody>
                  <a:tcPr marL="36000" marR="36000" marT="9525" marB="0" anchor="ctr">
                    <a:lnL>
                      <a:noFill/>
                    </a:lnL>
                    <a:lnR>
                      <a:noFill/>
                    </a:lnR>
                    <a:lnT>
                      <a:noFill/>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(187)</a:t>
                      </a:r>
                    </a:p>
                  </a:txBody>
                  <a:tcPr marL="36000" marR="36000" marT="9525" marB="0" anchor="ctr">
                    <a:lnL>
                      <a:noFill/>
                    </a:lnL>
                    <a:lnR>
                      <a:noFill/>
                    </a:lnR>
                    <a:lnT>
                      <a:noFill/>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(1,752)</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(2,023)</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472590781"/>
                  </a:ext>
                </a:extLst>
              </a:tr>
              <a:tr h="146685">
                <a:tc>
                  <a:txBody>
                    <a:bodyPr/>
                    <a:lstStyle/>
                    <a:p>
                      <a:pPr algn="l" fontAlgn="ctr"/>
                      <a:r>
                        <a:rPr lang="ko-KR" altLang="en-US" sz="900" b="0"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인건비 현금유출</a:t>
                      </a:r>
                      <a:endParaRPr lang="en-US" sz="9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9525"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(134)</a:t>
                      </a:r>
                    </a:p>
                  </a:txBody>
                  <a:tcPr marL="36000" marR="36000" marT="9525"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(289)</a:t>
                      </a:r>
                    </a:p>
                  </a:txBody>
                  <a:tcPr marL="36000" marR="36000" marT="9525" marB="0" anchor="ctr">
                    <a:lnL>
                      <a:noFill/>
                    </a:lnL>
                    <a:lnR>
                      <a:noFill/>
                    </a:lnR>
                    <a:lnT>
                      <a:noFill/>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(662)</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(1,085)</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861141415"/>
                  </a:ext>
                </a:extLst>
              </a:tr>
              <a:tr h="146685">
                <a:tc>
                  <a:txBody>
                    <a:bodyPr/>
                    <a:lstStyle/>
                    <a:p>
                      <a:pPr algn="l" fontAlgn="ctr"/>
                      <a:endParaRPr lang="ko-KR" altLang="en-US" sz="900" b="0" i="0" u="none" strike="noStrike">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건물사용 현금유출</a:t>
                      </a:r>
                      <a:endParaRPr lang="en-US" sz="9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9525"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(60)</a:t>
                      </a:r>
                    </a:p>
                  </a:txBody>
                  <a:tcPr marL="36000" marR="36000" marT="9525"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(144)</a:t>
                      </a:r>
                    </a:p>
                  </a:txBody>
                  <a:tcPr marL="36000" marR="36000" marT="9525" marB="0" anchor="ctr">
                    <a:lnL>
                      <a:noFill/>
                    </a:lnL>
                    <a:lnR>
                      <a:noFill/>
                    </a:lnR>
                    <a:lnT>
                      <a:noFill/>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(132)</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(336)</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370997660"/>
                  </a:ext>
                </a:extLst>
              </a:tr>
              <a:tr h="146685">
                <a:tc>
                  <a:txBody>
                    <a:bodyPr/>
                    <a:lstStyle/>
                    <a:p>
                      <a:pPr algn="l" fontAlgn="ctr"/>
                      <a:endParaRPr lang="ko-KR" altLang="en-US" sz="900" b="0" i="0" u="none" strike="noStrike">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판관비 현금유출</a:t>
                      </a:r>
                    </a:p>
                  </a:txBody>
                  <a:tcPr marL="36000" marR="36000" marT="9525"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(33)</a:t>
                      </a:r>
                    </a:p>
                  </a:txBody>
                  <a:tcPr marL="36000" marR="36000" marT="9525"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(22)</a:t>
                      </a:r>
                    </a:p>
                  </a:txBody>
                  <a:tcPr marL="36000" marR="36000" marT="9525" marB="0" anchor="ctr">
                    <a:lnL>
                      <a:noFill/>
                    </a:lnL>
                    <a:lnR>
                      <a:noFill/>
                    </a:lnR>
                    <a:lnT>
                      <a:noFill/>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(335)</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(391)</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229549407"/>
                  </a:ext>
                </a:extLst>
              </a:tr>
              <a:tr h="146685">
                <a:tc>
                  <a:txBody>
                    <a:bodyPr/>
                    <a:lstStyle/>
                    <a:p>
                      <a:pPr algn="l" fontAlgn="ctr"/>
                      <a:r>
                        <a:rPr lang="ko-KR" altLang="en-US" sz="900" b="0"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rtl="0"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기타 현금변동</a:t>
                      </a:r>
                    </a:p>
                  </a:txBody>
                  <a:tcPr marL="36000" marR="36000" marT="9525" marB="0" anchor="ctr">
                    <a:lnL w="6350" cap="flat" cmpd="sng" algn="ctr">
                      <a:solidFill>
                        <a:srgbClr val="00338D"/>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(19)</a:t>
                      </a:r>
                    </a:p>
                  </a:txBody>
                  <a:tcPr marL="36000" marR="36000" marT="9525"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8 </a:t>
                      </a:r>
                    </a:p>
                  </a:txBody>
                  <a:tcPr marL="36000" marR="36000" marT="9525"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58 </a:t>
                      </a:r>
                    </a:p>
                  </a:txBody>
                  <a:tcPr marL="36000" marR="36000" marT="9525"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47 </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575975132"/>
                  </a:ext>
                </a:extLst>
              </a:tr>
              <a:tr h="146685">
                <a:tc gridSpan="2">
                  <a:txBody>
                    <a:bodyPr/>
                    <a:lstStyle/>
                    <a:p>
                      <a:pPr algn="l" fontAlgn="ctr"/>
                      <a:r>
                        <a:rPr lang="ko-KR" altLang="en-US" sz="900" b="1" i="0" u="none" strike="noStrike" dirty="0">
                          <a:solidFill>
                            <a:srgbClr val="000000"/>
                          </a:solidFill>
                          <a:effectLst/>
                          <a:latin typeface="Arial" panose="020B0604020202020204" pitchFamily="34" charset="0"/>
                          <a:ea typeface="+mn-ea"/>
                          <a:cs typeface="Arial" panose="020B0604020202020204" pitchFamily="34" charset="0"/>
                        </a:rPr>
                        <a:t>투자</a:t>
                      </a:r>
                      <a:r>
                        <a:rPr lang="en-US" sz="900" b="1" i="0" u="none" strike="noStrike" dirty="0">
                          <a:solidFill>
                            <a:srgbClr val="000000"/>
                          </a:solidFill>
                          <a:effectLst/>
                          <a:latin typeface="Arial" panose="020B0604020202020204" pitchFamily="34" charset="0"/>
                          <a:ea typeface="+mn-ea"/>
                          <a:cs typeface="Arial" panose="020B0604020202020204" pitchFamily="34" charset="0"/>
                        </a:rPr>
                        <a:t>CF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(128)</a:t>
                      </a:r>
                    </a:p>
                  </a:txBody>
                  <a:tcPr marL="36000" marR="36000" marT="9525"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(30)</a:t>
                      </a:r>
                    </a:p>
                  </a:txBody>
                  <a:tcPr marL="36000" marR="36000" marT="9525"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(529)</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(687)</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68223773"/>
                  </a:ext>
                </a:extLst>
              </a:tr>
              <a:tr h="146685">
                <a:tc>
                  <a:txBody>
                    <a:bodyPr/>
                    <a:lstStyle/>
                    <a:p>
                      <a:pPr algn="l"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개발비 취득</a:t>
                      </a:r>
                    </a:p>
                  </a:txBody>
                  <a:tcPr marL="36000" marR="36000" marT="9525"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(126)</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(27)</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(468)</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(622)</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650802907"/>
                  </a:ext>
                </a:extLst>
              </a:tr>
              <a:tr h="146685">
                <a:tc>
                  <a:txBody>
                    <a:bodyPr/>
                    <a:lstStyle/>
                    <a:p>
                      <a:pPr algn="l" fontAlgn="ctr"/>
                      <a:r>
                        <a:rPr lang="ko-KR" altLang="en-US" sz="900" b="0"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rtl="0" fontAlgn="ctr"/>
                      <a:r>
                        <a:rPr lang="ko-KR" altLang="en-US" sz="900" b="0" i="0" u="none" strike="noStrike">
                          <a:solidFill>
                            <a:srgbClr val="000000"/>
                          </a:solidFill>
                          <a:effectLst/>
                          <a:latin typeface="Arial" panose="020B0604020202020204" pitchFamily="34" charset="0"/>
                          <a:ea typeface="+mn-ea"/>
                          <a:cs typeface="Arial" panose="020B0604020202020204" pitchFamily="34" charset="0"/>
                        </a:rPr>
                        <a:t>고정자산의 취득</a:t>
                      </a:r>
                    </a:p>
                  </a:txBody>
                  <a:tcPr marL="36000" marR="36000" marT="9525" marB="0" anchor="ctr">
                    <a:lnL w="6350" cap="flat" cmpd="sng" algn="ctr">
                      <a:solidFill>
                        <a:srgbClr val="00338D"/>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(2)</a:t>
                      </a:r>
                    </a:p>
                  </a:txBody>
                  <a:tcPr marL="36000" marR="36000" marT="9525"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(2)</a:t>
                      </a:r>
                    </a:p>
                  </a:txBody>
                  <a:tcPr marL="36000" marR="36000" marT="9525"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(61)</a:t>
                      </a:r>
                    </a:p>
                  </a:txBody>
                  <a:tcPr marL="36000" marR="36000" marT="9525"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(65)</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750786837"/>
                  </a:ext>
                </a:extLst>
              </a:tr>
              <a:tr h="146685">
                <a:tc gridSpan="2">
                  <a:txBody>
                    <a:bodyPr/>
                    <a:lstStyle/>
                    <a:p>
                      <a:pPr algn="l" fontAlgn="ctr"/>
                      <a:r>
                        <a:rPr lang="ko-KR" altLang="en-US" sz="900" b="1" i="0" u="none" strike="noStrike">
                          <a:solidFill>
                            <a:srgbClr val="000000"/>
                          </a:solidFill>
                          <a:effectLst/>
                          <a:latin typeface="Arial" panose="020B0604020202020204" pitchFamily="34" charset="0"/>
                          <a:ea typeface="+mn-ea"/>
                          <a:cs typeface="Arial" panose="020B0604020202020204" pitchFamily="34" charset="0"/>
                        </a:rPr>
                        <a:t>재무</a:t>
                      </a:r>
                      <a:r>
                        <a:rPr lang="en-US" sz="900" b="1" i="0" u="none" strike="noStrike">
                          <a:solidFill>
                            <a:srgbClr val="000000"/>
                          </a:solidFill>
                          <a:effectLst/>
                          <a:latin typeface="Arial" panose="020B0604020202020204" pitchFamily="34" charset="0"/>
                          <a:ea typeface="+mn-ea"/>
                          <a:cs typeface="Arial" panose="020B0604020202020204" pitchFamily="34" charset="0"/>
                        </a:rPr>
                        <a:t>CF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91 </a:t>
                      </a:r>
                    </a:p>
                  </a:txBody>
                  <a:tcPr marL="36000" marR="36000" marT="9525"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101 </a:t>
                      </a:r>
                    </a:p>
                  </a:txBody>
                  <a:tcPr marL="36000" marR="36000" marT="9525"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(66)</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126 </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791370787"/>
                  </a:ext>
                </a:extLst>
              </a:tr>
              <a:tr h="146685">
                <a:tc>
                  <a:txBody>
                    <a:bodyPr/>
                    <a:lstStyle/>
                    <a:p>
                      <a:pPr algn="l" fontAlgn="ctr"/>
                      <a:r>
                        <a:rPr lang="ko-KR" altLang="en-US" sz="900" b="0"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유상증자</a:t>
                      </a:r>
                    </a:p>
                  </a:txBody>
                  <a:tcPr marL="36000" marR="36000" marT="9525"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89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160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249 </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58817471"/>
                  </a:ext>
                </a:extLst>
              </a:tr>
              <a:tr h="146685">
                <a:tc>
                  <a:txBody>
                    <a:bodyPr/>
                    <a:lstStyle/>
                    <a:p>
                      <a:pPr algn="l" fontAlgn="ctr"/>
                      <a:r>
                        <a:rPr lang="ko-KR" altLang="en-US" sz="900" b="0"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rtl="0" fontAlgn="ctr"/>
                      <a:r>
                        <a:rPr lang="ko-KR" altLang="en-US" sz="900" b="0" i="0" u="none" strike="noStrike">
                          <a:solidFill>
                            <a:srgbClr val="000000"/>
                          </a:solidFill>
                          <a:effectLst/>
                          <a:latin typeface="Arial" panose="020B0604020202020204" pitchFamily="34" charset="0"/>
                          <a:ea typeface="+mn-ea"/>
                          <a:cs typeface="Arial" panose="020B0604020202020204" pitchFamily="34" charset="0"/>
                        </a:rPr>
                        <a:t>차입금 대여 및 상환</a:t>
                      </a:r>
                    </a:p>
                  </a:txBody>
                  <a:tcPr marL="36000" marR="36000" marT="9525" marB="0" anchor="ctr">
                    <a:lnL w="6350" cap="flat" cmpd="sng" algn="ctr">
                      <a:solidFill>
                        <a:srgbClr val="00338D"/>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3 </a:t>
                      </a:r>
                    </a:p>
                  </a:txBody>
                  <a:tcPr marL="36000" marR="36000" marT="9525"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(59)</a:t>
                      </a:r>
                    </a:p>
                  </a:txBody>
                  <a:tcPr marL="36000" marR="36000" marT="9525"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(66)</a:t>
                      </a:r>
                    </a:p>
                  </a:txBody>
                  <a:tcPr marL="36000" marR="36000" marT="9525"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(123)</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245475584"/>
                  </a:ext>
                </a:extLst>
              </a:tr>
              <a:tr h="146685">
                <a:tc gridSpan="2">
                  <a:txBody>
                    <a:bodyPr/>
                    <a:lstStyle/>
                    <a:p>
                      <a:pPr algn="l" fontAlgn="ctr"/>
                      <a:r>
                        <a:rPr lang="en-US" sz="900" b="1" i="0" u="none" strike="noStrike">
                          <a:solidFill>
                            <a:srgbClr val="000000"/>
                          </a:solidFill>
                          <a:effectLst/>
                          <a:latin typeface="Arial" panose="020B0604020202020204" pitchFamily="34" charset="0"/>
                          <a:ea typeface="+mn-ea"/>
                          <a:cs typeface="Arial" panose="020B0604020202020204" pitchFamily="34" charset="0"/>
                        </a:rPr>
                        <a:t>Net Cash Flow</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5 </a:t>
                      </a:r>
                    </a:p>
                  </a:txBody>
                  <a:tcPr marL="36000" marR="36000" marT="9525"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(8)</a:t>
                      </a:r>
                    </a:p>
                  </a:txBody>
                  <a:tcPr marL="36000" marR="36000" marT="9525"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569 </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565 </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290109431"/>
                  </a:ext>
                </a:extLst>
              </a:tr>
              <a:tr h="146685">
                <a:tc gridSpan="2">
                  <a:txBody>
                    <a:bodyPr/>
                    <a:lstStyle/>
                    <a:p>
                      <a:pPr algn="l" fontAlgn="ctr"/>
                      <a:r>
                        <a:rPr lang="ko-KR" altLang="en-US" sz="900" b="1" i="0" u="none" strike="noStrike" dirty="0">
                          <a:solidFill>
                            <a:srgbClr val="000000"/>
                          </a:solidFill>
                          <a:effectLst/>
                          <a:latin typeface="Arial" panose="020B0604020202020204" pitchFamily="34" charset="0"/>
                          <a:ea typeface="+mn-ea"/>
                          <a:cs typeface="Arial" panose="020B0604020202020204" pitchFamily="34" charset="0"/>
                        </a:rPr>
                        <a:t>기말 </a:t>
                      </a:r>
                      <a:r>
                        <a:rPr lang="en-US" sz="900" b="1" i="0" u="none" strike="noStrike" dirty="0">
                          <a:solidFill>
                            <a:srgbClr val="000000"/>
                          </a:solidFill>
                          <a:effectLst/>
                          <a:latin typeface="Arial" panose="020B0604020202020204" pitchFamily="34" charset="0"/>
                          <a:ea typeface="+mn-ea"/>
                          <a:cs typeface="Arial" panose="020B0604020202020204" pitchFamily="34" charset="0"/>
                        </a:rPr>
                        <a:t>Cash</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10 </a:t>
                      </a:r>
                    </a:p>
                  </a:txBody>
                  <a:tcPr marL="36000" marR="36000" marT="9525"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2 </a:t>
                      </a:r>
                    </a:p>
                  </a:txBody>
                  <a:tcPr marL="36000" marR="36000" marT="9525"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570 </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570 </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043340185"/>
                  </a:ext>
                </a:extLst>
              </a:tr>
            </a:tbl>
          </a:graphicData>
        </a:graphic>
      </p:graphicFrame>
      <p:sp>
        <p:nvSpPr>
          <p:cNvPr id="58" name="직사각형 57">
            <a:extLst>
              <a:ext uri="{FF2B5EF4-FFF2-40B4-BE49-F238E27FC236}">
                <a16:creationId xmlns:a16="http://schemas.microsoft.com/office/drawing/2014/main" id="{FBFB1532-2100-42C1-AF61-F06C20480619}"/>
              </a:ext>
            </a:extLst>
          </p:cNvPr>
          <p:cNvSpPr/>
          <p:nvPr/>
        </p:nvSpPr>
        <p:spPr>
          <a:xfrm>
            <a:off x="2135367" y="2554074"/>
            <a:ext cx="4078513" cy="137194"/>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순서도: 연결자 58">
            <a:extLst>
              <a:ext uri="{FF2B5EF4-FFF2-40B4-BE49-F238E27FC236}">
                <a16:creationId xmlns:a16="http://schemas.microsoft.com/office/drawing/2014/main" id="{529015F7-4947-4DBA-9F9A-0AB80313877E}"/>
              </a:ext>
            </a:extLst>
          </p:cNvPr>
          <p:cNvSpPr/>
          <p:nvPr/>
        </p:nvSpPr>
        <p:spPr bwMode="auto">
          <a:xfrm>
            <a:off x="2013697" y="2547268"/>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3</a:t>
            </a:r>
            <a:endParaRPr lang="ko-KR" altLang="en-US" sz="800" b="1" kern="0" dirty="0">
              <a:solidFill>
                <a:srgbClr val="FFFFFF"/>
              </a:solidFill>
              <a:cs typeface="Arial" panose="020B0604020202020204" pitchFamily="34" charset="0"/>
            </a:endParaRPr>
          </a:p>
        </p:txBody>
      </p:sp>
      <p:sp>
        <p:nvSpPr>
          <p:cNvPr id="60" name="직사각형 59">
            <a:extLst>
              <a:ext uri="{FF2B5EF4-FFF2-40B4-BE49-F238E27FC236}">
                <a16:creationId xmlns:a16="http://schemas.microsoft.com/office/drawing/2014/main" id="{FB9DFFD5-8DC6-44DE-B2ED-F4895D11E72C}"/>
              </a:ext>
            </a:extLst>
          </p:cNvPr>
          <p:cNvSpPr/>
          <p:nvPr/>
        </p:nvSpPr>
        <p:spPr>
          <a:xfrm>
            <a:off x="2135367" y="2855826"/>
            <a:ext cx="4078513" cy="137194"/>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순서도: 연결자 60">
            <a:extLst>
              <a:ext uri="{FF2B5EF4-FFF2-40B4-BE49-F238E27FC236}">
                <a16:creationId xmlns:a16="http://schemas.microsoft.com/office/drawing/2014/main" id="{C4068F2F-CD65-4C10-AFE7-D6F55D5BAD2C}"/>
              </a:ext>
            </a:extLst>
          </p:cNvPr>
          <p:cNvSpPr/>
          <p:nvPr/>
        </p:nvSpPr>
        <p:spPr bwMode="auto">
          <a:xfrm>
            <a:off x="2013697" y="2849020"/>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4</a:t>
            </a:r>
            <a:endParaRPr lang="ko-KR" altLang="en-US" sz="800" b="1" kern="0" dirty="0">
              <a:solidFill>
                <a:srgbClr val="FFFFFF"/>
              </a:solidFill>
              <a:cs typeface="Arial" panose="020B0604020202020204" pitchFamily="34" charset="0"/>
            </a:endParaRPr>
          </a:p>
        </p:txBody>
      </p:sp>
      <p:sp>
        <p:nvSpPr>
          <p:cNvPr id="62" name="직사각형 61">
            <a:extLst>
              <a:ext uri="{FF2B5EF4-FFF2-40B4-BE49-F238E27FC236}">
                <a16:creationId xmlns:a16="http://schemas.microsoft.com/office/drawing/2014/main" id="{D7565525-7F93-4CC6-B857-FCBB644F9837}"/>
              </a:ext>
            </a:extLst>
          </p:cNvPr>
          <p:cNvSpPr/>
          <p:nvPr/>
        </p:nvSpPr>
        <p:spPr>
          <a:xfrm>
            <a:off x="2135367" y="3002130"/>
            <a:ext cx="4078513" cy="137194"/>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순서도: 연결자 62">
            <a:extLst>
              <a:ext uri="{FF2B5EF4-FFF2-40B4-BE49-F238E27FC236}">
                <a16:creationId xmlns:a16="http://schemas.microsoft.com/office/drawing/2014/main" id="{DF433836-C705-4840-AA72-891E4270BC12}"/>
              </a:ext>
            </a:extLst>
          </p:cNvPr>
          <p:cNvSpPr/>
          <p:nvPr/>
        </p:nvSpPr>
        <p:spPr bwMode="auto">
          <a:xfrm>
            <a:off x="2013697" y="2995324"/>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5</a:t>
            </a:r>
            <a:endParaRPr lang="ko-KR" altLang="en-US" sz="800" b="1" kern="0" dirty="0">
              <a:solidFill>
                <a:srgbClr val="FFFFFF"/>
              </a:solidFill>
              <a:cs typeface="Arial" panose="020B0604020202020204" pitchFamily="34" charset="0"/>
            </a:endParaRPr>
          </a:p>
        </p:txBody>
      </p:sp>
      <p:sp>
        <p:nvSpPr>
          <p:cNvPr id="30" name="제목 2">
            <a:extLst>
              <a:ext uri="{FF2B5EF4-FFF2-40B4-BE49-F238E27FC236}">
                <a16:creationId xmlns:a16="http://schemas.microsoft.com/office/drawing/2014/main" id="{92C04C7A-DA52-40F8-8164-121D951FC71A}"/>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ea typeface="맑은 고딕" panose="020B0503020000020004" pitchFamily="50" charset="-127"/>
              </a:rPr>
              <a:t>Key Findings</a:t>
            </a:r>
          </a:p>
        </p:txBody>
      </p:sp>
    </p:spTree>
    <p:extLst>
      <p:ext uri="{BB962C8B-B14F-4D97-AF65-F5344CB8AC3E}">
        <p14:creationId xmlns:p14="http://schemas.microsoft.com/office/powerpoint/2010/main" val="3354220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Group 3">
            <a:extLst>
              <a:ext uri="{FF2B5EF4-FFF2-40B4-BE49-F238E27FC236}">
                <a16:creationId xmlns:a16="http://schemas.microsoft.com/office/drawing/2014/main" id="{F6834648-CF76-4A97-823E-C1B5DE15C0F4}"/>
              </a:ext>
            </a:extLst>
          </p:cNvPr>
          <p:cNvGraphicFramePr>
            <a:graphicFrameLocks noGrp="1"/>
          </p:cNvGraphicFramePr>
          <p:nvPr/>
        </p:nvGraphicFramePr>
        <p:xfrm>
          <a:off x="468001" y="1191600"/>
          <a:ext cx="9038334" cy="5056800"/>
        </p:xfrm>
        <a:graphic>
          <a:graphicData uri="http://schemas.openxmlformats.org/drawingml/2006/table">
            <a:tbl>
              <a:tblPr/>
              <a:tblGrid>
                <a:gridCol w="1557064">
                  <a:extLst>
                    <a:ext uri="{9D8B030D-6E8A-4147-A177-3AD203B41FA5}">
                      <a16:colId xmlns:a16="http://schemas.microsoft.com/office/drawing/2014/main" val="20000"/>
                    </a:ext>
                  </a:extLst>
                </a:gridCol>
                <a:gridCol w="7481270">
                  <a:extLst>
                    <a:ext uri="{9D8B030D-6E8A-4147-A177-3AD203B41FA5}">
                      <a16:colId xmlns:a16="http://schemas.microsoft.com/office/drawing/2014/main" val="20001"/>
                    </a:ext>
                  </a:extLst>
                </a:gridCol>
              </a:tblGrid>
              <a:tr h="262800">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lang="en-US" altLang="ko-KR" sz="1000" b="1" i="0" u="none" strike="noStrike" kern="1200" dirty="0">
                          <a:solidFill>
                            <a:schemeClr val="bg1"/>
                          </a:solidFill>
                          <a:effectLst/>
                          <a:latin typeface="Arial" panose="020B0604020202020204" pitchFamily="34" charset="0"/>
                          <a:ea typeface="+mn-ea"/>
                          <a:cs typeface="Arial" panose="020B0604020202020204" pitchFamily="34" charset="0"/>
                        </a:rPr>
                        <a:t>Topic</a:t>
                      </a:r>
                      <a:endPar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Details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9400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Cash Movement (</a:t>
                      </a:r>
                      <a:r>
                        <a:rPr kumimoji="0" lang="ko-KR" altLang="en-US"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계속</a:t>
                      </a: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4122738" marR="0" lvl="0" indent="-77788" algn="l" defTabSz="914400" rtl="0" eaLnBrk="1" fontAlgn="auto" latinLnBrk="0" hangingPunct="1">
                        <a:lnSpc>
                          <a:spcPts val="1200"/>
                        </a:lnSpc>
                        <a:spcBef>
                          <a:spcPts val="0"/>
                        </a:spcBef>
                        <a:spcAft>
                          <a:spcPts val="0"/>
                        </a:spcAft>
                        <a:buClr>
                          <a:srgbClr val="00338D"/>
                        </a:buClr>
                        <a:buSzTx/>
                        <a:buFont typeface="Wingdings" panose="05000000000000000000" pitchFamily="2" charset="2"/>
                        <a:buChar char="§"/>
                        <a:tabLst/>
                        <a:defRPr/>
                      </a:pP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8" name="TextBox 27">
            <a:extLst>
              <a:ext uri="{FF2B5EF4-FFF2-40B4-BE49-F238E27FC236}">
                <a16:creationId xmlns:a16="http://schemas.microsoft.com/office/drawing/2014/main" id="{012FAC65-6900-4BC7-8A0F-21B996695383}"/>
              </a:ext>
            </a:extLst>
          </p:cNvPr>
          <p:cNvSpPr txBox="1"/>
          <p:nvPr/>
        </p:nvSpPr>
        <p:spPr>
          <a:xfrm>
            <a:off x="6516086" y="1515600"/>
            <a:ext cx="2830251" cy="4193840"/>
          </a:xfrm>
          <a:prstGeom prst="rect">
            <a:avLst/>
          </a:prstGeom>
          <a:noFill/>
        </p:spPr>
        <p:txBody>
          <a:bodyPr wrap="square" lIns="0" tIns="0" rIns="0" bIns="0" rtlCol="0">
            <a:spAutoFit/>
          </a:bodyPr>
          <a:lstStyle/>
          <a:p>
            <a:pPr marL="36000">
              <a:lnSpc>
                <a:spcPts val="1200"/>
              </a:lnSpc>
              <a:buClr>
                <a:srgbClr val="00338D"/>
              </a:buClr>
            </a:pPr>
            <a:r>
              <a:rPr lang="ko-KR" altLang="en-US" sz="900" b="1" u="sng" dirty="0">
                <a:latin typeface="Arial" panose="020B0604020202020204" pitchFamily="34" charset="0"/>
                <a:cs typeface="Arial" panose="020B0604020202020204" pitchFamily="34" charset="0"/>
              </a:rPr>
              <a:t>개발비 취득 현금유출 </a:t>
            </a:r>
            <a:r>
              <a:rPr lang="en-US" altLang="ko-KR" sz="900" b="1" u="sng" dirty="0">
                <a:latin typeface="Arial" panose="020B0604020202020204" pitchFamily="34" charset="0"/>
                <a:cs typeface="Arial" panose="020B0604020202020204" pitchFamily="34" charset="0"/>
              </a:rPr>
              <a:t>(6.2</a:t>
            </a:r>
            <a:r>
              <a:rPr lang="ko-KR" altLang="en-US" sz="900" b="1" u="sng" dirty="0">
                <a:latin typeface="Arial" panose="020B0604020202020204" pitchFamily="34" charset="0"/>
                <a:cs typeface="Arial" panose="020B0604020202020204" pitchFamily="34" charset="0"/>
              </a:rPr>
              <a:t>억원</a:t>
            </a:r>
            <a:r>
              <a:rPr lang="en-US" altLang="ko-KR" sz="900" b="1" u="sng" dirty="0">
                <a:latin typeface="Arial" panose="020B0604020202020204" pitchFamily="34" charset="0"/>
                <a:cs typeface="Arial" panose="020B0604020202020204" pitchFamily="34" charset="0"/>
              </a:rPr>
              <a:t>) :</a:t>
            </a:r>
          </a:p>
          <a:p>
            <a:pPr marL="144000" indent="-108000">
              <a:lnSpc>
                <a:spcPts val="1200"/>
              </a:lnSpc>
              <a:buClr>
                <a:srgbClr val="00338D"/>
              </a:buClr>
              <a:buFont typeface="Arial" panose="020B0604020202020204" pitchFamily="34" charset="0"/>
              <a:buChar char="•"/>
            </a:pPr>
            <a:r>
              <a:rPr lang="ko-KR" altLang="en-US" sz="900" dirty="0">
                <a:latin typeface="Arial" panose="020B0604020202020204" pitchFamily="34" charset="0"/>
                <a:cs typeface="Arial" panose="020B0604020202020204" pitchFamily="34" charset="0"/>
              </a:rPr>
              <a:t>회사는 정부과제사업에 참여한 인력의 인건비와 관련 연구의뢰비</a:t>
            </a:r>
            <a:r>
              <a:rPr lang="en-US" altLang="ko-KR" sz="900" dirty="0">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시제품 제작 비용 등을 개발비로 자산화 함</a:t>
            </a:r>
            <a:endParaRPr lang="en-US" altLang="ko-KR" sz="9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endParaRPr lang="en-US" altLang="ko-KR" sz="9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endParaRPr lang="en-US" altLang="ko-KR" sz="9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endParaRPr lang="en-US" altLang="ko-KR" sz="9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endParaRPr lang="en-US" altLang="ko-KR" sz="9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endParaRPr lang="en-US" altLang="ko-KR" sz="9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endParaRPr lang="en-US" altLang="ko-KR" sz="9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endParaRPr lang="en-US" altLang="ko-KR" sz="9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endParaRPr lang="en-US" altLang="ko-KR" sz="9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endParaRPr lang="en-US" altLang="ko-KR" sz="9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endParaRPr lang="en-US" altLang="ko-KR" sz="900" dirty="0">
              <a:latin typeface="Arial" panose="020B0604020202020204" pitchFamily="34" charset="0"/>
              <a:cs typeface="Arial" panose="020B0604020202020204" pitchFamily="34" charset="0"/>
            </a:endParaRPr>
          </a:p>
          <a:p>
            <a:pPr marL="36000">
              <a:lnSpc>
                <a:spcPts val="1200"/>
              </a:lnSpc>
              <a:buClr>
                <a:srgbClr val="00338D"/>
              </a:buClr>
            </a:pPr>
            <a:endParaRPr lang="en-US" altLang="ko-KR" sz="900" dirty="0">
              <a:latin typeface="Arial" panose="020B0604020202020204" pitchFamily="34" charset="0"/>
              <a:cs typeface="Arial" panose="020B0604020202020204" pitchFamily="34" charset="0"/>
            </a:endParaRPr>
          </a:p>
          <a:p>
            <a:pPr marL="36000">
              <a:lnSpc>
                <a:spcPts val="1200"/>
              </a:lnSpc>
              <a:buClr>
                <a:srgbClr val="00338D"/>
              </a:buClr>
            </a:pPr>
            <a:endParaRPr lang="en-US" altLang="ko-KR" sz="900" dirty="0">
              <a:latin typeface="Arial" panose="020B0604020202020204" pitchFamily="34" charset="0"/>
              <a:cs typeface="Arial" panose="020B0604020202020204" pitchFamily="34" charset="0"/>
            </a:endParaRPr>
          </a:p>
          <a:p>
            <a:pPr marL="36000">
              <a:lnSpc>
                <a:spcPts val="1200"/>
              </a:lnSpc>
              <a:buClr>
                <a:srgbClr val="00338D"/>
              </a:buClr>
            </a:pPr>
            <a:r>
              <a:rPr lang="ko-KR" altLang="en-US" sz="900" b="1" u="sng" dirty="0">
                <a:latin typeface="Arial" panose="020B0604020202020204" pitchFamily="34" charset="0"/>
                <a:cs typeface="Arial" panose="020B0604020202020204" pitchFamily="34" charset="0"/>
              </a:rPr>
              <a:t>고정자산 취득 현금유출 </a:t>
            </a:r>
            <a:r>
              <a:rPr lang="en-US" altLang="ko-KR" sz="900" b="1" u="sng" dirty="0">
                <a:latin typeface="Arial" panose="020B0604020202020204" pitchFamily="34" charset="0"/>
                <a:cs typeface="Arial" panose="020B0604020202020204" pitchFamily="34" charset="0"/>
              </a:rPr>
              <a:t>(0.6</a:t>
            </a:r>
            <a:r>
              <a:rPr lang="ko-KR" altLang="en-US" sz="900" b="1" u="sng" dirty="0">
                <a:latin typeface="Arial" panose="020B0604020202020204" pitchFamily="34" charset="0"/>
                <a:cs typeface="Arial" panose="020B0604020202020204" pitchFamily="34" charset="0"/>
              </a:rPr>
              <a:t>억원</a:t>
            </a:r>
            <a:r>
              <a:rPr lang="en-US" altLang="ko-KR" sz="900" b="1" u="sng" dirty="0">
                <a:latin typeface="Arial" panose="020B0604020202020204" pitchFamily="34" charset="0"/>
                <a:cs typeface="Arial" panose="020B0604020202020204" pitchFamily="34" charset="0"/>
              </a:rPr>
              <a:t>) :</a:t>
            </a:r>
          </a:p>
          <a:p>
            <a:pPr marL="144000" indent="-108000">
              <a:lnSpc>
                <a:spcPts val="1200"/>
              </a:lnSpc>
              <a:buClr>
                <a:srgbClr val="00338D"/>
              </a:buClr>
              <a:buFont typeface="Arial" panose="020B0604020202020204" pitchFamily="34" charset="0"/>
              <a:buChar char="•"/>
            </a:pPr>
            <a:r>
              <a:rPr lang="ko-KR" altLang="en-US" sz="900" dirty="0">
                <a:latin typeface="Arial" panose="020B0604020202020204" pitchFamily="34" charset="0"/>
                <a:cs typeface="Arial" panose="020B0604020202020204" pitchFamily="34" charset="0"/>
              </a:rPr>
              <a:t>회사는 </a:t>
            </a:r>
            <a:r>
              <a:rPr lang="en-US" altLang="ko-KR" sz="900" dirty="0">
                <a:latin typeface="Arial" panose="020B0604020202020204" pitchFamily="34" charset="0"/>
                <a:cs typeface="Arial" panose="020B0604020202020204" pitchFamily="34" charset="0"/>
              </a:rPr>
              <a:t>’19</a:t>
            </a:r>
            <a:r>
              <a:rPr lang="ko-KR" altLang="en-US" sz="900" dirty="0">
                <a:latin typeface="Arial" panose="020B0604020202020204" pitchFamily="34" charset="0"/>
                <a:cs typeface="Arial" panose="020B0604020202020204" pitchFamily="34" charset="0"/>
              </a:rPr>
              <a:t>년 맥북</a:t>
            </a:r>
            <a:r>
              <a:rPr lang="en-US" altLang="ko-KR" sz="900" dirty="0">
                <a:latin typeface="Arial" panose="020B0604020202020204" pitchFamily="34" charset="0"/>
                <a:cs typeface="Arial" panose="020B0604020202020204" pitchFamily="34" charset="0"/>
              </a:rPr>
              <a:t>, ’20</a:t>
            </a:r>
            <a:r>
              <a:rPr lang="ko-KR" altLang="en-US" sz="900" dirty="0">
                <a:latin typeface="Arial" panose="020B0604020202020204" pitchFamily="34" charset="0"/>
                <a:cs typeface="Arial" panose="020B0604020202020204" pitchFamily="34" charset="0"/>
              </a:rPr>
              <a:t>년 가구를 구입하여 기타의 유형자산으로 계상하였으며</a:t>
            </a:r>
            <a:r>
              <a:rPr lang="en-US" altLang="ko-KR" sz="900" dirty="0">
                <a:latin typeface="Arial" panose="020B0604020202020204" pitchFamily="34" charset="0"/>
                <a:cs typeface="Arial" panose="020B0604020202020204" pitchFamily="34" charset="0"/>
              </a:rPr>
              <a:t>, ’21</a:t>
            </a:r>
            <a:r>
              <a:rPr lang="ko-KR" altLang="en-US" sz="900" dirty="0">
                <a:latin typeface="Arial" panose="020B0604020202020204" pitchFamily="34" charset="0"/>
                <a:cs typeface="Arial" panose="020B0604020202020204" pitchFamily="34" charset="0"/>
              </a:rPr>
              <a:t>년 </a:t>
            </a:r>
            <a:r>
              <a:rPr lang="ko-KR" altLang="en-US" sz="900" dirty="0" err="1">
                <a:latin typeface="Arial" panose="020B0604020202020204" pitchFamily="34" charset="0"/>
                <a:cs typeface="Arial" panose="020B0604020202020204" pitchFamily="34" charset="0"/>
              </a:rPr>
              <a:t>검교정</a:t>
            </a:r>
            <a:r>
              <a:rPr lang="ko-KR" altLang="en-US" sz="900" dirty="0">
                <a:latin typeface="Arial" panose="020B0604020202020204" pitchFamily="34" charset="0"/>
                <a:cs typeface="Arial" panose="020B0604020202020204" pitchFamily="34" charset="0"/>
              </a:rPr>
              <a:t> 장치를 </a:t>
            </a:r>
            <a:r>
              <a:rPr lang="en-US" altLang="ko-KR" sz="900" dirty="0">
                <a:latin typeface="Arial" panose="020B0604020202020204" pitchFamily="34" charset="0"/>
                <a:cs typeface="Arial" panose="020B0604020202020204" pitchFamily="34" charset="0"/>
              </a:rPr>
              <a:t>55</a:t>
            </a:r>
            <a:r>
              <a:rPr lang="ko-KR" altLang="en-US" sz="900" dirty="0">
                <a:latin typeface="Arial" panose="020B0604020202020204" pitchFamily="34" charset="0"/>
                <a:cs typeface="Arial" panose="020B0604020202020204" pitchFamily="34" charset="0"/>
              </a:rPr>
              <a:t>백만원에 취득함</a:t>
            </a:r>
            <a:endParaRPr lang="en-US" altLang="ko-KR" sz="9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endParaRPr lang="en-US" altLang="ko-KR" sz="9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endParaRPr lang="en-US" altLang="ko-KR" sz="900" dirty="0">
              <a:latin typeface="Arial" panose="020B0604020202020204" pitchFamily="34" charset="0"/>
              <a:cs typeface="Arial" panose="020B0604020202020204" pitchFamily="34" charset="0"/>
            </a:endParaRPr>
          </a:p>
          <a:p>
            <a:pPr marL="144000" indent="-108000">
              <a:lnSpc>
                <a:spcPts val="1200"/>
              </a:lnSpc>
              <a:buClr>
                <a:srgbClr val="00338D"/>
              </a:buClr>
              <a:buFont typeface="Arial" panose="020B0604020202020204" pitchFamily="34" charset="0"/>
              <a:buChar char="•"/>
            </a:pPr>
            <a:endParaRPr lang="en-US" altLang="ko-KR" sz="900" dirty="0">
              <a:latin typeface="Arial" panose="020B0604020202020204" pitchFamily="34" charset="0"/>
              <a:cs typeface="Arial" panose="020B0604020202020204" pitchFamily="34" charset="0"/>
            </a:endParaRPr>
          </a:p>
          <a:p>
            <a:pPr marL="36000">
              <a:lnSpc>
                <a:spcPts val="1200"/>
              </a:lnSpc>
              <a:buClr>
                <a:srgbClr val="00338D"/>
              </a:buClr>
            </a:pPr>
            <a:endParaRPr lang="en-US" altLang="ko-KR" sz="900" u="sng" dirty="0">
              <a:latin typeface="Arial" panose="020B0604020202020204" pitchFamily="34" charset="0"/>
              <a:cs typeface="Arial" panose="020B0604020202020204" pitchFamily="34" charset="0"/>
            </a:endParaRPr>
          </a:p>
          <a:p>
            <a:pPr marL="36000">
              <a:lnSpc>
                <a:spcPts val="800"/>
              </a:lnSpc>
              <a:buClr>
                <a:srgbClr val="00338D"/>
              </a:buClr>
            </a:pPr>
            <a:endParaRPr lang="en-US" altLang="ko-KR" sz="900" u="sng" dirty="0">
              <a:latin typeface="Arial" panose="020B0604020202020204" pitchFamily="34" charset="0"/>
              <a:cs typeface="Arial" panose="020B0604020202020204" pitchFamily="34" charset="0"/>
            </a:endParaRPr>
          </a:p>
          <a:p>
            <a:pPr marL="36000">
              <a:lnSpc>
                <a:spcPts val="800"/>
              </a:lnSpc>
              <a:buClr>
                <a:srgbClr val="00338D"/>
              </a:buClr>
            </a:pPr>
            <a:r>
              <a:rPr lang="ko-KR" altLang="en-US" sz="900" b="1" u="sng" dirty="0">
                <a:latin typeface="Arial" panose="020B0604020202020204" pitchFamily="34" charset="0"/>
                <a:cs typeface="Arial" panose="020B0604020202020204" pitchFamily="34" charset="0"/>
              </a:rPr>
              <a:t>유상증자에 따른 현금유입 </a:t>
            </a:r>
            <a:r>
              <a:rPr lang="en-US" altLang="ko-KR" sz="900" b="1" u="sng" dirty="0">
                <a:latin typeface="Arial" panose="020B0604020202020204" pitchFamily="34" charset="0"/>
                <a:cs typeface="Arial" panose="020B0604020202020204" pitchFamily="34" charset="0"/>
              </a:rPr>
              <a:t>(2.4</a:t>
            </a:r>
            <a:r>
              <a:rPr lang="ko-KR" altLang="en-US" sz="900" b="1" u="sng" dirty="0">
                <a:latin typeface="Arial" panose="020B0604020202020204" pitchFamily="34" charset="0"/>
                <a:cs typeface="Arial" panose="020B0604020202020204" pitchFamily="34" charset="0"/>
              </a:rPr>
              <a:t>억원</a:t>
            </a:r>
            <a:r>
              <a:rPr lang="en-US" altLang="ko-KR" sz="900" b="1" u="sng" dirty="0">
                <a:latin typeface="Arial" panose="020B0604020202020204" pitchFamily="34" charset="0"/>
                <a:cs typeface="Arial" panose="020B0604020202020204" pitchFamily="34" charset="0"/>
              </a:rPr>
              <a:t>) :</a:t>
            </a:r>
          </a:p>
          <a:p>
            <a:pPr marL="144000" indent="-108000">
              <a:lnSpc>
                <a:spcPts val="1200"/>
              </a:lnSpc>
              <a:buClr>
                <a:srgbClr val="00338D"/>
              </a:buClr>
              <a:buFont typeface="Arial" panose="020B0604020202020204" pitchFamily="34" charset="0"/>
              <a:buChar char="•"/>
            </a:pPr>
            <a:r>
              <a:rPr lang="ko-KR" altLang="en-US" sz="900" dirty="0">
                <a:latin typeface="Arial" panose="020B0604020202020204" pitchFamily="34" charset="0"/>
                <a:cs typeface="Arial" panose="020B0604020202020204" pitchFamily="34" charset="0"/>
              </a:rPr>
              <a:t>회사는 </a:t>
            </a:r>
            <a:r>
              <a:rPr lang="en-US" altLang="ko-KR" sz="900" dirty="0">
                <a:latin typeface="Arial" panose="020B0604020202020204" pitchFamily="34" charset="0"/>
                <a:cs typeface="Arial" panose="020B0604020202020204" pitchFamily="34" charset="0"/>
              </a:rPr>
              <a:t>’19</a:t>
            </a:r>
            <a:r>
              <a:rPr lang="ko-KR" altLang="en-US" sz="900" dirty="0">
                <a:latin typeface="Arial" panose="020B0604020202020204" pitchFamily="34" charset="0"/>
                <a:cs typeface="Arial" panose="020B0604020202020204" pitchFamily="34" charset="0"/>
              </a:rPr>
              <a:t>년</a:t>
            </a:r>
            <a:r>
              <a:rPr lang="en-US" altLang="ko-KR" sz="900" dirty="0">
                <a:latin typeface="Arial" panose="020B0604020202020204" pitchFamily="34" charset="0"/>
                <a:cs typeface="Arial" panose="020B0604020202020204" pitchFamily="34" charset="0"/>
              </a:rPr>
              <a:t>, ’20</a:t>
            </a:r>
            <a:r>
              <a:rPr lang="ko-KR" altLang="en-US" sz="900" dirty="0">
                <a:latin typeface="Arial" panose="020B0604020202020204" pitchFamily="34" charset="0"/>
                <a:cs typeface="Arial" panose="020B0604020202020204" pitchFamily="34" charset="0"/>
              </a:rPr>
              <a:t>년에 신주 유상증자를 통해 자본이 증가함</a:t>
            </a:r>
            <a:r>
              <a:rPr lang="en-US" altLang="ko-KR" sz="900" dirty="0">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유상증자 세부내역은 다음과 같음</a:t>
            </a:r>
            <a:endParaRPr lang="en-US" altLang="ko-KR" sz="900" dirty="0">
              <a:latin typeface="Arial" panose="020B0604020202020204" pitchFamily="34" charset="0"/>
              <a:cs typeface="Arial" panose="020B0604020202020204" pitchFamily="34" charset="0"/>
            </a:endParaRPr>
          </a:p>
        </p:txBody>
      </p:sp>
      <p:graphicFrame>
        <p:nvGraphicFramePr>
          <p:cNvPr id="4" name="표 3">
            <a:extLst>
              <a:ext uri="{FF2B5EF4-FFF2-40B4-BE49-F238E27FC236}">
                <a16:creationId xmlns:a16="http://schemas.microsoft.com/office/drawing/2014/main" id="{A877C590-B43F-40DC-9706-74341B463A2F}"/>
              </a:ext>
            </a:extLst>
          </p:cNvPr>
          <p:cNvGraphicFramePr>
            <a:graphicFrameLocks noGrp="1"/>
          </p:cNvGraphicFramePr>
          <p:nvPr/>
        </p:nvGraphicFramePr>
        <p:xfrm>
          <a:off x="6457551" y="2144837"/>
          <a:ext cx="2912399" cy="525640"/>
        </p:xfrm>
        <a:graphic>
          <a:graphicData uri="http://schemas.openxmlformats.org/drawingml/2006/table">
            <a:tbl>
              <a:tblPr/>
              <a:tblGrid>
                <a:gridCol w="1124039">
                  <a:extLst>
                    <a:ext uri="{9D8B030D-6E8A-4147-A177-3AD203B41FA5}">
                      <a16:colId xmlns:a16="http://schemas.microsoft.com/office/drawing/2014/main" val="1422615824"/>
                    </a:ext>
                  </a:extLst>
                </a:gridCol>
                <a:gridCol w="447090">
                  <a:extLst>
                    <a:ext uri="{9D8B030D-6E8A-4147-A177-3AD203B41FA5}">
                      <a16:colId xmlns:a16="http://schemas.microsoft.com/office/drawing/2014/main" val="3863675711"/>
                    </a:ext>
                  </a:extLst>
                </a:gridCol>
                <a:gridCol w="447090">
                  <a:extLst>
                    <a:ext uri="{9D8B030D-6E8A-4147-A177-3AD203B41FA5}">
                      <a16:colId xmlns:a16="http://schemas.microsoft.com/office/drawing/2014/main" val="3224082396"/>
                    </a:ext>
                  </a:extLst>
                </a:gridCol>
                <a:gridCol w="447090">
                  <a:extLst>
                    <a:ext uri="{9D8B030D-6E8A-4147-A177-3AD203B41FA5}">
                      <a16:colId xmlns:a16="http://schemas.microsoft.com/office/drawing/2014/main" val="3581584417"/>
                    </a:ext>
                  </a:extLst>
                </a:gridCol>
                <a:gridCol w="447090">
                  <a:extLst>
                    <a:ext uri="{9D8B030D-6E8A-4147-A177-3AD203B41FA5}">
                      <a16:colId xmlns:a16="http://schemas.microsoft.com/office/drawing/2014/main" val="2545314063"/>
                    </a:ext>
                  </a:extLst>
                </a:gridCol>
              </a:tblGrid>
              <a:tr h="131410">
                <a:tc>
                  <a:txBody>
                    <a:bodyPr/>
                    <a:lstStyle/>
                    <a:p>
                      <a:pPr algn="l" rtl="0" fontAlgn="ctr"/>
                      <a:r>
                        <a:rPr lang="en-US" altLang="ko-KR" sz="800" b="1" i="0" u="none" strike="noStrike" dirty="0">
                          <a:solidFill>
                            <a:srgbClr val="FFFFFF"/>
                          </a:solidFill>
                          <a:effectLst/>
                          <a:latin typeface="Arial" panose="020B0604020202020204" pitchFamily="34" charset="0"/>
                          <a:ea typeface="+mn-ea"/>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mn-ea"/>
                          <a:cs typeface="Arial" panose="020B0604020202020204" pitchFamily="34" charset="0"/>
                        </a:rPr>
                        <a:t>단위</a:t>
                      </a:r>
                      <a:r>
                        <a:rPr lang="en-US" altLang="ko-KR" sz="800" b="1" i="0" u="none" strike="noStrike" dirty="0">
                          <a:solidFill>
                            <a:srgbClr val="FFFFFF"/>
                          </a:solidFill>
                          <a:effectLst/>
                          <a:latin typeface="Arial" panose="020B0604020202020204" pitchFamily="34" charset="0"/>
                          <a:ea typeface="+mn-ea"/>
                          <a:cs typeface="Arial" panose="020B0604020202020204" pitchFamily="34" charset="0"/>
                        </a:rPr>
                        <a:t>: </a:t>
                      </a:r>
                      <a:r>
                        <a:rPr lang="ko-KR" altLang="en-US" sz="800" b="1" i="0" u="none" strike="noStrike" dirty="0">
                          <a:solidFill>
                            <a:srgbClr val="FFFFFF"/>
                          </a:solidFill>
                          <a:effectLst/>
                          <a:latin typeface="Arial" panose="020B0604020202020204" pitchFamily="34" charset="0"/>
                          <a:ea typeface="+mn-ea"/>
                          <a:cs typeface="Arial" panose="020B0604020202020204" pitchFamily="34" charset="0"/>
                        </a:rPr>
                        <a:t>백만원</a:t>
                      </a:r>
                      <a:r>
                        <a:rPr lang="en-US" altLang="ko-KR" sz="800" b="1" i="0" u="none" strike="noStrike" dirty="0">
                          <a:solidFill>
                            <a:srgbClr val="FFFFFF"/>
                          </a:solidFill>
                          <a:effectLst/>
                          <a:latin typeface="Arial" panose="020B0604020202020204" pitchFamily="34" charset="0"/>
                          <a:ea typeface="+mn-ea"/>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mn-ea"/>
                          <a:cs typeface="Arial" panose="020B0604020202020204" pitchFamily="34" charset="0"/>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mn-ea"/>
                          <a:cs typeface="Arial" panose="020B0604020202020204" pitchFamily="34" charset="0"/>
                        </a:rPr>
                        <a:t>FY20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mn-ea"/>
                          <a:cs typeface="Arial" panose="020B0604020202020204" pitchFamily="34" charset="0"/>
                        </a:rPr>
                        <a:t>FY21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mn-ea"/>
                          <a:cs typeface="Arial" panose="020B0604020202020204" pitchFamily="34" charset="0"/>
                        </a:rPr>
                        <a:t>Total</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802326888"/>
                  </a:ext>
                </a:extLst>
              </a:tr>
              <a:tr h="131410">
                <a:tc>
                  <a:txBody>
                    <a:bodyPr/>
                    <a:lstStyle/>
                    <a:p>
                      <a:pPr algn="l" rtl="0" fontAlgn="ct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개발비</a:t>
                      </a:r>
                      <a:r>
                        <a:rPr lang="en-US" altLang="ko-KR" sz="800" b="0" i="0" u="none" strike="noStrike" baseline="30000" dirty="0">
                          <a:solidFill>
                            <a:srgbClr val="000000"/>
                          </a:solidFill>
                          <a:effectLst/>
                          <a:latin typeface="Arial" panose="020B0604020202020204" pitchFamily="34" charset="0"/>
                          <a:ea typeface="+mn-ea"/>
                          <a:cs typeface="Arial" panose="020B0604020202020204" pitchFamily="34" charset="0"/>
                        </a:rPr>
                        <a:t>1</a:t>
                      </a:r>
                      <a:endParaRPr lang="ko-KR" altLang="en-US" sz="800" b="0" i="0" u="none" strike="noStrike" baseline="30000"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(191)</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(432)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(622)</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772868117"/>
                  </a:ext>
                </a:extLst>
              </a:tr>
              <a:tr h="131410">
                <a:tc>
                  <a:txBody>
                    <a:bodyPr/>
                    <a:lstStyle/>
                    <a:p>
                      <a:pPr algn="l" rtl="0" fontAlgn="ctr"/>
                      <a:r>
                        <a:rPr lang="ko-KR" altLang="en-US" sz="800" b="0" i="0" u="none" strike="noStrike">
                          <a:solidFill>
                            <a:srgbClr val="000000"/>
                          </a:solidFill>
                          <a:effectLst/>
                          <a:latin typeface="Arial" panose="020B0604020202020204" pitchFamily="34" charset="0"/>
                          <a:ea typeface="+mn-ea"/>
                          <a:cs typeface="Arial" panose="020B0604020202020204" pitchFamily="34" charset="0"/>
                        </a:rPr>
                        <a:t>관련 자산</a:t>
                      </a:r>
                      <a:r>
                        <a:rPr lang="en-US" altLang="ko-KR" sz="800" b="0" i="0" u="none" strike="noStrike">
                          <a:solidFill>
                            <a:srgbClr val="000000"/>
                          </a:solidFill>
                          <a:effectLst/>
                          <a:latin typeface="Arial" panose="020B0604020202020204" pitchFamily="34" charset="0"/>
                          <a:ea typeface="+mn-ea"/>
                          <a:cs typeface="Arial" panose="020B0604020202020204" pitchFamily="34" charset="0"/>
                        </a:rPr>
                        <a:t>,</a:t>
                      </a:r>
                      <a:r>
                        <a:rPr lang="ko-KR" altLang="en-US" sz="800" b="0" i="0" u="none" strike="noStrike">
                          <a:solidFill>
                            <a:srgbClr val="000000"/>
                          </a:solidFill>
                          <a:effectLst/>
                          <a:latin typeface="Arial" panose="020B0604020202020204" pitchFamily="34" charset="0"/>
                          <a:ea typeface="+mn-ea"/>
                          <a:cs typeface="Arial" panose="020B0604020202020204" pitchFamily="34" charset="0"/>
                        </a:rPr>
                        <a:t>부채 변동</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64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(27)</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(37)</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116035382"/>
                  </a:ext>
                </a:extLst>
              </a:tr>
              <a:tr h="131410">
                <a:tc>
                  <a:txBody>
                    <a:bodyPr/>
                    <a:lstStyle/>
                    <a:p>
                      <a:pPr algn="l" rtl="0" fontAlgn="ctr"/>
                      <a:r>
                        <a:rPr lang="ko-KR" altLang="en-US" sz="800" b="1" i="0" u="none" strike="noStrike" dirty="0">
                          <a:solidFill>
                            <a:srgbClr val="000000"/>
                          </a:solidFill>
                          <a:effectLst/>
                          <a:latin typeface="Arial" panose="020B0604020202020204" pitchFamily="34" charset="0"/>
                          <a:ea typeface="+mn-ea"/>
                          <a:cs typeface="Arial" panose="020B0604020202020204" pitchFamily="34" charset="0"/>
                        </a:rPr>
                        <a:t>현금유출</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mn-ea"/>
                          <a:cs typeface="Arial" panose="020B0604020202020204" pitchFamily="34" charset="0"/>
                        </a:rPr>
                        <a:t>(126)</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mn-ea"/>
                          <a:cs typeface="Arial" panose="020B0604020202020204" pitchFamily="34" charset="0"/>
                        </a:rPr>
                        <a:t>(27)</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mn-ea"/>
                          <a:cs typeface="Arial" panose="020B0604020202020204" pitchFamily="34" charset="0"/>
                        </a:rPr>
                        <a:t>(468)</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mn-ea"/>
                          <a:cs typeface="Arial" panose="020B0604020202020204" pitchFamily="34" charset="0"/>
                        </a:rPr>
                        <a:t>(622)</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045644775"/>
                  </a:ext>
                </a:extLst>
              </a:tr>
            </a:tbl>
          </a:graphicData>
        </a:graphic>
      </p:graphicFrame>
      <p:sp>
        <p:nvSpPr>
          <p:cNvPr id="39" name="순서도: 연결자 38">
            <a:extLst>
              <a:ext uri="{FF2B5EF4-FFF2-40B4-BE49-F238E27FC236}">
                <a16:creationId xmlns:a16="http://schemas.microsoft.com/office/drawing/2014/main" id="{0ACD571F-6367-4C15-9093-FDADE10AB03B}"/>
              </a:ext>
            </a:extLst>
          </p:cNvPr>
          <p:cNvSpPr/>
          <p:nvPr/>
        </p:nvSpPr>
        <p:spPr bwMode="auto">
          <a:xfrm>
            <a:off x="6372086" y="3935878"/>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7</a:t>
            </a:r>
            <a:endParaRPr lang="ko-KR" altLang="en-US" sz="800" b="1" kern="0" dirty="0">
              <a:solidFill>
                <a:srgbClr val="FFFFFF"/>
              </a:solidFill>
              <a:cs typeface="Arial" panose="020B0604020202020204" pitchFamily="34" charset="0"/>
            </a:endParaRPr>
          </a:p>
        </p:txBody>
      </p:sp>
      <p:graphicFrame>
        <p:nvGraphicFramePr>
          <p:cNvPr id="40" name="표 39">
            <a:extLst>
              <a:ext uri="{FF2B5EF4-FFF2-40B4-BE49-F238E27FC236}">
                <a16:creationId xmlns:a16="http://schemas.microsoft.com/office/drawing/2014/main" id="{126AB5DB-5746-4591-A7A5-3AF354E60808}"/>
              </a:ext>
            </a:extLst>
          </p:cNvPr>
          <p:cNvGraphicFramePr>
            <a:graphicFrameLocks noGrp="1"/>
          </p:cNvGraphicFramePr>
          <p:nvPr/>
        </p:nvGraphicFramePr>
        <p:xfrm>
          <a:off x="6444085" y="4557594"/>
          <a:ext cx="2925864" cy="647558"/>
        </p:xfrm>
        <a:graphic>
          <a:graphicData uri="http://schemas.openxmlformats.org/drawingml/2006/table">
            <a:tbl>
              <a:tblPr/>
              <a:tblGrid>
                <a:gridCol w="1129236">
                  <a:extLst>
                    <a:ext uri="{9D8B030D-6E8A-4147-A177-3AD203B41FA5}">
                      <a16:colId xmlns:a16="http://schemas.microsoft.com/office/drawing/2014/main" val="1422615824"/>
                    </a:ext>
                  </a:extLst>
                </a:gridCol>
                <a:gridCol w="449157">
                  <a:extLst>
                    <a:ext uri="{9D8B030D-6E8A-4147-A177-3AD203B41FA5}">
                      <a16:colId xmlns:a16="http://schemas.microsoft.com/office/drawing/2014/main" val="3863675711"/>
                    </a:ext>
                  </a:extLst>
                </a:gridCol>
                <a:gridCol w="449157">
                  <a:extLst>
                    <a:ext uri="{9D8B030D-6E8A-4147-A177-3AD203B41FA5}">
                      <a16:colId xmlns:a16="http://schemas.microsoft.com/office/drawing/2014/main" val="3224082396"/>
                    </a:ext>
                  </a:extLst>
                </a:gridCol>
                <a:gridCol w="449157">
                  <a:extLst>
                    <a:ext uri="{9D8B030D-6E8A-4147-A177-3AD203B41FA5}">
                      <a16:colId xmlns:a16="http://schemas.microsoft.com/office/drawing/2014/main" val="3581584417"/>
                    </a:ext>
                  </a:extLst>
                </a:gridCol>
                <a:gridCol w="449157">
                  <a:extLst>
                    <a:ext uri="{9D8B030D-6E8A-4147-A177-3AD203B41FA5}">
                      <a16:colId xmlns:a16="http://schemas.microsoft.com/office/drawing/2014/main" val="2545314063"/>
                    </a:ext>
                  </a:extLst>
                </a:gridCol>
              </a:tblGrid>
              <a:tr h="79939">
                <a:tc>
                  <a:txBody>
                    <a:bodyPr/>
                    <a:lstStyle/>
                    <a:p>
                      <a:pPr algn="l" rtl="0" fontAlgn="ctr"/>
                      <a:r>
                        <a:rPr lang="en-US" altLang="ko-KR" sz="800" b="1" i="0" u="none" strike="noStrike" dirty="0">
                          <a:solidFill>
                            <a:srgbClr val="FFFFFF"/>
                          </a:solidFill>
                          <a:effectLst/>
                          <a:latin typeface="Arial" panose="020B0604020202020204" pitchFamily="34" charset="0"/>
                          <a:ea typeface="+mn-ea"/>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mn-ea"/>
                          <a:cs typeface="Arial" panose="020B0604020202020204" pitchFamily="34" charset="0"/>
                        </a:rPr>
                        <a:t>단위</a:t>
                      </a:r>
                      <a:r>
                        <a:rPr lang="en-US" altLang="ko-KR" sz="800" b="1" i="0" u="none" strike="noStrike" dirty="0">
                          <a:solidFill>
                            <a:srgbClr val="FFFFFF"/>
                          </a:solidFill>
                          <a:effectLst/>
                          <a:latin typeface="Arial" panose="020B0604020202020204" pitchFamily="34" charset="0"/>
                          <a:ea typeface="+mn-ea"/>
                          <a:cs typeface="Arial" panose="020B0604020202020204" pitchFamily="34" charset="0"/>
                        </a:rPr>
                        <a:t>: </a:t>
                      </a:r>
                      <a:r>
                        <a:rPr lang="ko-KR" altLang="en-US" sz="800" b="1" i="0" u="none" strike="noStrike" dirty="0">
                          <a:solidFill>
                            <a:srgbClr val="FFFFFF"/>
                          </a:solidFill>
                          <a:effectLst/>
                          <a:latin typeface="Arial" panose="020B0604020202020204" pitchFamily="34" charset="0"/>
                          <a:ea typeface="+mn-ea"/>
                          <a:cs typeface="Arial" panose="020B0604020202020204" pitchFamily="34" charset="0"/>
                        </a:rPr>
                        <a:t>백만원</a:t>
                      </a:r>
                      <a:r>
                        <a:rPr lang="en-US" altLang="ko-KR" sz="800" b="1" i="0" u="none" strike="noStrike" dirty="0">
                          <a:solidFill>
                            <a:srgbClr val="FFFFFF"/>
                          </a:solidFill>
                          <a:effectLst/>
                          <a:latin typeface="Arial" panose="020B0604020202020204" pitchFamily="34" charset="0"/>
                          <a:ea typeface="+mn-ea"/>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mn-ea"/>
                          <a:cs typeface="Arial" panose="020B0604020202020204" pitchFamily="34" charset="0"/>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mn-ea"/>
                          <a:cs typeface="Arial" panose="020B0604020202020204" pitchFamily="34" charset="0"/>
                        </a:rPr>
                        <a:t>FY20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mn-ea"/>
                          <a:cs typeface="Arial" panose="020B0604020202020204" pitchFamily="34" charset="0"/>
                        </a:rPr>
                        <a:t>FY21</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mn-ea"/>
                          <a:cs typeface="Arial" panose="020B0604020202020204" pitchFamily="34" charset="0"/>
                        </a:rPr>
                        <a:t>Total</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802326888"/>
                  </a:ext>
                </a:extLst>
              </a:tr>
              <a:tr h="79939">
                <a:tc>
                  <a:txBody>
                    <a:bodyPr/>
                    <a:lstStyle/>
                    <a:p>
                      <a:pPr algn="l" rtl="0" fontAlgn="ct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공구기구비품</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(1)</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772868117"/>
                  </a:ext>
                </a:extLst>
              </a:tr>
              <a:tr h="79939">
                <a:tc>
                  <a:txBody>
                    <a:bodyPr/>
                    <a:lstStyle/>
                    <a:p>
                      <a:pPr algn="l" rtl="0" fontAlgn="ctr"/>
                      <a:r>
                        <a:rPr lang="ko-KR" altLang="en-US" sz="800" b="0" i="0" u="none" strike="noStrike" dirty="0" err="1">
                          <a:solidFill>
                            <a:srgbClr val="000000"/>
                          </a:solidFill>
                          <a:effectLst/>
                          <a:latin typeface="Arial" panose="020B0604020202020204" pitchFamily="34" charset="0"/>
                          <a:ea typeface="+mn-ea"/>
                          <a:cs typeface="Arial" panose="020B0604020202020204" pitchFamily="34" charset="0"/>
                        </a:rPr>
                        <a:t>기타의유형자산</a:t>
                      </a:r>
                      <a:endParaRPr lang="ko-KR" altLang="en-US" sz="8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noFill/>
                      <a:prstDash val="solid"/>
                      <a:round/>
                      <a:headEnd type="none" w="med" len="med"/>
                      <a:tailEnd type="none" w="med" len="med"/>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(2)</a:t>
                      </a:r>
                    </a:p>
                  </a:txBody>
                  <a:tcPr marL="36000" marR="36000" marT="0" marB="0" anchor="ctr">
                    <a:lnL>
                      <a:noFill/>
                    </a:lnL>
                    <a:lnR>
                      <a:noFill/>
                    </a:lnR>
                    <a:lnT w="6350" cap="flat" cmpd="sng" algn="ctr">
                      <a:noFill/>
                      <a:prstDash val="solid"/>
                      <a:round/>
                      <a:headEnd type="none" w="med" len="med"/>
                      <a:tailEnd type="none" w="med" len="med"/>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(2)</a:t>
                      </a:r>
                    </a:p>
                  </a:txBody>
                  <a:tcPr marL="36000" marR="36000" marT="0" marB="0" anchor="ctr">
                    <a:lnL>
                      <a:noFill/>
                    </a:lnL>
                    <a:lnR>
                      <a:noFill/>
                    </a:lnR>
                    <a:lnT w="6350" cap="flat" cmpd="sng" algn="ctr">
                      <a:noFill/>
                      <a:prstDash val="solid"/>
                      <a:round/>
                      <a:headEnd type="none" w="med" len="med"/>
                      <a:tailEnd type="none" w="med" len="med"/>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(55)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(59)</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a:noFill/>
                    </a:lnB>
                  </a:tcPr>
                </a:tc>
                <a:extLst>
                  <a:ext uri="{0D108BD9-81ED-4DB2-BD59-A6C34878D82A}">
                    <a16:rowId xmlns:a16="http://schemas.microsoft.com/office/drawing/2014/main" val="2415004464"/>
                  </a:ext>
                </a:extLst>
              </a:tr>
              <a:tr h="159878">
                <a:tc>
                  <a:txBody>
                    <a:bodyPr/>
                    <a:lstStyle/>
                    <a:p>
                      <a:pPr algn="l" rtl="0" fontAlgn="ctr"/>
                      <a:r>
                        <a:rPr lang="ko-KR" altLang="en-US" sz="800" b="0" i="0" u="none" strike="noStrike" dirty="0" err="1">
                          <a:solidFill>
                            <a:srgbClr val="000000"/>
                          </a:solidFill>
                          <a:effectLst/>
                          <a:latin typeface="Arial" panose="020B0604020202020204" pitchFamily="34" charset="0"/>
                          <a:ea typeface="+mn-ea"/>
                          <a:cs typeface="Arial" panose="020B0604020202020204" pitchFamily="34" charset="0"/>
                        </a:rPr>
                        <a:t>기타의무형자산</a:t>
                      </a:r>
                      <a:r>
                        <a:rPr lang="en-US" altLang="ko-KR" sz="800" b="0" i="0" u="none" strike="noStrike" baseline="30000" dirty="0">
                          <a:solidFill>
                            <a:srgbClr val="000000"/>
                          </a:solidFill>
                          <a:effectLst/>
                          <a:latin typeface="Arial" panose="020B0604020202020204" pitchFamily="34" charset="0"/>
                          <a:ea typeface="+mn-ea"/>
                          <a:cs typeface="Arial" panose="020B0604020202020204" pitchFamily="34" charset="0"/>
                        </a:rPr>
                        <a:t>2</a:t>
                      </a:r>
                      <a:endParaRPr lang="ko-KR" altLang="en-US" sz="800" b="0" i="0" u="none" strike="noStrike" baseline="30000"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(4)</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(4)</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4116035382"/>
                  </a:ext>
                </a:extLst>
              </a:tr>
              <a:tr h="79939">
                <a:tc>
                  <a:txBody>
                    <a:bodyPr/>
                    <a:lstStyle/>
                    <a:p>
                      <a:pPr algn="l" rtl="0" fontAlgn="ctr"/>
                      <a:r>
                        <a:rPr lang="ko-KR" altLang="en-US" sz="800" b="1" i="0" u="none" strike="noStrike" dirty="0">
                          <a:solidFill>
                            <a:srgbClr val="000000"/>
                          </a:solidFill>
                          <a:effectLst/>
                          <a:latin typeface="Arial" panose="020B0604020202020204" pitchFamily="34" charset="0"/>
                          <a:ea typeface="+mn-ea"/>
                          <a:cs typeface="Arial" panose="020B0604020202020204" pitchFamily="34" charset="0"/>
                        </a:rPr>
                        <a:t>현금유출</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mn-ea"/>
                          <a:cs typeface="Arial" panose="020B0604020202020204" pitchFamily="34" charset="0"/>
                        </a:rPr>
                        <a:t>(2)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mn-ea"/>
                          <a:cs typeface="Arial" panose="020B0604020202020204" pitchFamily="34" charset="0"/>
                        </a:rPr>
                        <a:t>(2)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mn-ea"/>
                          <a:cs typeface="Arial" panose="020B0604020202020204" pitchFamily="34" charset="0"/>
                        </a:rPr>
                        <a:t>(60)</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mn-ea"/>
                          <a:cs typeface="Arial" panose="020B0604020202020204" pitchFamily="34" charset="0"/>
                        </a:rPr>
                        <a:t>(65)</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045644775"/>
                  </a:ext>
                </a:extLst>
              </a:tr>
            </a:tbl>
          </a:graphicData>
        </a:graphic>
      </p:graphicFrame>
      <p:sp>
        <p:nvSpPr>
          <p:cNvPr id="23" name="TextBox 22">
            <a:extLst>
              <a:ext uri="{FF2B5EF4-FFF2-40B4-BE49-F238E27FC236}">
                <a16:creationId xmlns:a16="http://schemas.microsoft.com/office/drawing/2014/main" id="{47DD4028-8AD7-4316-9F84-BFEAEBF9CFFF}"/>
              </a:ext>
            </a:extLst>
          </p:cNvPr>
          <p:cNvSpPr txBox="1"/>
          <p:nvPr/>
        </p:nvSpPr>
        <p:spPr>
          <a:xfrm>
            <a:off x="6479015" y="2700147"/>
            <a:ext cx="2869470" cy="107722"/>
          </a:xfrm>
          <a:prstGeom prst="rect">
            <a:avLst/>
          </a:prstGeom>
          <a:noFill/>
        </p:spPr>
        <p:txBody>
          <a:bodyPr wrap="square" lIns="0" tIns="0" rIns="0" bIns="0" rtlCol="0">
            <a:spAutoFit/>
          </a:bodyPr>
          <a:lstStyle/>
          <a:p>
            <a:r>
              <a:rPr lang="en-US" altLang="ko-KR" sz="700" dirty="0">
                <a:latin typeface="Arial" panose="020B0604020202020204" pitchFamily="34" charset="0"/>
                <a:cs typeface="Arial" panose="020B0604020202020204" pitchFamily="34" charset="0"/>
              </a:rPr>
              <a:t>Note 1: '19</a:t>
            </a:r>
            <a:r>
              <a:rPr lang="ko-KR" altLang="en-US" sz="700" dirty="0">
                <a:latin typeface="Arial" panose="020B0604020202020204" pitchFamily="34" charset="0"/>
                <a:cs typeface="Arial" panose="020B0604020202020204" pitchFamily="34" charset="0"/>
              </a:rPr>
              <a:t>년 직원급여 </a:t>
            </a:r>
            <a:r>
              <a:rPr lang="en-US" altLang="ko-KR" sz="700" dirty="0">
                <a:latin typeface="Arial" panose="020B0604020202020204" pitchFamily="34" charset="0"/>
                <a:cs typeface="Arial" panose="020B0604020202020204" pitchFamily="34" charset="0"/>
              </a:rPr>
              <a:t>96</a:t>
            </a:r>
            <a:r>
              <a:rPr lang="ko-KR" altLang="en-US" sz="700" dirty="0">
                <a:latin typeface="Arial" panose="020B0604020202020204" pitchFamily="34" charset="0"/>
                <a:cs typeface="Arial" panose="020B0604020202020204" pitchFamily="34" charset="0"/>
              </a:rPr>
              <a:t>백만원</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연구비 </a:t>
            </a:r>
            <a:r>
              <a:rPr lang="en-US" altLang="ko-KR" sz="700" dirty="0">
                <a:latin typeface="Arial" panose="020B0604020202020204" pitchFamily="34" charset="0"/>
                <a:cs typeface="Arial" panose="020B0604020202020204" pitchFamily="34" charset="0"/>
              </a:rPr>
              <a:t>95</a:t>
            </a:r>
            <a:r>
              <a:rPr lang="ko-KR" altLang="en-US" sz="700" dirty="0">
                <a:latin typeface="Arial" panose="020B0604020202020204" pitchFamily="34" charset="0"/>
                <a:cs typeface="Arial" panose="020B0604020202020204" pitchFamily="34" charset="0"/>
              </a:rPr>
              <a:t>백만원이 개발비로 대체됨</a:t>
            </a:r>
            <a:endParaRPr lang="en-US" altLang="ko-KR" sz="700" dirty="0">
              <a:latin typeface="Arial" panose="020B0604020202020204" pitchFamily="34" charset="0"/>
              <a:cs typeface="Arial" panose="020B0604020202020204" pitchFamily="34" charset="0"/>
            </a:endParaRPr>
          </a:p>
        </p:txBody>
      </p:sp>
      <p:graphicFrame>
        <p:nvGraphicFramePr>
          <p:cNvPr id="24" name="표 23">
            <a:extLst>
              <a:ext uri="{FF2B5EF4-FFF2-40B4-BE49-F238E27FC236}">
                <a16:creationId xmlns:a16="http://schemas.microsoft.com/office/drawing/2014/main" id="{7F6EF6DB-6B00-40AE-923C-38509D3A48A5}"/>
              </a:ext>
            </a:extLst>
          </p:cNvPr>
          <p:cNvGraphicFramePr>
            <a:graphicFrameLocks noGrp="1"/>
          </p:cNvGraphicFramePr>
          <p:nvPr/>
        </p:nvGraphicFramePr>
        <p:xfrm>
          <a:off x="6444086" y="2892117"/>
          <a:ext cx="2925863" cy="1025968"/>
        </p:xfrm>
        <a:graphic>
          <a:graphicData uri="http://schemas.openxmlformats.org/drawingml/2006/table">
            <a:tbl>
              <a:tblPr/>
              <a:tblGrid>
                <a:gridCol w="1310385">
                  <a:extLst>
                    <a:ext uri="{9D8B030D-6E8A-4147-A177-3AD203B41FA5}">
                      <a16:colId xmlns:a16="http://schemas.microsoft.com/office/drawing/2014/main" val="1422615824"/>
                    </a:ext>
                  </a:extLst>
                </a:gridCol>
                <a:gridCol w="313204">
                  <a:extLst>
                    <a:ext uri="{9D8B030D-6E8A-4147-A177-3AD203B41FA5}">
                      <a16:colId xmlns:a16="http://schemas.microsoft.com/office/drawing/2014/main" val="3715742393"/>
                    </a:ext>
                  </a:extLst>
                </a:gridCol>
                <a:gridCol w="657331">
                  <a:extLst>
                    <a:ext uri="{9D8B030D-6E8A-4147-A177-3AD203B41FA5}">
                      <a16:colId xmlns:a16="http://schemas.microsoft.com/office/drawing/2014/main" val="1841266206"/>
                    </a:ext>
                  </a:extLst>
                </a:gridCol>
                <a:gridCol w="644943">
                  <a:extLst>
                    <a:ext uri="{9D8B030D-6E8A-4147-A177-3AD203B41FA5}">
                      <a16:colId xmlns:a16="http://schemas.microsoft.com/office/drawing/2014/main" val="1110226836"/>
                    </a:ext>
                  </a:extLst>
                </a:gridCol>
              </a:tblGrid>
              <a:tr h="128246">
                <a:tc>
                  <a:txBody>
                    <a:bodyPr/>
                    <a:lstStyle/>
                    <a:p>
                      <a:pPr algn="l" rtl="0" fontAlgn="ctr"/>
                      <a:r>
                        <a:rPr lang="ko-KR" altLang="en-US" sz="800" b="1" i="0" u="none" strike="noStrike" dirty="0">
                          <a:solidFill>
                            <a:srgbClr val="FFFFFF"/>
                          </a:solidFill>
                          <a:effectLst/>
                          <a:latin typeface="Arial" panose="020B0604020202020204" pitchFamily="34" charset="0"/>
                          <a:ea typeface="+mn-ea"/>
                          <a:cs typeface="Arial" panose="020B0604020202020204" pitchFamily="34" charset="0"/>
                        </a:rPr>
                        <a:t>개발비 구성항목</a:t>
                      </a:r>
                      <a:endParaRPr lang="en-US" altLang="ko-KR" sz="800" b="1" i="0" u="none" strike="noStrike" dirty="0">
                        <a:solidFill>
                          <a:srgbClr val="FFFFFF"/>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l" rtl="0" fontAlgn="ctr"/>
                      <a:r>
                        <a:rPr lang="ko-KR" altLang="en-US" sz="800" b="1" i="0" u="none" strike="noStrike" dirty="0">
                          <a:solidFill>
                            <a:srgbClr val="FFFFFF"/>
                          </a:solidFill>
                          <a:effectLst/>
                          <a:latin typeface="Arial" panose="020B0604020202020204" pitchFamily="34" charset="0"/>
                          <a:ea typeface="+mn-ea"/>
                          <a:cs typeface="Arial" panose="020B0604020202020204" pitchFamily="34" charset="0"/>
                        </a:rPr>
                        <a:t>연도</a:t>
                      </a:r>
                      <a:endParaRPr lang="en-US" altLang="ko-KR" sz="800" b="1" i="0" u="none" strike="noStrike" dirty="0">
                        <a:solidFill>
                          <a:srgbClr val="FFFFFF"/>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no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r" rtl="0" fontAlgn="ctr"/>
                      <a:r>
                        <a:rPr lang="ko-KR" altLang="en-US" sz="800" b="1" i="0" u="none" strike="noStrike" dirty="0">
                          <a:solidFill>
                            <a:srgbClr val="FFFFFF"/>
                          </a:solidFill>
                          <a:effectLst/>
                          <a:latin typeface="Arial" panose="020B0604020202020204" pitchFamily="34" charset="0"/>
                          <a:ea typeface="+mn-ea"/>
                          <a:cs typeface="Arial" panose="020B0604020202020204" pitchFamily="34" charset="0"/>
                        </a:rPr>
                        <a:t>대체 전 계정</a:t>
                      </a:r>
                      <a:endParaRPr lang="en-US" sz="800" b="1" i="0" u="none" strike="noStrike" dirty="0">
                        <a:solidFill>
                          <a:srgbClr val="FFFFFF"/>
                        </a:solidFill>
                        <a:effectLst/>
                        <a:latin typeface="Arial" panose="020B0604020202020204" pitchFamily="34" charset="0"/>
                        <a:ea typeface="+mn-ea"/>
                        <a:cs typeface="Arial" panose="020B0604020202020204" pitchFamily="34" charset="0"/>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r" rtl="0" fontAlgn="ctr"/>
                      <a:r>
                        <a:rPr lang="ko-KR" altLang="en-US" sz="800" b="1" i="0" u="none" strike="noStrike" dirty="0">
                          <a:solidFill>
                            <a:srgbClr val="FFFFFF"/>
                          </a:solidFill>
                          <a:effectLst/>
                          <a:latin typeface="Arial" panose="020B0604020202020204" pitchFamily="34" charset="0"/>
                          <a:ea typeface="+mn-ea"/>
                          <a:cs typeface="Arial" panose="020B0604020202020204" pitchFamily="34" charset="0"/>
                        </a:rPr>
                        <a:t>금액</a:t>
                      </a:r>
                      <a:endParaRPr lang="en-US" sz="800" b="1" i="0" u="none" strike="noStrike" dirty="0">
                        <a:solidFill>
                          <a:srgbClr val="FFFFFF"/>
                        </a:solidFill>
                        <a:effectLst/>
                        <a:latin typeface="Arial" panose="020B0604020202020204" pitchFamily="34" charset="0"/>
                        <a:ea typeface="+mn-ea"/>
                        <a:cs typeface="Arial" panose="020B0604020202020204" pitchFamily="34" charset="0"/>
                      </a:endParaRP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802326888"/>
                  </a:ext>
                </a:extLst>
              </a:tr>
              <a:tr h="128246">
                <a:tc>
                  <a:txBody>
                    <a:bodyPr/>
                    <a:lstStyle/>
                    <a:p>
                      <a:pPr algn="l" rtl="0" fontAlgn="ct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직원급여</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ctr" rtl="0"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2019</a:t>
                      </a:r>
                      <a:endParaRPr lang="ko-KR" altLang="en-US" sz="8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no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급여</a:t>
                      </a:r>
                      <a:endParaRPr lang="en-US" altLang="ko-KR" sz="8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96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772868117"/>
                  </a:ext>
                </a:extLst>
              </a:tr>
              <a:tr h="128246">
                <a:tc>
                  <a:txBody>
                    <a:bodyPr/>
                    <a:lstStyle/>
                    <a:p>
                      <a:pPr algn="l" rtl="0" fontAlgn="ct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시제품제작비</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noFill/>
                      <a:prstDash val="solid"/>
                      <a:round/>
                      <a:headEnd type="none" w="med" len="med"/>
                      <a:tailEnd type="none" w="med" len="med"/>
                    </a:lnT>
                    <a:lnB>
                      <a:noFill/>
                    </a:lnB>
                  </a:tcPr>
                </a:tc>
                <a:tc>
                  <a:txBody>
                    <a:bodyPr/>
                    <a:lstStyle/>
                    <a:p>
                      <a:pPr algn="ctr" rtl="0"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2019</a:t>
                      </a:r>
                      <a:endParaRPr lang="ko-KR" altLang="en-US" sz="8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noFill/>
                      <a:prstDash val="solid"/>
                      <a:round/>
                      <a:headEnd type="none" w="med" len="med"/>
                      <a:tailEnd type="none" w="med" len="med"/>
                    </a:lnL>
                    <a:lnR>
                      <a:noFill/>
                    </a:lnR>
                    <a:lnT w="6350" cap="flat" cmpd="sng" algn="ctr">
                      <a:noFill/>
                      <a:prstDash val="solid"/>
                      <a:round/>
                      <a:headEnd type="none" w="med" len="med"/>
                      <a:tailEnd type="none" w="med" len="med"/>
                    </a:lnT>
                    <a:lnB>
                      <a:noFill/>
                    </a:lnB>
                  </a:tcPr>
                </a:tc>
                <a:tc>
                  <a:txBody>
                    <a:bodyPr/>
                    <a:lstStyle/>
                    <a:p>
                      <a:pPr algn="r" fontAlgn="ct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연구비</a:t>
                      </a:r>
                      <a:endParaRPr lang="en-US" altLang="ko-KR" sz="8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a:noFill/>
                    </a:lnL>
                    <a:lnR>
                      <a:noFill/>
                    </a:lnR>
                    <a:lnT w="6350" cap="flat" cmpd="sng" algn="ctr">
                      <a:no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29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a:noFill/>
                    </a:lnB>
                  </a:tcPr>
                </a:tc>
                <a:extLst>
                  <a:ext uri="{0D108BD9-81ED-4DB2-BD59-A6C34878D82A}">
                    <a16:rowId xmlns:a16="http://schemas.microsoft.com/office/drawing/2014/main" val="3671286614"/>
                  </a:ext>
                </a:extLst>
              </a:tr>
              <a:tr h="128246">
                <a:tc>
                  <a:txBody>
                    <a:bodyPr/>
                    <a:lstStyle/>
                    <a:p>
                      <a:pPr algn="l" rtl="0" fontAlgn="ct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국민대 향 연구개발비</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noFill/>
                      <a:prstDash val="solid"/>
                      <a:round/>
                      <a:headEnd type="none" w="med" len="med"/>
                      <a:tailEnd type="none" w="med" len="med"/>
                    </a:lnT>
                    <a:lnB>
                      <a:noFill/>
                    </a:lnB>
                  </a:tcPr>
                </a:tc>
                <a:tc>
                  <a:txBody>
                    <a:bodyPr/>
                    <a:lstStyle/>
                    <a:p>
                      <a:pPr algn="ctr" rtl="0"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2019</a:t>
                      </a:r>
                      <a:endParaRPr lang="ko-KR" altLang="en-US" sz="8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noFill/>
                      <a:prstDash val="solid"/>
                      <a:round/>
                      <a:headEnd type="none" w="med" len="med"/>
                      <a:tailEnd type="none" w="med" len="med"/>
                    </a:lnL>
                    <a:lnR>
                      <a:noFill/>
                    </a:lnR>
                    <a:lnT w="6350" cap="flat" cmpd="sng" algn="ctr">
                      <a:noFill/>
                      <a:prstDash val="solid"/>
                      <a:round/>
                      <a:headEnd type="none" w="med" len="med"/>
                      <a:tailEnd type="none" w="med" len="med"/>
                    </a:lnT>
                    <a:lnB>
                      <a:noFill/>
                    </a:lnB>
                  </a:tcPr>
                </a:tc>
                <a:tc>
                  <a:txBody>
                    <a:bodyPr/>
                    <a:lstStyle/>
                    <a:p>
                      <a:pPr algn="r" fontAlgn="ct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연구비</a:t>
                      </a:r>
                      <a:endParaRPr lang="en-US" altLang="ko-KR" sz="8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a:noFill/>
                    </a:lnL>
                    <a:lnR>
                      <a:noFill/>
                    </a:lnR>
                    <a:lnT w="6350" cap="flat" cmpd="sng" algn="ctr">
                      <a:noFill/>
                      <a:prstDash val="solid"/>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51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a:noFill/>
                    </a:lnB>
                  </a:tcPr>
                </a:tc>
                <a:extLst>
                  <a:ext uri="{0D108BD9-81ED-4DB2-BD59-A6C34878D82A}">
                    <a16:rowId xmlns:a16="http://schemas.microsoft.com/office/drawing/2014/main" val="3128488208"/>
                  </a:ext>
                </a:extLst>
              </a:tr>
              <a:tr h="128246">
                <a:tc>
                  <a:txBody>
                    <a:bodyPr/>
                    <a:lstStyle/>
                    <a:p>
                      <a:pPr algn="l" rtl="0" fontAlgn="ct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기타</a:t>
                      </a:r>
                    </a:p>
                  </a:txBody>
                  <a:tcPr marL="36000" marR="36000" marT="0" marB="0" anchor="ctr">
                    <a:lnL w="6350" cap="flat" cmpd="sng" algn="ctr">
                      <a:solidFill>
                        <a:srgbClr val="00338D"/>
                      </a:solidFill>
                      <a:prstDash val="solid"/>
                      <a:round/>
                      <a:headEnd type="none" w="med" len="med"/>
                      <a:tailEnd type="none" w="med" len="med"/>
                    </a:lnL>
                    <a:lnR>
                      <a:noFill/>
                    </a:lnR>
                    <a:lnT>
                      <a:noFill/>
                    </a:lnT>
                    <a:lnB w="12700" cap="flat" cmpd="sng" algn="ctr">
                      <a:noFill/>
                      <a:prstDash val="solid"/>
                      <a:round/>
                      <a:headEnd type="none" w="med" len="med"/>
                      <a:tailEnd type="none" w="med" len="med"/>
                    </a:lnB>
                  </a:tcPr>
                </a:tc>
                <a:tc>
                  <a:txBody>
                    <a:bodyPr/>
                    <a:lstStyle/>
                    <a:p>
                      <a:pPr algn="ctr" rtl="0"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2019</a:t>
                      </a:r>
                      <a:endParaRPr lang="ko-KR" altLang="en-US" sz="8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tcPr>
                </a:tc>
                <a:tc>
                  <a:txBody>
                    <a:bodyPr/>
                    <a:lstStyle/>
                    <a:p>
                      <a:pPr algn="r" rtl="0" fontAlgn="ct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연구비</a:t>
                      </a:r>
                      <a:endParaRPr lang="en-US" altLang="ko-KR" sz="8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a:noFill/>
                    </a:lnL>
                    <a:lnR>
                      <a:noFill/>
                    </a:lnR>
                    <a:lnT>
                      <a:noFill/>
                    </a:lnT>
                    <a:lnB w="12700" cap="flat" cmpd="sng" algn="ctr">
                      <a:noFill/>
                      <a:prstDash val="solid"/>
                      <a:round/>
                      <a:headEnd type="none" w="med" len="med"/>
                      <a:tailEnd type="none" w="med" len="med"/>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15 </a:t>
                      </a:r>
                    </a:p>
                  </a:txBody>
                  <a:tcPr marL="36000" marR="36000" marT="0" marB="0" anchor="ctr">
                    <a:lnL>
                      <a:noFill/>
                    </a:lnL>
                    <a:lnR w="6350" cap="flat" cmpd="sng" algn="ctr">
                      <a:solidFill>
                        <a:srgbClr val="00338D"/>
                      </a:solidFill>
                      <a:prstDash val="solid"/>
                      <a:round/>
                      <a:headEnd type="none" w="med" len="med"/>
                      <a:tailEnd type="none" w="med" len="med"/>
                    </a:lnR>
                    <a:lnT>
                      <a:noFill/>
                    </a:lnT>
                    <a:lnB w="12700" cap="flat" cmpd="sng" algn="ctr">
                      <a:noFill/>
                      <a:prstDash val="solid"/>
                      <a:round/>
                      <a:headEnd type="none" w="med" len="med"/>
                      <a:tailEnd type="none" w="med" len="med"/>
                    </a:lnB>
                  </a:tcPr>
                </a:tc>
                <a:extLst>
                  <a:ext uri="{0D108BD9-81ED-4DB2-BD59-A6C34878D82A}">
                    <a16:rowId xmlns:a16="http://schemas.microsoft.com/office/drawing/2014/main" val="4116035382"/>
                  </a:ext>
                </a:extLst>
              </a:tr>
              <a:tr h="128246">
                <a:tc>
                  <a:txBody>
                    <a:bodyPr/>
                    <a:lstStyle/>
                    <a:p>
                      <a:pPr algn="l" rtl="0" fontAlgn="ctr"/>
                      <a:r>
                        <a:rPr lang="ko-KR" altLang="en-US" sz="800" b="0" i="0" u="none" strike="noStrike" dirty="0" err="1">
                          <a:solidFill>
                            <a:srgbClr val="000000"/>
                          </a:solidFill>
                          <a:effectLst/>
                          <a:latin typeface="Arial" panose="020B0604020202020204" pitchFamily="34" charset="0"/>
                          <a:ea typeface="+mn-ea"/>
                          <a:cs typeface="Arial" panose="020B0604020202020204" pitchFamily="34" charset="0"/>
                        </a:rPr>
                        <a:t>클라우드서비스</a:t>
                      </a: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 외주비용</a:t>
                      </a:r>
                      <a:r>
                        <a:rPr lang="en-US" altLang="ko-KR" sz="800" b="0" i="0" u="none" strike="noStrike" baseline="30000" dirty="0">
                          <a:solidFill>
                            <a:srgbClr val="000000"/>
                          </a:solidFill>
                          <a:effectLst/>
                          <a:latin typeface="Arial" panose="020B0604020202020204" pitchFamily="34" charset="0"/>
                          <a:ea typeface="+mn-ea"/>
                          <a:cs typeface="Arial" panose="020B0604020202020204" pitchFamily="34" charset="0"/>
                        </a:rPr>
                        <a:t>2</a:t>
                      </a:r>
                      <a:endParaRPr lang="ko-KR" altLang="en-US" sz="800" b="0" i="0" u="none" strike="noStrike" baseline="30000"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2021</a:t>
                      </a:r>
                      <a:endParaRPr lang="ko-KR" altLang="en-US" sz="8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rtl="0" fontAlgn="ct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매출원가</a:t>
                      </a:r>
                      <a:endParaRPr lang="en-US" altLang="ko-KR" sz="8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406</a:t>
                      </a:r>
                    </a:p>
                  </a:txBody>
                  <a:tcPr marL="36000" marR="36000" marT="0" marB="0" anchor="ctr">
                    <a:lnL>
                      <a:noFill/>
                    </a:lnL>
                    <a:lnR w="6350" cap="flat" cmpd="sng" algn="ctr">
                      <a:solidFill>
                        <a:srgbClr val="00338D"/>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960121341"/>
                  </a:ext>
                </a:extLst>
              </a:tr>
              <a:tr h="128246">
                <a:tc>
                  <a:txBody>
                    <a:bodyPr/>
                    <a:lstStyle/>
                    <a:p>
                      <a:pPr algn="l" rtl="0" fontAlgn="ctr"/>
                      <a:r>
                        <a:rPr lang="ko-KR" altLang="en-US" sz="800" b="0" i="0" u="none" strike="noStrike" dirty="0" err="1">
                          <a:solidFill>
                            <a:srgbClr val="000000"/>
                          </a:solidFill>
                          <a:effectLst/>
                          <a:latin typeface="Arial" panose="020B0604020202020204" pitchFamily="34" charset="0"/>
                          <a:ea typeface="+mn-ea"/>
                          <a:cs typeface="Arial" panose="020B0604020202020204" pitchFamily="34" charset="0"/>
                        </a:rPr>
                        <a:t>목업</a:t>
                      </a: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 등 기타</a:t>
                      </a:r>
                      <a:r>
                        <a:rPr lang="en-US" altLang="ko-KR" sz="800" b="0" i="0" u="none" strike="noStrike" baseline="30000" dirty="0">
                          <a:solidFill>
                            <a:srgbClr val="000000"/>
                          </a:solidFill>
                          <a:effectLst/>
                          <a:latin typeface="Arial" panose="020B0604020202020204" pitchFamily="34" charset="0"/>
                          <a:ea typeface="+mn-ea"/>
                          <a:cs typeface="Arial" panose="020B0604020202020204" pitchFamily="34" charset="0"/>
                        </a:rPr>
                        <a:t>2</a:t>
                      </a:r>
                      <a:endParaRPr lang="ko-KR" altLang="en-US" sz="800" b="0" i="0" u="none" strike="noStrike" baseline="30000"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w="1270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ctr" rtl="0"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2021</a:t>
                      </a:r>
                      <a:endParaRPr lang="ko-KR" altLang="en-US" sz="8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연구비</a:t>
                      </a:r>
                      <a:endParaRPr lang="en-US" altLang="ko-KR" sz="8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a:noFill/>
                    </a:lnL>
                    <a:lnR>
                      <a:noFill/>
                    </a:lnR>
                    <a:lnT w="1270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25</a:t>
                      </a:r>
                    </a:p>
                  </a:txBody>
                  <a:tcPr marL="36000" marR="36000" marT="0" marB="0" anchor="ctr">
                    <a:lnL>
                      <a:noFill/>
                    </a:lnL>
                    <a:lnR w="6350" cap="flat" cmpd="sng" algn="ctr">
                      <a:solidFill>
                        <a:srgbClr val="00338D"/>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240302942"/>
                  </a:ext>
                </a:extLst>
              </a:tr>
              <a:tr h="128246">
                <a:tc>
                  <a:txBody>
                    <a:bodyPr/>
                    <a:lstStyle/>
                    <a:p>
                      <a:pPr algn="l" rtl="0" fontAlgn="ctr"/>
                      <a:r>
                        <a:rPr lang="ko-KR" altLang="en-US" sz="800" b="1" i="0" u="none" strike="noStrike" dirty="0">
                          <a:solidFill>
                            <a:srgbClr val="000000"/>
                          </a:solidFill>
                          <a:effectLst/>
                          <a:latin typeface="Arial" panose="020B0604020202020204" pitchFamily="34" charset="0"/>
                          <a:ea typeface="+mn-ea"/>
                          <a:cs typeface="Arial" panose="020B0604020202020204" pitchFamily="34" charset="0"/>
                        </a:rPr>
                        <a:t>현금유출</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l" rtl="0" fontAlgn="ctr"/>
                      <a:endParaRPr lang="ko-KR" altLang="en-US" sz="800" b="1"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no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endParaRPr lang="en-US" altLang="ko-KR" sz="800" b="1"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1" i="0" u="none" strike="noStrike" dirty="0">
                          <a:solidFill>
                            <a:srgbClr val="000000"/>
                          </a:solidFill>
                          <a:effectLst/>
                          <a:latin typeface="Arial" panose="020B0604020202020204" pitchFamily="34" charset="0"/>
                          <a:ea typeface="+mn-ea"/>
                          <a:cs typeface="Arial" panose="020B0604020202020204" pitchFamily="34" charset="0"/>
                        </a:rPr>
                        <a:t>622 </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045644775"/>
                  </a:ext>
                </a:extLst>
              </a:tr>
            </a:tbl>
          </a:graphicData>
        </a:graphic>
      </p:graphicFrame>
      <p:sp>
        <p:nvSpPr>
          <p:cNvPr id="31" name="직사각형 30">
            <a:extLst>
              <a:ext uri="{FF2B5EF4-FFF2-40B4-BE49-F238E27FC236}">
                <a16:creationId xmlns:a16="http://schemas.microsoft.com/office/drawing/2014/main" id="{FA4F63B2-3C52-4F7A-90CC-C42CF981C9F7}"/>
              </a:ext>
            </a:extLst>
          </p:cNvPr>
          <p:cNvSpPr/>
          <p:nvPr/>
        </p:nvSpPr>
        <p:spPr>
          <a:xfrm>
            <a:off x="6457552" y="2274437"/>
            <a:ext cx="2901600" cy="121256"/>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 name="연결선: 꺾임 2">
            <a:extLst>
              <a:ext uri="{FF2B5EF4-FFF2-40B4-BE49-F238E27FC236}">
                <a16:creationId xmlns:a16="http://schemas.microsoft.com/office/drawing/2014/main" id="{C8AA9EE4-7EC7-4B85-95EE-2A326C62C89E}"/>
              </a:ext>
            </a:extLst>
          </p:cNvPr>
          <p:cNvCxnSpPr>
            <a:cxnSpLocks/>
            <a:stCxn id="31" idx="1"/>
            <a:endCxn id="24" idx="1"/>
          </p:cNvCxnSpPr>
          <p:nvPr/>
        </p:nvCxnSpPr>
        <p:spPr>
          <a:xfrm rot="10800000" flipV="1">
            <a:off x="6444086" y="2335065"/>
            <a:ext cx="13466" cy="1070036"/>
          </a:xfrm>
          <a:prstGeom prst="bentConnector3">
            <a:avLst>
              <a:gd name="adj1" fmla="val 14015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순서도: 연결자 40">
            <a:extLst>
              <a:ext uri="{FF2B5EF4-FFF2-40B4-BE49-F238E27FC236}">
                <a16:creationId xmlns:a16="http://schemas.microsoft.com/office/drawing/2014/main" id="{005B71E0-35B2-4511-8C72-E442D58615E7}"/>
              </a:ext>
            </a:extLst>
          </p:cNvPr>
          <p:cNvSpPr/>
          <p:nvPr/>
        </p:nvSpPr>
        <p:spPr bwMode="auto">
          <a:xfrm>
            <a:off x="6372086" y="5234793"/>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8</a:t>
            </a:r>
            <a:endParaRPr lang="ko-KR" altLang="en-US" sz="800" b="1" kern="0" dirty="0">
              <a:solidFill>
                <a:srgbClr val="FFFFFF"/>
              </a:solidFill>
              <a:cs typeface="Arial" panose="020B0604020202020204" pitchFamily="34" charset="0"/>
            </a:endParaRPr>
          </a:p>
        </p:txBody>
      </p:sp>
      <p:graphicFrame>
        <p:nvGraphicFramePr>
          <p:cNvPr id="12" name="표 11">
            <a:extLst>
              <a:ext uri="{FF2B5EF4-FFF2-40B4-BE49-F238E27FC236}">
                <a16:creationId xmlns:a16="http://schemas.microsoft.com/office/drawing/2014/main" id="{4D498B4C-2138-4EA1-AD1F-0E1AB493FE64}"/>
              </a:ext>
            </a:extLst>
          </p:cNvPr>
          <p:cNvGraphicFramePr>
            <a:graphicFrameLocks noGrp="1"/>
          </p:cNvGraphicFramePr>
          <p:nvPr/>
        </p:nvGraphicFramePr>
        <p:xfrm>
          <a:off x="6438685" y="5699999"/>
          <a:ext cx="2931264" cy="525600"/>
        </p:xfrm>
        <a:graphic>
          <a:graphicData uri="http://schemas.openxmlformats.org/drawingml/2006/table">
            <a:tbl>
              <a:tblPr/>
              <a:tblGrid>
                <a:gridCol w="397469">
                  <a:extLst>
                    <a:ext uri="{9D8B030D-6E8A-4147-A177-3AD203B41FA5}">
                      <a16:colId xmlns:a16="http://schemas.microsoft.com/office/drawing/2014/main" val="1359801083"/>
                    </a:ext>
                  </a:extLst>
                </a:gridCol>
                <a:gridCol w="498941">
                  <a:extLst>
                    <a:ext uri="{9D8B030D-6E8A-4147-A177-3AD203B41FA5}">
                      <a16:colId xmlns:a16="http://schemas.microsoft.com/office/drawing/2014/main" val="1848978304"/>
                    </a:ext>
                  </a:extLst>
                </a:gridCol>
                <a:gridCol w="728589">
                  <a:extLst>
                    <a:ext uri="{9D8B030D-6E8A-4147-A177-3AD203B41FA5}">
                      <a16:colId xmlns:a16="http://schemas.microsoft.com/office/drawing/2014/main" val="3082646795"/>
                    </a:ext>
                  </a:extLst>
                </a:gridCol>
                <a:gridCol w="656877">
                  <a:extLst>
                    <a:ext uri="{9D8B030D-6E8A-4147-A177-3AD203B41FA5}">
                      <a16:colId xmlns:a16="http://schemas.microsoft.com/office/drawing/2014/main" val="945071077"/>
                    </a:ext>
                  </a:extLst>
                </a:gridCol>
                <a:gridCol w="649388">
                  <a:extLst>
                    <a:ext uri="{9D8B030D-6E8A-4147-A177-3AD203B41FA5}">
                      <a16:colId xmlns:a16="http://schemas.microsoft.com/office/drawing/2014/main" val="337243553"/>
                    </a:ext>
                  </a:extLst>
                </a:gridCol>
              </a:tblGrid>
              <a:tr h="248968">
                <a:tc>
                  <a:txBody>
                    <a:bodyPr/>
                    <a:lstStyle/>
                    <a:p>
                      <a:pPr algn="ctr" fontAlgn="ctr"/>
                      <a:r>
                        <a:rPr lang="ko-KR" altLang="en-US" sz="800" b="1" i="0" u="none" strike="noStrike" dirty="0">
                          <a:solidFill>
                            <a:srgbClr val="FFFFFF"/>
                          </a:solidFill>
                          <a:effectLst/>
                          <a:latin typeface="Arial" panose="020B0604020202020204" pitchFamily="34" charset="0"/>
                          <a:ea typeface="+mn-ea"/>
                          <a:cs typeface="Arial" panose="020B0604020202020204" pitchFamily="34" charset="0"/>
                        </a:rPr>
                        <a:t>연도</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fontAlgn="ctr"/>
                      <a:r>
                        <a:rPr lang="ko-KR" altLang="en-US" sz="800" b="1" i="0" u="none" strike="noStrike" dirty="0">
                          <a:solidFill>
                            <a:srgbClr val="FFFFFF"/>
                          </a:solidFill>
                          <a:effectLst/>
                          <a:latin typeface="Arial" panose="020B0604020202020204" pitchFamily="34" charset="0"/>
                          <a:ea typeface="+mn-ea"/>
                          <a:cs typeface="Arial" panose="020B0604020202020204" pitchFamily="34" charset="0"/>
                        </a:rPr>
                        <a:t>종류</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fontAlgn="ctr"/>
                      <a:r>
                        <a:rPr lang="ko-KR" altLang="en-US" sz="800" b="1" i="0" u="none" strike="noStrike" dirty="0" err="1">
                          <a:solidFill>
                            <a:srgbClr val="FFFFFF"/>
                          </a:solidFill>
                          <a:effectLst/>
                          <a:latin typeface="Arial" panose="020B0604020202020204" pitchFamily="34" charset="0"/>
                          <a:ea typeface="+mn-ea"/>
                          <a:cs typeface="Arial" panose="020B0604020202020204" pitchFamily="34" charset="0"/>
                        </a:rPr>
                        <a:t>발행주식수</a:t>
                      </a:r>
                      <a:r>
                        <a:rPr lang="en-US" altLang="ko-KR" sz="800" b="1" i="0" u="none" strike="noStrike" dirty="0">
                          <a:solidFill>
                            <a:srgbClr val="FFFFFF"/>
                          </a:solidFill>
                          <a:effectLst/>
                          <a:latin typeface="Arial" panose="020B0604020202020204" pitchFamily="34" charset="0"/>
                          <a:ea typeface="+mn-ea"/>
                          <a:cs typeface="Arial" panose="020B0604020202020204" pitchFamily="34" charset="0"/>
                        </a:rPr>
                        <a:t>(</a:t>
                      </a:r>
                      <a:r>
                        <a:rPr lang="en-US" sz="800" b="1" i="0" u="none" strike="noStrike" dirty="0">
                          <a:solidFill>
                            <a:srgbClr val="FFFFFF"/>
                          </a:solidFill>
                          <a:effectLst/>
                          <a:latin typeface="Arial" panose="020B0604020202020204" pitchFamily="34" charset="0"/>
                          <a:ea typeface="+mn-ea"/>
                          <a:cs typeface="Arial" panose="020B0604020202020204" pitchFamily="34" charset="0"/>
                        </a:rPr>
                        <a:t>A)</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fontAlgn="ctr"/>
                      <a:r>
                        <a:rPr lang="ko-KR" altLang="en-US" sz="800" b="1" i="0" u="none" strike="noStrike" dirty="0" err="1">
                          <a:solidFill>
                            <a:srgbClr val="FFFFFF"/>
                          </a:solidFill>
                          <a:effectLst/>
                          <a:latin typeface="Arial" panose="020B0604020202020204" pitchFamily="34" charset="0"/>
                          <a:ea typeface="+mn-ea"/>
                          <a:cs typeface="Arial" panose="020B0604020202020204" pitchFamily="34" charset="0"/>
                        </a:rPr>
                        <a:t>발행가액</a:t>
                      </a:r>
                      <a:r>
                        <a:rPr lang="en-US" altLang="ko-KR" sz="800" b="1" i="0" u="none" strike="noStrike" dirty="0">
                          <a:solidFill>
                            <a:srgbClr val="FFFFFF"/>
                          </a:solidFill>
                          <a:effectLst/>
                          <a:latin typeface="Arial" panose="020B0604020202020204" pitchFamily="34" charset="0"/>
                          <a:ea typeface="+mn-ea"/>
                          <a:cs typeface="Arial" panose="020B0604020202020204" pitchFamily="34" charset="0"/>
                        </a:rPr>
                        <a:t>(</a:t>
                      </a:r>
                      <a:r>
                        <a:rPr lang="en-US" sz="800" b="1" i="0" u="none" strike="noStrike" dirty="0">
                          <a:solidFill>
                            <a:srgbClr val="FFFFFF"/>
                          </a:solidFill>
                          <a:effectLst/>
                          <a:latin typeface="Arial" panose="020B0604020202020204" pitchFamily="34" charset="0"/>
                          <a:ea typeface="+mn-ea"/>
                          <a:cs typeface="Arial" panose="020B0604020202020204" pitchFamily="34" charset="0"/>
                        </a:rPr>
                        <a:t>B)</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solidFill>
                      <a:srgbClr val="00338D"/>
                    </a:solidFill>
                  </a:tcPr>
                </a:tc>
                <a:tc>
                  <a:txBody>
                    <a:bodyPr/>
                    <a:lstStyle/>
                    <a:p>
                      <a:pPr algn="ctr" fontAlgn="ctr"/>
                      <a:r>
                        <a:rPr lang="ko-KR" altLang="en-US" sz="800" b="1" i="0" u="none" strike="noStrike" dirty="0">
                          <a:solidFill>
                            <a:srgbClr val="FFFFFF"/>
                          </a:solidFill>
                          <a:effectLst/>
                          <a:latin typeface="Arial" panose="020B0604020202020204" pitchFamily="34" charset="0"/>
                          <a:ea typeface="+mn-ea"/>
                          <a:cs typeface="Arial" panose="020B0604020202020204" pitchFamily="34" charset="0"/>
                        </a:rPr>
                        <a:t>납입금액 </a:t>
                      </a:r>
                      <a:r>
                        <a:rPr lang="en-US" altLang="ko-KR" sz="800" b="1" i="0" u="none" strike="noStrike" dirty="0">
                          <a:solidFill>
                            <a:srgbClr val="FFFFFF"/>
                          </a:solidFill>
                          <a:effectLst/>
                          <a:latin typeface="Arial" panose="020B0604020202020204" pitchFamily="34" charset="0"/>
                          <a:ea typeface="+mn-ea"/>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mn-ea"/>
                          <a:cs typeface="Arial" panose="020B0604020202020204" pitchFamily="34" charset="0"/>
                        </a:rPr>
                        <a:t>원</a:t>
                      </a:r>
                      <a:r>
                        <a:rPr lang="en-US" altLang="ko-KR" sz="800" b="1" i="0" u="none" strike="noStrike" dirty="0">
                          <a:solidFill>
                            <a:srgbClr val="FFFFFF"/>
                          </a:solidFill>
                          <a:effectLst/>
                          <a:latin typeface="Arial" panose="020B0604020202020204" pitchFamily="34" charset="0"/>
                          <a:ea typeface="+mn-ea"/>
                          <a:cs typeface="Arial" panose="020B0604020202020204" pitchFamily="34" charset="0"/>
                        </a:rPr>
                        <a:t>)</a:t>
                      </a:r>
                    </a:p>
                    <a:p>
                      <a:pPr algn="ctr" fontAlgn="ctr"/>
                      <a:r>
                        <a:rPr lang="en-US" altLang="ko-KR" sz="800" b="1" i="0" u="none" strike="noStrike" dirty="0">
                          <a:solidFill>
                            <a:srgbClr val="FFFFFF"/>
                          </a:solidFill>
                          <a:effectLst/>
                          <a:latin typeface="Arial" panose="020B0604020202020204" pitchFamily="34" charset="0"/>
                          <a:ea typeface="+mn-ea"/>
                          <a:cs typeface="Arial" panose="020B0604020202020204" pitchFamily="34" charset="0"/>
                        </a:rPr>
                        <a:t>(= </a:t>
                      </a:r>
                      <a:r>
                        <a:rPr lang="en-US" sz="800" b="1" i="0" u="none" strike="noStrike" dirty="0">
                          <a:solidFill>
                            <a:srgbClr val="FFFFFF"/>
                          </a:solidFill>
                          <a:effectLst/>
                          <a:latin typeface="Arial" panose="020B0604020202020204" pitchFamily="34" charset="0"/>
                          <a:ea typeface="+mn-ea"/>
                          <a:cs typeface="Arial" panose="020B0604020202020204" pitchFamily="34" charset="0"/>
                        </a:rPr>
                        <a:t>A x B)</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solidFill>
                      <a:srgbClr val="00338D"/>
                    </a:solidFill>
                  </a:tcPr>
                </a:tc>
                <a:extLst>
                  <a:ext uri="{0D108BD9-81ED-4DB2-BD59-A6C34878D82A}">
                    <a16:rowId xmlns:a16="http://schemas.microsoft.com/office/drawing/2014/main" val="2500114393"/>
                  </a:ext>
                </a:extLst>
              </a:tr>
              <a:tr h="138316">
                <a:tc>
                  <a:txBody>
                    <a:bodyPr/>
                    <a:lstStyle/>
                    <a:p>
                      <a:pPr algn="l"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2019</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l" fontAlgn="ct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신주발행</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1,121 </a:t>
                      </a:r>
                    </a:p>
                  </a:txBody>
                  <a:tcPr marL="36000" marR="36000" marT="0" marB="0" anchor="ctr">
                    <a:lnL>
                      <a:noFill/>
                    </a:lnL>
                    <a:lnR>
                      <a:noFill/>
                    </a:lnR>
                    <a:lnT>
                      <a:noFill/>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79,239 </a:t>
                      </a:r>
                    </a:p>
                  </a:txBody>
                  <a:tcPr marL="36000" marR="36000" marT="0" marB="0" anchor="ctr">
                    <a:lnL>
                      <a:noFill/>
                    </a:lnL>
                    <a:lnR>
                      <a:noFill/>
                    </a:lnR>
                    <a:lnT>
                      <a:noFill/>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88,826,919 </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57271009"/>
                  </a:ext>
                </a:extLst>
              </a:tr>
              <a:tr h="138316">
                <a:tc>
                  <a:txBody>
                    <a:bodyPr/>
                    <a:lstStyle/>
                    <a:p>
                      <a:pPr algn="l"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2020</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신주발행</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10,697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mn-ea"/>
                          <a:cs typeface="Arial" panose="020B0604020202020204" pitchFamily="34" charset="0"/>
                        </a:rPr>
                        <a:t>14,956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n-ea"/>
                          <a:cs typeface="Arial" panose="020B0604020202020204" pitchFamily="34" charset="0"/>
                        </a:rPr>
                        <a:t>159,984,332 </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3446333189"/>
                  </a:ext>
                </a:extLst>
              </a:tr>
            </a:tbl>
          </a:graphicData>
        </a:graphic>
      </p:graphicFrame>
      <p:sp>
        <p:nvSpPr>
          <p:cNvPr id="26" name="제목 2">
            <a:extLst>
              <a:ext uri="{FF2B5EF4-FFF2-40B4-BE49-F238E27FC236}">
                <a16:creationId xmlns:a16="http://schemas.microsoft.com/office/drawing/2014/main" id="{184FEEDA-0867-4CD7-BDFA-91EED51C6FA6}"/>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400" b="1" dirty="0">
                <a:solidFill>
                  <a:srgbClr val="00338D"/>
                </a:solidFill>
                <a:latin typeface="KPMG Extralight" panose="020B0303030202040204" pitchFamily="34" charset="0"/>
              </a:rPr>
              <a:t>Operating Result (3/3) </a:t>
            </a:r>
            <a:endParaRPr lang="en-US" altLang="ko-KR" sz="4400" b="1" dirty="0">
              <a:solidFill>
                <a:srgbClr val="00338D"/>
              </a:solidFill>
              <a:highlight>
                <a:srgbClr val="FFFF00"/>
              </a:highlight>
              <a:latin typeface="KPMG Extralight" panose="020B0303030202040204" pitchFamily="34" charset="0"/>
            </a:endParaRPr>
          </a:p>
        </p:txBody>
      </p:sp>
      <p:graphicFrame>
        <p:nvGraphicFramePr>
          <p:cNvPr id="30" name="표 29">
            <a:extLst>
              <a:ext uri="{FF2B5EF4-FFF2-40B4-BE49-F238E27FC236}">
                <a16:creationId xmlns:a16="http://schemas.microsoft.com/office/drawing/2014/main" id="{270622D5-8762-4037-988F-2BEFAEDC2149}"/>
              </a:ext>
            </a:extLst>
          </p:cNvPr>
          <p:cNvGraphicFramePr>
            <a:graphicFrameLocks noGrp="1"/>
          </p:cNvGraphicFramePr>
          <p:nvPr>
            <p:extLst>
              <p:ext uri="{D42A27DB-BD31-4B8C-83A1-F6EECF244321}">
                <p14:modId xmlns:p14="http://schemas.microsoft.com/office/powerpoint/2010/main" val="2861297507"/>
              </p:ext>
            </p:extLst>
          </p:nvPr>
        </p:nvGraphicFramePr>
        <p:xfrm>
          <a:off x="2138400" y="1515600"/>
          <a:ext cx="4078513" cy="3080385"/>
        </p:xfrm>
        <a:graphic>
          <a:graphicData uri="http://schemas.openxmlformats.org/drawingml/2006/table">
            <a:tbl>
              <a:tblPr/>
              <a:tblGrid>
                <a:gridCol w="125653">
                  <a:extLst>
                    <a:ext uri="{9D8B030D-6E8A-4147-A177-3AD203B41FA5}">
                      <a16:colId xmlns:a16="http://schemas.microsoft.com/office/drawing/2014/main" val="1198858470"/>
                    </a:ext>
                  </a:extLst>
                </a:gridCol>
                <a:gridCol w="1486180">
                  <a:extLst>
                    <a:ext uri="{9D8B030D-6E8A-4147-A177-3AD203B41FA5}">
                      <a16:colId xmlns:a16="http://schemas.microsoft.com/office/drawing/2014/main" val="3586205692"/>
                    </a:ext>
                  </a:extLst>
                </a:gridCol>
                <a:gridCol w="616670">
                  <a:extLst>
                    <a:ext uri="{9D8B030D-6E8A-4147-A177-3AD203B41FA5}">
                      <a16:colId xmlns:a16="http://schemas.microsoft.com/office/drawing/2014/main" val="1132309619"/>
                    </a:ext>
                  </a:extLst>
                </a:gridCol>
                <a:gridCol w="616670">
                  <a:extLst>
                    <a:ext uri="{9D8B030D-6E8A-4147-A177-3AD203B41FA5}">
                      <a16:colId xmlns:a16="http://schemas.microsoft.com/office/drawing/2014/main" val="3058315916"/>
                    </a:ext>
                  </a:extLst>
                </a:gridCol>
                <a:gridCol w="616670">
                  <a:extLst>
                    <a:ext uri="{9D8B030D-6E8A-4147-A177-3AD203B41FA5}">
                      <a16:colId xmlns:a16="http://schemas.microsoft.com/office/drawing/2014/main" val="1727615684"/>
                    </a:ext>
                  </a:extLst>
                </a:gridCol>
                <a:gridCol w="616670">
                  <a:extLst>
                    <a:ext uri="{9D8B030D-6E8A-4147-A177-3AD203B41FA5}">
                      <a16:colId xmlns:a16="http://schemas.microsoft.com/office/drawing/2014/main" val="2638069914"/>
                    </a:ext>
                  </a:extLst>
                </a:gridCol>
              </a:tblGrid>
              <a:tr h="146685">
                <a:tc gridSpan="2">
                  <a:txBody>
                    <a:bodyPr/>
                    <a:lstStyle/>
                    <a:p>
                      <a:pPr algn="l" fontAlgn="ctr"/>
                      <a:r>
                        <a:rPr lang="en-US" altLang="ko-KR" sz="900" b="1" i="0" u="none" strike="noStrike" dirty="0">
                          <a:solidFill>
                            <a:srgbClr val="FFFFFF"/>
                          </a:solidFill>
                          <a:effectLst/>
                          <a:latin typeface="Arial" panose="020B0604020202020204" pitchFamily="34" charset="0"/>
                          <a:ea typeface="+mn-ea"/>
                          <a:cs typeface="Arial" panose="020B0604020202020204" pitchFamily="34" charset="0"/>
                        </a:rPr>
                        <a:t>(</a:t>
                      </a:r>
                      <a:r>
                        <a:rPr lang="ko-KR" altLang="en-US" sz="900" b="1" i="0" u="none" strike="noStrike" dirty="0">
                          <a:solidFill>
                            <a:srgbClr val="FFFFFF"/>
                          </a:solidFill>
                          <a:effectLst/>
                          <a:latin typeface="Arial" panose="020B0604020202020204" pitchFamily="34" charset="0"/>
                          <a:ea typeface="+mn-ea"/>
                          <a:cs typeface="Arial" panose="020B0604020202020204" pitchFamily="34" charset="0"/>
                        </a:rPr>
                        <a:t>단위</a:t>
                      </a:r>
                      <a:r>
                        <a:rPr lang="en-US" altLang="ko-KR" sz="900" b="1" i="0" u="none" strike="noStrike" dirty="0">
                          <a:solidFill>
                            <a:srgbClr val="FFFFFF"/>
                          </a:solidFill>
                          <a:effectLst/>
                          <a:latin typeface="Arial" panose="020B0604020202020204" pitchFamily="34" charset="0"/>
                          <a:ea typeface="+mn-ea"/>
                          <a:cs typeface="Arial" panose="020B0604020202020204" pitchFamily="34" charset="0"/>
                        </a:rPr>
                        <a:t>: </a:t>
                      </a:r>
                      <a:r>
                        <a:rPr lang="ko-KR" altLang="en-US" sz="900" b="1" i="0" u="none" strike="noStrike" dirty="0">
                          <a:solidFill>
                            <a:srgbClr val="FFFFFF"/>
                          </a:solidFill>
                          <a:effectLst/>
                          <a:latin typeface="Arial" panose="020B0604020202020204" pitchFamily="34" charset="0"/>
                          <a:ea typeface="+mn-ea"/>
                          <a:cs typeface="Arial" panose="020B0604020202020204" pitchFamily="34" charset="0"/>
                        </a:rPr>
                        <a:t>백만원</a:t>
                      </a:r>
                      <a:r>
                        <a:rPr lang="en-US" altLang="ko-KR" sz="900" b="1" i="0" u="none" strike="noStrike" dirty="0">
                          <a:solidFill>
                            <a:srgbClr val="FFFFFF"/>
                          </a:solidFill>
                          <a:effectLst/>
                          <a:latin typeface="Arial" panose="020B0604020202020204" pitchFamily="34" charset="0"/>
                          <a:ea typeface="+mn-ea"/>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a:txBody>
                    <a:bodyPr/>
                    <a:lstStyle/>
                    <a:p>
                      <a:pPr algn="ctr" rtl="0" fontAlgn="ctr"/>
                      <a:r>
                        <a:rPr lang="en-US" sz="900" b="1" i="0" u="none" strike="noStrike" dirty="0">
                          <a:solidFill>
                            <a:srgbClr val="FFFFFF"/>
                          </a:solidFill>
                          <a:effectLst/>
                          <a:latin typeface="Arial" panose="020B0604020202020204" pitchFamily="34" charset="0"/>
                          <a:ea typeface="+mn-ea"/>
                          <a:cs typeface="Arial" panose="020B0604020202020204" pitchFamily="34" charset="0"/>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ea typeface="+mn-ea"/>
                          <a:cs typeface="Arial" panose="020B0604020202020204" pitchFamily="34" charset="0"/>
                        </a:rPr>
                        <a:t>FY20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ea typeface="+mn-ea"/>
                          <a:cs typeface="Arial" panose="020B0604020202020204" pitchFamily="34" charset="0"/>
                        </a:rPr>
                        <a:t>FY21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mn-ea"/>
                          <a:cs typeface="Arial" panose="020B0604020202020204" pitchFamily="34" charset="0"/>
                        </a:rPr>
                        <a:t>Total</a:t>
                      </a:r>
                      <a:endParaRPr lang="en-US" sz="900" b="1" i="0" u="none" strike="noStrike" baseline="30000" dirty="0">
                        <a:solidFill>
                          <a:srgbClr val="FFFFFF"/>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297959179"/>
                  </a:ext>
                </a:extLst>
              </a:tr>
              <a:tr h="146685">
                <a:tc gridSpan="2">
                  <a:txBody>
                    <a:bodyPr/>
                    <a:lstStyle/>
                    <a:p>
                      <a:pPr algn="l" fontAlgn="ctr"/>
                      <a:r>
                        <a:rPr lang="ko-KR" altLang="en-US" sz="900" b="1" i="0" u="none" strike="noStrike">
                          <a:solidFill>
                            <a:srgbClr val="000000"/>
                          </a:solidFill>
                          <a:effectLst/>
                          <a:latin typeface="Arial" panose="020B0604020202020204" pitchFamily="34" charset="0"/>
                          <a:ea typeface="+mn-ea"/>
                          <a:cs typeface="Arial" panose="020B0604020202020204" pitchFamily="34" charset="0"/>
                        </a:rPr>
                        <a:t>기초 </a:t>
                      </a:r>
                      <a:r>
                        <a:rPr lang="en-US" sz="900" b="1" i="0" u="none" strike="noStrike">
                          <a:solidFill>
                            <a:srgbClr val="000000"/>
                          </a:solidFill>
                          <a:effectLst/>
                          <a:latin typeface="Arial" panose="020B0604020202020204" pitchFamily="34" charset="0"/>
                          <a:ea typeface="+mn-ea"/>
                          <a:cs typeface="Arial" panose="020B0604020202020204" pitchFamily="34" charset="0"/>
                        </a:rPr>
                        <a:t>Cash</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5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10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2 </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494824734"/>
                  </a:ext>
                </a:extLst>
              </a:tr>
              <a:tr h="146685">
                <a:tc gridSpan="2">
                  <a:txBody>
                    <a:bodyPr/>
                    <a:lstStyle/>
                    <a:p>
                      <a:pPr algn="l" fontAlgn="ctr"/>
                      <a:r>
                        <a:rPr lang="en-US" sz="900" b="1" i="0" u="none" strike="noStrike">
                          <a:solidFill>
                            <a:srgbClr val="000000"/>
                          </a:solidFill>
                          <a:effectLst/>
                          <a:latin typeface="Arial" panose="020B0604020202020204" pitchFamily="34" charset="0"/>
                          <a:ea typeface="+mn-ea"/>
                          <a:cs typeface="Arial" panose="020B0604020202020204" pitchFamily="34" charset="0"/>
                        </a:rPr>
                        <a:t>Revenue</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98 </a:t>
                      </a:r>
                    </a:p>
                  </a:txBody>
                  <a:tcPr marL="36000" marR="36000" marT="9525"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322 </a:t>
                      </a:r>
                    </a:p>
                  </a:txBody>
                  <a:tcPr marL="36000" marR="36000" marT="9525"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3,728 </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rtl="0" fontAlgn="ctr"/>
                      <a:r>
                        <a:rPr lang="ko-KR" altLang="en-US" sz="9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1313388313"/>
                  </a:ext>
                </a:extLst>
              </a:tr>
              <a:tr h="146685">
                <a:tc gridSpan="2">
                  <a:txBody>
                    <a:bodyPr/>
                    <a:lstStyle/>
                    <a:p>
                      <a:pPr algn="l" fontAlgn="ctr"/>
                      <a:r>
                        <a:rPr lang="en-US" sz="900" b="1" i="0" u="none" strike="noStrike" dirty="0">
                          <a:solidFill>
                            <a:schemeClr val="tx1"/>
                          </a:solidFill>
                          <a:effectLst/>
                          <a:latin typeface="Arial" panose="020B0604020202020204" pitchFamily="34" charset="0"/>
                          <a:ea typeface="+mn-ea"/>
                          <a:cs typeface="Arial" panose="020B0604020202020204" pitchFamily="34" charset="0"/>
                        </a:rPr>
                        <a:t>EBITDA</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(206)</a:t>
                      </a:r>
                    </a:p>
                  </a:txBody>
                  <a:tcPr marL="36000" marR="36000" marT="9525" marB="0" anchor="ctr">
                    <a:lnL>
                      <a:noFill/>
                    </a:lnL>
                    <a:lnR>
                      <a:noFill/>
                    </a:lnR>
                    <a:lnT>
                      <a:noFill/>
                    </a:lnT>
                    <a:lnB>
                      <a:noFill/>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(240)</a:t>
                      </a:r>
                    </a:p>
                  </a:txBody>
                  <a:tcPr marL="36000" marR="36000" marT="9525" marB="0" anchor="ctr">
                    <a:lnL>
                      <a:noFill/>
                    </a:lnL>
                    <a:lnR>
                      <a:noFill/>
                    </a:lnR>
                    <a:lnT>
                      <a:noFill/>
                    </a:lnT>
                    <a:lnB>
                      <a:noFill/>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1,327 </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3338460389"/>
                  </a:ext>
                </a:extLst>
              </a:tr>
              <a:tr h="146685">
                <a:tc gridSpan="2">
                  <a:txBody>
                    <a:bodyPr/>
                    <a:lstStyle/>
                    <a:p>
                      <a:pPr algn="l" fontAlgn="ctr"/>
                      <a:r>
                        <a:rPr lang="en-US" sz="900" b="0" i="1" u="none" strike="noStrike" dirty="0">
                          <a:solidFill>
                            <a:schemeClr val="tx1"/>
                          </a:solidFill>
                          <a:effectLst/>
                          <a:latin typeface="Arial" panose="020B0604020202020204" pitchFamily="34" charset="0"/>
                          <a:ea typeface="+mn-ea"/>
                          <a:cs typeface="Arial" panose="020B0604020202020204" pitchFamily="34" charset="0"/>
                        </a:rPr>
                        <a:t>EBITDA%</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900" b="0" i="1" u="none" strike="noStrike">
                          <a:solidFill>
                            <a:srgbClr val="000000"/>
                          </a:solidFill>
                          <a:effectLst/>
                          <a:latin typeface="Arial" panose="020B0604020202020204" pitchFamily="34" charset="0"/>
                          <a:ea typeface="+mn-ea"/>
                          <a:cs typeface="Arial" panose="020B0604020202020204" pitchFamily="34" charset="0"/>
                        </a:rPr>
                        <a:t>(209.4%)</a:t>
                      </a:r>
                    </a:p>
                  </a:txBody>
                  <a:tcPr marL="36000" marR="36000" marT="9525"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dirty="0">
                          <a:solidFill>
                            <a:srgbClr val="000000"/>
                          </a:solidFill>
                          <a:effectLst/>
                          <a:latin typeface="Arial" panose="020B0604020202020204" pitchFamily="34" charset="0"/>
                          <a:ea typeface="+mn-ea"/>
                          <a:cs typeface="Arial" panose="020B0604020202020204" pitchFamily="34" charset="0"/>
                        </a:rPr>
                        <a:t>(74.7%)</a:t>
                      </a:r>
                    </a:p>
                  </a:txBody>
                  <a:tcPr marL="36000" marR="36000" marT="9525"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dirty="0">
                          <a:solidFill>
                            <a:srgbClr val="000000"/>
                          </a:solidFill>
                          <a:effectLst/>
                          <a:latin typeface="Arial" panose="020B0604020202020204" pitchFamily="34" charset="0"/>
                          <a:ea typeface="+mn-ea"/>
                          <a:cs typeface="Arial" panose="020B0604020202020204" pitchFamily="34" charset="0"/>
                        </a:rPr>
                        <a:t>35.6%</a:t>
                      </a:r>
                    </a:p>
                  </a:txBody>
                  <a:tcPr marL="36000" marR="36000" marT="9525"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rtl="0" fontAlgn="ctr"/>
                      <a:r>
                        <a:rPr lang="ko-KR" altLang="en-US" sz="900" b="0" i="1"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576579519"/>
                  </a:ext>
                </a:extLst>
              </a:tr>
              <a:tr h="146685">
                <a:tc gridSpan="2">
                  <a:txBody>
                    <a:bodyPr/>
                    <a:lstStyle/>
                    <a:p>
                      <a:pPr algn="l" fontAlgn="ctr"/>
                      <a:r>
                        <a:rPr lang="ko-KR" altLang="en-US" sz="900" b="1" i="0" u="none" strike="noStrike" dirty="0">
                          <a:solidFill>
                            <a:srgbClr val="000000"/>
                          </a:solidFill>
                          <a:effectLst/>
                          <a:latin typeface="Arial" panose="020B0604020202020204" pitchFamily="34" charset="0"/>
                          <a:ea typeface="+mn-ea"/>
                          <a:cs typeface="Arial" panose="020B0604020202020204" pitchFamily="34" charset="0"/>
                        </a:rPr>
                        <a:t>영업</a:t>
                      </a:r>
                      <a:r>
                        <a:rPr lang="en-US" sz="900" b="1" i="0" u="none" strike="noStrike" dirty="0">
                          <a:solidFill>
                            <a:srgbClr val="000000"/>
                          </a:solidFill>
                          <a:effectLst/>
                          <a:latin typeface="Arial" panose="020B0604020202020204" pitchFamily="34" charset="0"/>
                          <a:ea typeface="+mn-ea"/>
                          <a:cs typeface="Arial" panose="020B0604020202020204" pitchFamily="34" charset="0"/>
                        </a:rPr>
                        <a:t>CF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42 </a:t>
                      </a:r>
                    </a:p>
                  </a:txBody>
                  <a:tcPr marL="36000" marR="36000" marT="9525"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(79)</a:t>
                      </a:r>
                    </a:p>
                  </a:txBody>
                  <a:tcPr marL="36000" marR="36000" marT="9525"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1,164 </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1,127 </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443168094"/>
                  </a:ext>
                </a:extLst>
              </a:tr>
              <a:tr h="146685">
                <a:tc>
                  <a:txBody>
                    <a:bodyPr/>
                    <a:lstStyle/>
                    <a:p>
                      <a:pPr algn="l"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매출 현금유입</a:t>
                      </a:r>
                      <a:endParaRPr lang="en-US" sz="9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9525"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128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292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3,439 </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3,859 </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4234151922"/>
                  </a:ext>
                </a:extLst>
              </a:tr>
              <a:tr h="146685">
                <a:tc>
                  <a:txBody>
                    <a:bodyPr/>
                    <a:lstStyle/>
                    <a:p>
                      <a:pPr algn="l" fontAlgn="ctr"/>
                      <a:r>
                        <a:rPr lang="ko-KR" altLang="en-US" sz="900" b="0"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정부보조사업 현금유입</a:t>
                      </a:r>
                      <a:endParaRPr lang="en-US" sz="9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9525"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244 </a:t>
                      </a:r>
                    </a:p>
                  </a:txBody>
                  <a:tcPr marL="36000" marR="36000" marT="9525" marB="0" anchor="ctr">
                    <a:lnL>
                      <a:noFill/>
                    </a:lnL>
                    <a:lnR>
                      <a:noFill/>
                    </a:lnR>
                    <a:lnT>
                      <a:noFill/>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263 </a:t>
                      </a:r>
                    </a:p>
                  </a:txBody>
                  <a:tcPr marL="36000" marR="36000" marT="9525"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550 </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1,057 </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4066349253"/>
                  </a:ext>
                </a:extLst>
              </a:tr>
              <a:tr h="146685">
                <a:tc>
                  <a:txBody>
                    <a:bodyPr/>
                    <a:lstStyle/>
                    <a:p>
                      <a:pPr algn="l" fontAlgn="ctr"/>
                      <a:r>
                        <a:rPr lang="ko-KR" altLang="en-US" sz="900" b="0"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매출원가 현금유출</a:t>
                      </a:r>
                      <a:endParaRPr lang="en-US" sz="9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9525"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(85)</a:t>
                      </a:r>
                    </a:p>
                  </a:txBody>
                  <a:tcPr marL="36000" marR="36000" marT="9525" marB="0" anchor="ctr">
                    <a:lnL>
                      <a:noFill/>
                    </a:lnL>
                    <a:lnR>
                      <a:noFill/>
                    </a:lnR>
                    <a:lnT>
                      <a:noFill/>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(187)</a:t>
                      </a:r>
                    </a:p>
                  </a:txBody>
                  <a:tcPr marL="36000" marR="36000" marT="9525" marB="0" anchor="ctr">
                    <a:lnL>
                      <a:noFill/>
                    </a:lnL>
                    <a:lnR>
                      <a:noFill/>
                    </a:lnR>
                    <a:lnT>
                      <a:noFill/>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(1,752)</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(2,023)</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472590781"/>
                  </a:ext>
                </a:extLst>
              </a:tr>
              <a:tr h="146685">
                <a:tc>
                  <a:txBody>
                    <a:bodyPr/>
                    <a:lstStyle/>
                    <a:p>
                      <a:pPr algn="l" fontAlgn="ctr"/>
                      <a:r>
                        <a:rPr lang="ko-KR" altLang="en-US" sz="900" b="0"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인건비 현금유출</a:t>
                      </a:r>
                      <a:endParaRPr lang="en-US" sz="9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9525"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(134)</a:t>
                      </a:r>
                    </a:p>
                  </a:txBody>
                  <a:tcPr marL="36000" marR="36000" marT="9525"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(289)</a:t>
                      </a:r>
                    </a:p>
                  </a:txBody>
                  <a:tcPr marL="36000" marR="36000" marT="9525" marB="0" anchor="ctr">
                    <a:lnL>
                      <a:noFill/>
                    </a:lnL>
                    <a:lnR>
                      <a:noFill/>
                    </a:lnR>
                    <a:lnT>
                      <a:noFill/>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(662)</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(1,085)</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861141415"/>
                  </a:ext>
                </a:extLst>
              </a:tr>
              <a:tr h="146685">
                <a:tc>
                  <a:txBody>
                    <a:bodyPr/>
                    <a:lstStyle/>
                    <a:p>
                      <a:pPr algn="l" fontAlgn="ctr"/>
                      <a:endParaRPr lang="ko-KR" altLang="en-US" sz="900" b="0" i="0" u="none" strike="noStrike">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건물사용 현금유출</a:t>
                      </a:r>
                      <a:endParaRPr lang="en-US" sz="9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9525"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(60)</a:t>
                      </a:r>
                    </a:p>
                  </a:txBody>
                  <a:tcPr marL="36000" marR="36000" marT="9525"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(144)</a:t>
                      </a:r>
                    </a:p>
                  </a:txBody>
                  <a:tcPr marL="36000" marR="36000" marT="9525" marB="0" anchor="ctr">
                    <a:lnL>
                      <a:noFill/>
                    </a:lnL>
                    <a:lnR>
                      <a:noFill/>
                    </a:lnR>
                    <a:lnT>
                      <a:noFill/>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(132)</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(336)</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370997660"/>
                  </a:ext>
                </a:extLst>
              </a:tr>
              <a:tr h="146685">
                <a:tc>
                  <a:txBody>
                    <a:bodyPr/>
                    <a:lstStyle/>
                    <a:p>
                      <a:pPr algn="l" fontAlgn="ctr"/>
                      <a:endParaRPr lang="ko-KR" altLang="en-US" sz="900" b="0" i="0" u="none" strike="noStrike">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판관비 현금유출</a:t>
                      </a:r>
                    </a:p>
                  </a:txBody>
                  <a:tcPr marL="36000" marR="36000" marT="9525"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(33)</a:t>
                      </a:r>
                    </a:p>
                  </a:txBody>
                  <a:tcPr marL="36000" marR="36000" marT="9525"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(22)</a:t>
                      </a:r>
                    </a:p>
                  </a:txBody>
                  <a:tcPr marL="36000" marR="36000" marT="9525" marB="0" anchor="ctr">
                    <a:lnL>
                      <a:noFill/>
                    </a:lnL>
                    <a:lnR>
                      <a:noFill/>
                    </a:lnR>
                    <a:lnT>
                      <a:noFill/>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(335)</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(391)</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229549407"/>
                  </a:ext>
                </a:extLst>
              </a:tr>
              <a:tr h="146685">
                <a:tc>
                  <a:txBody>
                    <a:bodyPr/>
                    <a:lstStyle/>
                    <a:p>
                      <a:pPr algn="l" fontAlgn="ctr"/>
                      <a:r>
                        <a:rPr lang="ko-KR" altLang="en-US" sz="900" b="0"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rtl="0"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기타 현금변동</a:t>
                      </a:r>
                    </a:p>
                  </a:txBody>
                  <a:tcPr marL="36000" marR="36000" marT="9525" marB="0" anchor="ctr">
                    <a:lnL w="6350" cap="flat" cmpd="sng" algn="ctr">
                      <a:solidFill>
                        <a:srgbClr val="00338D"/>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(19)</a:t>
                      </a:r>
                    </a:p>
                  </a:txBody>
                  <a:tcPr marL="36000" marR="36000" marT="9525"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8 </a:t>
                      </a:r>
                    </a:p>
                  </a:txBody>
                  <a:tcPr marL="36000" marR="36000" marT="9525"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58 </a:t>
                      </a:r>
                    </a:p>
                  </a:txBody>
                  <a:tcPr marL="36000" marR="36000" marT="9525"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47 </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575975132"/>
                  </a:ext>
                </a:extLst>
              </a:tr>
              <a:tr h="146685">
                <a:tc gridSpan="2">
                  <a:txBody>
                    <a:bodyPr/>
                    <a:lstStyle/>
                    <a:p>
                      <a:pPr algn="l" fontAlgn="ctr"/>
                      <a:r>
                        <a:rPr lang="ko-KR" altLang="en-US" sz="900" b="1" i="0" u="none" strike="noStrike" dirty="0">
                          <a:solidFill>
                            <a:srgbClr val="000000"/>
                          </a:solidFill>
                          <a:effectLst/>
                          <a:latin typeface="Arial" panose="020B0604020202020204" pitchFamily="34" charset="0"/>
                          <a:ea typeface="+mn-ea"/>
                          <a:cs typeface="Arial" panose="020B0604020202020204" pitchFamily="34" charset="0"/>
                        </a:rPr>
                        <a:t>투자</a:t>
                      </a:r>
                      <a:r>
                        <a:rPr lang="en-US" sz="900" b="1" i="0" u="none" strike="noStrike" dirty="0">
                          <a:solidFill>
                            <a:srgbClr val="000000"/>
                          </a:solidFill>
                          <a:effectLst/>
                          <a:latin typeface="Arial" panose="020B0604020202020204" pitchFamily="34" charset="0"/>
                          <a:ea typeface="+mn-ea"/>
                          <a:cs typeface="Arial" panose="020B0604020202020204" pitchFamily="34" charset="0"/>
                        </a:rPr>
                        <a:t>CF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(128)</a:t>
                      </a:r>
                    </a:p>
                  </a:txBody>
                  <a:tcPr marL="36000" marR="36000" marT="9525"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(30)</a:t>
                      </a:r>
                    </a:p>
                  </a:txBody>
                  <a:tcPr marL="36000" marR="36000" marT="9525"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(529)</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(687)</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68223773"/>
                  </a:ext>
                </a:extLst>
              </a:tr>
              <a:tr h="146685">
                <a:tc>
                  <a:txBody>
                    <a:bodyPr/>
                    <a:lstStyle/>
                    <a:p>
                      <a:pPr algn="l"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개발비 취득</a:t>
                      </a:r>
                    </a:p>
                  </a:txBody>
                  <a:tcPr marL="36000" marR="36000" marT="9525"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(126)</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(27)</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(468)</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(622)</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650802907"/>
                  </a:ext>
                </a:extLst>
              </a:tr>
              <a:tr h="146685">
                <a:tc>
                  <a:txBody>
                    <a:bodyPr/>
                    <a:lstStyle/>
                    <a:p>
                      <a:pPr algn="l" fontAlgn="ctr"/>
                      <a:r>
                        <a:rPr lang="ko-KR" altLang="en-US" sz="900" b="0"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rtl="0" fontAlgn="ctr"/>
                      <a:r>
                        <a:rPr lang="ko-KR" altLang="en-US" sz="900" b="0" i="0" u="none" strike="noStrike">
                          <a:solidFill>
                            <a:srgbClr val="000000"/>
                          </a:solidFill>
                          <a:effectLst/>
                          <a:latin typeface="Arial" panose="020B0604020202020204" pitchFamily="34" charset="0"/>
                          <a:ea typeface="+mn-ea"/>
                          <a:cs typeface="Arial" panose="020B0604020202020204" pitchFamily="34" charset="0"/>
                        </a:rPr>
                        <a:t>고정자산의 취득</a:t>
                      </a:r>
                    </a:p>
                  </a:txBody>
                  <a:tcPr marL="36000" marR="36000" marT="9525" marB="0" anchor="ctr">
                    <a:lnL w="6350" cap="flat" cmpd="sng" algn="ctr">
                      <a:solidFill>
                        <a:srgbClr val="00338D"/>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(2)</a:t>
                      </a:r>
                    </a:p>
                  </a:txBody>
                  <a:tcPr marL="36000" marR="36000" marT="9525"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(2)</a:t>
                      </a:r>
                    </a:p>
                  </a:txBody>
                  <a:tcPr marL="36000" marR="36000" marT="9525"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(61)</a:t>
                      </a:r>
                    </a:p>
                  </a:txBody>
                  <a:tcPr marL="36000" marR="36000" marT="9525"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(65)</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750786837"/>
                  </a:ext>
                </a:extLst>
              </a:tr>
              <a:tr h="146685">
                <a:tc gridSpan="2">
                  <a:txBody>
                    <a:bodyPr/>
                    <a:lstStyle/>
                    <a:p>
                      <a:pPr algn="l" fontAlgn="ctr"/>
                      <a:r>
                        <a:rPr lang="ko-KR" altLang="en-US" sz="900" b="1" i="0" u="none" strike="noStrike">
                          <a:solidFill>
                            <a:srgbClr val="000000"/>
                          </a:solidFill>
                          <a:effectLst/>
                          <a:latin typeface="Arial" panose="020B0604020202020204" pitchFamily="34" charset="0"/>
                          <a:ea typeface="+mn-ea"/>
                          <a:cs typeface="Arial" panose="020B0604020202020204" pitchFamily="34" charset="0"/>
                        </a:rPr>
                        <a:t>재무</a:t>
                      </a:r>
                      <a:r>
                        <a:rPr lang="en-US" sz="900" b="1" i="0" u="none" strike="noStrike">
                          <a:solidFill>
                            <a:srgbClr val="000000"/>
                          </a:solidFill>
                          <a:effectLst/>
                          <a:latin typeface="Arial" panose="020B0604020202020204" pitchFamily="34" charset="0"/>
                          <a:ea typeface="+mn-ea"/>
                          <a:cs typeface="Arial" panose="020B0604020202020204" pitchFamily="34" charset="0"/>
                        </a:rPr>
                        <a:t>CF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91 </a:t>
                      </a:r>
                    </a:p>
                  </a:txBody>
                  <a:tcPr marL="36000" marR="36000" marT="9525"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101 </a:t>
                      </a:r>
                    </a:p>
                  </a:txBody>
                  <a:tcPr marL="36000" marR="36000" marT="9525"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(66)</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126 </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791370787"/>
                  </a:ext>
                </a:extLst>
              </a:tr>
              <a:tr h="146685">
                <a:tc>
                  <a:txBody>
                    <a:bodyPr/>
                    <a:lstStyle/>
                    <a:p>
                      <a:pPr algn="l" fontAlgn="ctr"/>
                      <a:r>
                        <a:rPr lang="ko-KR" altLang="en-US" sz="900" b="0"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유상증자</a:t>
                      </a:r>
                    </a:p>
                  </a:txBody>
                  <a:tcPr marL="36000" marR="36000" marT="9525"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89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160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249 </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58817471"/>
                  </a:ext>
                </a:extLst>
              </a:tr>
              <a:tr h="146685">
                <a:tc>
                  <a:txBody>
                    <a:bodyPr/>
                    <a:lstStyle/>
                    <a:p>
                      <a:pPr algn="l" fontAlgn="ctr"/>
                      <a:r>
                        <a:rPr lang="ko-KR" altLang="en-US" sz="900" b="0"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rtl="0" fontAlgn="ctr"/>
                      <a:r>
                        <a:rPr lang="ko-KR" altLang="en-US" sz="900" b="0" i="0" u="none" strike="noStrike">
                          <a:solidFill>
                            <a:srgbClr val="000000"/>
                          </a:solidFill>
                          <a:effectLst/>
                          <a:latin typeface="Arial" panose="020B0604020202020204" pitchFamily="34" charset="0"/>
                          <a:ea typeface="+mn-ea"/>
                          <a:cs typeface="Arial" panose="020B0604020202020204" pitchFamily="34" charset="0"/>
                        </a:rPr>
                        <a:t>차입금 대여 및 상환</a:t>
                      </a:r>
                    </a:p>
                  </a:txBody>
                  <a:tcPr marL="36000" marR="36000" marT="9525" marB="0" anchor="ctr">
                    <a:lnL w="6350" cap="flat" cmpd="sng" algn="ctr">
                      <a:solidFill>
                        <a:srgbClr val="00338D"/>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3 </a:t>
                      </a:r>
                    </a:p>
                  </a:txBody>
                  <a:tcPr marL="36000" marR="36000" marT="9525"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(59)</a:t>
                      </a:r>
                    </a:p>
                  </a:txBody>
                  <a:tcPr marL="36000" marR="36000" marT="9525"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(66)</a:t>
                      </a:r>
                    </a:p>
                  </a:txBody>
                  <a:tcPr marL="36000" marR="36000" marT="9525"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(123)</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245475584"/>
                  </a:ext>
                </a:extLst>
              </a:tr>
              <a:tr h="146685">
                <a:tc gridSpan="2">
                  <a:txBody>
                    <a:bodyPr/>
                    <a:lstStyle/>
                    <a:p>
                      <a:pPr algn="l" fontAlgn="ctr"/>
                      <a:r>
                        <a:rPr lang="en-US" sz="900" b="1" i="0" u="none" strike="noStrike">
                          <a:solidFill>
                            <a:srgbClr val="000000"/>
                          </a:solidFill>
                          <a:effectLst/>
                          <a:latin typeface="Arial" panose="020B0604020202020204" pitchFamily="34" charset="0"/>
                          <a:ea typeface="+mn-ea"/>
                          <a:cs typeface="Arial" panose="020B0604020202020204" pitchFamily="34" charset="0"/>
                        </a:rPr>
                        <a:t>Net Cash Flow</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5 </a:t>
                      </a:r>
                    </a:p>
                  </a:txBody>
                  <a:tcPr marL="36000" marR="36000" marT="9525"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(8)</a:t>
                      </a:r>
                    </a:p>
                  </a:txBody>
                  <a:tcPr marL="36000" marR="36000" marT="9525"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569 </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565 </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290109431"/>
                  </a:ext>
                </a:extLst>
              </a:tr>
              <a:tr h="146685">
                <a:tc gridSpan="2">
                  <a:txBody>
                    <a:bodyPr/>
                    <a:lstStyle/>
                    <a:p>
                      <a:pPr algn="l" fontAlgn="ctr"/>
                      <a:r>
                        <a:rPr lang="ko-KR" altLang="en-US" sz="900" b="1" i="0" u="none" strike="noStrike" dirty="0">
                          <a:solidFill>
                            <a:srgbClr val="000000"/>
                          </a:solidFill>
                          <a:effectLst/>
                          <a:latin typeface="Arial" panose="020B0604020202020204" pitchFamily="34" charset="0"/>
                          <a:ea typeface="+mn-ea"/>
                          <a:cs typeface="Arial" panose="020B0604020202020204" pitchFamily="34" charset="0"/>
                        </a:rPr>
                        <a:t>기말 </a:t>
                      </a:r>
                      <a:r>
                        <a:rPr lang="en-US" sz="900" b="1" i="0" u="none" strike="noStrike" dirty="0">
                          <a:solidFill>
                            <a:srgbClr val="000000"/>
                          </a:solidFill>
                          <a:effectLst/>
                          <a:latin typeface="Arial" panose="020B0604020202020204" pitchFamily="34" charset="0"/>
                          <a:ea typeface="+mn-ea"/>
                          <a:cs typeface="Arial" panose="020B0604020202020204" pitchFamily="34" charset="0"/>
                        </a:rPr>
                        <a:t>Cash</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10 </a:t>
                      </a:r>
                    </a:p>
                  </a:txBody>
                  <a:tcPr marL="36000" marR="36000" marT="9525"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2 </a:t>
                      </a:r>
                    </a:p>
                  </a:txBody>
                  <a:tcPr marL="36000" marR="36000" marT="9525"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570 </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570 </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043340185"/>
                  </a:ext>
                </a:extLst>
              </a:tr>
            </a:tbl>
          </a:graphicData>
        </a:graphic>
      </p:graphicFrame>
      <p:sp>
        <p:nvSpPr>
          <p:cNvPr id="37" name="직사각형 36">
            <a:extLst>
              <a:ext uri="{FF2B5EF4-FFF2-40B4-BE49-F238E27FC236}">
                <a16:creationId xmlns:a16="http://schemas.microsoft.com/office/drawing/2014/main" id="{8C674502-609D-4D22-BF1F-A6FCAFF8FCD5}"/>
              </a:ext>
            </a:extLst>
          </p:cNvPr>
          <p:cNvSpPr/>
          <p:nvPr/>
        </p:nvSpPr>
        <p:spPr>
          <a:xfrm>
            <a:off x="2135367" y="4017114"/>
            <a:ext cx="4078513" cy="137194"/>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순서도: 연결자 41">
            <a:extLst>
              <a:ext uri="{FF2B5EF4-FFF2-40B4-BE49-F238E27FC236}">
                <a16:creationId xmlns:a16="http://schemas.microsoft.com/office/drawing/2014/main" id="{F60F3173-A101-4A1E-8FFB-744563F64A41}"/>
              </a:ext>
            </a:extLst>
          </p:cNvPr>
          <p:cNvSpPr/>
          <p:nvPr/>
        </p:nvSpPr>
        <p:spPr bwMode="auto">
          <a:xfrm>
            <a:off x="2013697" y="4010308"/>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8</a:t>
            </a:r>
            <a:endParaRPr lang="ko-KR" altLang="en-US" sz="800" b="1" kern="0" dirty="0">
              <a:solidFill>
                <a:srgbClr val="FFFFFF"/>
              </a:solidFill>
              <a:cs typeface="Arial" panose="020B0604020202020204" pitchFamily="34" charset="0"/>
            </a:endParaRPr>
          </a:p>
        </p:txBody>
      </p:sp>
      <p:sp>
        <p:nvSpPr>
          <p:cNvPr id="43" name="직사각형 42">
            <a:extLst>
              <a:ext uri="{FF2B5EF4-FFF2-40B4-BE49-F238E27FC236}">
                <a16:creationId xmlns:a16="http://schemas.microsoft.com/office/drawing/2014/main" id="{15697910-D35D-4FF2-B4FE-21CC6E967324}"/>
              </a:ext>
            </a:extLst>
          </p:cNvPr>
          <p:cNvSpPr/>
          <p:nvPr/>
        </p:nvSpPr>
        <p:spPr>
          <a:xfrm>
            <a:off x="2135367" y="3578202"/>
            <a:ext cx="4078513" cy="137194"/>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순서도: 연결자 43">
            <a:extLst>
              <a:ext uri="{FF2B5EF4-FFF2-40B4-BE49-F238E27FC236}">
                <a16:creationId xmlns:a16="http://schemas.microsoft.com/office/drawing/2014/main" id="{3A0193FD-C0FC-4534-9A59-19E70002585D}"/>
              </a:ext>
            </a:extLst>
          </p:cNvPr>
          <p:cNvSpPr/>
          <p:nvPr/>
        </p:nvSpPr>
        <p:spPr bwMode="auto">
          <a:xfrm>
            <a:off x="2013697" y="3571396"/>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6</a:t>
            </a:r>
            <a:endParaRPr lang="ko-KR" altLang="en-US" sz="800" b="1" kern="0" dirty="0">
              <a:solidFill>
                <a:srgbClr val="FFFFFF"/>
              </a:solidFill>
              <a:cs typeface="Arial" panose="020B0604020202020204" pitchFamily="34" charset="0"/>
            </a:endParaRPr>
          </a:p>
        </p:txBody>
      </p:sp>
      <p:sp>
        <p:nvSpPr>
          <p:cNvPr id="45" name="직사각형 44">
            <a:extLst>
              <a:ext uri="{FF2B5EF4-FFF2-40B4-BE49-F238E27FC236}">
                <a16:creationId xmlns:a16="http://schemas.microsoft.com/office/drawing/2014/main" id="{BFF09A4E-AF64-41A8-BE9F-86BBD7099031}"/>
              </a:ext>
            </a:extLst>
          </p:cNvPr>
          <p:cNvSpPr/>
          <p:nvPr/>
        </p:nvSpPr>
        <p:spPr>
          <a:xfrm>
            <a:off x="2135367" y="3724506"/>
            <a:ext cx="4078513" cy="137194"/>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순서도: 연결자 45">
            <a:extLst>
              <a:ext uri="{FF2B5EF4-FFF2-40B4-BE49-F238E27FC236}">
                <a16:creationId xmlns:a16="http://schemas.microsoft.com/office/drawing/2014/main" id="{8E09CA93-7A15-43E4-8715-88A79246DE44}"/>
              </a:ext>
            </a:extLst>
          </p:cNvPr>
          <p:cNvSpPr/>
          <p:nvPr/>
        </p:nvSpPr>
        <p:spPr bwMode="auto">
          <a:xfrm>
            <a:off x="2013697" y="3717700"/>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7</a:t>
            </a:r>
            <a:endParaRPr lang="ko-KR" altLang="en-US" sz="800" b="1" kern="0" dirty="0">
              <a:solidFill>
                <a:srgbClr val="FFFFFF"/>
              </a:solidFill>
              <a:cs typeface="Arial" panose="020B0604020202020204" pitchFamily="34" charset="0"/>
            </a:endParaRPr>
          </a:p>
        </p:txBody>
      </p:sp>
      <p:sp>
        <p:nvSpPr>
          <p:cNvPr id="47" name="순서도: 연결자 46">
            <a:extLst>
              <a:ext uri="{FF2B5EF4-FFF2-40B4-BE49-F238E27FC236}">
                <a16:creationId xmlns:a16="http://schemas.microsoft.com/office/drawing/2014/main" id="{4CD68C24-E19B-40F7-BC19-1381E57F7DE5}"/>
              </a:ext>
            </a:extLst>
          </p:cNvPr>
          <p:cNvSpPr/>
          <p:nvPr/>
        </p:nvSpPr>
        <p:spPr bwMode="auto">
          <a:xfrm>
            <a:off x="6374499" y="1506293"/>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tabLst>
                <a:tab pos="5715000" algn="l"/>
              </a:tabLst>
              <a:defRPr/>
            </a:pPr>
            <a:r>
              <a:rPr lang="en-US" altLang="ko-KR" sz="800" b="1" kern="0" dirty="0">
                <a:solidFill>
                  <a:srgbClr val="FFFFFF"/>
                </a:solidFill>
                <a:cs typeface="Arial" panose="020B0604020202020204" pitchFamily="34" charset="0"/>
              </a:rPr>
              <a:t>6</a:t>
            </a:r>
            <a:endParaRPr lang="ko-KR" altLang="en-US" sz="800" b="1" kern="0" dirty="0">
              <a:solidFill>
                <a:srgbClr val="FFFFFF"/>
              </a:solidFill>
              <a:cs typeface="Arial" panose="020B0604020202020204" pitchFamily="34" charset="0"/>
            </a:endParaRPr>
          </a:p>
        </p:txBody>
      </p:sp>
      <p:sp>
        <p:nvSpPr>
          <p:cNvPr id="32" name="TextBox 31">
            <a:extLst>
              <a:ext uri="{FF2B5EF4-FFF2-40B4-BE49-F238E27FC236}">
                <a16:creationId xmlns:a16="http://schemas.microsoft.com/office/drawing/2014/main" id="{12540EF5-53B6-4CF2-884C-2539D3C79A20}"/>
              </a:ext>
            </a:extLst>
          </p:cNvPr>
          <p:cNvSpPr txBox="1"/>
          <p:nvPr/>
        </p:nvSpPr>
        <p:spPr>
          <a:xfrm>
            <a:off x="2142987" y="4648592"/>
            <a:ext cx="3740748" cy="107722"/>
          </a:xfrm>
          <a:prstGeom prst="rect">
            <a:avLst/>
          </a:prstGeom>
          <a:noFill/>
        </p:spPr>
        <p:txBody>
          <a:bodyPr wrap="square" lIns="0" tIns="0" rIns="0" bIns="0" rtlCol="0">
            <a:spAutoFit/>
          </a:bodyPr>
          <a:lstStyle/>
          <a:p>
            <a:r>
              <a:rPr lang="en-US" altLang="ko-KR" sz="700" dirty="0">
                <a:latin typeface="Arial" panose="020B0604020202020204" pitchFamily="34" charset="0"/>
                <a:cs typeface="Arial" panose="020B0604020202020204" pitchFamily="34" charset="0"/>
              </a:rPr>
              <a:t>Note</a:t>
            </a:r>
            <a:r>
              <a:rPr lang="ko-KR" altLang="en-US" sz="700" dirty="0">
                <a:latin typeface="Arial" panose="020B0604020202020204" pitchFamily="34" charset="0"/>
                <a:cs typeface="Arial" panose="020B0604020202020204" pitchFamily="34" charset="0"/>
              </a:rPr>
              <a:t> </a:t>
            </a:r>
            <a:r>
              <a:rPr lang="en-US" altLang="ko-KR" sz="700" dirty="0">
                <a:latin typeface="Arial" panose="020B0604020202020204" pitchFamily="34" charset="0"/>
                <a:cs typeface="Arial" panose="020B0604020202020204" pitchFamily="34" charset="0"/>
              </a:rPr>
              <a:t>2: </a:t>
            </a:r>
            <a:r>
              <a:rPr lang="ko-KR" altLang="en-US" sz="700" dirty="0">
                <a:latin typeface="Arial" panose="020B0604020202020204" pitchFamily="34" charset="0"/>
                <a:cs typeface="Arial" panose="020B0604020202020204" pitchFamily="34" charset="0"/>
              </a:rPr>
              <a:t>재무제표 변동에 따른 조정으로 비용을 </a:t>
            </a:r>
            <a:r>
              <a:rPr lang="ko-KR" altLang="en-US" sz="700" dirty="0" err="1">
                <a:latin typeface="Arial" panose="020B0604020202020204" pitchFamily="34" charset="0"/>
                <a:cs typeface="Arial" panose="020B0604020202020204" pitchFamily="34" charset="0"/>
              </a:rPr>
              <a:t>자산화함에</a:t>
            </a:r>
            <a:r>
              <a:rPr lang="ko-KR" altLang="en-US" sz="700" dirty="0">
                <a:latin typeface="Arial" panose="020B0604020202020204" pitchFamily="34" charset="0"/>
                <a:cs typeface="Arial" panose="020B0604020202020204" pitchFamily="34" charset="0"/>
              </a:rPr>
              <a:t> 따라 </a:t>
            </a:r>
            <a:r>
              <a:rPr lang="ko-KR" altLang="en-US" sz="700" dirty="0" err="1">
                <a:latin typeface="Arial" panose="020B0604020202020204" pitchFamily="34" charset="0"/>
                <a:cs typeface="Arial" panose="020B0604020202020204" pitchFamily="34" charset="0"/>
              </a:rPr>
              <a:t>활동별</a:t>
            </a:r>
            <a:r>
              <a:rPr lang="ko-KR" altLang="en-US" sz="700" dirty="0">
                <a:latin typeface="Arial" panose="020B0604020202020204" pitchFamily="34" charset="0"/>
                <a:cs typeface="Arial" panose="020B0604020202020204" pitchFamily="34" charset="0"/>
              </a:rPr>
              <a:t> 현금흐름이 변동</a:t>
            </a:r>
            <a:endParaRPr lang="en-US" altLang="ko-KR" sz="700" dirty="0">
              <a:latin typeface="Arial" panose="020B0604020202020204" pitchFamily="34" charset="0"/>
              <a:cs typeface="Arial" panose="020B0604020202020204" pitchFamily="34" charset="0"/>
            </a:endParaRPr>
          </a:p>
        </p:txBody>
      </p:sp>
      <p:sp>
        <p:nvSpPr>
          <p:cNvPr id="27" name="제목 2">
            <a:extLst>
              <a:ext uri="{FF2B5EF4-FFF2-40B4-BE49-F238E27FC236}">
                <a16:creationId xmlns:a16="http://schemas.microsoft.com/office/drawing/2014/main" id="{E0F923F9-E157-4989-BD17-DCCE353FB57F}"/>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ea typeface="맑은 고딕" panose="020B0503020000020004" pitchFamily="50" charset="-127"/>
              </a:rPr>
              <a:t>Key Findings</a:t>
            </a:r>
          </a:p>
        </p:txBody>
      </p:sp>
    </p:spTree>
    <p:extLst>
      <p:ext uri="{BB962C8B-B14F-4D97-AF65-F5344CB8AC3E}">
        <p14:creationId xmlns:p14="http://schemas.microsoft.com/office/powerpoint/2010/main" val="562811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Group 3">
            <a:extLst>
              <a:ext uri="{FF2B5EF4-FFF2-40B4-BE49-F238E27FC236}">
                <a16:creationId xmlns:a16="http://schemas.microsoft.com/office/drawing/2014/main" id="{1467BF33-DF8B-4824-9975-24B655697CEA}"/>
              </a:ext>
            </a:extLst>
          </p:cNvPr>
          <p:cNvGraphicFramePr>
            <a:graphicFrameLocks noGrp="1"/>
          </p:cNvGraphicFramePr>
          <p:nvPr/>
        </p:nvGraphicFramePr>
        <p:xfrm>
          <a:off x="468001" y="1191600"/>
          <a:ext cx="9038334" cy="5021876"/>
        </p:xfrm>
        <a:graphic>
          <a:graphicData uri="http://schemas.openxmlformats.org/drawingml/2006/table">
            <a:tbl>
              <a:tblPr/>
              <a:tblGrid>
                <a:gridCol w="1557064">
                  <a:extLst>
                    <a:ext uri="{9D8B030D-6E8A-4147-A177-3AD203B41FA5}">
                      <a16:colId xmlns:a16="http://schemas.microsoft.com/office/drawing/2014/main" val="20000"/>
                    </a:ext>
                  </a:extLst>
                </a:gridCol>
                <a:gridCol w="7481270">
                  <a:extLst>
                    <a:ext uri="{9D8B030D-6E8A-4147-A177-3AD203B41FA5}">
                      <a16:colId xmlns:a16="http://schemas.microsoft.com/office/drawing/2014/main" val="20001"/>
                    </a:ext>
                  </a:extLst>
                </a:gridCol>
              </a:tblGrid>
              <a:tr h="266276">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lang="en-US" altLang="ko-KR" sz="1000" b="1" i="0" u="none" strike="noStrike" kern="1200" dirty="0">
                          <a:solidFill>
                            <a:schemeClr val="bg1"/>
                          </a:solidFill>
                          <a:effectLst/>
                          <a:latin typeface="Arial" panose="020B0604020202020204" pitchFamily="34" charset="0"/>
                          <a:ea typeface="+mn-ea"/>
                          <a:cs typeface="Arial" panose="020B0604020202020204" pitchFamily="34" charset="0"/>
                        </a:rPr>
                        <a:t>Topic</a:t>
                      </a:r>
                      <a:endPar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Details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5560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PL Overview</a:t>
                      </a:r>
                      <a:endParaRPr kumimoji="0" lang="en-US" altLang="ko-KR" sz="1000" b="1" i="0" u="none" strike="noStrike" kern="1200" cap="none" spc="0" normalizeH="0" baseline="3000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319463"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3319463" algn="l"/>
                          <a:tab pos="4935538" algn="l"/>
                        </a:tabLst>
                        <a:defRPr/>
                      </a:pP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매출액</a:t>
                      </a:r>
                    </a:p>
                    <a:p>
                      <a:pPr marL="34115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회사의 매출액은 제품매출과 서비스매출로 구분됨</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제품매출은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온도로거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및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Gateway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매출로 이루어져 있으며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서비스매출은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IoT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정온관리 시스템 구축 매출 및 정온관리 서비스 매출로 이루어져 있음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34115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’21</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Covid-19</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백신 유통관리체계 구축 및 운영사업의 수행기관으로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SK</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바이오사이언스가</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선정되었으며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당사는 협력사로 선정되었음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이에 따라</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대상회사는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SK</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바이오사이언스에</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IoT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기반의 실시간 온도 관리 시스템 구축 용역을 제공하였고</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’21</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SK</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바이오사이언스</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향 매출액이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30</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억원</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제품매출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19</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억원</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서비스매출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11</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억원</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발생함에 따라 매출액이 크게 증가하였음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p>
                    <a:p>
                      <a:pPr marL="34115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회사는 당사 명의로 되어있는 임대차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계약건에</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대하여</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독립바이오제약사에</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재임대를 주고 있으며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관련하여 발생하는 임차료 및 관리비를 대납하고 있음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회사는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독립바이오제약사로부터</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수취하는 금액을 서비스매출로 인식하고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대납시</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임차료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관리비를 비용으로 인식하고 있어</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서비스매출 및 임차료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관리비가 실질 대비 과대 계상되어 있음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독립바이오제약</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향 매출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‘19</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53</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백만원</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‘20</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107</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백만원</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‘21</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29</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백만원</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3319463"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3319463" algn="l"/>
                          <a:tab pos="4935538" algn="l"/>
                        </a:tabLst>
                        <a:defRPr/>
                      </a:pP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매출원가</a:t>
                      </a:r>
                    </a:p>
                    <a:p>
                      <a:pPr marL="34115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회사의 매출원가는 전액 제품매출 관련 원가로 이루어져 있으며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서비스매출에 따른 매출원가는 별도로 집계되지 않음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34115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’19</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~’20</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년도 회사의 매출원가에는 제품 개발 및 샘플 제작에 따른 연구비 성격의 비용이 포함되어 있어</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매출원가율이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’21</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대비 높게 나타남</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34115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회사는 별도의 생산시설을 갖추고 있지 않으며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모든 원재료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(CPU,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메모리</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PCB, Sensor, </a:t>
                      </a:r>
                      <a:r>
                        <a:rPr kumimoji="0" lang="en-US" altLang="ko-KR"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ePaper</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Battery pack, NFC Antenna, Connectors)</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를 매입한 뒤 외주업체를 통해 조립하여 판매하고 있어</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관련된 원재료비와 외주가공비가 발생함</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4" name="제목 2">
            <a:extLst>
              <a:ext uri="{FF2B5EF4-FFF2-40B4-BE49-F238E27FC236}">
                <a16:creationId xmlns:a16="http://schemas.microsoft.com/office/drawing/2014/main" id="{EC31AAB1-348F-4B38-BBAE-3ED466156B32}"/>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400" b="1" dirty="0">
                <a:solidFill>
                  <a:srgbClr val="00338D"/>
                </a:solidFill>
                <a:latin typeface="KPMG Extralight" panose="020B0303030202040204" pitchFamily="34" charset="0"/>
              </a:rPr>
              <a:t>Quality of Earnings (1/6) </a:t>
            </a:r>
            <a:endParaRPr lang="en-US" altLang="ko-KR" sz="4400" b="1" dirty="0">
              <a:solidFill>
                <a:srgbClr val="00338D"/>
              </a:solidFill>
              <a:highlight>
                <a:srgbClr val="FFFF00"/>
              </a:highlight>
              <a:latin typeface="KPMG Extralight" panose="020B0303030202040204" pitchFamily="34" charset="0"/>
            </a:endParaRPr>
          </a:p>
        </p:txBody>
      </p:sp>
      <p:graphicFrame>
        <p:nvGraphicFramePr>
          <p:cNvPr id="10" name="표 9">
            <a:extLst>
              <a:ext uri="{FF2B5EF4-FFF2-40B4-BE49-F238E27FC236}">
                <a16:creationId xmlns:a16="http://schemas.microsoft.com/office/drawing/2014/main" id="{4099CBE4-F854-41FF-81D9-DCF38AB52703}"/>
              </a:ext>
            </a:extLst>
          </p:cNvPr>
          <p:cNvGraphicFramePr>
            <a:graphicFrameLocks noGrp="1"/>
          </p:cNvGraphicFramePr>
          <p:nvPr/>
        </p:nvGraphicFramePr>
        <p:xfrm>
          <a:off x="2138400" y="1515600"/>
          <a:ext cx="2933432" cy="4320000"/>
        </p:xfrm>
        <a:graphic>
          <a:graphicData uri="http://schemas.openxmlformats.org/drawingml/2006/table">
            <a:tbl>
              <a:tblPr/>
              <a:tblGrid>
                <a:gridCol w="97400">
                  <a:extLst>
                    <a:ext uri="{9D8B030D-6E8A-4147-A177-3AD203B41FA5}">
                      <a16:colId xmlns:a16="http://schemas.microsoft.com/office/drawing/2014/main" val="2350239989"/>
                    </a:ext>
                  </a:extLst>
                </a:gridCol>
                <a:gridCol w="316032">
                  <a:extLst>
                    <a:ext uri="{9D8B030D-6E8A-4147-A177-3AD203B41FA5}">
                      <a16:colId xmlns:a16="http://schemas.microsoft.com/office/drawing/2014/main" val="1254156210"/>
                    </a:ext>
                  </a:extLst>
                </a:gridCol>
                <a:gridCol w="792000">
                  <a:extLst>
                    <a:ext uri="{9D8B030D-6E8A-4147-A177-3AD203B41FA5}">
                      <a16:colId xmlns:a16="http://schemas.microsoft.com/office/drawing/2014/main" val="668713576"/>
                    </a:ext>
                  </a:extLst>
                </a:gridCol>
                <a:gridCol w="576000">
                  <a:extLst>
                    <a:ext uri="{9D8B030D-6E8A-4147-A177-3AD203B41FA5}">
                      <a16:colId xmlns:a16="http://schemas.microsoft.com/office/drawing/2014/main" val="1831507264"/>
                    </a:ext>
                  </a:extLst>
                </a:gridCol>
                <a:gridCol w="576000">
                  <a:extLst>
                    <a:ext uri="{9D8B030D-6E8A-4147-A177-3AD203B41FA5}">
                      <a16:colId xmlns:a16="http://schemas.microsoft.com/office/drawing/2014/main" val="2085640142"/>
                    </a:ext>
                  </a:extLst>
                </a:gridCol>
                <a:gridCol w="576000">
                  <a:extLst>
                    <a:ext uri="{9D8B030D-6E8A-4147-A177-3AD203B41FA5}">
                      <a16:colId xmlns:a16="http://schemas.microsoft.com/office/drawing/2014/main" val="914811695"/>
                    </a:ext>
                  </a:extLst>
                </a:gridCol>
              </a:tblGrid>
              <a:tr h="144000">
                <a:tc gridSpan="3">
                  <a:txBody>
                    <a:bodyPr/>
                    <a:lstStyle/>
                    <a:p>
                      <a:pPr algn="l" fontAlgn="ctr"/>
                      <a:r>
                        <a:rPr lang="en-US" altLang="ko-KR" sz="900" b="1" i="0" u="none" strike="noStrike" dirty="0">
                          <a:solidFill>
                            <a:srgbClr val="FFFFFF"/>
                          </a:solidFill>
                          <a:effectLst/>
                          <a:latin typeface="Arial" panose="020B0604020202020204" pitchFamily="34" charset="0"/>
                          <a:ea typeface="+mj-ea"/>
                          <a:cs typeface="Arial" panose="020B0604020202020204" pitchFamily="34" charset="0"/>
                        </a:rPr>
                        <a:t>(</a:t>
                      </a:r>
                      <a:r>
                        <a:rPr lang="ko-KR" altLang="en-US" sz="900" b="1" i="0" u="none" strike="noStrike" dirty="0">
                          <a:solidFill>
                            <a:srgbClr val="FFFFFF"/>
                          </a:solidFill>
                          <a:effectLst/>
                          <a:latin typeface="Arial" panose="020B0604020202020204" pitchFamily="34" charset="0"/>
                          <a:ea typeface="+mj-ea"/>
                          <a:cs typeface="Arial" panose="020B0604020202020204" pitchFamily="34" charset="0"/>
                        </a:rPr>
                        <a:t>단위</a:t>
                      </a:r>
                      <a:r>
                        <a:rPr lang="en-US" altLang="ko-KR" sz="900" b="1" i="0" u="none" strike="noStrike" dirty="0">
                          <a:solidFill>
                            <a:srgbClr val="FFFFFF"/>
                          </a:solidFill>
                          <a:effectLst/>
                          <a:latin typeface="Arial" panose="020B0604020202020204" pitchFamily="34" charset="0"/>
                          <a:ea typeface="+mj-ea"/>
                          <a:cs typeface="Arial" panose="020B0604020202020204" pitchFamily="34" charset="0"/>
                        </a:rPr>
                        <a:t>: </a:t>
                      </a:r>
                      <a:r>
                        <a:rPr lang="ko-KR" altLang="en-US" sz="900" b="1" i="0" u="none" strike="noStrike" dirty="0">
                          <a:solidFill>
                            <a:srgbClr val="FFFFFF"/>
                          </a:solidFill>
                          <a:effectLst/>
                          <a:latin typeface="Arial" panose="020B0604020202020204" pitchFamily="34" charset="0"/>
                          <a:ea typeface="+mj-ea"/>
                          <a:cs typeface="Arial" panose="020B0604020202020204" pitchFamily="34" charset="0"/>
                        </a:rPr>
                        <a:t>백만원</a:t>
                      </a:r>
                      <a:r>
                        <a:rPr lang="en-US" altLang="ko-KR" sz="900" b="1" i="0" u="none" strike="noStrike" dirty="0">
                          <a:solidFill>
                            <a:srgbClr val="FFFFFF"/>
                          </a:solidFill>
                          <a:effectLst/>
                          <a:latin typeface="Arial" panose="020B0604020202020204" pitchFamily="34" charset="0"/>
                          <a:ea typeface="+mj-ea"/>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a:txBody>
                    <a:bodyPr/>
                    <a:lstStyle/>
                    <a:p>
                      <a:pPr algn="ctr" fontAlgn="ctr"/>
                      <a:r>
                        <a:rPr lang="en-US" sz="900" b="1" i="0" u="none" strike="noStrike" dirty="0">
                          <a:solidFill>
                            <a:srgbClr val="FFFFFF"/>
                          </a:solidFill>
                          <a:effectLst/>
                          <a:latin typeface="Arial" panose="020B0604020202020204" pitchFamily="34" charset="0"/>
                          <a:ea typeface="+mj-ea"/>
                          <a:cs typeface="Arial" panose="020B0604020202020204" pitchFamily="34" charset="0"/>
                        </a:rPr>
                        <a:t>FY19</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mj-ea"/>
                          <a:cs typeface="Arial" panose="020B0604020202020204" pitchFamily="34" charset="0"/>
                        </a:rPr>
                        <a:t>FY20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a:solidFill>
                            <a:srgbClr val="FFFFFF"/>
                          </a:solidFill>
                          <a:effectLst/>
                          <a:latin typeface="Arial" panose="020B0604020202020204" pitchFamily="34" charset="0"/>
                          <a:ea typeface="+mj-ea"/>
                          <a:cs typeface="Arial" panose="020B0604020202020204" pitchFamily="34" charset="0"/>
                        </a:rPr>
                        <a:t>FY21</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1079580933"/>
                  </a:ext>
                </a:extLst>
              </a:tr>
              <a:tr h="144000">
                <a:tc gridSpan="3">
                  <a:txBody>
                    <a:bodyPr/>
                    <a:lstStyle/>
                    <a:p>
                      <a:pPr algn="l" fontAlgn="ctr"/>
                      <a:r>
                        <a:rPr lang="ko-KR" altLang="en-US" sz="900" b="1" i="0" u="none" strike="noStrike" dirty="0">
                          <a:solidFill>
                            <a:srgbClr val="000000"/>
                          </a:solidFill>
                          <a:effectLst/>
                          <a:latin typeface="Arial" panose="020B0604020202020204" pitchFamily="34" charset="0"/>
                          <a:ea typeface="+mj-ea"/>
                          <a:cs typeface="Arial" panose="020B0604020202020204" pitchFamily="34" charset="0"/>
                        </a:rPr>
                        <a:t>매출액</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98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322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3,728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181548922"/>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제품매출</a:t>
                      </a: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16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52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2,217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1405122667"/>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gridSpan="2">
                  <a:txBody>
                    <a:bodyPr/>
                    <a:lstStyle/>
                    <a:p>
                      <a:pPr algn="l"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서비스매출</a:t>
                      </a: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83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270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1,511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782365935"/>
                  </a:ext>
                </a:extLst>
              </a:tr>
              <a:tr h="144000">
                <a:tc gridSpan="3">
                  <a:txBody>
                    <a:bodyPr/>
                    <a:lstStyle/>
                    <a:p>
                      <a:pPr algn="l" fontAlgn="ctr"/>
                      <a:r>
                        <a:rPr lang="ko-KR" altLang="en-US" sz="900" b="1" i="0" u="none" strike="noStrike" dirty="0">
                          <a:solidFill>
                            <a:srgbClr val="000000"/>
                          </a:solidFill>
                          <a:effectLst/>
                          <a:latin typeface="Arial" panose="020B0604020202020204" pitchFamily="34" charset="0"/>
                          <a:ea typeface="+mj-ea"/>
                          <a:cs typeface="Arial" panose="020B0604020202020204" pitchFamily="34" charset="0"/>
                        </a:rPr>
                        <a:t>매출원가</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78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188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1,280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858930008"/>
                  </a:ext>
                </a:extLst>
              </a:tr>
              <a:tr h="144000">
                <a:tc gridSpan="3">
                  <a:txBody>
                    <a:bodyPr/>
                    <a:lstStyle/>
                    <a:p>
                      <a:pPr algn="l"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매출총이익</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21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134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2,448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982887638"/>
                  </a:ext>
                </a:extLst>
              </a:tr>
              <a:tr h="144000">
                <a:tc gridSpan="3">
                  <a:txBody>
                    <a:bodyPr/>
                    <a:lstStyle/>
                    <a:p>
                      <a:pPr algn="l"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판매비와 관리비</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227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375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1,127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2551570408"/>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급여</a:t>
                      </a: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96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259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514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966118266"/>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상여금</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98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037469744"/>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퇴직급여</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1406811554"/>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복리후생비</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16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18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420215251"/>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임차료</a:t>
                      </a: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r>
                        <a:rPr lang="ko-KR" altLang="en-US" sz="900" b="0" i="0" u="none" strike="noStrike">
                          <a:solidFill>
                            <a:srgbClr val="000000"/>
                          </a:solidFill>
                          <a:effectLst/>
                          <a:latin typeface="Arial" panose="020B0604020202020204" pitchFamily="34" charset="0"/>
                          <a:ea typeface="+mj-ea"/>
                          <a:cs typeface="Arial" panose="020B0604020202020204" pitchFamily="34" charset="0"/>
                        </a:rPr>
                        <a:t>관리비</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66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63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98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877738569"/>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보험료</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473391437"/>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운반비</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233304358"/>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소모품비</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19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823496074"/>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지급수수료</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19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14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139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746531491"/>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세금과공과</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7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19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4238446482"/>
                  </a:ext>
                </a:extLst>
              </a:tr>
              <a:tr h="144000">
                <a:tc>
                  <a:txBody>
                    <a:bodyPr/>
                    <a:lstStyle/>
                    <a:p>
                      <a:pPr algn="l" fontAlgn="ctr"/>
                      <a:endParaRPr lang="ko-KR" altLang="en-US" sz="9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감가상각비</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1135136140"/>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연구비</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118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702181897"/>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기타</a:t>
                      </a: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900" b="0"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34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332217403"/>
                  </a:ext>
                </a:extLst>
              </a:tr>
              <a:tr h="144000">
                <a:tc gridSpan="3">
                  <a:txBody>
                    <a:bodyPr/>
                    <a:lstStyle/>
                    <a:p>
                      <a:pPr algn="l"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영업이익</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(207)</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(241)</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1,321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217942951"/>
                  </a:ext>
                </a:extLst>
              </a:tr>
              <a:tr h="144000">
                <a:tc gridSpan="3">
                  <a:txBody>
                    <a:bodyPr/>
                    <a:lstStyle/>
                    <a:p>
                      <a:pPr algn="l"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영업외수익</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249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269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556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529779333"/>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보조금수익</a:t>
                      </a: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244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264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555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1736651849"/>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gridSpan="2">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기타영업외수익</a:t>
                      </a: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0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917400004"/>
                  </a:ext>
                </a:extLst>
              </a:tr>
              <a:tr h="144000">
                <a:tc gridSpan="3">
                  <a:txBody>
                    <a:bodyPr/>
                    <a:lstStyle/>
                    <a:p>
                      <a:pPr algn="l"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영업외비용</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20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452173483"/>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이자비용</a:t>
                      </a: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2100528290"/>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gridSpan="2">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기타영업외비용</a:t>
                      </a: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15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0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24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536685956"/>
                  </a:ext>
                </a:extLst>
              </a:tr>
              <a:tr h="144000">
                <a:tc gridSpan="3">
                  <a:txBody>
                    <a:bodyPr/>
                    <a:lstStyle/>
                    <a:p>
                      <a:pPr algn="l"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세전순이익</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23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22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1,849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153298053"/>
                  </a:ext>
                </a:extLst>
              </a:tr>
              <a:tr h="144000">
                <a:tc gridSpan="3">
                  <a:txBody>
                    <a:bodyPr/>
                    <a:lstStyle/>
                    <a:p>
                      <a:pPr algn="l"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법인세비용</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578503808"/>
                  </a:ext>
                </a:extLst>
              </a:tr>
              <a:tr h="144000">
                <a:tc gridSpan="3">
                  <a:txBody>
                    <a:bodyPr/>
                    <a:lstStyle/>
                    <a:p>
                      <a:pPr algn="l" fontAlgn="ctr"/>
                      <a:r>
                        <a:rPr lang="ko-KR" altLang="en-US" sz="900" b="1" i="0" u="none" strike="noStrike" dirty="0">
                          <a:solidFill>
                            <a:srgbClr val="000000"/>
                          </a:solidFill>
                          <a:effectLst/>
                          <a:latin typeface="Arial" panose="020B0604020202020204" pitchFamily="34" charset="0"/>
                          <a:ea typeface="+mj-ea"/>
                          <a:cs typeface="Arial" panose="020B0604020202020204" pitchFamily="34" charset="0"/>
                        </a:rPr>
                        <a:t>당기순이익</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23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22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1,849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705778775"/>
                  </a:ext>
                </a:extLst>
              </a:tr>
            </a:tbl>
          </a:graphicData>
        </a:graphic>
      </p:graphicFrame>
      <p:sp>
        <p:nvSpPr>
          <p:cNvPr id="8" name="직사각형 7">
            <a:extLst>
              <a:ext uri="{FF2B5EF4-FFF2-40B4-BE49-F238E27FC236}">
                <a16:creationId xmlns:a16="http://schemas.microsoft.com/office/drawing/2014/main" id="{041CA3D3-5C96-4247-B143-E4B7444848F7}"/>
              </a:ext>
            </a:extLst>
          </p:cNvPr>
          <p:cNvSpPr/>
          <p:nvPr/>
        </p:nvSpPr>
        <p:spPr>
          <a:xfrm>
            <a:off x="2146363" y="1671194"/>
            <a:ext cx="2916000" cy="144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ko-KR" altLang="en-US">
              <a:solidFill>
                <a:prstClr val="white"/>
              </a:solidFill>
              <a:latin typeface="Univers for KPMG"/>
              <a:ea typeface="맑은 고딕" panose="020B0503020000020004" pitchFamily="50" charset="-127"/>
            </a:endParaRPr>
          </a:p>
        </p:txBody>
      </p:sp>
      <p:sp>
        <p:nvSpPr>
          <p:cNvPr id="9" name="순서도: 연결자 8">
            <a:extLst>
              <a:ext uri="{FF2B5EF4-FFF2-40B4-BE49-F238E27FC236}">
                <a16:creationId xmlns:a16="http://schemas.microsoft.com/office/drawing/2014/main" id="{5DAF8CD8-6B6F-4E59-93BE-9EB06588C730}"/>
              </a:ext>
            </a:extLst>
          </p:cNvPr>
          <p:cNvSpPr/>
          <p:nvPr/>
        </p:nvSpPr>
        <p:spPr bwMode="auto">
          <a:xfrm>
            <a:off x="2063478" y="1606909"/>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Univers for KPMG"/>
                <a:ea typeface="맑은 고딕" panose="020B0503020000020004" pitchFamily="50" charset="-127"/>
                <a:cs typeface="Arial" panose="020B0604020202020204" pitchFamily="34" charset="0"/>
              </a:rPr>
              <a:t>1</a:t>
            </a:r>
            <a:endParaRPr lang="ko-KR" altLang="en-US" sz="800" b="1" kern="0" dirty="0">
              <a:solidFill>
                <a:srgbClr val="FFFFFF"/>
              </a:solidFill>
              <a:latin typeface="Univers for KPMG"/>
              <a:ea typeface="맑은 고딕" panose="020B0503020000020004" pitchFamily="50" charset="-127"/>
              <a:cs typeface="Arial" panose="020B0604020202020204" pitchFamily="34" charset="0"/>
            </a:endParaRPr>
          </a:p>
        </p:txBody>
      </p:sp>
      <p:sp>
        <p:nvSpPr>
          <p:cNvPr id="12" name="직사각형 11">
            <a:extLst>
              <a:ext uri="{FF2B5EF4-FFF2-40B4-BE49-F238E27FC236}">
                <a16:creationId xmlns:a16="http://schemas.microsoft.com/office/drawing/2014/main" id="{54679259-70C1-4470-9187-F43587DA10D1}"/>
              </a:ext>
            </a:extLst>
          </p:cNvPr>
          <p:cNvSpPr/>
          <p:nvPr/>
        </p:nvSpPr>
        <p:spPr>
          <a:xfrm>
            <a:off x="2146363" y="2094218"/>
            <a:ext cx="2916000" cy="144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ko-KR" altLang="en-US">
              <a:solidFill>
                <a:prstClr val="white"/>
              </a:solidFill>
              <a:latin typeface="Univers for KPMG"/>
              <a:ea typeface="맑은 고딕" panose="020B0503020000020004" pitchFamily="50" charset="-127"/>
            </a:endParaRPr>
          </a:p>
        </p:txBody>
      </p:sp>
      <p:sp>
        <p:nvSpPr>
          <p:cNvPr id="13" name="순서도: 연결자 12">
            <a:extLst>
              <a:ext uri="{FF2B5EF4-FFF2-40B4-BE49-F238E27FC236}">
                <a16:creationId xmlns:a16="http://schemas.microsoft.com/office/drawing/2014/main" id="{B0B1979D-38C8-4733-B55F-7BB0C8AF6F40}"/>
              </a:ext>
            </a:extLst>
          </p:cNvPr>
          <p:cNvSpPr/>
          <p:nvPr/>
        </p:nvSpPr>
        <p:spPr bwMode="auto">
          <a:xfrm>
            <a:off x="2063478" y="2029933"/>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Univers for KPMG"/>
                <a:ea typeface="맑은 고딕" panose="020B0503020000020004" pitchFamily="50" charset="-127"/>
                <a:cs typeface="Arial" panose="020B0604020202020204" pitchFamily="34" charset="0"/>
              </a:rPr>
              <a:t>2</a:t>
            </a:r>
            <a:endParaRPr lang="ko-KR" altLang="en-US" sz="800" b="1" kern="0" dirty="0">
              <a:solidFill>
                <a:srgbClr val="FFFFFF"/>
              </a:solidFill>
              <a:latin typeface="Univers for KPMG"/>
              <a:ea typeface="맑은 고딕" panose="020B0503020000020004" pitchFamily="50" charset="-127"/>
              <a:cs typeface="Arial" panose="020B0604020202020204" pitchFamily="34" charset="0"/>
            </a:endParaRPr>
          </a:p>
        </p:txBody>
      </p:sp>
      <p:sp>
        <p:nvSpPr>
          <p:cNvPr id="15" name="순서도: 연결자 14">
            <a:extLst>
              <a:ext uri="{FF2B5EF4-FFF2-40B4-BE49-F238E27FC236}">
                <a16:creationId xmlns:a16="http://schemas.microsoft.com/office/drawing/2014/main" id="{5D917805-F533-4AF0-88A1-D77861741A58}"/>
              </a:ext>
            </a:extLst>
          </p:cNvPr>
          <p:cNvSpPr/>
          <p:nvPr/>
        </p:nvSpPr>
        <p:spPr bwMode="auto">
          <a:xfrm>
            <a:off x="5178299" y="1513775"/>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Univers for KPMG"/>
                <a:ea typeface="맑은 고딕" panose="020B0503020000020004" pitchFamily="50" charset="-127"/>
                <a:cs typeface="Arial" panose="020B0604020202020204" pitchFamily="34" charset="0"/>
              </a:rPr>
              <a:t>1</a:t>
            </a:r>
            <a:endParaRPr lang="ko-KR" altLang="en-US" sz="800" b="1" kern="0" dirty="0">
              <a:solidFill>
                <a:srgbClr val="FFFFFF"/>
              </a:solidFill>
              <a:latin typeface="Univers for KPMG"/>
              <a:ea typeface="맑은 고딕" panose="020B0503020000020004" pitchFamily="50" charset="-127"/>
              <a:cs typeface="Arial" panose="020B0604020202020204" pitchFamily="34" charset="0"/>
            </a:endParaRPr>
          </a:p>
        </p:txBody>
      </p:sp>
      <p:sp>
        <p:nvSpPr>
          <p:cNvPr id="16" name="순서도: 연결자 15">
            <a:extLst>
              <a:ext uri="{FF2B5EF4-FFF2-40B4-BE49-F238E27FC236}">
                <a16:creationId xmlns:a16="http://schemas.microsoft.com/office/drawing/2014/main" id="{08A55932-7A34-4AF9-B891-A355990560DC}"/>
              </a:ext>
            </a:extLst>
          </p:cNvPr>
          <p:cNvSpPr/>
          <p:nvPr/>
        </p:nvSpPr>
        <p:spPr bwMode="auto">
          <a:xfrm>
            <a:off x="5178299" y="4032958"/>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Univers for KPMG"/>
                <a:ea typeface="맑은 고딕" panose="020B0503020000020004" pitchFamily="50" charset="-127"/>
                <a:cs typeface="Arial" panose="020B0604020202020204" pitchFamily="34" charset="0"/>
              </a:rPr>
              <a:t>2</a:t>
            </a:r>
            <a:endParaRPr lang="ko-KR" altLang="en-US" sz="800" b="1" kern="0" dirty="0">
              <a:solidFill>
                <a:srgbClr val="FFFFFF"/>
              </a:solidFill>
              <a:latin typeface="Univers for KPMG"/>
              <a:ea typeface="맑은 고딕" panose="020B0503020000020004" pitchFamily="50" charset="-127"/>
              <a:cs typeface="Arial" panose="020B0604020202020204" pitchFamily="34" charset="0"/>
            </a:endParaRPr>
          </a:p>
        </p:txBody>
      </p:sp>
      <p:sp>
        <p:nvSpPr>
          <p:cNvPr id="18" name="제목 2">
            <a:extLst>
              <a:ext uri="{FF2B5EF4-FFF2-40B4-BE49-F238E27FC236}">
                <a16:creationId xmlns:a16="http://schemas.microsoft.com/office/drawing/2014/main" id="{E8A7F3FC-9164-40E4-A8C1-2B09CC6DC7DC}"/>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ea typeface="맑은 고딕" panose="020B0503020000020004" pitchFamily="50" charset="-127"/>
              </a:rPr>
              <a:t>Key Findings</a:t>
            </a:r>
          </a:p>
        </p:txBody>
      </p:sp>
    </p:spTree>
    <p:extLst>
      <p:ext uri="{BB962C8B-B14F-4D97-AF65-F5344CB8AC3E}">
        <p14:creationId xmlns:p14="http://schemas.microsoft.com/office/powerpoint/2010/main" val="606235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표 28">
            <a:extLst>
              <a:ext uri="{FF2B5EF4-FFF2-40B4-BE49-F238E27FC236}">
                <a16:creationId xmlns:a16="http://schemas.microsoft.com/office/drawing/2014/main" id="{353B4A06-FCC4-494C-84C3-25AE5D9A7C39}"/>
              </a:ext>
            </a:extLst>
          </p:cNvPr>
          <p:cNvGraphicFramePr>
            <a:graphicFrameLocks noGrp="1"/>
          </p:cNvGraphicFramePr>
          <p:nvPr/>
        </p:nvGraphicFramePr>
        <p:xfrm>
          <a:off x="2138400" y="1515600"/>
          <a:ext cx="2933432" cy="4320000"/>
        </p:xfrm>
        <a:graphic>
          <a:graphicData uri="http://schemas.openxmlformats.org/drawingml/2006/table">
            <a:tbl>
              <a:tblPr/>
              <a:tblGrid>
                <a:gridCol w="97400">
                  <a:extLst>
                    <a:ext uri="{9D8B030D-6E8A-4147-A177-3AD203B41FA5}">
                      <a16:colId xmlns:a16="http://schemas.microsoft.com/office/drawing/2014/main" val="2350239989"/>
                    </a:ext>
                  </a:extLst>
                </a:gridCol>
                <a:gridCol w="316032">
                  <a:extLst>
                    <a:ext uri="{9D8B030D-6E8A-4147-A177-3AD203B41FA5}">
                      <a16:colId xmlns:a16="http://schemas.microsoft.com/office/drawing/2014/main" val="1254156210"/>
                    </a:ext>
                  </a:extLst>
                </a:gridCol>
                <a:gridCol w="792000">
                  <a:extLst>
                    <a:ext uri="{9D8B030D-6E8A-4147-A177-3AD203B41FA5}">
                      <a16:colId xmlns:a16="http://schemas.microsoft.com/office/drawing/2014/main" val="668713576"/>
                    </a:ext>
                  </a:extLst>
                </a:gridCol>
                <a:gridCol w="576000">
                  <a:extLst>
                    <a:ext uri="{9D8B030D-6E8A-4147-A177-3AD203B41FA5}">
                      <a16:colId xmlns:a16="http://schemas.microsoft.com/office/drawing/2014/main" val="1831507264"/>
                    </a:ext>
                  </a:extLst>
                </a:gridCol>
                <a:gridCol w="576000">
                  <a:extLst>
                    <a:ext uri="{9D8B030D-6E8A-4147-A177-3AD203B41FA5}">
                      <a16:colId xmlns:a16="http://schemas.microsoft.com/office/drawing/2014/main" val="2085640142"/>
                    </a:ext>
                  </a:extLst>
                </a:gridCol>
                <a:gridCol w="576000">
                  <a:extLst>
                    <a:ext uri="{9D8B030D-6E8A-4147-A177-3AD203B41FA5}">
                      <a16:colId xmlns:a16="http://schemas.microsoft.com/office/drawing/2014/main" val="914811695"/>
                    </a:ext>
                  </a:extLst>
                </a:gridCol>
              </a:tblGrid>
              <a:tr h="144000">
                <a:tc gridSpan="3">
                  <a:txBody>
                    <a:bodyPr/>
                    <a:lstStyle/>
                    <a:p>
                      <a:pPr algn="l" fontAlgn="ctr"/>
                      <a:r>
                        <a:rPr lang="en-US" altLang="ko-KR" sz="900" b="1" i="0" u="none" strike="noStrike" dirty="0">
                          <a:solidFill>
                            <a:srgbClr val="FFFFFF"/>
                          </a:solidFill>
                          <a:effectLst/>
                          <a:latin typeface="Arial" panose="020B0604020202020204" pitchFamily="34" charset="0"/>
                          <a:ea typeface="+mj-ea"/>
                          <a:cs typeface="Arial" panose="020B0604020202020204" pitchFamily="34" charset="0"/>
                        </a:rPr>
                        <a:t>(</a:t>
                      </a:r>
                      <a:r>
                        <a:rPr lang="ko-KR" altLang="en-US" sz="900" b="1" i="0" u="none" strike="noStrike" dirty="0">
                          <a:solidFill>
                            <a:srgbClr val="FFFFFF"/>
                          </a:solidFill>
                          <a:effectLst/>
                          <a:latin typeface="Arial" panose="020B0604020202020204" pitchFamily="34" charset="0"/>
                          <a:ea typeface="+mj-ea"/>
                          <a:cs typeface="Arial" panose="020B0604020202020204" pitchFamily="34" charset="0"/>
                        </a:rPr>
                        <a:t>단위</a:t>
                      </a:r>
                      <a:r>
                        <a:rPr lang="en-US" altLang="ko-KR" sz="900" b="1" i="0" u="none" strike="noStrike" dirty="0">
                          <a:solidFill>
                            <a:srgbClr val="FFFFFF"/>
                          </a:solidFill>
                          <a:effectLst/>
                          <a:latin typeface="Arial" panose="020B0604020202020204" pitchFamily="34" charset="0"/>
                          <a:ea typeface="+mj-ea"/>
                          <a:cs typeface="Arial" panose="020B0604020202020204" pitchFamily="34" charset="0"/>
                        </a:rPr>
                        <a:t>: </a:t>
                      </a:r>
                      <a:r>
                        <a:rPr lang="ko-KR" altLang="en-US" sz="900" b="1" i="0" u="none" strike="noStrike" dirty="0">
                          <a:solidFill>
                            <a:srgbClr val="FFFFFF"/>
                          </a:solidFill>
                          <a:effectLst/>
                          <a:latin typeface="Arial" panose="020B0604020202020204" pitchFamily="34" charset="0"/>
                          <a:ea typeface="+mj-ea"/>
                          <a:cs typeface="Arial" panose="020B0604020202020204" pitchFamily="34" charset="0"/>
                        </a:rPr>
                        <a:t>백만원</a:t>
                      </a:r>
                      <a:r>
                        <a:rPr lang="en-US" altLang="ko-KR" sz="900" b="1" i="0" u="none" strike="noStrike" dirty="0">
                          <a:solidFill>
                            <a:srgbClr val="FFFFFF"/>
                          </a:solidFill>
                          <a:effectLst/>
                          <a:latin typeface="Arial" panose="020B0604020202020204" pitchFamily="34" charset="0"/>
                          <a:ea typeface="+mj-ea"/>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a:txBody>
                    <a:bodyPr/>
                    <a:lstStyle/>
                    <a:p>
                      <a:pPr algn="ctr" fontAlgn="ctr"/>
                      <a:r>
                        <a:rPr lang="en-US" sz="900" b="1" i="0" u="none" strike="noStrike" dirty="0">
                          <a:solidFill>
                            <a:srgbClr val="FFFFFF"/>
                          </a:solidFill>
                          <a:effectLst/>
                          <a:latin typeface="Arial" panose="020B0604020202020204" pitchFamily="34" charset="0"/>
                          <a:ea typeface="+mj-ea"/>
                          <a:cs typeface="Arial" panose="020B0604020202020204" pitchFamily="34" charset="0"/>
                        </a:rPr>
                        <a:t>FY19</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mj-ea"/>
                          <a:cs typeface="Arial" panose="020B0604020202020204" pitchFamily="34" charset="0"/>
                        </a:rPr>
                        <a:t>FY20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a:solidFill>
                            <a:srgbClr val="FFFFFF"/>
                          </a:solidFill>
                          <a:effectLst/>
                          <a:latin typeface="Arial" panose="020B0604020202020204" pitchFamily="34" charset="0"/>
                          <a:ea typeface="+mj-ea"/>
                          <a:cs typeface="Arial" panose="020B0604020202020204" pitchFamily="34" charset="0"/>
                        </a:rPr>
                        <a:t>FY21</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1079580933"/>
                  </a:ext>
                </a:extLst>
              </a:tr>
              <a:tr h="144000">
                <a:tc gridSpan="3">
                  <a:txBody>
                    <a:bodyPr/>
                    <a:lstStyle/>
                    <a:p>
                      <a:pPr algn="l" fontAlgn="ctr"/>
                      <a:r>
                        <a:rPr lang="ko-KR" altLang="en-US" sz="900" b="1" i="0" u="none" strike="noStrike" dirty="0">
                          <a:solidFill>
                            <a:srgbClr val="000000"/>
                          </a:solidFill>
                          <a:effectLst/>
                          <a:latin typeface="Arial" panose="020B0604020202020204" pitchFamily="34" charset="0"/>
                          <a:ea typeface="+mj-ea"/>
                          <a:cs typeface="Arial" panose="020B0604020202020204" pitchFamily="34" charset="0"/>
                        </a:rPr>
                        <a:t>매출액</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98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322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3,728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181548922"/>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제품매출</a:t>
                      </a: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16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52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2,217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1405122667"/>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gridSpan="2">
                  <a:txBody>
                    <a:bodyPr/>
                    <a:lstStyle/>
                    <a:p>
                      <a:pPr algn="l"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서비스매출</a:t>
                      </a: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83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270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1,511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782365935"/>
                  </a:ext>
                </a:extLst>
              </a:tr>
              <a:tr h="144000">
                <a:tc gridSpan="3">
                  <a:txBody>
                    <a:bodyPr/>
                    <a:lstStyle/>
                    <a:p>
                      <a:pPr algn="l" fontAlgn="ctr"/>
                      <a:r>
                        <a:rPr lang="ko-KR" altLang="en-US" sz="900" b="1" i="0" u="none" strike="noStrike" dirty="0">
                          <a:solidFill>
                            <a:srgbClr val="000000"/>
                          </a:solidFill>
                          <a:effectLst/>
                          <a:latin typeface="Arial" panose="020B0604020202020204" pitchFamily="34" charset="0"/>
                          <a:ea typeface="+mj-ea"/>
                          <a:cs typeface="Arial" panose="020B0604020202020204" pitchFamily="34" charset="0"/>
                        </a:rPr>
                        <a:t>매출원가</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78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188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1,280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858930008"/>
                  </a:ext>
                </a:extLst>
              </a:tr>
              <a:tr h="144000">
                <a:tc gridSpan="3">
                  <a:txBody>
                    <a:bodyPr/>
                    <a:lstStyle/>
                    <a:p>
                      <a:pPr algn="l"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매출총이익</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21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134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2,448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982887638"/>
                  </a:ext>
                </a:extLst>
              </a:tr>
              <a:tr h="144000">
                <a:tc gridSpan="3">
                  <a:txBody>
                    <a:bodyPr/>
                    <a:lstStyle/>
                    <a:p>
                      <a:pPr algn="l"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판매비와 관리비</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227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375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1,127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2551570408"/>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급여</a:t>
                      </a: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96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259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514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966118266"/>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상여금</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98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037469744"/>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퇴직급여</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1406811554"/>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복리후생비</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16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18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420215251"/>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임차료</a:t>
                      </a: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r>
                        <a:rPr lang="ko-KR" altLang="en-US" sz="900" b="0" i="0" u="none" strike="noStrike">
                          <a:solidFill>
                            <a:srgbClr val="000000"/>
                          </a:solidFill>
                          <a:effectLst/>
                          <a:latin typeface="Arial" panose="020B0604020202020204" pitchFamily="34" charset="0"/>
                          <a:ea typeface="+mj-ea"/>
                          <a:cs typeface="Arial" panose="020B0604020202020204" pitchFamily="34" charset="0"/>
                        </a:rPr>
                        <a:t>관리비</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66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63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98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877738569"/>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보험료</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473391437"/>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운반비</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233304358"/>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소모품비</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19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823496074"/>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지급수수료</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19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14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139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746531491"/>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세금과공과</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7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19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4238446482"/>
                  </a:ext>
                </a:extLst>
              </a:tr>
              <a:tr h="144000">
                <a:tc>
                  <a:txBody>
                    <a:bodyPr/>
                    <a:lstStyle/>
                    <a:p>
                      <a:pPr algn="l" fontAlgn="ctr"/>
                      <a:endParaRPr lang="ko-KR" altLang="en-US" sz="9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감가상각비</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1135136140"/>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연구비</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118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702181897"/>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기타</a:t>
                      </a: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900" b="0"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34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332217403"/>
                  </a:ext>
                </a:extLst>
              </a:tr>
              <a:tr h="144000">
                <a:tc gridSpan="3">
                  <a:txBody>
                    <a:bodyPr/>
                    <a:lstStyle/>
                    <a:p>
                      <a:pPr algn="l"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영업이익</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(207)</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(241)</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1,321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217942951"/>
                  </a:ext>
                </a:extLst>
              </a:tr>
              <a:tr h="144000">
                <a:tc gridSpan="3">
                  <a:txBody>
                    <a:bodyPr/>
                    <a:lstStyle/>
                    <a:p>
                      <a:pPr algn="l"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영업외수익</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249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269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556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529779333"/>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보조금수익</a:t>
                      </a: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244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264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555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1736651849"/>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gridSpan="2">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기타영업외수익</a:t>
                      </a: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0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917400004"/>
                  </a:ext>
                </a:extLst>
              </a:tr>
              <a:tr h="144000">
                <a:tc gridSpan="3">
                  <a:txBody>
                    <a:bodyPr/>
                    <a:lstStyle/>
                    <a:p>
                      <a:pPr algn="l"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영업외비용</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20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452173483"/>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이자비용</a:t>
                      </a: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2100528290"/>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gridSpan="2">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기타영업외비용</a:t>
                      </a: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15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0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24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536685956"/>
                  </a:ext>
                </a:extLst>
              </a:tr>
              <a:tr h="144000">
                <a:tc gridSpan="3">
                  <a:txBody>
                    <a:bodyPr/>
                    <a:lstStyle/>
                    <a:p>
                      <a:pPr algn="l"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세전순이익</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23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22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1,849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153298053"/>
                  </a:ext>
                </a:extLst>
              </a:tr>
              <a:tr h="144000">
                <a:tc gridSpan="3">
                  <a:txBody>
                    <a:bodyPr/>
                    <a:lstStyle/>
                    <a:p>
                      <a:pPr algn="l"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법인세비용</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578503808"/>
                  </a:ext>
                </a:extLst>
              </a:tr>
              <a:tr h="144000">
                <a:tc gridSpan="3">
                  <a:txBody>
                    <a:bodyPr/>
                    <a:lstStyle/>
                    <a:p>
                      <a:pPr algn="l" fontAlgn="ctr"/>
                      <a:r>
                        <a:rPr lang="ko-KR" altLang="en-US" sz="900" b="1" i="0" u="none" strike="noStrike" dirty="0">
                          <a:solidFill>
                            <a:srgbClr val="000000"/>
                          </a:solidFill>
                          <a:effectLst/>
                          <a:latin typeface="Arial" panose="020B0604020202020204" pitchFamily="34" charset="0"/>
                          <a:ea typeface="+mj-ea"/>
                          <a:cs typeface="Arial" panose="020B0604020202020204" pitchFamily="34" charset="0"/>
                        </a:rPr>
                        <a:t>당기순이익</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23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22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1,849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705778775"/>
                  </a:ext>
                </a:extLst>
              </a:tr>
            </a:tbl>
          </a:graphicData>
        </a:graphic>
      </p:graphicFrame>
      <p:graphicFrame>
        <p:nvGraphicFramePr>
          <p:cNvPr id="11" name="Group 3">
            <a:extLst>
              <a:ext uri="{FF2B5EF4-FFF2-40B4-BE49-F238E27FC236}">
                <a16:creationId xmlns:a16="http://schemas.microsoft.com/office/drawing/2014/main" id="{1467BF33-DF8B-4824-9975-24B655697CEA}"/>
              </a:ext>
            </a:extLst>
          </p:cNvPr>
          <p:cNvGraphicFramePr>
            <a:graphicFrameLocks noGrp="1"/>
          </p:cNvGraphicFramePr>
          <p:nvPr/>
        </p:nvGraphicFramePr>
        <p:xfrm>
          <a:off x="468001" y="1191600"/>
          <a:ext cx="9038334" cy="5021876"/>
        </p:xfrm>
        <a:graphic>
          <a:graphicData uri="http://schemas.openxmlformats.org/drawingml/2006/table">
            <a:tbl>
              <a:tblPr/>
              <a:tblGrid>
                <a:gridCol w="1557064">
                  <a:extLst>
                    <a:ext uri="{9D8B030D-6E8A-4147-A177-3AD203B41FA5}">
                      <a16:colId xmlns:a16="http://schemas.microsoft.com/office/drawing/2014/main" val="20000"/>
                    </a:ext>
                  </a:extLst>
                </a:gridCol>
                <a:gridCol w="7481270">
                  <a:extLst>
                    <a:ext uri="{9D8B030D-6E8A-4147-A177-3AD203B41FA5}">
                      <a16:colId xmlns:a16="http://schemas.microsoft.com/office/drawing/2014/main" val="20001"/>
                    </a:ext>
                  </a:extLst>
                </a:gridCol>
              </a:tblGrid>
              <a:tr h="266276">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lang="en-US" altLang="ko-KR" sz="1000" b="1" i="0" u="none" strike="noStrike" kern="1200" dirty="0">
                          <a:solidFill>
                            <a:schemeClr val="bg1"/>
                          </a:solidFill>
                          <a:effectLst/>
                          <a:latin typeface="Arial" panose="020B0604020202020204" pitchFamily="34" charset="0"/>
                          <a:ea typeface="+mn-ea"/>
                          <a:cs typeface="Arial" panose="020B0604020202020204" pitchFamily="34" charset="0"/>
                        </a:rPr>
                        <a:t>Topic</a:t>
                      </a:r>
                      <a:endPar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Details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5560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PL Overview (</a:t>
                      </a:r>
                      <a:r>
                        <a:rPr kumimoji="0" lang="ko-KR" altLang="en-US"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계속</a:t>
                      </a: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a:t>
                      </a:r>
                      <a:endParaRPr kumimoji="0" lang="en-US" altLang="ko-KR" sz="1000" b="1" i="0" u="none" strike="noStrike" kern="1200" cap="none" spc="0" normalizeH="0" baseline="3000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319463"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3319463" algn="l"/>
                          <a:tab pos="4935538" algn="l"/>
                        </a:tabLst>
                        <a:defRPr/>
                      </a:pP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급여</a:t>
                      </a:r>
                    </a:p>
                    <a:p>
                      <a:pPr marL="34115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‘19</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급여 중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50%</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인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96</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백만원은 개발비로 자산화 하였으며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이를 고려한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‘19</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총 급여는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192</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백만원 수준임</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‘21</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회사는 인건비정부보조금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45</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백만원을 수령하였으며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급여에서 차감 처리함</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이를 고려한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’21</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총 급여는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559</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백만원 수준임</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34115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r>
                        <a:rPr kumimoji="0" lang="ko-KR" altLang="en-US" sz="900" b="0" i="1"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자세한 내용은 </a:t>
                      </a:r>
                      <a:r>
                        <a:rPr kumimoji="0" lang="en-US" altLang="ko-KR" sz="900" b="0" i="1"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Payroll </a:t>
                      </a:r>
                      <a:r>
                        <a:rPr kumimoji="0" lang="ko-KR" altLang="en-US" sz="900" b="0" i="1"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장표 참조</a:t>
                      </a:r>
                      <a:r>
                        <a:rPr kumimoji="0" lang="en-US" altLang="ko-KR" sz="900" b="0" i="1"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3319463"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3319463" algn="l"/>
                          <a:tab pos="4935538" algn="l"/>
                        </a:tabLst>
                        <a:defRPr/>
                      </a:pP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상여금</a:t>
                      </a:r>
                    </a:p>
                    <a:p>
                      <a:pPr marL="34115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회사의 별도 상여 지급규정은 존재하지 않으며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’19</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총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5</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백만원 지급된 금액 외에 별도의 성과급은 지급되지 않았으나</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’21</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매출액이 상승함에 따라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98</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백만원의 상여가 지급되었음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임원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46</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백만원</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직원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51</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백만원</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3319463"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3319463" algn="l"/>
                          <a:tab pos="4935538" algn="l"/>
                        </a:tabLst>
                        <a:defRPr/>
                      </a:pP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퇴직급여</a:t>
                      </a:r>
                    </a:p>
                    <a:p>
                      <a:pPr marL="34115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현재 회사는 퇴직급여를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DB</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형으로 운영하고 있으나</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퇴직급여충당부채를 별도로 인식하지 않고 있으며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실제 퇴사 인원이 발생할 때 지급한 금액을 퇴직급여로 인식하고 있음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3319463"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3319463" algn="l"/>
                          <a:tab pos="4935538" algn="l"/>
                        </a:tabLst>
                        <a:defRPr/>
                      </a:pP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복리후생비</a:t>
                      </a:r>
                    </a:p>
                    <a:p>
                      <a:pPr marL="34115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복리후생비는 건강보험료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고용보험</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산재보험</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식대로 구분됨</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endParaRPr kumimoji="0" lang="en-US" altLang="ko-KR" sz="9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mn-ea"/>
                        <a:cs typeface="Arial" panose="020B0604020202020204" pitchFamily="34" charset="0"/>
                      </a:endParaRPr>
                    </a:p>
                    <a:p>
                      <a:pPr marL="3319463"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3319463" algn="l"/>
                          <a:tab pos="4935538" algn="l"/>
                        </a:tabLst>
                        <a:defRPr/>
                      </a:pPr>
                      <a:endPar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319463"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3319463" algn="l"/>
                          <a:tab pos="4935538" algn="l"/>
                        </a:tabLst>
                        <a:defRPr/>
                      </a:pPr>
                      <a:endPar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319463"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3319463" algn="l"/>
                          <a:tab pos="4935538" algn="l"/>
                        </a:tabLst>
                        <a:defRPr/>
                      </a:pPr>
                      <a:endPar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319463"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3319463" algn="l"/>
                          <a:tab pos="4935538" algn="l"/>
                        </a:tabLst>
                        <a:defRPr/>
                      </a:pP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임차료</a:t>
                      </a:r>
                      <a:r>
                        <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관리비</a:t>
                      </a:r>
                      <a:endParaRPr kumimoji="0" lang="en-US" altLang="ko-KR" sz="9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mn-ea"/>
                        <a:cs typeface="Arial" panose="020B0604020202020204" pitchFamily="34" charset="0"/>
                      </a:endParaRPr>
                    </a:p>
                    <a:p>
                      <a:pPr marL="34115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임차료 및 관리비는 회사의 본사 사무실</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문정동</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과</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재임대중인 판교 사무실 관련 비용으로 구성되어 있음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34115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‘21</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12</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월 말 기준 본사 사무실 임차료는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400</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만원</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월</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관리비는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55</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만원</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월 수준임</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endParaRPr kumimoji="0" lang="en-US" altLang="ko-KR" sz="9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4" name="제목 2">
            <a:extLst>
              <a:ext uri="{FF2B5EF4-FFF2-40B4-BE49-F238E27FC236}">
                <a16:creationId xmlns:a16="http://schemas.microsoft.com/office/drawing/2014/main" id="{EC31AAB1-348F-4B38-BBAE-3ED466156B32}"/>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400" b="1" dirty="0">
                <a:solidFill>
                  <a:srgbClr val="00338D"/>
                </a:solidFill>
                <a:latin typeface="KPMG Extralight" panose="020B0303030202040204" pitchFamily="34" charset="0"/>
              </a:rPr>
              <a:t>Quality of Earnings (2/6) </a:t>
            </a:r>
            <a:endParaRPr lang="en-US" altLang="ko-KR" sz="4400" b="1" dirty="0">
              <a:solidFill>
                <a:srgbClr val="00338D"/>
              </a:solidFill>
              <a:highlight>
                <a:srgbClr val="FFFF00"/>
              </a:highlight>
              <a:latin typeface="KPMG Extralight" panose="020B0303030202040204" pitchFamily="34" charset="0"/>
            </a:endParaRPr>
          </a:p>
        </p:txBody>
      </p:sp>
      <p:graphicFrame>
        <p:nvGraphicFramePr>
          <p:cNvPr id="3" name="표 2">
            <a:extLst>
              <a:ext uri="{FF2B5EF4-FFF2-40B4-BE49-F238E27FC236}">
                <a16:creationId xmlns:a16="http://schemas.microsoft.com/office/drawing/2014/main" id="{468FCA8D-34E0-4CA8-9A49-A1E98EA06D2E}"/>
              </a:ext>
            </a:extLst>
          </p:cNvPr>
          <p:cNvGraphicFramePr>
            <a:graphicFrameLocks noGrp="1"/>
          </p:cNvGraphicFramePr>
          <p:nvPr/>
        </p:nvGraphicFramePr>
        <p:xfrm>
          <a:off x="5497063" y="4513684"/>
          <a:ext cx="2941400" cy="609600"/>
        </p:xfrm>
        <a:graphic>
          <a:graphicData uri="http://schemas.openxmlformats.org/drawingml/2006/table">
            <a:tbl>
              <a:tblPr/>
              <a:tblGrid>
                <a:gridCol w="97400">
                  <a:extLst>
                    <a:ext uri="{9D8B030D-6E8A-4147-A177-3AD203B41FA5}">
                      <a16:colId xmlns:a16="http://schemas.microsoft.com/office/drawing/2014/main" val="2593386631"/>
                    </a:ext>
                  </a:extLst>
                </a:gridCol>
                <a:gridCol w="1008000">
                  <a:extLst>
                    <a:ext uri="{9D8B030D-6E8A-4147-A177-3AD203B41FA5}">
                      <a16:colId xmlns:a16="http://schemas.microsoft.com/office/drawing/2014/main" val="3272685269"/>
                    </a:ext>
                  </a:extLst>
                </a:gridCol>
                <a:gridCol w="612000">
                  <a:extLst>
                    <a:ext uri="{9D8B030D-6E8A-4147-A177-3AD203B41FA5}">
                      <a16:colId xmlns:a16="http://schemas.microsoft.com/office/drawing/2014/main" val="1685905060"/>
                    </a:ext>
                  </a:extLst>
                </a:gridCol>
                <a:gridCol w="612000">
                  <a:extLst>
                    <a:ext uri="{9D8B030D-6E8A-4147-A177-3AD203B41FA5}">
                      <a16:colId xmlns:a16="http://schemas.microsoft.com/office/drawing/2014/main" val="1040216321"/>
                    </a:ext>
                  </a:extLst>
                </a:gridCol>
                <a:gridCol w="612000">
                  <a:extLst>
                    <a:ext uri="{9D8B030D-6E8A-4147-A177-3AD203B41FA5}">
                      <a16:colId xmlns:a16="http://schemas.microsoft.com/office/drawing/2014/main" val="339215060"/>
                    </a:ext>
                  </a:extLst>
                </a:gridCol>
              </a:tblGrid>
              <a:tr h="49107">
                <a:tc gridSpan="2">
                  <a:txBody>
                    <a:bodyPr/>
                    <a:lstStyle/>
                    <a:p>
                      <a:pPr algn="l" fontAlgn="ctr"/>
                      <a:r>
                        <a:rPr lang="en-US" altLang="ko-KR" sz="800" b="1" i="0" u="none" strike="noStrike" dirty="0">
                          <a:solidFill>
                            <a:srgbClr val="FFFFFF"/>
                          </a:solidFill>
                          <a:effectLst/>
                          <a:latin typeface="Arial" panose="020B0604020202020204" pitchFamily="34" charset="0"/>
                          <a:ea typeface="+mj-ea"/>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mj-ea"/>
                          <a:cs typeface="Arial" panose="020B0604020202020204" pitchFamily="34" charset="0"/>
                        </a:rPr>
                        <a:t>단위</a:t>
                      </a:r>
                      <a:r>
                        <a:rPr lang="en-US" altLang="ko-KR" sz="800" b="1" i="0" u="none" strike="noStrike" dirty="0">
                          <a:solidFill>
                            <a:srgbClr val="FFFFFF"/>
                          </a:solidFill>
                          <a:effectLst/>
                          <a:latin typeface="Arial" panose="020B0604020202020204" pitchFamily="34" charset="0"/>
                          <a:ea typeface="+mj-ea"/>
                          <a:cs typeface="Arial" panose="020B0604020202020204" pitchFamily="34" charset="0"/>
                        </a:rPr>
                        <a:t>: </a:t>
                      </a:r>
                      <a:r>
                        <a:rPr lang="ko-KR" altLang="en-US" sz="800" b="1" i="0" u="none" strike="noStrike" dirty="0">
                          <a:solidFill>
                            <a:srgbClr val="FFFFFF"/>
                          </a:solidFill>
                          <a:effectLst/>
                          <a:latin typeface="Arial" panose="020B0604020202020204" pitchFamily="34" charset="0"/>
                          <a:ea typeface="+mj-ea"/>
                          <a:cs typeface="Arial" panose="020B0604020202020204" pitchFamily="34" charset="0"/>
                        </a:rPr>
                        <a:t>백만원</a:t>
                      </a:r>
                      <a:r>
                        <a:rPr lang="en-US" altLang="ko-KR" sz="800" b="1" i="0" u="none" strike="noStrike" dirty="0">
                          <a:solidFill>
                            <a:srgbClr val="FFFFFF"/>
                          </a:solidFill>
                          <a:effectLst/>
                          <a:latin typeface="Arial" panose="020B0604020202020204" pitchFamily="34" charset="0"/>
                          <a:ea typeface="+mj-ea"/>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hMerge="1">
                  <a:txBody>
                    <a:bodyPr/>
                    <a:lstStyle/>
                    <a:p>
                      <a:pPr latinLnBrk="1"/>
                      <a:endParaRPr lang="ko-KR" altLang="en-US"/>
                    </a:p>
                  </a:txBody>
                  <a:tcPr/>
                </a:tc>
                <a:tc>
                  <a:txBody>
                    <a:bodyPr/>
                    <a:lstStyle/>
                    <a:p>
                      <a:pPr algn="ctr" fontAlgn="ctr"/>
                      <a:r>
                        <a:rPr lang="en-US" sz="800" b="1" i="0" u="none" strike="noStrike" dirty="0">
                          <a:solidFill>
                            <a:srgbClr val="FFFFFF"/>
                          </a:solidFill>
                          <a:effectLst/>
                          <a:latin typeface="Arial" panose="020B0604020202020204" pitchFamily="34" charset="0"/>
                          <a:ea typeface="+mj-ea"/>
                          <a:cs typeface="Arial" panose="020B0604020202020204" pitchFamily="34" charset="0"/>
                        </a:rPr>
                        <a:t>FY19</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800" b="1" i="0" u="none" strike="noStrike">
                          <a:solidFill>
                            <a:srgbClr val="FFFFFF"/>
                          </a:solidFill>
                          <a:effectLst/>
                          <a:latin typeface="Arial" panose="020B0604020202020204" pitchFamily="34" charset="0"/>
                          <a:ea typeface="+mj-ea"/>
                          <a:cs typeface="Arial" panose="020B0604020202020204" pitchFamily="34" charset="0"/>
                        </a:rPr>
                        <a:t>FY20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800" b="1" i="0" u="none" strike="noStrike">
                          <a:solidFill>
                            <a:srgbClr val="FFFFFF"/>
                          </a:solidFill>
                          <a:effectLst/>
                          <a:latin typeface="Arial" panose="020B0604020202020204" pitchFamily="34" charset="0"/>
                          <a:ea typeface="+mj-ea"/>
                          <a:cs typeface="Arial" panose="020B0604020202020204" pitchFamily="34" charset="0"/>
                        </a:rPr>
                        <a:t>FY21</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4278137769"/>
                  </a:ext>
                </a:extLst>
              </a:tr>
              <a:tr h="49107">
                <a:tc gridSpan="2">
                  <a:txBody>
                    <a:bodyPr/>
                    <a:lstStyle/>
                    <a:p>
                      <a:pPr algn="l" fontAlgn="ctr"/>
                      <a:r>
                        <a:rPr lang="ko-KR" altLang="en-US" sz="800" b="1" i="0" u="none" strike="noStrike" dirty="0">
                          <a:solidFill>
                            <a:srgbClr val="000000"/>
                          </a:solidFill>
                          <a:effectLst/>
                          <a:latin typeface="Arial" panose="020B0604020202020204" pitchFamily="34" charset="0"/>
                          <a:ea typeface="+mj-ea"/>
                          <a:cs typeface="Arial" panose="020B0604020202020204" pitchFamily="34" charset="0"/>
                        </a:rPr>
                        <a:t>복리후생비</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18</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rtl="0"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53</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510504803"/>
                  </a:ext>
                </a:extLst>
              </a:tr>
              <a:tr h="49107">
                <a:tc>
                  <a:txBody>
                    <a:bodyPr/>
                    <a:lstStyle/>
                    <a:p>
                      <a:pPr algn="l" fontAlgn="ctr"/>
                      <a:r>
                        <a:rPr lang="ko-KR" altLang="en-US" sz="800" b="0" i="0" u="none" strike="noStrike" dirty="0">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Arial" panose="020B0604020202020204" pitchFamily="34" charset="0"/>
                          <a:ea typeface="+mj-ea"/>
                          <a:cs typeface="Arial" panose="020B0604020202020204" pitchFamily="34" charset="0"/>
                        </a:rPr>
                        <a:t>건강보험</a:t>
                      </a: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16</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1914075954"/>
                  </a:ext>
                </a:extLst>
              </a:tr>
              <a:tr h="49107">
                <a:tc>
                  <a:txBody>
                    <a:bodyPr/>
                    <a:lstStyle/>
                    <a:p>
                      <a:pPr algn="l" fontAlgn="ctr"/>
                      <a:r>
                        <a:rPr lang="ko-KR" altLang="en-US" sz="8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Arial" panose="020B0604020202020204" pitchFamily="34" charset="0"/>
                          <a:ea typeface="+mj-ea"/>
                          <a:cs typeface="Arial" panose="020B0604020202020204" pitchFamily="34" charset="0"/>
                        </a:rPr>
                        <a:t>고용보험</a:t>
                      </a: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a:t>
                      </a:r>
                      <a:r>
                        <a:rPr lang="ko-KR" altLang="en-US" sz="800" b="0" i="0" u="none" strike="noStrike" dirty="0">
                          <a:solidFill>
                            <a:srgbClr val="000000"/>
                          </a:solidFill>
                          <a:effectLst/>
                          <a:latin typeface="Arial" panose="020B0604020202020204" pitchFamily="34" charset="0"/>
                          <a:ea typeface="+mj-ea"/>
                          <a:cs typeface="Arial" panose="020B0604020202020204" pitchFamily="34" charset="0"/>
                        </a:rPr>
                        <a:t>산재보험</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1387650180"/>
                  </a:ext>
                </a:extLst>
              </a:tr>
              <a:tr h="49107">
                <a:tc>
                  <a:txBody>
                    <a:bodyPr/>
                    <a:lstStyle/>
                    <a:p>
                      <a:pPr algn="l" fontAlgn="ctr"/>
                      <a:r>
                        <a:rPr lang="ko-KR" altLang="en-US" sz="8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Arial" panose="020B0604020202020204" pitchFamily="34" charset="0"/>
                          <a:ea typeface="+mj-ea"/>
                          <a:cs typeface="Arial" panose="020B0604020202020204" pitchFamily="34" charset="0"/>
                        </a:rPr>
                        <a:t>식대</a:t>
                      </a: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8</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28</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01363274"/>
                  </a:ext>
                </a:extLst>
              </a:tr>
            </a:tbl>
          </a:graphicData>
        </a:graphic>
      </p:graphicFrame>
      <p:sp>
        <p:nvSpPr>
          <p:cNvPr id="9" name="직사각형 8">
            <a:extLst>
              <a:ext uri="{FF2B5EF4-FFF2-40B4-BE49-F238E27FC236}">
                <a16:creationId xmlns:a16="http://schemas.microsoft.com/office/drawing/2014/main" id="{EB420F69-D382-45A6-B3FD-0BD0A61244F9}"/>
              </a:ext>
            </a:extLst>
          </p:cNvPr>
          <p:cNvSpPr/>
          <p:nvPr/>
        </p:nvSpPr>
        <p:spPr>
          <a:xfrm>
            <a:off x="2146363" y="2526327"/>
            <a:ext cx="2916000" cy="144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ko-KR" altLang="en-US">
              <a:solidFill>
                <a:prstClr val="white"/>
              </a:solidFill>
              <a:latin typeface="Univers for KPMG"/>
              <a:ea typeface="맑은 고딕" panose="020B0503020000020004" pitchFamily="50" charset="-127"/>
            </a:endParaRPr>
          </a:p>
        </p:txBody>
      </p:sp>
      <p:sp>
        <p:nvSpPr>
          <p:cNvPr id="12" name="순서도: 연결자 11">
            <a:extLst>
              <a:ext uri="{FF2B5EF4-FFF2-40B4-BE49-F238E27FC236}">
                <a16:creationId xmlns:a16="http://schemas.microsoft.com/office/drawing/2014/main" id="{69F59852-7C3F-4DFA-BAD3-E4089A9CF2C1}"/>
              </a:ext>
            </a:extLst>
          </p:cNvPr>
          <p:cNvSpPr/>
          <p:nvPr/>
        </p:nvSpPr>
        <p:spPr bwMode="auto">
          <a:xfrm>
            <a:off x="2063478" y="2462042"/>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Univers for KPMG"/>
                <a:ea typeface="맑은 고딕" panose="020B0503020000020004" pitchFamily="50" charset="-127"/>
                <a:cs typeface="Arial" panose="020B0604020202020204" pitchFamily="34" charset="0"/>
              </a:rPr>
              <a:t>3</a:t>
            </a:r>
            <a:endParaRPr lang="ko-KR" altLang="en-US" sz="800" b="1" kern="0" dirty="0">
              <a:solidFill>
                <a:srgbClr val="FFFFFF"/>
              </a:solidFill>
              <a:latin typeface="Univers for KPMG"/>
              <a:ea typeface="맑은 고딕" panose="020B0503020000020004" pitchFamily="50" charset="-127"/>
              <a:cs typeface="Arial" panose="020B0604020202020204" pitchFamily="34" charset="0"/>
            </a:endParaRPr>
          </a:p>
        </p:txBody>
      </p:sp>
      <p:sp>
        <p:nvSpPr>
          <p:cNvPr id="13" name="순서도: 연결자 12">
            <a:extLst>
              <a:ext uri="{FF2B5EF4-FFF2-40B4-BE49-F238E27FC236}">
                <a16:creationId xmlns:a16="http://schemas.microsoft.com/office/drawing/2014/main" id="{D6E1833E-F438-49D0-ACD4-C0C2929C2F20}"/>
              </a:ext>
            </a:extLst>
          </p:cNvPr>
          <p:cNvSpPr/>
          <p:nvPr/>
        </p:nvSpPr>
        <p:spPr bwMode="auto">
          <a:xfrm>
            <a:off x="5178299" y="1513775"/>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Univers for KPMG"/>
                <a:ea typeface="맑은 고딕" panose="020B0503020000020004" pitchFamily="50" charset="-127"/>
                <a:cs typeface="Arial" panose="020B0604020202020204" pitchFamily="34" charset="0"/>
              </a:rPr>
              <a:t>3</a:t>
            </a:r>
            <a:endParaRPr lang="ko-KR" altLang="en-US" sz="800" b="1" kern="0" dirty="0">
              <a:solidFill>
                <a:srgbClr val="FFFFFF"/>
              </a:solidFill>
              <a:latin typeface="Univers for KPMG"/>
              <a:ea typeface="맑은 고딕" panose="020B0503020000020004" pitchFamily="50" charset="-127"/>
              <a:cs typeface="Arial" panose="020B0604020202020204" pitchFamily="34" charset="0"/>
            </a:endParaRPr>
          </a:p>
        </p:txBody>
      </p:sp>
      <p:sp>
        <p:nvSpPr>
          <p:cNvPr id="15" name="직사각형 14">
            <a:extLst>
              <a:ext uri="{FF2B5EF4-FFF2-40B4-BE49-F238E27FC236}">
                <a16:creationId xmlns:a16="http://schemas.microsoft.com/office/drawing/2014/main" id="{83633400-792D-4AB8-91D9-DC5B7CBC95D4}"/>
              </a:ext>
            </a:extLst>
          </p:cNvPr>
          <p:cNvSpPr/>
          <p:nvPr/>
        </p:nvSpPr>
        <p:spPr>
          <a:xfrm>
            <a:off x="2146363" y="2670327"/>
            <a:ext cx="2916000" cy="144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ko-KR" altLang="en-US">
              <a:solidFill>
                <a:prstClr val="white"/>
              </a:solidFill>
              <a:latin typeface="Univers for KPMG"/>
              <a:ea typeface="맑은 고딕" panose="020B0503020000020004" pitchFamily="50" charset="-127"/>
            </a:endParaRPr>
          </a:p>
        </p:txBody>
      </p:sp>
      <p:sp>
        <p:nvSpPr>
          <p:cNvPr id="16" name="순서도: 연결자 15">
            <a:extLst>
              <a:ext uri="{FF2B5EF4-FFF2-40B4-BE49-F238E27FC236}">
                <a16:creationId xmlns:a16="http://schemas.microsoft.com/office/drawing/2014/main" id="{0EF8BCAC-0547-425D-8F1C-74928A216E38}"/>
              </a:ext>
            </a:extLst>
          </p:cNvPr>
          <p:cNvSpPr/>
          <p:nvPr/>
        </p:nvSpPr>
        <p:spPr bwMode="auto">
          <a:xfrm>
            <a:off x="2063478" y="2606042"/>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Univers for KPMG"/>
                <a:ea typeface="맑은 고딕" panose="020B0503020000020004" pitchFamily="50" charset="-127"/>
                <a:cs typeface="Arial" panose="020B0604020202020204" pitchFamily="34" charset="0"/>
              </a:rPr>
              <a:t>4</a:t>
            </a:r>
            <a:endParaRPr lang="ko-KR" altLang="en-US" sz="800" b="1" kern="0" dirty="0">
              <a:solidFill>
                <a:srgbClr val="FFFFFF"/>
              </a:solidFill>
              <a:latin typeface="Univers for KPMG"/>
              <a:ea typeface="맑은 고딕" panose="020B0503020000020004" pitchFamily="50" charset="-127"/>
              <a:cs typeface="Arial" panose="020B0604020202020204" pitchFamily="34" charset="0"/>
            </a:endParaRPr>
          </a:p>
        </p:txBody>
      </p:sp>
      <p:sp>
        <p:nvSpPr>
          <p:cNvPr id="18" name="직사각형 17">
            <a:extLst>
              <a:ext uri="{FF2B5EF4-FFF2-40B4-BE49-F238E27FC236}">
                <a16:creationId xmlns:a16="http://schemas.microsoft.com/office/drawing/2014/main" id="{5931DE67-6841-4162-B63E-CAFB7F46CE4C}"/>
              </a:ext>
            </a:extLst>
          </p:cNvPr>
          <p:cNvSpPr/>
          <p:nvPr/>
        </p:nvSpPr>
        <p:spPr>
          <a:xfrm>
            <a:off x="2146363" y="2814327"/>
            <a:ext cx="2916000" cy="144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ko-KR" altLang="en-US">
              <a:solidFill>
                <a:prstClr val="white"/>
              </a:solidFill>
              <a:latin typeface="Univers for KPMG"/>
              <a:ea typeface="맑은 고딕" panose="020B0503020000020004" pitchFamily="50" charset="-127"/>
            </a:endParaRPr>
          </a:p>
        </p:txBody>
      </p:sp>
      <p:sp>
        <p:nvSpPr>
          <p:cNvPr id="20" name="순서도: 연결자 19">
            <a:extLst>
              <a:ext uri="{FF2B5EF4-FFF2-40B4-BE49-F238E27FC236}">
                <a16:creationId xmlns:a16="http://schemas.microsoft.com/office/drawing/2014/main" id="{FF2A6474-8839-4AA6-9B0F-C24D4B1EFCDD}"/>
              </a:ext>
            </a:extLst>
          </p:cNvPr>
          <p:cNvSpPr/>
          <p:nvPr/>
        </p:nvSpPr>
        <p:spPr bwMode="auto">
          <a:xfrm>
            <a:off x="2063478" y="2750042"/>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Univers for KPMG"/>
                <a:ea typeface="맑은 고딕" panose="020B0503020000020004" pitchFamily="50" charset="-127"/>
                <a:cs typeface="Arial" panose="020B0604020202020204" pitchFamily="34" charset="0"/>
              </a:rPr>
              <a:t>5</a:t>
            </a:r>
            <a:endParaRPr lang="ko-KR" altLang="en-US" sz="800" b="1" kern="0" dirty="0">
              <a:solidFill>
                <a:srgbClr val="FFFFFF"/>
              </a:solidFill>
              <a:latin typeface="Univers for KPMG"/>
              <a:ea typeface="맑은 고딕" panose="020B0503020000020004" pitchFamily="50" charset="-127"/>
              <a:cs typeface="Arial" panose="020B0604020202020204" pitchFamily="34" charset="0"/>
            </a:endParaRPr>
          </a:p>
        </p:txBody>
      </p:sp>
      <p:sp>
        <p:nvSpPr>
          <p:cNvPr id="21" name="직사각형 20">
            <a:extLst>
              <a:ext uri="{FF2B5EF4-FFF2-40B4-BE49-F238E27FC236}">
                <a16:creationId xmlns:a16="http://schemas.microsoft.com/office/drawing/2014/main" id="{AD93C958-41B2-47EB-81ED-DAB10974FDD6}"/>
              </a:ext>
            </a:extLst>
          </p:cNvPr>
          <p:cNvSpPr/>
          <p:nvPr/>
        </p:nvSpPr>
        <p:spPr>
          <a:xfrm>
            <a:off x="2146363" y="2958327"/>
            <a:ext cx="2916000" cy="144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ko-KR" altLang="en-US">
              <a:solidFill>
                <a:prstClr val="white"/>
              </a:solidFill>
              <a:latin typeface="Univers for KPMG"/>
              <a:ea typeface="맑은 고딕" panose="020B0503020000020004" pitchFamily="50" charset="-127"/>
            </a:endParaRPr>
          </a:p>
        </p:txBody>
      </p:sp>
      <p:sp>
        <p:nvSpPr>
          <p:cNvPr id="22" name="순서도: 연결자 21">
            <a:extLst>
              <a:ext uri="{FF2B5EF4-FFF2-40B4-BE49-F238E27FC236}">
                <a16:creationId xmlns:a16="http://schemas.microsoft.com/office/drawing/2014/main" id="{EF219A10-D7E0-484B-9F84-C99C5696233C}"/>
              </a:ext>
            </a:extLst>
          </p:cNvPr>
          <p:cNvSpPr/>
          <p:nvPr/>
        </p:nvSpPr>
        <p:spPr bwMode="auto">
          <a:xfrm>
            <a:off x="2063478" y="2894042"/>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Univers for KPMG"/>
                <a:ea typeface="맑은 고딕" panose="020B0503020000020004" pitchFamily="50" charset="-127"/>
                <a:cs typeface="Arial" panose="020B0604020202020204" pitchFamily="34" charset="0"/>
              </a:rPr>
              <a:t>6</a:t>
            </a:r>
            <a:endParaRPr lang="ko-KR" altLang="en-US" sz="800" b="1" kern="0" dirty="0">
              <a:solidFill>
                <a:srgbClr val="FFFFFF"/>
              </a:solidFill>
              <a:latin typeface="Univers for KPMG"/>
              <a:ea typeface="맑은 고딕" panose="020B0503020000020004" pitchFamily="50" charset="-127"/>
              <a:cs typeface="Arial" panose="020B0604020202020204" pitchFamily="34" charset="0"/>
            </a:endParaRPr>
          </a:p>
        </p:txBody>
      </p:sp>
      <p:sp>
        <p:nvSpPr>
          <p:cNvPr id="23" name="직사각형 22">
            <a:extLst>
              <a:ext uri="{FF2B5EF4-FFF2-40B4-BE49-F238E27FC236}">
                <a16:creationId xmlns:a16="http://schemas.microsoft.com/office/drawing/2014/main" id="{9206D253-3CCE-42A2-AE44-B956C0E704E5}"/>
              </a:ext>
            </a:extLst>
          </p:cNvPr>
          <p:cNvSpPr/>
          <p:nvPr/>
        </p:nvSpPr>
        <p:spPr>
          <a:xfrm>
            <a:off x="2146363" y="3094612"/>
            <a:ext cx="2916000" cy="144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ko-KR" altLang="en-US">
              <a:solidFill>
                <a:prstClr val="white"/>
              </a:solidFill>
              <a:latin typeface="Univers for KPMG"/>
              <a:ea typeface="맑은 고딕" panose="020B0503020000020004" pitchFamily="50" charset="-127"/>
            </a:endParaRPr>
          </a:p>
        </p:txBody>
      </p:sp>
      <p:sp>
        <p:nvSpPr>
          <p:cNvPr id="24" name="순서도: 연결자 23">
            <a:extLst>
              <a:ext uri="{FF2B5EF4-FFF2-40B4-BE49-F238E27FC236}">
                <a16:creationId xmlns:a16="http://schemas.microsoft.com/office/drawing/2014/main" id="{892A93EC-4E45-4E9A-A31E-DFBF5BF8F4B7}"/>
              </a:ext>
            </a:extLst>
          </p:cNvPr>
          <p:cNvSpPr/>
          <p:nvPr/>
        </p:nvSpPr>
        <p:spPr bwMode="auto">
          <a:xfrm>
            <a:off x="2063478" y="3030327"/>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Univers for KPMG"/>
                <a:ea typeface="맑은 고딕" panose="020B0503020000020004" pitchFamily="50" charset="-127"/>
                <a:cs typeface="Arial" panose="020B0604020202020204" pitchFamily="34" charset="0"/>
              </a:rPr>
              <a:t>7</a:t>
            </a:r>
            <a:endParaRPr lang="ko-KR" altLang="en-US" sz="800" b="1" kern="0" dirty="0">
              <a:solidFill>
                <a:srgbClr val="FFFFFF"/>
              </a:solidFill>
              <a:latin typeface="Univers for KPMG"/>
              <a:ea typeface="맑은 고딕" panose="020B0503020000020004" pitchFamily="50" charset="-127"/>
              <a:cs typeface="Arial" panose="020B0604020202020204" pitchFamily="34" charset="0"/>
            </a:endParaRPr>
          </a:p>
        </p:txBody>
      </p:sp>
      <p:sp>
        <p:nvSpPr>
          <p:cNvPr id="25" name="순서도: 연결자 24">
            <a:extLst>
              <a:ext uri="{FF2B5EF4-FFF2-40B4-BE49-F238E27FC236}">
                <a16:creationId xmlns:a16="http://schemas.microsoft.com/office/drawing/2014/main" id="{1F4B19A2-2484-4AD2-BA30-0FA00DF96E1A}"/>
              </a:ext>
            </a:extLst>
          </p:cNvPr>
          <p:cNvSpPr/>
          <p:nvPr/>
        </p:nvSpPr>
        <p:spPr bwMode="auto">
          <a:xfrm>
            <a:off x="5186766" y="2608924"/>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Univers for KPMG"/>
                <a:ea typeface="맑은 고딕" panose="020B0503020000020004" pitchFamily="50" charset="-127"/>
                <a:cs typeface="Arial" panose="020B0604020202020204" pitchFamily="34" charset="0"/>
              </a:rPr>
              <a:t>4</a:t>
            </a:r>
            <a:endParaRPr lang="ko-KR" altLang="en-US" sz="800" b="1" kern="0" dirty="0">
              <a:solidFill>
                <a:srgbClr val="FFFFFF"/>
              </a:solidFill>
              <a:latin typeface="Univers for KPMG"/>
              <a:ea typeface="맑은 고딕" panose="020B0503020000020004" pitchFamily="50" charset="-127"/>
              <a:cs typeface="Arial" panose="020B0604020202020204" pitchFamily="34" charset="0"/>
            </a:endParaRPr>
          </a:p>
        </p:txBody>
      </p:sp>
      <p:sp>
        <p:nvSpPr>
          <p:cNvPr id="26" name="순서도: 연결자 25">
            <a:extLst>
              <a:ext uri="{FF2B5EF4-FFF2-40B4-BE49-F238E27FC236}">
                <a16:creationId xmlns:a16="http://schemas.microsoft.com/office/drawing/2014/main" id="{34DA05AB-A25C-4B32-8D20-70BDC5BE3A2E}"/>
              </a:ext>
            </a:extLst>
          </p:cNvPr>
          <p:cNvSpPr/>
          <p:nvPr/>
        </p:nvSpPr>
        <p:spPr bwMode="auto">
          <a:xfrm>
            <a:off x="5178299" y="3346974"/>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Univers for KPMG"/>
                <a:ea typeface="맑은 고딕" panose="020B0503020000020004" pitchFamily="50" charset="-127"/>
                <a:cs typeface="Arial" panose="020B0604020202020204" pitchFamily="34" charset="0"/>
              </a:rPr>
              <a:t>5</a:t>
            </a:r>
            <a:endParaRPr lang="ko-KR" altLang="en-US" sz="800" b="1" kern="0" dirty="0">
              <a:solidFill>
                <a:srgbClr val="FFFFFF"/>
              </a:solidFill>
              <a:latin typeface="Univers for KPMG"/>
              <a:ea typeface="맑은 고딕" panose="020B0503020000020004" pitchFamily="50" charset="-127"/>
              <a:cs typeface="Arial" panose="020B0604020202020204" pitchFamily="34" charset="0"/>
            </a:endParaRPr>
          </a:p>
        </p:txBody>
      </p:sp>
      <p:sp>
        <p:nvSpPr>
          <p:cNvPr id="27" name="순서도: 연결자 26">
            <a:extLst>
              <a:ext uri="{FF2B5EF4-FFF2-40B4-BE49-F238E27FC236}">
                <a16:creationId xmlns:a16="http://schemas.microsoft.com/office/drawing/2014/main" id="{4A999914-BD64-427B-9AAB-CCBA62E54C1D}"/>
              </a:ext>
            </a:extLst>
          </p:cNvPr>
          <p:cNvSpPr/>
          <p:nvPr/>
        </p:nvSpPr>
        <p:spPr bwMode="auto">
          <a:xfrm>
            <a:off x="5178299" y="4076557"/>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Univers for KPMG"/>
                <a:ea typeface="맑은 고딕" panose="020B0503020000020004" pitchFamily="50" charset="-127"/>
                <a:cs typeface="Arial" panose="020B0604020202020204" pitchFamily="34" charset="0"/>
              </a:rPr>
              <a:t>6</a:t>
            </a:r>
            <a:endParaRPr lang="ko-KR" altLang="en-US" sz="800" b="1" kern="0" dirty="0">
              <a:solidFill>
                <a:srgbClr val="FFFFFF"/>
              </a:solidFill>
              <a:latin typeface="Univers for KPMG"/>
              <a:ea typeface="맑은 고딕" panose="020B0503020000020004" pitchFamily="50" charset="-127"/>
              <a:cs typeface="Arial" panose="020B0604020202020204" pitchFamily="34" charset="0"/>
            </a:endParaRPr>
          </a:p>
        </p:txBody>
      </p:sp>
      <p:sp>
        <p:nvSpPr>
          <p:cNvPr id="28" name="순서도: 연결자 27">
            <a:extLst>
              <a:ext uri="{FF2B5EF4-FFF2-40B4-BE49-F238E27FC236}">
                <a16:creationId xmlns:a16="http://schemas.microsoft.com/office/drawing/2014/main" id="{8DDBDB7C-CE71-497B-98D7-14D14AF6E7D9}"/>
              </a:ext>
            </a:extLst>
          </p:cNvPr>
          <p:cNvSpPr/>
          <p:nvPr/>
        </p:nvSpPr>
        <p:spPr bwMode="auto">
          <a:xfrm>
            <a:off x="5178299" y="5195815"/>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Univers for KPMG"/>
                <a:ea typeface="맑은 고딕" panose="020B0503020000020004" pitchFamily="50" charset="-127"/>
                <a:cs typeface="Arial" panose="020B0604020202020204" pitchFamily="34" charset="0"/>
              </a:rPr>
              <a:t>7</a:t>
            </a:r>
            <a:endParaRPr lang="ko-KR" altLang="en-US" sz="800" b="1" kern="0" dirty="0">
              <a:solidFill>
                <a:srgbClr val="FFFFFF"/>
              </a:solidFill>
              <a:latin typeface="Univers for KPMG"/>
              <a:ea typeface="맑은 고딕" panose="020B0503020000020004" pitchFamily="50" charset="-127"/>
              <a:cs typeface="Arial" panose="020B0604020202020204" pitchFamily="34" charset="0"/>
            </a:endParaRPr>
          </a:p>
        </p:txBody>
      </p:sp>
      <p:sp>
        <p:nvSpPr>
          <p:cNvPr id="30" name="제목 2">
            <a:extLst>
              <a:ext uri="{FF2B5EF4-FFF2-40B4-BE49-F238E27FC236}">
                <a16:creationId xmlns:a16="http://schemas.microsoft.com/office/drawing/2014/main" id="{88D5A3D4-2C8E-4E24-B31C-50EBEBBD8528}"/>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ea typeface="맑은 고딕" panose="020B0503020000020004" pitchFamily="50" charset="-127"/>
              </a:rPr>
              <a:t>Key Findings</a:t>
            </a:r>
          </a:p>
        </p:txBody>
      </p:sp>
    </p:spTree>
    <p:extLst>
      <p:ext uri="{BB962C8B-B14F-4D97-AF65-F5344CB8AC3E}">
        <p14:creationId xmlns:p14="http://schemas.microsoft.com/office/powerpoint/2010/main" val="1287739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표 30">
            <a:extLst>
              <a:ext uri="{FF2B5EF4-FFF2-40B4-BE49-F238E27FC236}">
                <a16:creationId xmlns:a16="http://schemas.microsoft.com/office/drawing/2014/main" id="{41D43809-2A7C-4C7C-9D2E-D7692E2138D4}"/>
              </a:ext>
            </a:extLst>
          </p:cNvPr>
          <p:cNvGraphicFramePr>
            <a:graphicFrameLocks noGrp="1"/>
          </p:cNvGraphicFramePr>
          <p:nvPr/>
        </p:nvGraphicFramePr>
        <p:xfrm>
          <a:off x="2138400" y="1515600"/>
          <a:ext cx="2933432" cy="4320000"/>
        </p:xfrm>
        <a:graphic>
          <a:graphicData uri="http://schemas.openxmlformats.org/drawingml/2006/table">
            <a:tbl>
              <a:tblPr/>
              <a:tblGrid>
                <a:gridCol w="97400">
                  <a:extLst>
                    <a:ext uri="{9D8B030D-6E8A-4147-A177-3AD203B41FA5}">
                      <a16:colId xmlns:a16="http://schemas.microsoft.com/office/drawing/2014/main" val="2350239989"/>
                    </a:ext>
                  </a:extLst>
                </a:gridCol>
                <a:gridCol w="316032">
                  <a:extLst>
                    <a:ext uri="{9D8B030D-6E8A-4147-A177-3AD203B41FA5}">
                      <a16:colId xmlns:a16="http://schemas.microsoft.com/office/drawing/2014/main" val="1254156210"/>
                    </a:ext>
                  </a:extLst>
                </a:gridCol>
                <a:gridCol w="792000">
                  <a:extLst>
                    <a:ext uri="{9D8B030D-6E8A-4147-A177-3AD203B41FA5}">
                      <a16:colId xmlns:a16="http://schemas.microsoft.com/office/drawing/2014/main" val="668713576"/>
                    </a:ext>
                  </a:extLst>
                </a:gridCol>
                <a:gridCol w="576000">
                  <a:extLst>
                    <a:ext uri="{9D8B030D-6E8A-4147-A177-3AD203B41FA5}">
                      <a16:colId xmlns:a16="http://schemas.microsoft.com/office/drawing/2014/main" val="1831507264"/>
                    </a:ext>
                  </a:extLst>
                </a:gridCol>
                <a:gridCol w="576000">
                  <a:extLst>
                    <a:ext uri="{9D8B030D-6E8A-4147-A177-3AD203B41FA5}">
                      <a16:colId xmlns:a16="http://schemas.microsoft.com/office/drawing/2014/main" val="2085640142"/>
                    </a:ext>
                  </a:extLst>
                </a:gridCol>
                <a:gridCol w="576000">
                  <a:extLst>
                    <a:ext uri="{9D8B030D-6E8A-4147-A177-3AD203B41FA5}">
                      <a16:colId xmlns:a16="http://schemas.microsoft.com/office/drawing/2014/main" val="914811695"/>
                    </a:ext>
                  </a:extLst>
                </a:gridCol>
              </a:tblGrid>
              <a:tr h="144000">
                <a:tc gridSpan="3">
                  <a:txBody>
                    <a:bodyPr/>
                    <a:lstStyle/>
                    <a:p>
                      <a:pPr algn="l" fontAlgn="ctr"/>
                      <a:r>
                        <a:rPr lang="en-US" altLang="ko-KR" sz="900" b="1" i="0" u="none" strike="noStrike" dirty="0">
                          <a:solidFill>
                            <a:srgbClr val="FFFFFF"/>
                          </a:solidFill>
                          <a:effectLst/>
                          <a:latin typeface="Arial" panose="020B0604020202020204" pitchFamily="34" charset="0"/>
                          <a:ea typeface="+mj-ea"/>
                          <a:cs typeface="Arial" panose="020B0604020202020204" pitchFamily="34" charset="0"/>
                        </a:rPr>
                        <a:t>(</a:t>
                      </a:r>
                      <a:r>
                        <a:rPr lang="ko-KR" altLang="en-US" sz="900" b="1" i="0" u="none" strike="noStrike" dirty="0">
                          <a:solidFill>
                            <a:srgbClr val="FFFFFF"/>
                          </a:solidFill>
                          <a:effectLst/>
                          <a:latin typeface="Arial" panose="020B0604020202020204" pitchFamily="34" charset="0"/>
                          <a:ea typeface="+mj-ea"/>
                          <a:cs typeface="Arial" panose="020B0604020202020204" pitchFamily="34" charset="0"/>
                        </a:rPr>
                        <a:t>단위</a:t>
                      </a:r>
                      <a:r>
                        <a:rPr lang="en-US" altLang="ko-KR" sz="900" b="1" i="0" u="none" strike="noStrike" dirty="0">
                          <a:solidFill>
                            <a:srgbClr val="FFFFFF"/>
                          </a:solidFill>
                          <a:effectLst/>
                          <a:latin typeface="Arial" panose="020B0604020202020204" pitchFamily="34" charset="0"/>
                          <a:ea typeface="+mj-ea"/>
                          <a:cs typeface="Arial" panose="020B0604020202020204" pitchFamily="34" charset="0"/>
                        </a:rPr>
                        <a:t>: </a:t>
                      </a:r>
                      <a:r>
                        <a:rPr lang="ko-KR" altLang="en-US" sz="900" b="1" i="0" u="none" strike="noStrike" dirty="0">
                          <a:solidFill>
                            <a:srgbClr val="FFFFFF"/>
                          </a:solidFill>
                          <a:effectLst/>
                          <a:latin typeface="Arial" panose="020B0604020202020204" pitchFamily="34" charset="0"/>
                          <a:ea typeface="+mj-ea"/>
                          <a:cs typeface="Arial" panose="020B0604020202020204" pitchFamily="34" charset="0"/>
                        </a:rPr>
                        <a:t>백만원</a:t>
                      </a:r>
                      <a:r>
                        <a:rPr lang="en-US" altLang="ko-KR" sz="900" b="1" i="0" u="none" strike="noStrike" dirty="0">
                          <a:solidFill>
                            <a:srgbClr val="FFFFFF"/>
                          </a:solidFill>
                          <a:effectLst/>
                          <a:latin typeface="Arial" panose="020B0604020202020204" pitchFamily="34" charset="0"/>
                          <a:ea typeface="+mj-ea"/>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a:txBody>
                    <a:bodyPr/>
                    <a:lstStyle/>
                    <a:p>
                      <a:pPr algn="ctr" fontAlgn="ctr"/>
                      <a:r>
                        <a:rPr lang="en-US" sz="900" b="1" i="0" u="none" strike="noStrike" dirty="0">
                          <a:solidFill>
                            <a:srgbClr val="FFFFFF"/>
                          </a:solidFill>
                          <a:effectLst/>
                          <a:latin typeface="Arial" panose="020B0604020202020204" pitchFamily="34" charset="0"/>
                          <a:ea typeface="+mj-ea"/>
                          <a:cs typeface="Arial" panose="020B0604020202020204" pitchFamily="34" charset="0"/>
                        </a:rPr>
                        <a:t>FY19</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mj-ea"/>
                          <a:cs typeface="Arial" panose="020B0604020202020204" pitchFamily="34" charset="0"/>
                        </a:rPr>
                        <a:t>FY20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a:solidFill>
                            <a:srgbClr val="FFFFFF"/>
                          </a:solidFill>
                          <a:effectLst/>
                          <a:latin typeface="Arial" panose="020B0604020202020204" pitchFamily="34" charset="0"/>
                          <a:ea typeface="+mj-ea"/>
                          <a:cs typeface="Arial" panose="020B0604020202020204" pitchFamily="34" charset="0"/>
                        </a:rPr>
                        <a:t>FY21</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1079580933"/>
                  </a:ext>
                </a:extLst>
              </a:tr>
              <a:tr h="144000">
                <a:tc gridSpan="3">
                  <a:txBody>
                    <a:bodyPr/>
                    <a:lstStyle/>
                    <a:p>
                      <a:pPr algn="l" fontAlgn="ctr"/>
                      <a:r>
                        <a:rPr lang="ko-KR" altLang="en-US" sz="900" b="1" i="0" u="none" strike="noStrike" dirty="0">
                          <a:solidFill>
                            <a:srgbClr val="000000"/>
                          </a:solidFill>
                          <a:effectLst/>
                          <a:latin typeface="Arial" panose="020B0604020202020204" pitchFamily="34" charset="0"/>
                          <a:ea typeface="+mj-ea"/>
                          <a:cs typeface="Arial" panose="020B0604020202020204" pitchFamily="34" charset="0"/>
                        </a:rPr>
                        <a:t>매출액</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98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322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3,728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181548922"/>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제품매출</a:t>
                      </a: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16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52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2,217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1405122667"/>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gridSpan="2">
                  <a:txBody>
                    <a:bodyPr/>
                    <a:lstStyle/>
                    <a:p>
                      <a:pPr algn="l"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서비스매출</a:t>
                      </a: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83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270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1,511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782365935"/>
                  </a:ext>
                </a:extLst>
              </a:tr>
              <a:tr h="144000">
                <a:tc gridSpan="3">
                  <a:txBody>
                    <a:bodyPr/>
                    <a:lstStyle/>
                    <a:p>
                      <a:pPr algn="l" fontAlgn="ctr"/>
                      <a:r>
                        <a:rPr lang="ko-KR" altLang="en-US" sz="900" b="1" i="0" u="none" strike="noStrike" dirty="0">
                          <a:solidFill>
                            <a:srgbClr val="000000"/>
                          </a:solidFill>
                          <a:effectLst/>
                          <a:latin typeface="Arial" panose="020B0604020202020204" pitchFamily="34" charset="0"/>
                          <a:ea typeface="+mj-ea"/>
                          <a:cs typeface="Arial" panose="020B0604020202020204" pitchFamily="34" charset="0"/>
                        </a:rPr>
                        <a:t>매출원가</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78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188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1,280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858930008"/>
                  </a:ext>
                </a:extLst>
              </a:tr>
              <a:tr h="144000">
                <a:tc gridSpan="3">
                  <a:txBody>
                    <a:bodyPr/>
                    <a:lstStyle/>
                    <a:p>
                      <a:pPr algn="l"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매출총이익</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21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134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2,448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982887638"/>
                  </a:ext>
                </a:extLst>
              </a:tr>
              <a:tr h="144000">
                <a:tc gridSpan="3">
                  <a:txBody>
                    <a:bodyPr/>
                    <a:lstStyle/>
                    <a:p>
                      <a:pPr algn="l"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판매비와 관리비</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227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375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1,127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2551570408"/>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급여</a:t>
                      </a: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96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259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514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966118266"/>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상여금</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98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037469744"/>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퇴직급여</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1406811554"/>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복리후생비</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16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18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420215251"/>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임차료</a:t>
                      </a: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r>
                        <a:rPr lang="ko-KR" altLang="en-US" sz="900" b="0" i="0" u="none" strike="noStrike">
                          <a:solidFill>
                            <a:srgbClr val="000000"/>
                          </a:solidFill>
                          <a:effectLst/>
                          <a:latin typeface="Arial" panose="020B0604020202020204" pitchFamily="34" charset="0"/>
                          <a:ea typeface="+mj-ea"/>
                          <a:cs typeface="Arial" panose="020B0604020202020204" pitchFamily="34" charset="0"/>
                        </a:rPr>
                        <a:t>관리비</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66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63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98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877738569"/>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보험료</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473391437"/>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운반비</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233304358"/>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소모품비</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19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823496074"/>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지급수수료</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19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14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139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746531491"/>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세금과공과</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7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19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4238446482"/>
                  </a:ext>
                </a:extLst>
              </a:tr>
              <a:tr h="144000">
                <a:tc>
                  <a:txBody>
                    <a:bodyPr/>
                    <a:lstStyle/>
                    <a:p>
                      <a:pPr algn="l" fontAlgn="ctr"/>
                      <a:endParaRPr lang="ko-KR" altLang="en-US" sz="9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감가상각비</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1135136140"/>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연구비</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118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702181897"/>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기타</a:t>
                      </a: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900" b="0"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34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332217403"/>
                  </a:ext>
                </a:extLst>
              </a:tr>
              <a:tr h="144000">
                <a:tc gridSpan="3">
                  <a:txBody>
                    <a:bodyPr/>
                    <a:lstStyle/>
                    <a:p>
                      <a:pPr algn="l"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영업이익</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(207)</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(241)</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1,321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217942951"/>
                  </a:ext>
                </a:extLst>
              </a:tr>
              <a:tr h="144000">
                <a:tc gridSpan="3">
                  <a:txBody>
                    <a:bodyPr/>
                    <a:lstStyle/>
                    <a:p>
                      <a:pPr algn="l"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영업외수익</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249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269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556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529779333"/>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보조금수익</a:t>
                      </a: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244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264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555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1736651849"/>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gridSpan="2">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기타영업외수익</a:t>
                      </a: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0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917400004"/>
                  </a:ext>
                </a:extLst>
              </a:tr>
              <a:tr h="144000">
                <a:tc gridSpan="3">
                  <a:txBody>
                    <a:bodyPr/>
                    <a:lstStyle/>
                    <a:p>
                      <a:pPr algn="l"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영업외비용</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20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452173483"/>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이자비용</a:t>
                      </a: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2100528290"/>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gridSpan="2">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기타영업외비용</a:t>
                      </a: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15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0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24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536685956"/>
                  </a:ext>
                </a:extLst>
              </a:tr>
              <a:tr h="144000">
                <a:tc gridSpan="3">
                  <a:txBody>
                    <a:bodyPr/>
                    <a:lstStyle/>
                    <a:p>
                      <a:pPr algn="l"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세전순이익</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23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22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1,849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153298053"/>
                  </a:ext>
                </a:extLst>
              </a:tr>
              <a:tr h="144000">
                <a:tc gridSpan="3">
                  <a:txBody>
                    <a:bodyPr/>
                    <a:lstStyle/>
                    <a:p>
                      <a:pPr algn="l"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법인세비용</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578503808"/>
                  </a:ext>
                </a:extLst>
              </a:tr>
              <a:tr h="144000">
                <a:tc gridSpan="3">
                  <a:txBody>
                    <a:bodyPr/>
                    <a:lstStyle/>
                    <a:p>
                      <a:pPr algn="l" fontAlgn="ctr"/>
                      <a:r>
                        <a:rPr lang="ko-KR" altLang="en-US" sz="900" b="1" i="0" u="none" strike="noStrike" dirty="0">
                          <a:solidFill>
                            <a:srgbClr val="000000"/>
                          </a:solidFill>
                          <a:effectLst/>
                          <a:latin typeface="Arial" panose="020B0604020202020204" pitchFamily="34" charset="0"/>
                          <a:ea typeface="+mj-ea"/>
                          <a:cs typeface="Arial" panose="020B0604020202020204" pitchFamily="34" charset="0"/>
                        </a:rPr>
                        <a:t>당기순이익</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23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22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1,849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705778775"/>
                  </a:ext>
                </a:extLst>
              </a:tr>
            </a:tbl>
          </a:graphicData>
        </a:graphic>
      </p:graphicFrame>
      <p:graphicFrame>
        <p:nvGraphicFramePr>
          <p:cNvPr id="11" name="Group 3">
            <a:extLst>
              <a:ext uri="{FF2B5EF4-FFF2-40B4-BE49-F238E27FC236}">
                <a16:creationId xmlns:a16="http://schemas.microsoft.com/office/drawing/2014/main" id="{1467BF33-DF8B-4824-9975-24B655697CEA}"/>
              </a:ext>
            </a:extLst>
          </p:cNvPr>
          <p:cNvGraphicFramePr>
            <a:graphicFrameLocks noGrp="1"/>
          </p:cNvGraphicFramePr>
          <p:nvPr/>
        </p:nvGraphicFramePr>
        <p:xfrm>
          <a:off x="468001" y="1191600"/>
          <a:ext cx="9038334" cy="5111757"/>
        </p:xfrm>
        <a:graphic>
          <a:graphicData uri="http://schemas.openxmlformats.org/drawingml/2006/table">
            <a:tbl>
              <a:tblPr/>
              <a:tblGrid>
                <a:gridCol w="1557064">
                  <a:extLst>
                    <a:ext uri="{9D8B030D-6E8A-4147-A177-3AD203B41FA5}">
                      <a16:colId xmlns:a16="http://schemas.microsoft.com/office/drawing/2014/main" val="20000"/>
                    </a:ext>
                  </a:extLst>
                </a:gridCol>
                <a:gridCol w="7481270">
                  <a:extLst>
                    <a:ext uri="{9D8B030D-6E8A-4147-A177-3AD203B41FA5}">
                      <a16:colId xmlns:a16="http://schemas.microsoft.com/office/drawing/2014/main" val="20001"/>
                    </a:ext>
                  </a:extLst>
                </a:gridCol>
              </a:tblGrid>
              <a:tr h="266276">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lang="en-US" altLang="ko-KR" sz="1000" b="1" i="0" u="none" strike="noStrike" kern="1200" dirty="0">
                          <a:solidFill>
                            <a:schemeClr val="bg1"/>
                          </a:solidFill>
                          <a:effectLst/>
                          <a:latin typeface="Arial" panose="020B0604020202020204" pitchFamily="34" charset="0"/>
                          <a:ea typeface="+mn-ea"/>
                          <a:cs typeface="Arial" panose="020B0604020202020204" pitchFamily="34" charset="0"/>
                        </a:rPr>
                        <a:t>Topic</a:t>
                      </a:r>
                      <a:endPar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Details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5560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PL Overview (</a:t>
                      </a:r>
                      <a:r>
                        <a:rPr kumimoji="0" lang="ko-KR" altLang="en-US"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계속</a:t>
                      </a: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a:t>
                      </a:r>
                      <a:endParaRPr kumimoji="0" lang="en-US" altLang="ko-KR" sz="1000" b="1" i="0" u="none" strike="noStrike" kern="1200" cap="none" spc="0" normalizeH="0" baseline="3000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319463"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3319463" algn="l"/>
                          <a:tab pos="4935538" algn="l"/>
                        </a:tabLst>
                        <a:defRPr/>
                      </a:pP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보험료</a:t>
                      </a:r>
                    </a:p>
                    <a:p>
                      <a:pPr marL="34115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보험료는 금융 관련 신용보증보험</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정부과제 관련 보증보험료로 구성됨</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’21</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정부과제 관련 매출이 증가함에 따라 관련 보험료도 증가하였음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3319463"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3319463" algn="l"/>
                          <a:tab pos="4935538" algn="l"/>
                        </a:tabLst>
                        <a:defRPr/>
                      </a:pP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운반비</a:t>
                      </a:r>
                    </a:p>
                    <a:p>
                      <a:pPr marL="34115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’20</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년까지 운반비는 대부분 택배서비스 이용료로 이루어져 있으나</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’21</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제품매출의 증가에 따라 제품 운반비가 증가하였음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3319463"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3319463" algn="l"/>
                          <a:tab pos="4935538" algn="l"/>
                        </a:tabLst>
                        <a:defRPr/>
                      </a:pP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소모품비</a:t>
                      </a:r>
                    </a:p>
                    <a:p>
                      <a:pPr marL="34115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소모품비는 컴퓨터 및 주변기기의 구매</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기타 샘플 관련 비용 등으로 구성되며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‘21</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자재 및 소모품 사용 증가로 전년대비 상승하였음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3319463"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3319463" algn="l"/>
                          <a:tab pos="4935538" algn="l"/>
                        </a:tabLst>
                        <a:defRPr/>
                      </a:pP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지급수수료</a:t>
                      </a:r>
                    </a:p>
                    <a:p>
                      <a:pPr marL="34115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서버비</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회계법인 수수료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센서로거</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인증비용</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성능평가 시험 수수료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법무사 수수료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특허출원비</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등으로 구성됨</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34115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회사는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’20</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년까지 네이버 클라우드 서버를 사용하였으나</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’21</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백신 유통관리체계 구축 및 운영사업의 시작으로 안정적인 서버를 구축하기 위하여 아마존 클라우드 서버를 추가로 사용하기 시작하였으며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이에 따라 서버비가 상승하였음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(‘21</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기준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서버비</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45</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백만원 수준</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서버는 현재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만개의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온도로거</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센서의 트래픽을 기준으로 운용중임</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34115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‘21</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산업용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PDA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도입에 따른 수수료 증가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(17</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백만원</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특허출원비</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(5</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백만원</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사무실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이전비</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등 기타수수료 증가에 따라 전년대비 크게 상승하였음</a:t>
                      </a: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319463"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3319463" algn="l"/>
                          <a:tab pos="4935538" algn="l"/>
                        </a:tabLst>
                        <a:defRPr/>
                      </a:pPr>
                      <a:r>
                        <a:rPr kumimoji="0" lang="ko-KR" altLang="en-US" sz="900" b="1" i="0" u="sng"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세금과공과</a:t>
                      </a:r>
                      <a:endPar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4115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국민연금 회사 부담분이 대부분이며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일부 주민세</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등록면허세</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지방세 등 기타 제세공과금으로 구성됨</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3319463"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3319463" algn="l"/>
                          <a:tab pos="4935538" algn="l"/>
                        </a:tabLst>
                        <a:defRPr/>
                      </a:pP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감가상각비</a:t>
                      </a:r>
                    </a:p>
                    <a:p>
                      <a:pPr marL="34115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회사의 유형자산은 비품 및 사무가구 등으로 구성되어 있으며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모두 내용연수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5</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정률법으로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상각하고</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있음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’21</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11</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월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검교정</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장치 취득</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취득가</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55</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백만원</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으로 인해 감가상각비가 증가하였음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4" name="제목 2">
            <a:extLst>
              <a:ext uri="{FF2B5EF4-FFF2-40B4-BE49-F238E27FC236}">
                <a16:creationId xmlns:a16="http://schemas.microsoft.com/office/drawing/2014/main" id="{EC31AAB1-348F-4B38-BBAE-3ED466156B32}"/>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400" b="1" dirty="0">
                <a:solidFill>
                  <a:srgbClr val="00338D"/>
                </a:solidFill>
                <a:latin typeface="KPMG Extralight" panose="020B0303030202040204" pitchFamily="34" charset="0"/>
              </a:rPr>
              <a:t>Quality of Earnings (3/6) </a:t>
            </a:r>
            <a:endParaRPr lang="en-US" altLang="ko-KR" sz="4400" b="1" dirty="0">
              <a:solidFill>
                <a:srgbClr val="00338D"/>
              </a:solidFill>
              <a:highlight>
                <a:srgbClr val="FFFF00"/>
              </a:highlight>
              <a:latin typeface="KPMG Extralight" panose="020B0303030202040204" pitchFamily="34" charset="0"/>
            </a:endParaRPr>
          </a:p>
        </p:txBody>
      </p:sp>
      <p:sp>
        <p:nvSpPr>
          <p:cNvPr id="9" name="직사각형 8">
            <a:extLst>
              <a:ext uri="{FF2B5EF4-FFF2-40B4-BE49-F238E27FC236}">
                <a16:creationId xmlns:a16="http://schemas.microsoft.com/office/drawing/2014/main" id="{35682CC9-0BC3-41A4-B099-AF20C344C8CD}"/>
              </a:ext>
            </a:extLst>
          </p:cNvPr>
          <p:cNvSpPr/>
          <p:nvPr/>
        </p:nvSpPr>
        <p:spPr>
          <a:xfrm>
            <a:off x="2146363" y="3254456"/>
            <a:ext cx="2916000" cy="144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ko-KR" altLang="en-US">
              <a:solidFill>
                <a:prstClr val="white"/>
              </a:solidFill>
              <a:latin typeface="Univers for KPMG"/>
              <a:ea typeface="맑은 고딕" panose="020B0503020000020004" pitchFamily="50" charset="-127"/>
            </a:endParaRPr>
          </a:p>
        </p:txBody>
      </p:sp>
      <p:sp>
        <p:nvSpPr>
          <p:cNvPr id="10" name="순서도: 연결자 9">
            <a:extLst>
              <a:ext uri="{FF2B5EF4-FFF2-40B4-BE49-F238E27FC236}">
                <a16:creationId xmlns:a16="http://schemas.microsoft.com/office/drawing/2014/main" id="{B68A799C-6DF4-406A-A557-08C2D477A471}"/>
              </a:ext>
            </a:extLst>
          </p:cNvPr>
          <p:cNvSpPr/>
          <p:nvPr/>
        </p:nvSpPr>
        <p:spPr bwMode="auto">
          <a:xfrm>
            <a:off x="2063478" y="3190171"/>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Univers for KPMG"/>
                <a:ea typeface="맑은 고딕" panose="020B0503020000020004" pitchFamily="50" charset="-127"/>
                <a:cs typeface="Arial" panose="020B0604020202020204" pitchFamily="34" charset="0"/>
              </a:rPr>
              <a:t>8</a:t>
            </a:r>
            <a:endParaRPr lang="ko-KR" altLang="en-US" sz="800" b="1" kern="0" dirty="0">
              <a:solidFill>
                <a:srgbClr val="FFFFFF"/>
              </a:solidFill>
              <a:latin typeface="Univers for KPMG"/>
              <a:ea typeface="맑은 고딕" panose="020B0503020000020004" pitchFamily="50" charset="-127"/>
              <a:cs typeface="Arial" panose="020B0604020202020204" pitchFamily="34" charset="0"/>
            </a:endParaRPr>
          </a:p>
        </p:txBody>
      </p:sp>
      <p:sp>
        <p:nvSpPr>
          <p:cNvPr id="12" name="순서도: 연결자 11">
            <a:extLst>
              <a:ext uri="{FF2B5EF4-FFF2-40B4-BE49-F238E27FC236}">
                <a16:creationId xmlns:a16="http://schemas.microsoft.com/office/drawing/2014/main" id="{01E08DE9-733B-4AD1-BE69-B3F0368EF07C}"/>
              </a:ext>
            </a:extLst>
          </p:cNvPr>
          <p:cNvSpPr/>
          <p:nvPr/>
        </p:nvSpPr>
        <p:spPr bwMode="auto">
          <a:xfrm>
            <a:off x="5178299" y="1513775"/>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Univers for KPMG"/>
                <a:ea typeface="맑은 고딕" panose="020B0503020000020004" pitchFamily="50" charset="-127"/>
                <a:cs typeface="Arial" panose="020B0604020202020204" pitchFamily="34" charset="0"/>
              </a:rPr>
              <a:t>8</a:t>
            </a:r>
            <a:endParaRPr lang="ko-KR" altLang="en-US" sz="800" b="1" kern="0" dirty="0">
              <a:solidFill>
                <a:srgbClr val="FFFFFF"/>
              </a:solidFill>
              <a:latin typeface="Univers for KPMG"/>
              <a:ea typeface="맑은 고딕" panose="020B0503020000020004" pitchFamily="50" charset="-127"/>
              <a:cs typeface="Arial" panose="020B0604020202020204" pitchFamily="34" charset="0"/>
            </a:endParaRPr>
          </a:p>
        </p:txBody>
      </p:sp>
      <p:sp>
        <p:nvSpPr>
          <p:cNvPr id="13" name="직사각형 12">
            <a:extLst>
              <a:ext uri="{FF2B5EF4-FFF2-40B4-BE49-F238E27FC236}">
                <a16:creationId xmlns:a16="http://schemas.microsoft.com/office/drawing/2014/main" id="{69FFEC07-79C6-4C91-8BCD-C6DFD0C0478D}"/>
              </a:ext>
            </a:extLst>
          </p:cNvPr>
          <p:cNvSpPr/>
          <p:nvPr/>
        </p:nvSpPr>
        <p:spPr>
          <a:xfrm>
            <a:off x="2146363" y="3398456"/>
            <a:ext cx="2916000" cy="144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ko-KR" altLang="en-US">
              <a:solidFill>
                <a:prstClr val="white"/>
              </a:solidFill>
              <a:latin typeface="Univers for KPMG"/>
              <a:ea typeface="맑은 고딕" panose="020B0503020000020004" pitchFamily="50" charset="-127"/>
            </a:endParaRPr>
          </a:p>
        </p:txBody>
      </p:sp>
      <p:sp>
        <p:nvSpPr>
          <p:cNvPr id="15" name="순서도: 연결자 14">
            <a:extLst>
              <a:ext uri="{FF2B5EF4-FFF2-40B4-BE49-F238E27FC236}">
                <a16:creationId xmlns:a16="http://schemas.microsoft.com/office/drawing/2014/main" id="{5A203A18-30BE-42F0-8983-FF5B875EA1BC}"/>
              </a:ext>
            </a:extLst>
          </p:cNvPr>
          <p:cNvSpPr/>
          <p:nvPr/>
        </p:nvSpPr>
        <p:spPr bwMode="auto">
          <a:xfrm>
            <a:off x="2063478" y="3334171"/>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Univers for KPMG"/>
                <a:ea typeface="맑은 고딕" panose="020B0503020000020004" pitchFamily="50" charset="-127"/>
                <a:cs typeface="Arial" panose="020B0604020202020204" pitchFamily="34" charset="0"/>
              </a:rPr>
              <a:t>9</a:t>
            </a:r>
            <a:endParaRPr lang="ko-KR" altLang="en-US" sz="800" b="1" kern="0" dirty="0">
              <a:solidFill>
                <a:srgbClr val="FFFFFF"/>
              </a:solidFill>
              <a:latin typeface="Univers for KPMG"/>
              <a:ea typeface="맑은 고딕" panose="020B0503020000020004" pitchFamily="50" charset="-127"/>
              <a:cs typeface="Arial" panose="020B0604020202020204" pitchFamily="34" charset="0"/>
            </a:endParaRPr>
          </a:p>
        </p:txBody>
      </p:sp>
      <p:sp>
        <p:nvSpPr>
          <p:cNvPr id="16" name="직사각형 15">
            <a:extLst>
              <a:ext uri="{FF2B5EF4-FFF2-40B4-BE49-F238E27FC236}">
                <a16:creationId xmlns:a16="http://schemas.microsoft.com/office/drawing/2014/main" id="{C89EF84A-E91C-4144-B9F7-A65CF3D8D78F}"/>
              </a:ext>
            </a:extLst>
          </p:cNvPr>
          <p:cNvSpPr/>
          <p:nvPr/>
        </p:nvSpPr>
        <p:spPr>
          <a:xfrm>
            <a:off x="2146363" y="3542456"/>
            <a:ext cx="2916000" cy="144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ko-KR" altLang="en-US">
              <a:solidFill>
                <a:prstClr val="white"/>
              </a:solidFill>
              <a:latin typeface="Univers for KPMG"/>
              <a:ea typeface="맑은 고딕" panose="020B0503020000020004" pitchFamily="50" charset="-127"/>
            </a:endParaRPr>
          </a:p>
        </p:txBody>
      </p:sp>
      <p:sp>
        <p:nvSpPr>
          <p:cNvPr id="18" name="순서도: 연결자 17">
            <a:extLst>
              <a:ext uri="{FF2B5EF4-FFF2-40B4-BE49-F238E27FC236}">
                <a16:creationId xmlns:a16="http://schemas.microsoft.com/office/drawing/2014/main" id="{6241FEE5-B707-4725-8D29-559752A76DFF}"/>
              </a:ext>
            </a:extLst>
          </p:cNvPr>
          <p:cNvSpPr/>
          <p:nvPr/>
        </p:nvSpPr>
        <p:spPr bwMode="auto">
          <a:xfrm>
            <a:off x="2063478" y="3478171"/>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457200">
              <a:tabLst>
                <a:tab pos="5715000" algn="l"/>
              </a:tabLst>
              <a:defRPr/>
            </a:pPr>
            <a:r>
              <a:rPr lang="en-US" altLang="ko-KR" sz="700" b="1" kern="0" dirty="0">
                <a:solidFill>
                  <a:srgbClr val="FFFFFF"/>
                </a:solidFill>
                <a:latin typeface="Univers for KPMG"/>
                <a:ea typeface="맑은 고딕" panose="020B0503020000020004" pitchFamily="50" charset="-127"/>
                <a:cs typeface="Arial" panose="020B0604020202020204" pitchFamily="34" charset="0"/>
              </a:rPr>
              <a:t>10</a:t>
            </a:r>
            <a:endParaRPr lang="ko-KR" altLang="en-US" sz="700" b="1" kern="0" dirty="0">
              <a:solidFill>
                <a:srgbClr val="FFFFFF"/>
              </a:solidFill>
              <a:latin typeface="Univers for KPMG"/>
              <a:ea typeface="맑은 고딕" panose="020B0503020000020004" pitchFamily="50" charset="-127"/>
              <a:cs typeface="Arial" panose="020B0604020202020204" pitchFamily="34" charset="0"/>
            </a:endParaRPr>
          </a:p>
        </p:txBody>
      </p:sp>
      <p:sp>
        <p:nvSpPr>
          <p:cNvPr id="20" name="직사각형 19">
            <a:extLst>
              <a:ext uri="{FF2B5EF4-FFF2-40B4-BE49-F238E27FC236}">
                <a16:creationId xmlns:a16="http://schemas.microsoft.com/office/drawing/2014/main" id="{02254D78-BCC1-418A-903E-4D25608890A0}"/>
              </a:ext>
            </a:extLst>
          </p:cNvPr>
          <p:cNvSpPr/>
          <p:nvPr/>
        </p:nvSpPr>
        <p:spPr>
          <a:xfrm>
            <a:off x="2146363" y="3686456"/>
            <a:ext cx="2916000" cy="144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ko-KR" altLang="en-US">
              <a:solidFill>
                <a:prstClr val="white"/>
              </a:solidFill>
              <a:latin typeface="Univers for KPMG"/>
              <a:ea typeface="맑은 고딕" panose="020B0503020000020004" pitchFamily="50" charset="-127"/>
            </a:endParaRPr>
          </a:p>
        </p:txBody>
      </p:sp>
      <p:sp>
        <p:nvSpPr>
          <p:cNvPr id="21" name="순서도: 연결자 20">
            <a:extLst>
              <a:ext uri="{FF2B5EF4-FFF2-40B4-BE49-F238E27FC236}">
                <a16:creationId xmlns:a16="http://schemas.microsoft.com/office/drawing/2014/main" id="{9D9159A6-B4BF-4BAD-9920-8E1303138EBC}"/>
              </a:ext>
            </a:extLst>
          </p:cNvPr>
          <p:cNvSpPr/>
          <p:nvPr/>
        </p:nvSpPr>
        <p:spPr bwMode="auto">
          <a:xfrm>
            <a:off x="2063478" y="3622171"/>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457200">
              <a:tabLst>
                <a:tab pos="5715000" algn="l"/>
              </a:tabLst>
              <a:defRPr/>
            </a:pPr>
            <a:r>
              <a:rPr lang="en-US" altLang="ko-KR" sz="700" b="1" kern="0" dirty="0">
                <a:solidFill>
                  <a:srgbClr val="FFFFFF"/>
                </a:solidFill>
                <a:latin typeface="Univers for KPMG"/>
                <a:ea typeface="맑은 고딕" panose="020B0503020000020004" pitchFamily="50" charset="-127"/>
                <a:cs typeface="Arial" panose="020B0604020202020204" pitchFamily="34" charset="0"/>
              </a:rPr>
              <a:t>11</a:t>
            </a:r>
            <a:endParaRPr lang="ko-KR" altLang="en-US" sz="700" b="1" kern="0" dirty="0">
              <a:solidFill>
                <a:srgbClr val="FFFFFF"/>
              </a:solidFill>
              <a:latin typeface="Univers for KPMG"/>
              <a:ea typeface="맑은 고딕" panose="020B0503020000020004" pitchFamily="50" charset="-127"/>
              <a:cs typeface="Arial" panose="020B0604020202020204" pitchFamily="34" charset="0"/>
            </a:endParaRPr>
          </a:p>
        </p:txBody>
      </p:sp>
      <p:sp>
        <p:nvSpPr>
          <p:cNvPr id="22" name="직사각형 21">
            <a:extLst>
              <a:ext uri="{FF2B5EF4-FFF2-40B4-BE49-F238E27FC236}">
                <a16:creationId xmlns:a16="http://schemas.microsoft.com/office/drawing/2014/main" id="{7F867C91-CB96-4F9A-9C28-8186CAEA5585}"/>
              </a:ext>
            </a:extLst>
          </p:cNvPr>
          <p:cNvSpPr/>
          <p:nvPr/>
        </p:nvSpPr>
        <p:spPr>
          <a:xfrm>
            <a:off x="2146363" y="3830456"/>
            <a:ext cx="2916000" cy="144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ko-KR" altLang="en-US">
              <a:solidFill>
                <a:prstClr val="white"/>
              </a:solidFill>
              <a:latin typeface="Univers for KPMG"/>
              <a:ea typeface="맑은 고딕" panose="020B0503020000020004" pitchFamily="50" charset="-127"/>
            </a:endParaRPr>
          </a:p>
        </p:txBody>
      </p:sp>
      <p:sp>
        <p:nvSpPr>
          <p:cNvPr id="23" name="순서도: 연결자 22">
            <a:extLst>
              <a:ext uri="{FF2B5EF4-FFF2-40B4-BE49-F238E27FC236}">
                <a16:creationId xmlns:a16="http://schemas.microsoft.com/office/drawing/2014/main" id="{632BB39B-28A3-4DD3-893C-5387A0CAF520}"/>
              </a:ext>
            </a:extLst>
          </p:cNvPr>
          <p:cNvSpPr/>
          <p:nvPr/>
        </p:nvSpPr>
        <p:spPr bwMode="auto">
          <a:xfrm>
            <a:off x="2063478" y="3766171"/>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457200">
              <a:tabLst>
                <a:tab pos="5715000" algn="l"/>
              </a:tabLst>
              <a:defRPr/>
            </a:pPr>
            <a:r>
              <a:rPr lang="en-US" altLang="ko-KR" sz="700" b="1" kern="0" dirty="0">
                <a:solidFill>
                  <a:srgbClr val="FFFFFF"/>
                </a:solidFill>
                <a:latin typeface="Univers for KPMG"/>
                <a:ea typeface="맑은 고딕" panose="020B0503020000020004" pitchFamily="50" charset="-127"/>
                <a:cs typeface="Arial" panose="020B0604020202020204" pitchFamily="34" charset="0"/>
              </a:rPr>
              <a:t>12</a:t>
            </a:r>
            <a:endParaRPr lang="ko-KR" altLang="en-US" sz="700" b="1" kern="0" dirty="0">
              <a:solidFill>
                <a:srgbClr val="FFFFFF"/>
              </a:solidFill>
              <a:latin typeface="Univers for KPMG"/>
              <a:ea typeface="맑은 고딕" panose="020B0503020000020004" pitchFamily="50" charset="-127"/>
              <a:cs typeface="Arial" panose="020B0604020202020204" pitchFamily="34" charset="0"/>
            </a:endParaRPr>
          </a:p>
        </p:txBody>
      </p:sp>
      <p:sp>
        <p:nvSpPr>
          <p:cNvPr id="24" name="직사각형 23">
            <a:extLst>
              <a:ext uri="{FF2B5EF4-FFF2-40B4-BE49-F238E27FC236}">
                <a16:creationId xmlns:a16="http://schemas.microsoft.com/office/drawing/2014/main" id="{D0805FCF-D157-428A-8B6B-55117B14AFB6}"/>
              </a:ext>
            </a:extLst>
          </p:cNvPr>
          <p:cNvSpPr/>
          <p:nvPr/>
        </p:nvSpPr>
        <p:spPr>
          <a:xfrm>
            <a:off x="2146363" y="3974456"/>
            <a:ext cx="2916000" cy="144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ko-KR" altLang="en-US">
              <a:solidFill>
                <a:prstClr val="white"/>
              </a:solidFill>
              <a:latin typeface="Univers for KPMG"/>
              <a:ea typeface="맑은 고딕" panose="020B0503020000020004" pitchFamily="50" charset="-127"/>
            </a:endParaRPr>
          </a:p>
        </p:txBody>
      </p:sp>
      <p:sp>
        <p:nvSpPr>
          <p:cNvPr id="25" name="순서도: 연결자 24">
            <a:extLst>
              <a:ext uri="{FF2B5EF4-FFF2-40B4-BE49-F238E27FC236}">
                <a16:creationId xmlns:a16="http://schemas.microsoft.com/office/drawing/2014/main" id="{83C97A2E-8D33-4374-9E7D-D953D0B48367}"/>
              </a:ext>
            </a:extLst>
          </p:cNvPr>
          <p:cNvSpPr/>
          <p:nvPr/>
        </p:nvSpPr>
        <p:spPr bwMode="auto">
          <a:xfrm>
            <a:off x="2063478" y="3910171"/>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457200">
              <a:tabLst>
                <a:tab pos="5715000" algn="l"/>
              </a:tabLst>
              <a:defRPr/>
            </a:pPr>
            <a:r>
              <a:rPr lang="en-US" altLang="ko-KR" sz="700" b="1" kern="0" dirty="0">
                <a:solidFill>
                  <a:srgbClr val="FFFFFF"/>
                </a:solidFill>
                <a:latin typeface="Univers for KPMG"/>
                <a:ea typeface="맑은 고딕" panose="020B0503020000020004" pitchFamily="50" charset="-127"/>
                <a:cs typeface="Arial" panose="020B0604020202020204" pitchFamily="34" charset="0"/>
              </a:rPr>
              <a:t>13</a:t>
            </a:r>
            <a:endParaRPr lang="ko-KR" altLang="en-US" sz="700" b="1" kern="0" dirty="0">
              <a:solidFill>
                <a:srgbClr val="FFFFFF"/>
              </a:solidFill>
              <a:latin typeface="Univers for KPMG"/>
              <a:ea typeface="맑은 고딕" panose="020B0503020000020004" pitchFamily="50" charset="-127"/>
              <a:cs typeface="Arial" panose="020B0604020202020204" pitchFamily="34" charset="0"/>
            </a:endParaRPr>
          </a:p>
        </p:txBody>
      </p:sp>
      <p:sp>
        <p:nvSpPr>
          <p:cNvPr id="26" name="순서도: 연결자 25">
            <a:extLst>
              <a:ext uri="{FF2B5EF4-FFF2-40B4-BE49-F238E27FC236}">
                <a16:creationId xmlns:a16="http://schemas.microsoft.com/office/drawing/2014/main" id="{1D99D9DA-1C6D-468E-95EB-1C772C046662}"/>
              </a:ext>
            </a:extLst>
          </p:cNvPr>
          <p:cNvSpPr/>
          <p:nvPr/>
        </p:nvSpPr>
        <p:spPr bwMode="auto">
          <a:xfrm>
            <a:off x="5178299" y="2082253"/>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Univers for KPMG"/>
                <a:ea typeface="맑은 고딕" panose="020B0503020000020004" pitchFamily="50" charset="-127"/>
                <a:cs typeface="Arial" panose="020B0604020202020204" pitchFamily="34" charset="0"/>
              </a:rPr>
              <a:t>9</a:t>
            </a:r>
            <a:endParaRPr lang="ko-KR" altLang="en-US" sz="800" b="1" kern="0" dirty="0">
              <a:solidFill>
                <a:srgbClr val="FFFFFF"/>
              </a:solidFill>
              <a:latin typeface="Univers for KPMG"/>
              <a:ea typeface="맑은 고딕" panose="020B0503020000020004" pitchFamily="50" charset="-127"/>
              <a:cs typeface="Arial" panose="020B0604020202020204" pitchFamily="34" charset="0"/>
            </a:endParaRPr>
          </a:p>
        </p:txBody>
      </p:sp>
      <p:sp>
        <p:nvSpPr>
          <p:cNvPr id="27" name="순서도: 연결자 26">
            <a:extLst>
              <a:ext uri="{FF2B5EF4-FFF2-40B4-BE49-F238E27FC236}">
                <a16:creationId xmlns:a16="http://schemas.microsoft.com/office/drawing/2014/main" id="{48A62827-6391-47A7-BCD3-0635C89D407E}"/>
              </a:ext>
            </a:extLst>
          </p:cNvPr>
          <p:cNvSpPr/>
          <p:nvPr/>
        </p:nvSpPr>
        <p:spPr bwMode="auto">
          <a:xfrm>
            <a:off x="5178299" y="2667665"/>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457200">
              <a:tabLst>
                <a:tab pos="5715000" algn="l"/>
              </a:tabLst>
              <a:defRPr/>
            </a:pPr>
            <a:r>
              <a:rPr lang="en-US" altLang="ko-KR" sz="700" b="1" kern="0" dirty="0">
                <a:solidFill>
                  <a:srgbClr val="FFFFFF"/>
                </a:solidFill>
                <a:latin typeface="Univers for KPMG"/>
                <a:ea typeface="맑은 고딕" panose="020B0503020000020004" pitchFamily="50" charset="-127"/>
                <a:cs typeface="Arial" panose="020B0604020202020204" pitchFamily="34" charset="0"/>
              </a:rPr>
              <a:t>10</a:t>
            </a:r>
            <a:endParaRPr lang="ko-KR" altLang="en-US" sz="700" b="1" kern="0" dirty="0">
              <a:solidFill>
                <a:srgbClr val="FFFFFF"/>
              </a:solidFill>
              <a:latin typeface="Univers for KPMG"/>
              <a:ea typeface="맑은 고딕" panose="020B0503020000020004" pitchFamily="50" charset="-127"/>
              <a:cs typeface="Arial" panose="020B0604020202020204" pitchFamily="34" charset="0"/>
            </a:endParaRPr>
          </a:p>
        </p:txBody>
      </p:sp>
      <p:sp>
        <p:nvSpPr>
          <p:cNvPr id="28" name="순서도: 연결자 27">
            <a:extLst>
              <a:ext uri="{FF2B5EF4-FFF2-40B4-BE49-F238E27FC236}">
                <a16:creationId xmlns:a16="http://schemas.microsoft.com/office/drawing/2014/main" id="{5A634059-D9C2-4951-ADE5-47E196193141}"/>
              </a:ext>
            </a:extLst>
          </p:cNvPr>
          <p:cNvSpPr/>
          <p:nvPr/>
        </p:nvSpPr>
        <p:spPr bwMode="auto">
          <a:xfrm>
            <a:off x="5178299" y="3253077"/>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457200">
              <a:tabLst>
                <a:tab pos="5715000" algn="l"/>
              </a:tabLst>
              <a:defRPr/>
            </a:pPr>
            <a:r>
              <a:rPr lang="en-US" altLang="ko-KR" sz="700" b="1" kern="0" dirty="0">
                <a:solidFill>
                  <a:srgbClr val="FFFFFF"/>
                </a:solidFill>
                <a:latin typeface="Univers for KPMG"/>
                <a:ea typeface="맑은 고딕" panose="020B0503020000020004" pitchFamily="50" charset="-127"/>
                <a:cs typeface="Arial" panose="020B0604020202020204" pitchFamily="34" charset="0"/>
              </a:rPr>
              <a:t>11</a:t>
            </a:r>
            <a:endParaRPr lang="ko-KR" altLang="en-US" sz="700" b="1" kern="0" dirty="0">
              <a:solidFill>
                <a:srgbClr val="FFFFFF"/>
              </a:solidFill>
              <a:latin typeface="Univers for KPMG"/>
              <a:ea typeface="맑은 고딕" panose="020B0503020000020004" pitchFamily="50" charset="-127"/>
              <a:cs typeface="Arial" panose="020B0604020202020204" pitchFamily="34" charset="0"/>
            </a:endParaRPr>
          </a:p>
        </p:txBody>
      </p:sp>
      <p:sp>
        <p:nvSpPr>
          <p:cNvPr id="29" name="순서도: 연결자 28">
            <a:extLst>
              <a:ext uri="{FF2B5EF4-FFF2-40B4-BE49-F238E27FC236}">
                <a16:creationId xmlns:a16="http://schemas.microsoft.com/office/drawing/2014/main" id="{C538DE74-1F08-44CB-B391-006392CA341D}"/>
              </a:ext>
            </a:extLst>
          </p:cNvPr>
          <p:cNvSpPr/>
          <p:nvPr/>
        </p:nvSpPr>
        <p:spPr bwMode="auto">
          <a:xfrm>
            <a:off x="5178299" y="5014144"/>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457200">
              <a:tabLst>
                <a:tab pos="5715000" algn="l"/>
              </a:tabLst>
              <a:defRPr/>
            </a:pPr>
            <a:r>
              <a:rPr lang="en-US" altLang="ko-KR" sz="700" b="1" kern="0" dirty="0">
                <a:solidFill>
                  <a:srgbClr val="FFFFFF"/>
                </a:solidFill>
                <a:latin typeface="Univers for KPMG"/>
                <a:ea typeface="맑은 고딕" panose="020B0503020000020004" pitchFamily="50" charset="-127"/>
                <a:cs typeface="Arial" panose="020B0604020202020204" pitchFamily="34" charset="0"/>
              </a:rPr>
              <a:t>12</a:t>
            </a:r>
            <a:endParaRPr lang="ko-KR" altLang="en-US" sz="700" b="1" kern="0" dirty="0">
              <a:solidFill>
                <a:srgbClr val="FFFFFF"/>
              </a:solidFill>
              <a:latin typeface="Univers for KPMG"/>
              <a:ea typeface="맑은 고딕" panose="020B0503020000020004" pitchFamily="50" charset="-127"/>
              <a:cs typeface="Arial" panose="020B0604020202020204" pitchFamily="34" charset="0"/>
            </a:endParaRPr>
          </a:p>
        </p:txBody>
      </p:sp>
      <p:sp>
        <p:nvSpPr>
          <p:cNvPr id="30" name="순서도: 연결자 29">
            <a:extLst>
              <a:ext uri="{FF2B5EF4-FFF2-40B4-BE49-F238E27FC236}">
                <a16:creationId xmlns:a16="http://schemas.microsoft.com/office/drawing/2014/main" id="{9893A8EA-2C24-4A3D-9F49-3D1355C1AF15}"/>
              </a:ext>
            </a:extLst>
          </p:cNvPr>
          <p:cNvSpPr/>
          <p:nvPr/>
        </p:nvSpPr>
        <p:spPr bwMode="auto">
          <a:xfrm>
            <a:off x="5178299" y="5613810"/>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457200">
              <a:tabLst>
                <a:tab pos="5715000" algn="l"/>
              </a:tabLst>
              <a:defRPr/>
            </a:pPr>
            <a:r>
              <a:rPr lang="en-US" altLang="ko-KR" sz="700" b="1" kern="0" dirty="0">
                <a:solidFill>
                  <a:srgbClr val="FFFFFF"/>
                </a:solidFill>
                <a:latin typeface="Univers for KPMG"/>
                <a:ea typeface="맑은 고딕" panose="020B0503020000020004" pitchFamily="50" charset="-127"/>
                <a:cs typeface="Arial" panose="020B0604020202020204" pitchFamily="34" charset="0"/>
              </a:rPr>
              <a:t>13</a:t>
            </a:r>
            <a:endParaRPr lang="ko-KR" altLang="en-US" sz="700" b="1" kern="0" dirty="0">
              <a:solidFill>
                <a:srgbClr val="FFFFFF"/>
              </a:solidFill>
              <a:latin typeface="Univers for KPMG"/>
              <a:ea typeface="맑은 고딕" panose="020B0503020000020004" pitchFamily="50" charset="-127"/>
              <a:cs typeface="Arial" panose="020B0604020202020204" pitchFamily="34" charset="0"/>
            </a:endParaRPr>
          </a:p>
        </p:txBody>
      </p:sp>
      <p:sp>
        <p:nvSpPr>
          <p:cNvPr id="32" name="제목 2">
            <a:extLst>
              <a:ext uri="{FF2B5EF4-FFF2-40B4-BE49-F238E27FC236}">
                <a16:creationId xmlns:a16="http://schemas.microsoft.com/office/drawing/2014/main" id="{B8FA2D1A-4F4D-4F1B-8EA6-FD8881307B4E}"/>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ea typeface="맑은 고딕" panose="020B0503020000020004" pitchFamily="50" charset="-127"/>
              </a:rPr>
              <a:t>Key Findings</a:t>
            </a:r>
          </a:p>
        </p:txBody>
      </p:sp>
    </p:spTree>
    <p:extLst>
      <p:ext uri="{BB962C8B-B14F-4D97-AF65-F5344CB8AC3E}">
        <p14:creationId xmlns:p14="http://schemas.microsoft.com/office/powerpoint/2010/main" val="307067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au 7">
            <a:extLst>
              <a:ext uri="{FF2B5EF4-FFF2-40B4-BE49-F238E27FC236}">
                <a16:creationId xmlns:a16="http://schemas.microsoft.com/office/drawing/2014/main" id="{60B2ED15-2CA9-4646-84CF-CE0F8067B86A}"/>
              </a:ext>
            </a:extLst>
          </p:cNvPr>
          <p:cNvGraphicFramePr>
            <a:graphicFrameLocks noGrp="1"/>
          </p:cNvGraphicFramePr>
          <p:nvPr>
            <p:extLst>
              <p:ext uri="{D42A27DB-BD31-4B8C-83A1-F6EECF244321}">
                <p14:modId xmlns:p14="http://schemas.microsoft.com/office/powerpoint/2010/main" val="3902187249"/>
              </p:ext>
            </p:extLst>
          </p:nvPr>
        </p:nvGraphicFramePr>
        <p:xfrm>
          <a:off x="4731391" y="2075167"/>
          <a:ext cx="4584059" cy="1083066"/>
        </p:xfrm>
        <a:graphic>
          <a:graphicData uri="http://schemas.openxmlformats.org/drawingml/2006/table">
            <a:tbl>
              <a:tblPr firstRow="1" bandRow="1">
                <a:tableStyleId>{5C22544A-7EE6-4342-B048-85BDC9FD1C3A}</a:tableStyleId>
              </a:tblPr>
              <a:tblGrid>
                <a:gridCol w="511830">
                  <a:extLst>
                    <a:ext uri="{9D8B030D-6E8A-4147-A177-3AD203B41FA5}">
                      <a16:colId xmlns:a16="http://schemas.microsoft.com/office/drawing/2014/main" val="20000"/>
                    </a:ext>
                  </a:extLst>
                </a:gridCol>
                <a:gridCol w="3623034">
                  <a:extLst>
                    <a:ext uri="{9D8B030D-6E8A-4147-A177-3AD203B41FA5}">
                      <a16:colId xmlns:a16="http://schemas.microsoft.com/office/drawing/2014/main" val="20001"/>
                    </a:ext>
                  </a:extLst>
                </a:gridCol>
                <a:gridCol w="449195">
                  <a:extLst>
                    <a:ext uri="{9D8B030D-6E8A-4147-A177-3AD203B41FA5}">
                      <a16:colId xmlns:a16="http://schemas.microsoft.com/office/drawing/2014/main" val="20002"/>
                    </a:ext>
                  </a:extLst>
                </a:gridCol>
              </a:tblGrid>
              <a:tr h="541533">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r>
                        <a:rPr lang="en-GB" altLang="ko-KR" sz="2200" b="0" kern="1200" dirty="0">
                          <a:solidFill>
                            <a:srgbClr val="5D287A"/>
                          </a:solidFill>
                          <a:latin typeface="Arial" panose="020B0604020202020204" pitchFamily="34" charset="0"/>
                          <a:ea typeface="+mj-ea"/>
                          <a:cs typeface="Arial" panose="020B0604020202020204" pitchFamily="34" charset="0"/>
                        </a:rPr>
                        <a:t>1</a:t>
                      </a:r>
                    </a:p>
                  </a:txBody>
                  <a:tcPr marL="84406" marR="84406" marT="42203" marB="42203" anchor="ctr">
                    <a:lnL w="12700" cmpd="sng">
                      <a:noFill/>
                    </a:lnL>
                    <a:lnR w="12700" cmpd="sng">
                      <a:noFill/>
                    </a:lnR>
                    <a:lnT w="12700" cmpd="sng">
                      <a:noFill/>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1" hangingPunct="1"/>
                      <a:r>
                        <a:rPr lang="en-US" altLang="ko-KR" sz="1100" b="0" kern="1200" dirty="0">
                          <a:solidFill>
                            <a:schemeClr val="tx1"/>
                          </a:solidFill>
                          <a:latin typeface="Arial" panose="020B0604020202020204" pitchFamily="34" charset="0"/>
                          <a:ea typeface="+mj-ea"/>
                          <a:cs typeface="Arial" panose="020B0604020202020204" pitchFamily="34" charset="0"/>
                        </a:rPr>
                        <a:t>Understanding of target</a:t>
                      </a:r>
                      <a:endParaRPr lang="en-GB" altLang="ko-KR" sz="1100" b="0" kern="1200" dirty="0">
                        <a:solidFill>
                          <a:schemeClr val="tx1"/>
                        </a:solidFill>
                        <a:latin typeface="Arial" panose="020B0604020202020204" pitchFamily="34" charset="0"/>
                        <a:ea typeface="+mj-ea"/>
                        <a:cs typeface="Arial" panose="020B0604020202020204" pitchFamily="34" charset="0"/>
                      </a:endParaRPr>
                    </a:p>
                  </a:txBody>
                  <a:tcPr marL="33231" marR="0" marT="199385" marB="42203" anchor="ctr">
                    <a:lnL w="12700" cmpd="sng">
                      <a:noFill/>
                    </a:lnL>
                    <a:lnR w="12700" cmpd="sng">
                      <a:noFill/>
                    </a:lnR>
                    <a:lnT w="12700" cmpd="sng">
                      <a:noFill/>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GB" altLang="ko-KR" sz="1100" b="0" kern="1200" dirty="0">
                          <a:solidFill>
                            <a:schemeClr val="tx1"/>
                          </a:solidFill>
                          <a:latin typeface="Arial" panose="020B0604020202020204" pitchFamily="34" charset="0"/>
                          <a:ea typeface="+mj-ea"/>
                          <a:cs typeface="Arial" panose="020B0604020202020204" pitchFamily="34" charset="0"/>
                        </a:rPr>
                        <a:t>2</a:t>
                      </a:r>
                    </a:p>
                  </a:txBody>
                  <a:tcPr marL="84406" marR="84406" marT="199385" marB="42203" anchor="ctr">
                    <a:lnL w="12700" cmpd="sng">
                      <a:noFill/>
                    </a:lnL>
                    <a:lnR w="12700" cmpd="sng">
                      <a:noFill/>
                    </a:lnR>
                    <a:lnT w="12700" cmpd="sng">
                      <a:noFill/>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41533">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r>
                        <a:rPr lang="en-GB" altLang="ko-KR" sz="2200" b="0" kern="1200" dirty="0">
                          <a:solidFill>
                            <a:srgbClr val="90DAFF"/>
                          </a:solidFill>
                          <a:latin typeface="Arial" panose="020B0604020202020204" pitchFamily="34" charset="0"/>
                          <a:ea typeface="+mj-ea"/>
                          <a:cs typeface="Arial" panose="020B0604020202020204" pitchFamily="34" charset="0"/>
                        </a:rPr>
                        <a:t>2</a:t>
                      </a:r>
                    </a:p>
                  </a:txBody>
                  <a:tcPr marL="84406" marR="84406" marT="42203"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1" hangingPunct="1"/>
                      <a:r>
                        <a:rPr lang="en-US" altLang="ko-KR" sz="1100" b="0" kern="1200" dirty="0">
                          <a:solidFill>
                            <a:schemeClr val="bg1">
                              <a:lumMod val="65000"/>
                            </a:schemeClr>
                          </a:solidFill>
                          <a:latin typeface="Arial" panose="020B0604020202020204" pitchFamily="34" charset="0"/>
                          <a:ea typeface="+mj-ea"/>
                          <a:cs typeface="Arial" panose="020B0604020202020204" pitchFamily="34" charset="0"/>
                        </a:rPr>
                        <a:t>Key Findings</a:t>
                      </a:r>
                    </a:p>
                  </a:txBody>
                  <a:tcPr marL="33231" marR="0"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GB" altLang="ko-KR" sz="1100" b="0" kern="1200" dirty="0">
                          <a:solidFill>
                            <a:schemeClr val="bg1">
                              <a:lumMod val="65000"/>
                            </a:schemeClr>
                          </a:solidFill>
                          <a:latin typeface="Arial" panose="020B0604020202020204" pitchFamily="34" charset="0"/>
                          <a:ea typeface="+mj-ea"/>
                          <a:cs typeface="Arial" panose="020B0604020202020204" pitchFamily="34" charset="0"/>
                        </a:rPr>
                        <a:t>8</a:t>
                      </a:r>
                    </a:p>
                  </a:txBody>
                  <a:tcPr marL="84406" marR="84406"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4156442"/>
                  </a:ext>
                </a:extLst>
              </a:tr>
            </a:tbl>
          </a:graphicData>
        </a:graphic>
      </p:graphicFrame>
    </p:spTree>
    <p:extLst>
      <p:ext uri="{BB962C8B-B14F-4D97-AF65-F5344CB8AC3E}">
        <p14:creationId xmlns:p14="http://schemas.microsoft.com/office/powerpoint/2010/main" val="92359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표 18">
            <a:extLst>
              <a:ext uri="{FF2B5EF4-FFF2-40B4-BE49-F238E27FC236}">
                <a16:creationId xmlns:a16="http://schemas.microsoft.com/office/drawing/2014/main" id="{490744A9-EB69-4357-9B8C-E85452A3D8FC}"/>
              </a:ext>
            </a:extLst>
          </p:cNvPr>
          <p:cNvGraphicFramePr>
            <a:graphicFrameLocks noGrp="1"/>
          </p:cNvGraphicFramePr>
          <p:nvPr/>
        </p:nvGraphicFramePr>
        <p:xfrm>
          <a:off x="2138400" y="1515600"/>
          <a:ext cx="2933432" cy="4320000"/>
        </p:xfrm>
        <a:graphic>
          <a:graphicData uri="http://schemas.openxmlformats.org/drawingml/2006/table">
            <a:tbl>
              <a:tblPr/>
              <a:tblGrid>
                <a:gridCol w="97400">
                  <a:extLst>
                    <a:ext uri="{9D8B030D-6E8A-4147-A177-3AD203B41FA5}">
                      <a16:colId xmlns:a16="http://schemas.microsoft.com/office/drawing/2014/main" val="2350239989"/>
                    </a:ext>
                  </a:extLst>
                </a:gridCol>
                <a:gridCol w="316032">
                  <a:extLst>
                    <a:ext uri="{9D8B030D-6E8A-4147-A177-3AD203B41FA5}">
                      <a16:colId xmlns:a16="http://schemas.microsoft.com/office/drawing/2014/main" val="1254156210"/>
                    </a:ext>
                  </a:extLst>
                </a:gridCol>
                <a:gridCol w="792000">
                  <a:extLst>
                    <a:ext uri="{9D8B030D-6E8A-4147-A177-3AD203B41FA5}">
                      <a16:colId xmlns:a16="http://schemas.microsoft.com/office/drawing/2014/main" val="668713576"/>
                    </a:ext>
                  </a:extLst>
                </a:gridCol>
                <a:gridCol w="576000">
                  <a:extLst>
                    <a:ext uri="{9D8B030D-6E8A-4147-A177-3AD203B41FA5}">
                      <a16:colId xmlns:a16="http://schemas.microsoft.com/office/drawing/2014/main" val="1831507264"/>
                    </a:ext>
                  </a:extLst>
                </a:gridCol>
                <a:gridCol w="576000">
                  <a:extLst>
                    <a:ext uri="{9D8B030D-6E8A-4147-A177-3AD203B41FA5}">
                      <a16:colId xmlns:a16="http://schemas.microsoft.com/office/drawing/2014/main" val="2085640142"/>
                    </a:ext>
                  </a:extLst>
                </a:gridCol>
                <a:gridCol w="576000">
                  <a:extLst>
                    <a:ext uri="{9D8B030D-6E8A-4147-A177-3AD203B41FA5}">
                      <a16:colId xmlns:a16="http://schemas.microsoft.com/office/drawing/2014/main" val="914811695"/>
                    </a:ext>
                  </a:extLst>
                </a:gridCol>
              </a:tblGrid>
              <a:tr h="144000">
                <a:tc gridSpan="3">
                  <a:txBody>
                    <a:bodyPr/>
                    <a:lstStyle/>
                    <a:p>
                      <a:pPr algn="l" fontAlgn="ctr"/>
                      <a:r>
                        <a:rPr lang="en-US" altLang="ko-KR" sz="900" b="1" i="0" u="none" strike="noStrike" dirty="0">
                          <a:solidFill>
                            <a:srgbClr val="FFFFFF"/>
                          </a:solidFill>
                          <a:effectLst/>
                          <a:latin typeface="Arial" panose="020B0604020202020204" pitchFamily="34" charset="0"/>
                          <a:ea typeface="+mj-ea"/>
                          <a:cs typeface="Arial" panose="020B0604020202020204" pitchFamily="34" charset="0"/>
                        </a:rPr>
                        <a:t>(</a:t>
                      </a:r>
                      <a:r>
                        <a:rPr lang="ko-KR" altLang="en-US" sz="900" b="1" i="0" u="none" strike="noStrike" dirty="0">
                          <a:solidFill>
                            <a:srgbClr val="FFFFFF"/>
                          </a:solidFill>
                          <a:effectLst/>
                          <a:latin typeface="Arial" panose="020B0604020202020204" pitchFamily="34" charset="0"/>
                          <a:ea typeface="+mj-ea"/>
                          <a:cs typeface="Arial" panose="020B0604020202020204" pitchFamily="34" charset="0"/>
                        </a:rPr>
                        <a:t>단위</a:t>
                      </a:r>
                      <a:r>
                        <a:rPr lang="en-US" altLang="ko-KR" sz="900" b="1" i="0" u="none" strike="noStrike" dirty="0">
                          <a:solidFill>
                            <a:srgbClr val="FFFFFF"/>
                          </a:solidFill>
                          <a:effectLst/>
                          <a:latin typeface="Arial" panose="020B0604020202020204" pitchFamily="34" charset="0"/>
                          <a:ea typeface="+mj-ea"/>
                          <a:cs typeface="Arial" panose="020B0604020202020204" pitchFamily="34" charset="0"/>
                        </a:rPr>
                        <a:t>: </a:t>
                      </a:r>
                      <a:r>
                        <a:rPr lang="ko-KR" altLang="en-US" sz="900" b="1" i="0" u="none" strike="noStrike" dirty="0">
                          <a:solidFill>
                            <a:srgbClr val="FFFFFF"/>
                          </a:solidFill>
                          <a:effectLst/>
                          <a:latin typeface="Arial" panose="020B0604020202020204" pitchFamily="34" charset="0"/>
                          <a:ea typeface="+mj-ea"/>
                          <a:cs typeface="Arial" panose="020B0604020202020204" pitchFamily="34" charset="0"/>
                        </a:rPr>
                        <a:t>백만원</a:t>
                      </a:r>
                      <a:r>
                        <a:rPr lang="en-US" altLang="ko-KR" sz="900" b="1" i="0" u="none" strike="noStrike" dirty="0">
                          <a:solidFill>
                            <a:srgbClr val="FFFFFF"/>
                          </a:solidFill>
                          <a:effectLst/>
                          <a:latin typeface="Arial" panose="020B0604020202020204" pitchFamily="34" charset="0"/>
                          <a:ea typeface="+mj-ea"/>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a:txBody>
                    <a:bodyPr/>
                    <a:lstStyle/>
                    <a:p>
                      <a:pPr algn="ctr" fontAlgn="ctr"/>
                      <a:r>
                        <a:rPr lang="en-US" sz="900" b="1" i="0" u="none" strike="noStrike" dirty="0">
                          <a:solidFill>
                            <a:srgbClr val="FFFFFF"/>
                          </a:solidFill>
                          <a:effectLst/>
                          <a:latin typeface="Arial" panose="020B0604020202020204" pitchFamily="34" charset="0"/>
                          <a:ea typeface="+mj-ea"/>
                          <a:cs typeface="Arial" panose="020B0604020202020204" pitchFamily="34" charset="0"/>
                        </a:rPr>
                        <a:t>FY19</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mj-ea"/>
                          <a:cs typeface="Arial" panose="020B0604020202020204" pitchFamily="34" charset="0"/>
                        </a:rPr>
                        <a:t>FY20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a:solidFill>
                            <a:srgbClr val="FFFFFF"/>
                          </a:solidFill>
                          <a:effectLst/>
                          <a:latin typeface="Arial" panose="020B0604020202020204" pitchFamily="34" charset="0"/>
                          <a:ea typeface="+mj-ea"/>
                          <a:cs typeface="Arial" panose="020B0604020202020204" pitchFamily="34" charset="0"/>
                        </a:rPr>
                        <a:t>FY21</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1079580933"/>
                  </a:ext>
                </a:extLst>
              </a:tr>
              <a:tr h="144000">
                <a:tc gridSpan="3">
                  <a:txBody>
                    <a:bodyPr/>
                    <a:lstStyle/>
                    <a:p>
                      <a:pPr algn="l" fontAlgn="ctr"/>
                      <a:r>
                        <a:rPr lang="ko-KR" altLang="en-US" sz="900" b="1" i="0" u="none" strike="noStrike" dirty="0">
                          <a:solidFill>
                            <a:srgbClr val="000000"/>
                          </a:solidFill>
                          <a:effectLst/>
                          <a:latin typeface="Arial" panose="020B0604020202020204" pitchFamily="34" charset="0"/>
                          <a:ea typeface="+mj-ea"/>
                          <a:cs typeface="Arial" panose="020B0604020202020204" pitchFamily="34" charset="0"/>
                        </a:rPr>
                        <a:t>매출액</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98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322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3,728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181548922"/>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제품매출</a:t>
                      </a: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16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52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2,217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1405122667"/>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gridSpan="2">
                  <a:txBody>
                    <a:bodyPr/>
                    <a:lstStyle/>
                    <a:p>
                      <a:pPr algn="l"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서비스매출</a:t>
                      </a: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83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270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1,511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782365935"/>
                  </a:ext>
                </a:extLst>
              </a:tr>
              <a:tr h="144000">
                <a:tc gridSpan="3">
                  <a:txBody>
                    <a:bodyPr/>
                    <a:lstStyle/>
                    <a:p>
                      <a:pPr algn="l" fontAlgn="ctr"/>
                      <a:r>
                        <a:rPr lang="ko-KR" altLang="en-US" sz="900" b="1" i="0" u="none" strike="noStrike" dirty="0">
                          <a:solidFill>
                            <a:srgbClr val="000000"/>
                          </a:solidFill>
                          <a:effectLst/>
                          <a:latin typeface="Arial" panose="020B0604020202020204" pitchFamily="34" charset="0"/>
                          <a:ea typeface="+mj-ea"/>
                          <a:cs typeface="Arial" panose="020B0604020202020204" pitchFamily="34" charset="0"/>
                        </a:rPr>
                        <a:t>매출원가</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78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188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1,280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858930008"/>
                  </a:ext>
                </a:extLst>
              </a:tr>
              <a:tr h="144000">
                <a:tc gridSpan="3">
                  <a:txBody>
                    <a:bodyPr/>
                    <a:lstStyle/>
                    <a:p>
                      <a:pPr algn="l"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매출총이익</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21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134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2,448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982887638"/>
                  </a:ext>
                </a:extLst>
              </a:tr>
              <a:tr h="144000">
                <a:tc gridSpan="3">
                  <a:txBody>
                    <a:bodyPr/>
                    <a:lstStyle/>
                    <a:p>
                      <a:pPr algn="l"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판매비와 관리비</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227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375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1,127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2551570408"/>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급여</a:t>
                      </a: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96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259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514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966118266"/>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상여금</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98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037469744"/>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퇴직급여</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1406811554"/>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복리후생비</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16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18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420215251"/>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임차료</a:t>
                      </a: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r>
                        <a:rPr lang="ko-KR" altLang="en-US" sz="900" b="0" i="0" u="none" strike="noStrike">
                          <a:solidFill>
                            <a:srgbClr val="000000"/>
                          </a:solidFill>
                          <a:effectLst/>
                          <a:latin typeface="Arial" panose="020B0604020202020204" pitchFamily="34" charset="0"/>
                          <a:ea typeface="+mj-ea"/>
                          <a:cs typeface="Arial" panose="020B0604020202020204" pitchFamily="34" charset="0"/>
                        </a:rPr>
                        <a:t>관리비</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66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63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98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877738569"/>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보험료</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473391437"/>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운반비</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233304358"/>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소모품비</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19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823496074"/>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지급수수료</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19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14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139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746531491"/>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세금과공과</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7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19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4238446482"/>
                  </a:ext>
                </a:extLst>
              </a:tr>
              <a:tr h="144000">
                <a:tc>
                  <a:txBody>
                    <a:bodyPr/>
                    <a:lstStyle/>
                    <a:p>
                      <a:pPr algn="l" fontAlgn="ctr"/>
                      <a:endParaRPr lang="ko-KR" altLang="en-US" sz="900" b="0" i="0" u="none" strike="noStrike">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감가상각비</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1135136140"/>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연구비</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118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702181897"/>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기타</a:t>
                      </a: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l" fontAlgn="ctr"/>
                      <a:endParaRPr lang="ko-KR" altLang="en-US" sz="900" b="0"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34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332217403"/>
                  </a:ext>
                </a:extLst>
              </a:tr>
              <a:tr h="144000">
                <a:tc gridSpan="3">
                  <a:txBody>
                    <a:bodyPr/>
                    <a:lstStyle/>
                    <a:p>
                      <a:pPr algn="l"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영업이익</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(207)</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(241)</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1,321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217942951"/>
                  </a:ext>
                </a:extLst>
              </a:tr>
              <a:tr h="144000">
                <a:tc gridSpan="3">
                  <a:txBody>
                    <a:bodyPr/>
                    <a:lstStyle/>
                    <a:p>
                      <a:pPr algn="l"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영업외수익</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249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269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556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529779333"/>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보조금수익</a:t>
                      </a: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244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264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555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1736651849"/>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gridSpan="2">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기타영업외수익</a:t>
                      </a: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0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917400004"/>
                  </a:ext>
                </a:extLst>
              </a:tr>
              <a:tr h="144000">
                <a:tc gridSpan="3">
                  <a:txBody>
                    <a:bodyPr/>
                    <a:lstStyle/>
                    <a:p>
                      <a:pPr algn="l"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영업외비용</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20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452173483"/>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이자비용</a:t>
                      </a: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2100528290"/>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gridSpan="2">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기타영업외비용</a:t>
                      </a: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15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0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24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536685956"/>
                  </a:ext>
                </a:extLst>
              </a:tr>
              <a:tr h="144000">
                <a:tc gridSpan="3">
                  <a:txBody>
                    <a:bodyPr/>
                    <a:lstStyle/>
                    <a:p>
                      <a:pPr algn="l"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세전순이익</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23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22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1,849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153298053"/>
                  </a:ext>
                </a:extLst>
              </a:tr>
              <a:tr h="144000">
                <a:tc gridSpan="3">
                  <a:txBody>
                    <a:bodyPr/>
                    <a:lstStyle/>
                    <a:p>
                      <a:pPr algn="l"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법인세비용</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578503808"/>
                  </a:ext>
                </a:extLst>
              </a:tr>
              <a:tr h="144000">
                <a:tc gridSpan="3">
                  <a:txBody>
                    <a:bodyPr/>
                    <a:lstStyle/>
                    <a:p>
                      <a:pPr algn="l" fontAlgn="ctr"/>
                      <a:r>
                        <a:rPr lang="ko-KR" altLang="en-US" sz="900" b="1" i="0" u="none" strike="noStrike" dirty="0">
                          <a:solidFill>
                            <a:srgbClr val="000000"/>
                          </a:solidFill>
                          <a:effectLst/>
                          <a:latin typeface="Arial" panose="020B0604020202020204" pitchFamily="34" charset="0"/>
                          <a:ea typeface="+mj-ea"/>
                          <a:cs typeface="Arial" panose="020B0604020202020204" pitchFamily="34" charset="0"/>
                        </a:rPr>
                        <a:t>당기순이익</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23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22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1,849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705778775"/>
                  </a:ext>
                </a:extLst>
              </a:tr>
            </a:tbl>
          </a:graphicData>
        </a:graphic>
      </p:graphicFrame>
      <p:graphicFrame>
        <p:nvGraphicFramePr>
          <p:cNvPr id="11" name="Group 3">
            <a:extLst>
              <a:ext uri="{FF2B5EF4-FFF2-40B4-BE49-F238E27FC236}">
                <a16:creationId xmlns:a16="http://schemas.microsoft.com/office/drawing/2014/main" id="{1467BF33-DF8B-4824-9975-24B655697CEA}"/>
              </a:ext>
            </a:extLst>
          </p:cNvPr>
          <p:cNvGraphicFramePr>
            <a:graphicFrameLocks noGrp="1"/>
          </p:cNvGraphicFramePr>
          <p:nvPr/>
        </p:nvGraphicFramePr>
        <p:xfrm>
          <a:off x="468001" y="1191600"/>
          <a:ext cx="9038334" cy="5021876"/>
        </p:xfrm>
        <a:graphic>
          <a:graphicData uri="http://schemas.openxmlformats.org/drawingml/2006/table">
            <a:tbl>
              <a:tblPr/>
              <a:tblGrid>
                <a:gridCol w="1557064">
                  <a:extLst>
                    <a:ext uri="{9D8B030D-6E8A-4147-A177-3AD203B41FA5}">
                      <a16:colId xmlns:a16="http://schemas.microsoft.com/office/drawing/2014/main" val="20000"/>
                    </a:ext>
                  </a:extLst>
                </a:gridCol>
                <a:gridCol w="7481270">
                  <a:extLst>
                    <a:ext uri="{9D8B030D-6E8A-4147-A177-3AD203B41FA5}">
                      <a16:colId xmlns:a16="http://schemas.microsoft.com/office/drawing/2014/main" val="20001"/>
                    </a:ext>
                  </a:extLst>
                </a:gridCol>
              </a:tblGrid>
              <a:tr h="266276">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lang="en-US" altLang="ko-KR" sz="1000" b="1" i="0" u="none" strike="noStrike" kern="1200" dirty="0">
                          <a:solidFill>
                            <a:schemeClr val="bg1"/>
                          </a:solidFill>
                          <a:effectLst/>
                          <a:latin typeface="Arial" panose="020B0604020202020204" pitchFamily="34" charset="0"/>
                          <a:ea typeface="+mn-ea"/>
                          <a:cs typeface="Arial" panose="020B0604020202020204" pitchFamily="34" charset="0"/>
                        </a:rPr>
                        <a:t>Topic</a:t>
                      </a:r>
                      <a:endPar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Details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5560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PL Overview (</a:t>
                      </a:r>
                      <a:r>
                        <a:rPr kumimoji="0" lang="ko-KR" altLang="en-US"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계속</a:t>
                      </a: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a:t>
                      </a:r>
                      <a:endParaRPr kumimoji="0" lang="en-US" altLang="ko-KR" sz="1000" b="1" i="0" u="none" strike="noStrike" kern="1200" cap="none" spc="0" normalizeH="0" baseline="3000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319463"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3319463" algn="l"/>
                          <a:tab pos="4935538" algn="l"/>
                        </a:tabLst>
                        <a:defRPr/>
                      </a:pP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연구비</a:t>
                      </a:r>
                    </a:p>
                    <a:p>
                      <a:pPr marL="34115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회사는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’21</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센서노드</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및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트래커의</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설계 및 고도화를 위한 개발비 등을 지출함에 따라 연구비를 인식하였음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3319463"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3319463" algn="l"/>
                          <a:tab pos="4935538" algn="l"/>
                        </a:tabLst>
                        <a:defRPr/>
                      </a:pP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기타 판매관리비</a:t>
                      </a:r>
                    </a:p>
                    <a:p>
                      <a:pPr marL="34115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통신비</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도서인쇄비</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여비교통비</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차량유지비</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접대비</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협회비</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광고선전비</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회의비 등의 고정비적 성격의 비용들로 구성됨</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3319463"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3319463" algn="l"/>
                          <a:tab pos="4935538" algn="l"/>
                        </a:tabLst>
                        <a:defRPr/>
                      </a:pP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보조금수익</a:t>
                      </a:r>
                    </a:p>
                    <a:p>
                      <a:pPr marL="34115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endParaRPr kumimoji="0" lang="en-US" altLang="ko-KR" sz="9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mn-ea"/>
                        <a:cs typeface="Arial" panose="020B0604020202020204" pitchFamily="34" charset="0"/>
                      </a:endParaRPr>
                    </a:p>
                    <a:p>
                      <a:pPr marL="34115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endParaRPr kumimoji="0" lang="en-US" altLang="ko-KR" sz="9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mn-ea"/>
                        <a:cs typeface="Arial" panose="020B0604020202020204" pitchFamily="34" charset="0"/>
                      </a:endParaRPr>
                    </a:p>
                    <a:p>
                      <a:pPr marL="34115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411538" marR="0" lvl="0" indent="-171450" algn="l" defTabSz="914400" rtl="0" eaLnBrk="1" fontAlgn="auto" latinLnBrk="0" hangingPunct="1">
                        <a:lnSpc>
                          <a:spcPts val="1200"/>
                        </a:lnSpc>
                        <a:spcBef>
                          <a:spcPts val="0"/>
                        </a:spcBef>
                        <a:spcAft>
                          <a:spcPts val="0"/>
                        </a:spcAft>
                        <a:buClr>
                          <a:srgbClr val="00338D"/>
                        </a:buClr>
                        <a:buSzTx/>
                        <a:buFont typeface="Wingdings" panose="05000000000000000000" pitchFamily="2" charset="2"/>
                        <a:buChar char="ü"/>
                        <a:tabLst>
                          <a:tab pos="4935538"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보조금수익은 대상회사가 정부과제를 수행함으로써 창출하고 있는 수익이 대부분이며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정부과제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수행시</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대표이사가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PM</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으로</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당사 개발자 일부와 함께 프로젝트를 진행함</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3411538" marR="0" lvl="0" indent="-171450" algn="l" defTabSz="914400" rtl="0" eaLnBrk="1" fontAlgn="auto" latinLnBrk="0" hangingPunct="1">
                        <a:lnSpc>
                          <a:spcPts val="1200"/>
                        </a:lnSpc>
                        <a:spcBef>
                          <a:spcPts val="0"/>
                        </a:spcBef>
                        <a:spcAft>
                          <a:spcPts val="0"/>
                        </a:spcAft>
                        <a:buClr>
                          <a:srgbClr val="00338D"/>
                        </a:buClr>
                        <a:buSzTx/>
                        <a:buFont typeface="Wingdings" panose="05000000000000000000" pitchFamily="2" charset="2"/>
                        <a:buChar char="ü"/>
                        <a:tabLst>
                          <a:tab pos="4935538"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인터뷰에 따르면</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프로젝트에 투입되는 인원의 인건비 외에 정부과제를 수행함으로써 발생하는 별도의 직접비는 없는 것으로 파악됨</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3319463"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3319463" algn="l"/>
                          <a:tab pos="4935538" algn="l"/>
                        </a:tabLst>
                        <a:defRPr/>
                      </a:pP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법인세비용</a:t>
                      </a:r>
                    </a:p>
                    <a:p>
                      <a:pPr marL="34115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회사는 과거 결손금이 발생하였고</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결손금 이월 효과로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’19</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~’20</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법인세비용은 발생하지 않음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’20</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말 이월결손금 잔액은 약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6</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백만원 존재하며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’21</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세전</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순이익은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9.3</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억원으로 법인세 비용이 발생할 것으로 예상되나</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’21</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PL</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은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가결산기준이므로</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법인세비용이 반영되지 아니함</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34115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endParaRPr kumimoji="0" lang="en-US" altLang="ko-KR" sz="9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mn-ea"/>
                        <a:cs typeface="Arial" panose="020B0604020202020204" pitchFamily="34" charset="0"/>
                      </a:endParaRPr>
                    </a:p>
                    <a:p>
                      <a:pPr marL="34115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4115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4" name="제목 2">
            <a:extLst>
              <a:ext uri="{FF2B5EF4-FFF2-40B4-BE49-F238E27FC236}">
                <a16:creationId xmlns:a16="http://schemas.microsoft.com/office/drawing/2014/main" id="{EC31AAB1-348F-4B38-BBAE-3ED466156B32}"/>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400" b="1" dirty="0">
                <a:solidFill>
                  <a:srgbClr val="00338D"/>
                </a:solidFill>
                <a:latin typeface="KPMG Extralight" panose="020B0303030202040204" pitchFamily="34" charset="0"/>
              </a:rPr>
              <a:t>Quality of Earnings (4/6) </a:t>
            </a:r>
            <a:endParaRPr lang="en-US" altLang="ko-KR" sz="4400" b="1" dirty="0">
              <a:solidFill>
                <a:srgbClr val="00338D"/>
              </a:solidFill>
              <a:highlight>
                <a:srgbClr val="FFFF00"/>
              </a:highlight>
              <a:latin typeface="KPMG Extralight" panose="020B0303030202040204" pitchFamily="34" charset="0"/>
            </a:endParaRPr>
          </a:p>
        </p:txBody>
      </p:sp>
      <p:graphicFrame>
        <p:nvGraphicFramePr>
          <p:cNvPr id="2" name="표 1">
            <a:extLst>
              <a:ext uri="{FF2B5EF4-FFF2-40B4-BE49-F238E27FC236}">
                <a16:creationId xmlns:a16="http://schemas.microsoft.com/office/drawing/2014/main" id="{2CF74296-90C3-4DAA-A5A8-41DC7A35A1C8}"/>
              </a:ext>
            </a:extLst>
          </p:cNvPr>
          <p:cNvGraphicFramePr>
            <a:graphicFrameLocks noGrp="1"/>
          </p:cNvGraphicFramePr>
          <p:nvPr/>
        </p:nvGraphicFramePr>
        <p:xfrm>
          <a:off x="5306939" y="2876192"/>
          <a:ext cx="4048948" cy="487680"/>
        </p:xfrm>
        <a:graphic>
          <a:graphicData uri="http://schemas.openxmlformats.org/drawingml/2006/table">
            <a:tbl>
              <a:tblPr/>
              <a:tblGrid>
                <a:gridCol w="324000">
                  <a:extLst>
                    <a:ext uri="{9D8B030D-6E8A-4147-A177-3AD203B41FA5}">
                      <a16:colId xmlns:a16="http://schemas.microsoft.com/office/drawing/2014/main" val="3506857493"/>
                    </a:ext>
                  </a:extLst>
                </a:gridCol>
                <a:gridCol w="2016000">
                  <a:extLst>
                    <a:ext uri="{9D8B030D-6E8A-4147-A177-3AD203B41FA5}">
                      <a16:colId xmlns:a16="http://schemas.microsoft.com/office/drawing/2014/main" val="363161200"/>
                    </a:ext>
                  </a:extLst>
                </a:gridCol>
                <a:gridCol w="792000">
                  <a:extLst>
                    <a:ext uri="{9D8B030D-6E8A-4147-A177-3AD203B41FA5}">
                      <a16:colId xmlns:a16="http://schemas.microsoft.com/office/drawing/2014/main" val="1431260902"/>
                    </a:ext>
                  </a:extLst>
                </a:gridCol>
                <a:gridCol w="507653">
                  <a:extLst>
                    <a:ext uri="{9D8B030D-6E8A-4147-A177-3AD203B41FA5}">
                      <a16:colId xmlns:a16="http://schemas.microsoft.com/office/drawing/2014/main" val="3317822095"/>
                    </a:ext>
                  </a:extLst>
                </a:gridCol>
                <a:gridCol w="409295">
                  <a:extLst>
                    <a:ext uri="{9D8B030D-6E8A-4147-A177-3AD203B41FA5}">
                      <a16:colId xmlns:a16="http://schemas.microsoft.com/office/drawing/2014/main" val="3608101374"/>
                    </a:ext>
                  </a:extLst>
                </a:gridCol>
              </a:tblGrid>
              <a:tr h="0">
                <a:tc>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연도</a:t>
                      </a:r>
                      <a:endParaRPr lang="ko-KR" altLang="en-US" sz="800" b="1" i="0" u="none" strike="noStrike" dirty="0">
                        <a:solidFill>
                          <a:srgbClr val="FFFFFF"/>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프로젝트명</a:t>
                      </a:r>
                      <a:endParaRPr lang="ko-KR" altLang="en-US" sz="800" b="1" i="0" u="none" strike="noStrike" dirty="0">
                        <a:solidFill>
                          <a:srgbClr val="FFFFFF"/>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발주처</a:t>
                      </a:r>
                      <a:endParaRPr lang="ko-KR" altLang="en-US" sz="800" b="1" i="0" u="none" strike="noStrike" dirty="0">
                        <a:solidFill>
                          <a:srgbClr val="FFFFFF"/>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맑은 고딕" panose="020B0503020000020004" pitchFamily="50" charset="-127"/>
                          <a:ea typeface="맑은 고딕" panose="020B0503020000020004" pitchFamily="50" charset="-127"/>
                        </a:rPr>
                        <a:t>금액</a:t>
                      </a:r>
                      <a:endParaRPr lang="ko-KR" altLang="en-US" sz="800" b="1" i="0" u="none" strike="noStrike" dirty="0">
                        <a:solidFill>
                          <a:srgbClr val="FFFFFF"/>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ko-KR" altLang="en-US" sz="800" b="1" i="0" u="none" strike="noStrike">
                          <a:solidFill>
                            <a:srgbClr val="FFFFFF"/>
                          </a:solidFill>
                          <a:effectLst/>
                          <a:latin typeface="맑은 고딕" panose="020B0503020000020004" pitchFamily="50" charset="-127"/>
                          <a:ea typeface="맑은 고딕" panose="020B0503020000020004" pitchFamily="50" charset="-127"/>
                        </a:rPr>
                        <a:t>기간</a:t>
                      </a:r>
                      <a:endParaRPr lang="ko-KR" altLang="en-US" sz="800" b="1" i="0" u="none" strike="noStrike">
                        <a:solidFill>
                          <a:srgbClr val="FFFFFF"/>
                        </a:solidFill>
                        <a:effectLst/>
                        <a:latin typeface="Arial" panose="020B0604020202020204" pitchFamily="34" charset="0"/>
                        <a:ea typeface="맑은 고딕" panose="020B0503020000020004" pitchFamily="50" charset="-127"/>
                      </a:endParaRP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3756608387"/>
                  </a:ext>
                </a:extLst>
              </a:tr>
              <a:tr h="0">
                <a:tc>
                  <a:txBody>
                    <a:bodyPr/>
                    <a:lstStyle/>
                    <a:p>
                      <a:pPr algn="ctr" fontAlgn="ctr"/>
                      <a:r>
                        <a:rPr lang="en-US" sz="800" b="0" i="0" u="none" strike="noStrike" dirty="0">
                          <a:solidFill>
                            <a:srgbClr val="000000"/>
                          </a:solidFill>
                          <a:effectLst/>
                          <a:latin typeface="Arial" panose="020B0604020202020204" pitchFamily="34" charset="0"/>
                          <a:ea typeface="맑은 고딕" panose="020B0503020000020004" pitchFamily="50" charset="-127"/>
                        </a:rPr>
                        <a:t>FY19</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블록체인</a:t>
                      </a: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r>
                        <a:rPr lang="en-US" altLang="ko-KR" sz="800" b="0" i="0" u="none" strike="noStrike" dirty="0">
                          <a:solidFill>
                            <a:srgbClr val="000000"/>
                          </a:solidFill>
                          <a:effectLst/>
                          <a:latin typeface="Arial" panose="020B0604020202020204" pitchFamily="34" charset="0"/>
                          <a:ea typeface="맑은 고딕" panose="020B0503020000020004" pitchFamily="50" charset="-127"/>
                        </a:rPr>
                        <a:t>IoT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의약품</a:t>
                      </a: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관리</a:t>
                      </a: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공공관리</a:t>
                      </a: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시스템</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중소기업청</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ct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1.8</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억원</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ctr" fontAlgn="ctr"/>
                      <a:r>
                        <a:rPr lang="en-US" sz="800" b="0" i="0" u="none" strike="noStrike">
                          <a:solidFill>
                            <a:srgbClr val="000000"/>
                          </a:solidFill>
                          <a:effectLst/>
                          <a:latin typeface="Arial" panose="020B0604020202020204" pitchFamily="34" charset="0"/>
                          <a:ea typeface="맑은 고딕" panose="020B0503020000020004" pitchFamily="50" charset="-127"/>
                        </a:rPr>
                        <a:t>N/A</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1616684136"/>
                  </a:ext>
                </a:extLst>
              </a:tr>
              <a:tr h="0">
                <a:tc>
                  <a:txBody>
                    <a:bodyPr/>
                    <a:lstStyle/>
                    <a:p>
                      <a:pPr algn="ctr" fontAlgn="ctr"/>
                      <a:r>
                        <a:rPr lang="en-US" sz="800" b="0" i="0" u="none" strike="noStrike" dirty="0">
                          <a:solidFill>
                            <a:srgbClr val="000000"/>
                          </a:solidFill>
                          <a:effectLst/>
                          <a:latin typeface="Arial" panose="020B0604020202020204" pitchFamily="34" charset="0"/>
                          <a:ea typeface="맑은 고딕" panose="020B0503020000020004" pitchFamily="50" charset="-127"/>
                        </a:rPr>
                        <a:t>FY20</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블록체인</a:t>
                      </a: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기반의</a:t>
                      </a: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공예관리</a:t>
                      </a: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시스템</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ctr" fontAlgn="ctr"/>
                      <a:r>
                        <a:rPr lang="ko-KR" altLang="en-US" sz="800" b="0" i="0" u="none" strike="noStrike" dirty="0" err="1">
                          <a:solidFill>
                            <a:srgbClr val="000000"/>
                          </a:solidFill>
                          <a:effectLst/>
                          <a:latin typeface="맑은 고딕" panose="020B0503020000020004" pitchFamily="50" charset="-127"/>
                          <a:ea typeface="맑은 고딕" panose="020B0503020000020004" pitchFamily="50" charset="-127"/>
                        </a:rPr>
                        <a:t>컨텐츠진흥원</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ct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3.5</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억원</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a:noFill/>
                    </a:lnB>
                  </a:tcPr>
                </a:tc>
                <a:tc>
                  <a:txBody>
                    <a:bodyPr/>
                    <a:lstStyle/>
                    <a:p>
                      <a:pPr algn="ct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3</a:t>
                      </a:r>
                      <a:r>
                        <a:rPr lang="ko-KR" altLang="en-US" sz="800" b="0" i="0" u="none" strike="noStrike">
                          <a:solidFill>
                            <a:srgbClr val="000000"/>
                          </a:solidFill>
                          <a:effectLst/>
                          <a:latin typeface="맑은 고딕" panose="020B0503020000020004" pitchFamily="50" charset="-127"/>
                          <a:ea typeface="맑은 고딕" panose="020B0503020000020004" pitchFamily="50" charset="-127"/>
                        </a:rPr>
                        <a:t>년</a:t>
                      </a: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301239528"/>
                  </a:ext>
                </a:extLst>
              </a:tr>
              <a:tr h="0">
                <a:tc>
                  <a:txBody>
                    <a:bodyPr/>
                    <a:lstStyle/>
                    <a:p>
                      <a:pPr algn="ctr" fontAlgn="ctr"/>
                      <a:r>
                        <a:rPr lang="en-US" sz="800" b="0" i="0" u="none" strike="noStrike" dirty="0">
                          <a:solidFill>
                            <a:srgbClr val="000000"/>
                          </a:solidFill>
                          <a:effectLst/>
                          <a:latin typeface="Arial" panose="020B0604020202020204" pitchFamily="34" charset="0"/>
                          <a:ea typeface="맑은 고딕" panose="020B0503020000020004" pitchFamily="50" charset="-127"/>
                        </a:rPr>
                        <a:t>FY21</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클라우드</a:t>
                      </a: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기반의</a:t>
                      </a: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백신</a:t>
                      </a: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물류</a:t>
                      </a:r>
                      <a:r>
                        <a:rPr lang="ko-KR" altLang="en-US" sz="800" b="0" i="0" u="none" strike="noStrike" dirty="0">
                          <a:solidFill>
                            <a:srgbClr val="000000"/>
                          </a:solidFill>
                          <a:effectLst/>
                          <a:latin typeface="Arial" panose="020B0604020202020204" pitchFamily="34" charset="0"/>
                          <a:ea typeface="맑은 고딕" panose="020B0503020000020004" pitchFamily="50" charset="-127"/>
                        </a:rPr>
                        <a:t> </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시스템</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ctr"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정보통신진흥원</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ct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4.2</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억원</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ct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6</a:t>
                      </a: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개월</a:t>
                      </a:r>
                      <a:endParaRPr lang="ko-KR" altLang="en-US" sz="8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606108624"/>
                  </a:ext>
                </a:extLst>
              </a:tr>
            </a:tbl>
          </a:graphicData>
        </a:graphic>
      </p:graphicFrame>
      <p:sp>
        <p:nvSpPr>
          <p:cNvPr id="9" name="직사각형 8">
            <a:extLst>
              <a:ext uri="{FF2B5EF4-FFF2-40B4-BE49-F238E27FC236}">
                <a16:creationId xmlns:a16="http://schemas.microsoft.com/office/drawing/2014/main" id="{ACDC0D82-7864-4CDC-9C5E-E8E8CFECF11D}"/>
              </a:ext>
            </a:extLst>
          </p:cNvPr>
          <p:cNvSpPr/>
          <p:nvPr/>
        </p:nvSpPr>
        <p:spPr>
          <a:xfrm>
            <a:off x="2146363" y="4118060"/>
            <a:ext cx="2916000" cy="144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ko-KR" altLang="en-US">
              <a:solidFill>
                <a:prstClr val="white"/>
              </a:solidFill>
              <a:latin typeface="Univers for KPMG"/>
              <a:ea typeface="맑은 고딕" panose="020B0503020000020004" pitchFamily="50" charset="-127"/>
            </a:endParaRPr>
          </a:p>
        </p:txBody>
      </p:sp>
      <p:sp>
        <p:nvSpPr>
          <p:cNvPr id="12" name="순서도: 연결자 11">
            <a:extLst>
              <a:ext uri="{FF2B5EF4-FFF2-40B4-BE49-F238E27FC236}">
                <a16:creationId xmlns:a16="http://schemas.microsoft.com/office/drawing/2014/main" id="{8B752426-E4B9-42B4-9C14-ADFD635065A9}"/>
              </a:ext>
            </a:extLst>
          </p:cNvPr>
          <p:cNvSpPr/>
          <p:nvPr/>
        </p:nvSpPr>
        <p:spPr bwMode="auto">
          <a:xfrm>
            <a:off x="2063478" y="4053775"/>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457200">
              <a:tabLst>
                <a:tab pos="5715000" algn="l"/>
              </a:tabLst>
              <a:defRPr/>
            </a:pPr>
            <a:r>
              <a:rPr lang="en-US" altLang="ko-KR" sz="700" b="1" kern="0" dirty="0">
                <a:solidFill>
                  <a:srgbClr val="FFFFFF"/>
                </a:solidFill>
                <a:latin typeface="Univers for KPMG"/>
                <a:ea typeface="맑은 고딕" panose="020B0503020000020004" pitchFamily="50" charset="-127"/>
                <a:cs typeface="Arial" panose="020B0604020202020204" pitchFamily="34" charset="0"/>
              </a:rPr>
              <a:t>14</a:t>
            </a:r>
            <a:endParaRPr lang="ko-KR" altLang="en-US" sz="700" b="1" kern="0" dirty="0">
              <a:solidFill>
                <a:srgbClr val="FFFFFF"/>
              </a:solidFill>
              <a:latin typeface="Univers for KPMG"/>
              <a:ea typeface="맑은 고딕" panose="020B0503020000020004" pitchFamily="50" charset="-127"/>
              <a:cs typeface="Arial" panose="020B0604020202020204" pitchFamily="34" charset="0"/>
            </a:endParaRPr>
          </a:p>
        </p:txBody>
      </p:sp>
      <p:sp>
        <p:nvSpPr>
          <p:cNvPr id="13" name="순서도: 연결자 12">
            <a:extLst>
              <a:ext uri="{FF2B5EF4-FFF2-40B4-BE49-F238E27FC236}">
                <a16:creationId xmlns:a16="http://schemas.microsoft.com/office/drawing/2014/main" id="{1887CAB4-355E-4693-B1C6-BA27E8886A9C}"/>
              </a:ext>
            </a:extLst>
          </p:cNvPr>
          <p:cNvSpPr/>
          <p:nvPr/>
        </p:nvSpPr>
        <p:spPr bwMode="auto">
          <a:xfrm>
            <a:off x="5178299" y="1513775"/>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457200">
              <a:tabLst>
                <a:tab pos="5715000" algn="l"/>
              </a:tabLst>
              <a:defRPr/>
            </a:pPr>
            <a:r>
              <a:rPr lang="en-US" altLang="ko-KR" sz="700" b="1" kern="0" dirty="0">
                <a:solidFill>
                  <a:srgbClr val="FFFFFF"/>
                </a:solidFill>
                <a:latin typeface="Univers for KPMG"/>
                <a:ea typeface="맑은 고딕" panose="020B0503020000020004" pitchFamily="50" charset="-127"/>
                <a:cs typeface="Arial" panose="020B0604020202020204" pitchFamily="34" charset="0"/>
              </a:rPr>
              <a:t>14</a:t>
            </a:r>
            <a:endParaRPr lang="ko-KR" altLang="en-US" sz="700" b="1" kern="0" dirty="0">
              <a:solidFill>
                <a:srgbClr val="FFFFFF"/>
              </a:solidFill>
              <a:latin typeface="Univers for KPMG"/>
              <a:ea typeface="맑은 고딕" panose="020B0503020000020004" pitchFamily="50" charset="-127"/>
              <a:cs typeface="Arial" panose="020B0604020202020204" pitchFamily="34" charset="0"/>
            </a:endParaRPr>
          </a:p>
        </p:txBody>
      </p:sp>
      <p:sp>
        <p:nvSpPr>
          <p:cNvPr id="15" name="직사각형 14">
            <a:extLst>
              <a:ext uri="{FF2B5EF4-FFF2-40B4-BE49-F238E27FC236}">
                <a16:creationId xmlns:a16="http://schemas.microsoft.com/office/drawing/2014/main" id="{9A20F53A-929D-46AA-9B89-41839B960A3A}"/>
              </a:ext>
            </a:extLst>
          </p:cNvPr>
          <p:cNvSpPr/>
          <p:nvPr/>
        </p:nvSpPr>
        <p:spPr>
          <a:xfrm>
            <a:off x="2146363" y="4262060"/>
            <a:ext cx="2916000" cy="144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ko-KR" altLang="en-US">
              <a:solidFill>
                <a:prstClr val="white"/>
              </a:solidFill>
              <a:latin typeface="Univers for KPMG"/>
              <a:ea typeface="맑은 고딕" panose="020B0503020000020004" pitchFamily="50" charset="-127"/>
            </a:endParaRPr>
          </a:p>
        </p:txBody>
      </p:sp>
      <p:sp>
        <p:nvSpPr>
          <p:cNvPr id="16" name="순서도: 연결자 15">
            <a:extLst>
              <a:ext uri="{FF2B5EF4-FFF2-40B4-BE49-F238E27FC236}">
                <a16:creationId xmlns:a16="http://schemas.microsoft.com/office/drawing/2014/main" id="{EC23B3F2-A7AD-4C7D-A129-B720B8F4C330}"/>
              </a:ext>
            </a:extLst>
          </p:cNvPr>
          <p:cNvSpPr/>
          <p:nvPr/>
        </p:nvSpPr>
        <p:spPr bwMode="auto">
          <a:xfrm>
            <a:off x="2063478" y="4197775"/>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457200">
              <a:tabLst>
                <a:tab pos="5715000" algn="l"/>
              </a:tabLst>
              <a:defRPr/>
            </a:pPr>
            <a:r>
              <a:rPr lang="en-US" altLang="ko-KR" sz="700" b="1" kern="0" dirty="0">
                <a:solidFill>
                  <a:srgbClr val="FFFFFF"/>
                </a:solidFill>
                <a:latin typeface="Univers for KPMG"/>
                <a:ea typeface="맑은 고딕" panose="020B0503020000020004" pitchFamily="50" charset="-127"/>
                <a:cs typeface="Arial" panose="020B0604020202020204" pitchFamily="34" charset="0"/>
              </a:rPr>
              <a:t>15</a:t>
            </a:r>
            <a:endParaRPr lang="ko-KR" altLang="en-US" sz="700" b="1" kern="0" dirty="0">
              <a:solidFill>
                <a:srgbClr val="FFFFFF"/>
              </a:solidFill>
              <a:latin typeface="Univers for KPMG"/>
              <a:ea typeface="맑은 고딕" panose="020B0503020000020004" pitchFamily="50" charset="-127"/>
              <a:cs typeface="Arial" panose="020B0604020202020204" pitchFamily="34" charset="0"/>
            </a:endParaRPr>
          </a:p>
        </p:txBody>
      </p:sp>
      <p:sp>
        <p:nvSpPr>
          <p:cNvPr id="18" name="순서도: 연결자 17">
            <a:extLst>
              <a:ext uri="{FF2B5EF4-FFF2-40B4-BE49-F238E27FC236}">
                <a16:creationId xmlns:a16="http://schemas.microsoft.com/office/drawing/2014/main" id="{19C697B9-F652-4982-B061-3D29C1242C4C}"/>
              </a:ext>
            </a:extLst>
          </p:cNvPr>
          <p:cNvSpPr/>
          <p:nvPr/>
        </p:nvSpPr>
        <p:spPr bwMode="auto">
          <a:xfrm>
            <a:off x="5178299" y="2082253"/>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457200">
              <a:tabLst>
                <a:tab pos="5715000" algn="l"/>
              </a:tabLst>
              <a:defRPr/>
            </a:pPr>
            <a:r>
              <a:rPr lang="en-US" altLang="ko-KR" sz="700" b="1" kern="0" dirty="0">
                <a:solidFill>
                  <a:srgbClr val="FFFFFF"/>
                </a:solidFill>
                <a:latin typeface="Univers for KPMG"/>
                <a:ea typeface="맑은 고딕" panose="020B0503020000020004" pitchFamily="50" charset="-127"/>
                <a:cs typeface="Arial" panose="020B0604020202020204" pitchFamily="34" charset="0"/>
              </a:rPr>
              <a:t>15</a:t>
            </a:r>
            <a:endParaRPr lang="ko-KR" altLang="en-US" sz="700" b="1" kern="0" dirty="0">
              <a:solidFill>
                <a:srgbClr val="FFFFFF"/>
              </a:solidFill>
              <a:latin typeface="Univers for KPMG"/>
              <a:ea typeface="맑은 고딕" panose="020B0503020000020004" pitchFamily="50" charset="-127"/>
              <a:cs typeface="Arial" panose="020B0604020202020204" pitchFamily="34" charset="0"/>
            </a:endParaRPr>
          </a:p>
        </p:txBody>
      </p:sp>
      <p:sp>
        <p:nvSpPr>
          <p:cNvPr id="20" name="직사각형 19">
            <a:extLst>
              <a:ext uri="{FF2B5EF4-FFF2-40B4-BE49-F238E27FC236}">
                <a16:creationId xmlns:a16="http://schemas.microsoft.com/office/drawing/2014/main" id="{E55003E0-FB2D-4E6D-ADF1-D51F46028DFD}"/>
              </a:ext>
            </a:extLst>
          </p:cNvPr>
          <p:cNvSpPr/>
          <p:nvPr/>
        </p:nvSpPr>
        <p:spPr>
          <a:xfrm>
            <a:off x="2146363" y="4686538"/>
            <a:ext cx="2916000" cy="144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ko-KR" altLang="en-US">
              <a:solidFill>
                <a:prstClr val="white"/>
              </a:solidFill>
              <a:latin typeface="Univers for KPMG"/>
              <a:ea typeface="맑은 고딕" panose="020B0503020000020004" pitchFamily="50" charset="-127"/>
            </a:endParaRPr>
          </a:p>
        </p:txBody>
      </p:sp>
      <p:sp>
        <p:nvSpPr>
          <p:cNvPr id="21" name="순서도: 연결자 20">
            <a:extLst>
              <a:ext uri="{FF2B5EF4-FFF2-40B4-BE49-F238E27FC236}">
                <a16:creationId xmlns:a16="http://schemas.microsoft.com/office/drawing/2014/main" id="{5F59FA70-3C82-4CE6-A06E-286B80EFD735}"/>
              </a:ext>
            </a:extLst>
          </p:cNvPr>
          <p:cNvSpPr/>
          <p:nvPr/>
        </p:nvSpPr>
        <p:spPr bwMode="auto">
          <a:xfrm>
            <a:off x="2063478" y="4622253"/>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457200">
              <a:tabLst>
                <a:tab pos="5715000" algn="l"/>
              </a:tabLst>
              <a:defRPr/>
            </a:pPr>
            <a:r>
              <a:rPr lang="en-US" altLang="ko-KR" sz="700" b="1" kern="0" dirty="0">
                <a:solidFill>
                  <a:srgbClr val="FFFFFF"/>
                </a:solidFill>
                <a:latin typeface="Univers for KPMG"/>
                <a:ea typeface="맑은 고딕" panose="020B0503020000020004" pitchFamily="50" charset="-127"/>
                <a:cs typeface="Arial" panose="020B0604020202020204" pitchFamily="34" charset="0"/>
              </a:rPr>
              <a:t>16</a:t>
            </a:r>
            <a:endParaRPr lang="ko-KR" altLang="en-US" sz="700" b="1" kern="0" dirty="0">
              <a:solidFill>
                <a:srgbClr val="FFFFFF"/>
              </a:solidFill>
              <a:latin typeface="Univers for KPMG"/>
              <a:ea typeface="맑은 고딕" panose="020B0503020000020004" pitchFamily="50" charset="-127"/>
              <a:cs typeface="Arial" panose="020B0604020202020204" pitchFamily="34" charset="0"/>
            </a:endParaRPr>
          </a:p>
        </p:txBody>
      </p:sp>
      <p:sp>
        <p:nvSpPr>
          <p:cNvPr id="22" name="순서도: 연결자 21">
            <a:extLst>
              <a:ext uri="{FF2B5EF4-FFF2-40B4-BE49-F238E27FC236}">
                <a16:creationId xmlns:a16="http://schemas.microsoft.com/office/drawing/2014/main" id="{C58BA05A-9BE9-4CAF-B561-FDF8493CF143}"/>
              </a:ext>
            </a:extLst>
          </p:cNvPr>
          <p:cNvSpPr/>
          <p:nvPr/>
        </p:nvSpPr>
        <p:spPr bwMode="auto">
          <a:xfrm>
            <a:off x="5178299" y="2677831"/>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457200">
              <a:tabLst>
                <a:tab pos="5715000" algn="l"/>
              </a:tabLst>
              <a:defRPr/>
            </a:pPr>
            <a:r>
              <a:rPr lang="en-US" altLang="ko-KR" sz="700" b="1" kern="0" dirty="0">
                <a:solidFill>
                  <a:srgbClr val="FFFFFF"/>
                </a:solidFill>
                <a:latin typeface="Univers for KPMG"/>
                <a:ea typeface="맑은 고딕" panose="020B0503020000020004" pitchFamily="50" charset="-127"/>
                <a:cs typeface="Arial" panose="020B0604020202020204" pitchFamily="34" charset="0"/>
              </a:rPr>
              <a:t>16</a:t>
            </a:r>
            <a:endParaRPr lang="ko-KR" altLang="en-US" sz="700" b="1" kern="0" dirty="0">
              <a:solidFill>
                <a:srgbClr val="FFFFFF"/>
              </a:solidFill>
              <a:latin typeface="Univers for KPMG"/>
              <a:ea typeface="맑은 고딕" panose="020B0503020000020004" pitchFamily="50" charset="-127"/>
              <a:cs typeface="Arial" panose="020B0604020202020204" pitchFamily="34" charset="0"/>
            </a:endParaRPr>
          </a:p>
        </p:txBody>
      </p:sp>
      <p:sp>
        <p:nvSpPr>
          <p:cNvPr id="24" name="순서도: 연결자 23">
            <a:extLst>
              <a:ext uri="{FF2B5EF4-FFF2-40B4-BE49-F238E27FC236}">
                <a16:creationId xmlns:a16="http://schemas.microsoft.com/office/drawing/2014/main" id="{E88EFD08-6B22-4A87-9B0E-27232DE4DBF3}"/>
              </a:ext>
            </a:extLst>
          </p:cNvPr>
          <p:cNvSpPr/>
          <p:nvPr/>
        </p:nvSpPr>
        <p:spPr bwMode="auto">
          <a:xfrm>
            <a:off x="5178299" y="4261928"/>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457200">
              <a:tabLst>
                <a:tab pos="5715000" algn="l"/>
              </a:tabLst>
              <a:defRPr/>
            </a:pPr>
            <a:r>
              <a:rPr lang="en-US" altLang="ko-KR" sz="700" b="1" kern="0" dirty="0">
                <a:solidFill>
                  <a:srgbClr val="FFFFFF"/>
                </a:solidFill>
                <a:latin typeface="Univers for KPMG"/>
                <a:ea typeface="맑은 고딕" panose="020B0503020000020004" pitchFamily="50" charset="-127"/>
                <a:cs typeface="Arial" panose="020B0604020202020204" pitchFamily="34" charset="0"/>
              </a:rPr>
              <a:t>17</a:t>
            </a:r>
            <a:endParaRPr lang="ko-KR" altLang="en-US" sz="700" b="1" kern="0" dirty="0">
              <a:solidFill>
                <a:srgbClr val="FFFFFF"/>
              </a:solidFill>
              <a:latin typeface="Univers for KPMG"/>
              <a:ea typeface="맑은 고딕" panose="020B0503020000020004" pitchFamily="50" charset="-127"/>
              <a:cs typeface="Arial" panose="020B0604020202020204" pitchFamily="34" charset="0"/>
            </a:endParaRPr>
          </a:p>
        </p:txBody>
      </p:sp>
      <p:sp>
        <p:nvSpPr>
          <p:cNvPr id="25" name="직사각형 24">
            <a:extLst>
              <a:ext uri="{FF2B5EF4-FFF2-40B4-BE49-F238E27FC236}">
                <a16:creationId xmlns:a16="http://schemas.microsoft.com/office/drawing/2014/main" id="{24FF4060-D0B0-4782-A74C-D7E28420A089}"/>
              </a:ext>
            </a:extLst>
          </p:cNvPr>
          <p:cNvSpPr/>
          <p:nvPr/>
        </p:nvSpPr>
        <p:spPr>
          <a:xfrm>
            <a:off x="2146363" y="5543532"/>
            <a:ext cx="2916000" cy="144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ko-KR" altLang="en-US">
              <a:solidFill>
                <a:prstClr val="white"/>
              </a:solidFill>
              <a:latin typeface="Univers for KPMG"/>
              <a:ea typeface="맑은 고딕" panose="020B0503020000020004" pitchFamily="50" charset="-127"/>
            </a:endParaRPr>
          </a:p>
        </p:txBody>
      </p:sp>
      <p:sp>
        <p:nvSpPr>
          <p:cNvPr id="26" name="순서도: 연결자 25">
            <a:extLst>
              <a:ext uri="{FF2B5EF4-FFF2-40B4-BE49-F238E27FC236}">
                <a16:creationId xmlns:a16="http://schemas.microsoft.com/office/drawing/2014/main" id="{2C1B0C67-1E29-4EFB-9CDD-2E9BF37D1FD9}"/>
              </a:ext>
            </a:extLst>
          </p:cNvPr>
          <p:cNvSpPr/>
          <p:nvPr/>
        </p:nvSpPr>
        <p:spPr bwMode="auto">
          <a:xfrm>
            <a:off x="2063478" y="5479247"/>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457200">
              <a:tabLst>
                <a:tab pos="5715000" algn="l"/>
              </a:tabLst>
              <a:defRPr/>
            </a:pPr>
            <a:r>
              <a:rPr lang="en-US" altLang="ko-KR" sz="700" b="1" kern="0" dirty="0">
                <a:solidFill>
                  <a:srgbClr val="FFFFFF"/>
                </a:solidFill>
                <a:latin typeface="Univers for KPMG"/>
                <a:ea typeface="맑은 고딕" panose="020B0503020000020004" pitchFamily="50" charset="-127"/>
                <a:cs typeface="Arial" panose="020B0604020202020204" pitchFamily="34" charset="0"/>
              </a:rPr>
              <a:t>17</a:t>
            </a:r>
            <a:endParaRPr lang="ko-KR" altLang="en-US" sz="700" b="1" kern="0" dirty="0">
              <a:solidFill>
                <a:srgbClr val="FFFFFF"/>
              </a:solidFill>
              <a:latin typeface="Univers for KPMG"/>
              <a:ea typeface="맑은 고딕" panose="020B0503020000020004" pitchFamily="50" charset="-127"/>
              <a:cs typeface="Arial" panose="020B0604020202020204" pitchFamily="34" charset="0"/>
            </a:endParaRPr>
          </a:p>
        </p:txBody>
      </p:sp>
      <p:sp>
        <p:nvSpPr>
          <p:cNvPr id="23" name="제목 2">
            <a:extLst>
              <a:ext uri="{FF2B5EF4-FFF2-40B4-BE49-F238E27FC236}">
                <a16:creationId xmlns:a16="http://schemas.microsoft.com/office/drawing/2014/main" id="{28B83904-E1E4-473C-9989-3C0BF39C0B65}"/>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ea typeface="맑은 고딕" panose="020B0503020000020004" pitchFamily="50" charset="-127"/>
              </a:rPr>
              <a:t>Key Findings</a:t>
            </a:r>
          </a:p>
        </p:txBody>
      </p:sp>
    </p:spTree>
    <p:extLst>
      <p:ext uri="{BB962C8B-B14F-4D97-AF65-F5344CB8AC3E}">
        <p14:creationId xmlns:p14="http://schemas.microsoft.com/office/powerpoint/2010/main" val="1483348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Group 3">
            <a:extLst>
              <a:ext uri="{FF2B5EF4-FFF2-40B4-BE49-F238E27FC236}">
                <a16:creationId xmlns:a16="http://schemas.microsoft.com/office/drawing/2014/main" id="{1467BF33-DF8B-4824-9975-24B655697CEA}"/>
              </a:ext>
            </a:extLst>
          </p:cNvPr>
          <p:cNvGraphicFramePr>
            <a:graphicFrameLocks noGrp="1"/>
          </p:cNvGraphicFramePr>
          <p:nvPr/>
        </p:nvGraphicFramePr>
        <p:xfrm>
          <a:off x="468001" y="1191600"/>
          <a:ext cx="9038334" cy="5099057"/>
        </p:xfrm>
        <a:graphic>
          <a:graphicData uri="http://schemas.openxmlformats.org/drawingml/2006/table">
            <a:tbl>
              <a:tblPr/>
              <a:tblGrid>
                <a:gridCol w="1557064">
                  <a:extLst>
                    <a:ext uri="{9D8B030D-6E8A-4147-A177-3AD203B41FA5}">
                      <a16:colId xmlns:a16="http://schemas.microsoft.com/office/drawing/2014/main" val="20000"/>
                    </a:ext>
                  </a:extLst>
                </a:gridCol>
                <a:gridCol w="7481270">
                  <a:extLst>
                    <a:ext uri="{9D8B030D-6E8A-4147-A177-3AD203B41FA5}">
                      <a16:colId xmlns:a16="http://schemas.microsoft.com/office/drawing/2014/main" val="20001"/>
                    </a:ext>
                  </a:extLst>
                </a:gridCol>
              </a:tblGrid>
              <a:tr h="266276">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lang="en-US" altLang="ko-KR" sz="1000" b="1" i="0" u="none" strike="noStrike" kern="1200" dirty="0">
                          <a:solidFill>
                            <a:schemeClr val="bg1"/>
                          </a:solidFill>
                          <a:effectLst/>
                          <a:latin typeface="Arial" panose="020B0604020202020204" pitchFamily="34" charset="0"/>
                          <a:ea typeface="+mn-ea"/>
                          <a:cs typeface="Arial" panose="020B0604020202020204" pitchFamily="34" charset="0"/>
                        </a:rPr>
                        <a:t>Topic</a:t>
                      </a:r>
                      <a:endPar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Details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5560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Revenue</a:t>
                      </a:r>
                      <a:r>
                        <a:rPr kumimoji="0" lang="ko-KR" altLang="en-US"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Overview</a:t>
                      </a:r>
                      <a:endParaRPr kumimoji="0" lang="en-US" altLang="ko-KR" sz="1000" b="1" i="0" u="none" strike="noStrike" kern="1200" cap="none" spc="0" normalizeH="0" baseline="3000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80975"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3676650" algn="l"/>
                          <a:tab pos="4935538" algn="l"/>
                        </a:tabLst>
                        <a:defRPr/>
                      </a:pPr>
                      <a:endParaRPr lang="en-US" altLang="ko-KR" sz="900" b="1" u="sng" dirty="0">
                        <a:latin typeface="Arial" panose="020B0604020202020204" pitchFamily="34" charset="0"/>
                        <a:cs typeface="Arial" panose="020B0604020202020204" pitchFamily="34" charset="0"/>
                      </a:endParaRPr>
                    </a:p>
                    <a:p>
                      <a:pPr marL="180975"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3676650" algn="l"/>
                          <a:tab pos="4935538" algn="l"/>
                        </a:tabLst>
                        <a:defRPr/>
                      </a:pPr>
                      <a:endParaRPr lang="en-US" altLang="ko-KR" sz="900" b="1" u="sng" dirty="0">
                        <a:latin typeface="Arial" panose="020B0604020202020204" pitchFamily="34" charset="0"/>
                        <a:cs typeface="Arial" panose="020B0604020202020204" pitchFamily="34" charset="0"/>
                      </a:endParaRPr>
                    </a:p>
                    <a:p>
                      <a:pPr marL="180975"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3676650" algn="l"/>
                          <a:tab pos="4935538" algn="l"/>
                        </a:tabLst>
                        <a:defRPr/>
                      </a:pPr>
                      <a:endParaRPr lang="en-US" altLang="ko-KR" sz="900" b="1" u="sng" dirty="0">
                        <a:latin typeface="Arial" panose="020B0604020202020204" pitchFamily="34" charset="0"/>
                        <a:cs typeface="Arial" panose="020B0604020202020204" pitchFamily="34" charset="0"/>
                      </a:endParaRPr>
                    </a:p>
                    <a:p>
                      <a:pPr marL="180975"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3676650" algn="l"/>
                          <a:tab pos="4935538" algn="l"/>
                        </a:tabLst>
                        <a:defRPr/>
                      </a:pPr>
                      <a:endParaRPr lang="en-US" altLang="ko-KR" sz="900" b="1" u="sng" dirty="0">
                        <a:latin typeface="Arial" panose="020B0604020202020204" pitchFamily="34" charset="0"/>
                        <a:cs typeface="Arial" panose="020B0604020202020204" pitchFamily="34" charset="0"/>
                      </a:endParaRPr>
                    </a:p>
                    <a:p>
                      <a:pPr marL="180975"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3676650" algn="l"/>
                          <a:tab pos="4935538" algn="l"/>
                        </a:tabLst>
                        <a:defRPr/>
                      </a:pPr>
                      <a:endParaRPr lang="en-US" altLang="ko-KR" sz="900" b="1" u="sng" dirty="0">
                        <a:latin typeface="Arial" panose="020B0604020202020204" pitchFamily="34" charset="0"/>
                        <a:cs typeface="Arial" panose="020B0604020202020204" pitchFamily="34" charset="0"/>
                      </a:endParaRPr>
                    </a:p>
                    <a:p>
                      <a:pPr marL="180975"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3676650" algn="l"/>
                          <a:tab pos="4935538" algn="l"/>
                        </a:tabLst>
                        <a:defRPr/>
                      </a:pPr>
                      <a:endParaRPr lang="en-US" altLang="ko-KR" sz="900" b="1" u="sng" dirty="0">
                        <a:latin typeface="Arial" panose="020B0604020202020204" pitchFamily="34" charset="0"/>
                        <a:cs typeface="Arial" panose="020B0604020202020204" pitchFamily="34" charset="0"/>
                      </a:endParaRPr>
                    </a:p>
                    <a:p>
                      <a:pPr marL="180975"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3676650" algn="l"/>
                          <a:tab pos="4935538" algn="l"/>
                        </a:tabLst>
                        <a:defRPr/>
                      </a:pPr>
                      <a:endParaRPr lang="en-US" altLang="ko-KR" sz="900" b="1" u="sng" dirty="0">
                        <a:latin typeface="Arial" panose="020B0604020202020204" pitchFamily="34" charset="0"/>
                        <a:cs typeface="Arial" panose="020B0604020202020204" pitchFamily="34" charset="0"/>
                      </a:endParaRPr>
                    </a:p>
                    <a:p>
                      <a:pPr marL="180975"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3676650" algn="l"/>
                          <a:tab pos="4935538" algn="l"/>
                        </a:tabLst>
                        <a:defRPr/>
                      </a:pPr>
                      <a:endParaRPr lang="en-US" altLang="ko-KR" sz="900" b="1" u="sng" dirty="0">
                        <a:latin typeface="Arial" panose="020B0604020202020204" pitchFamily="34" charset="0"/>
                        <a:cs typeface="Arial" panose="020B0604020202020204" pitchFamily="34" charset="0"/>
                      </a:endParaRPr>
                    </a:p>
                    <a:p>
                      <a:pPr marL="180975"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3676650" algn="l"/>
                          <a:tab pos="4935538" algn="l"/>
                        </a:tabLst>
                        <a:defRPr/>
                      </a:pPr>
                      <a:endParaRPr lang="en-US" altLang="ko-KR" sz="900" b="1" u="sng" dirty="0">
                        <a:latin typeface="Arial" panose="020B0604020202020204" pitchFamily="34" charset="0"/>
                        <a:cs typeface="Arial" panose="020B0604020202020204" pitchFamily="34" charset="0"/>
                      </a:endParaRPr>
                    </a:p>
                    <a:p>
                      <a:pPr marL="180975"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3676650" algn="l"/>
                          <a:tab pos="4935538" algn="l"/>
                        </a:tabLst>
                        <a:defRPr/>
                      </a:pPr>
                      <a:endParaRPr lang="en-US" altLang="ko-KR" sz="900" b="1" u="sng" dirty="0">
                        <a:latin typeface="Arial" panose="020B0604020202020204" pitchFamily="34" charset="0"/>
                        <a:cs typeface="Arial" panose="020B0604020202020204" pitchFamily="34" charset="0"/>
                      </a:endParaRPr>
                    </a:p>
                    <a:p>
                      <a:pPr marL="180975"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3676650" algn="l"/>
                          <a:tab pos="4935538" algn="l"/>
                        </a:tabLst>
                        <a:defRPr/>
                      </a:pPr>
                      <a:endParaRPr lang="en-US" altLang="ko-KR" sz="900" b="1" u="sng" dirty="0">
                        <a:latin typeface="Arial" panose="020B0604020202020204" pitchFamily="34" charset="0"/>
                        <a:cs typeface="Arial" panose="020B0604020202020204" pitchFamily="34" charset="0"/>
                      </a:endParaRPr>
                    </a:p>
                    <a:p>
                      <a:pPr marL="180975"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3676650" algn="l"/>
                          <a:tab pos="4935538" algn="l"/>
                        </a:tabLst>
                        <a:defRPr/>
                      </a:pPr>
                      <a:endParaRPr lang="en-US" altLang="ko-KR" sz="900" b="1" u="sng" dirty="0">
                        <a:latin typeface="Arial" panose="020B0604020202020204" pitchFamily="34" charset="0"/>
                        <a:cs typeface="Arial" panose="020B0604020202020204" pitchFamily="34" charset="0"/>
                      </a:endParaRPr>
                    </a:p>
                    <a:p>
                      <a:pPr marL="180975"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3676650" algn="l"/>
                          <a:tab pos="4935538" algn="l"/>
                        </a:tabLst>
                        <a:defRPr/>
                      </a:pPr>
                      <a:endParaRPr lang="en-US" altLang="ko-KR" sz="900" b="1" u="sng" dirty="0">
                        <a:latin typeface="Arial" panose="020B0604020202020204" pitchFamily="34" charset="0"/>
                        <a:cs typeface="Arial" panose="020B0604020202020204" pitchFamily="34" charset="0"/>
                      </a:endParaRPr>
                    </a:p>
                    <a:p>
                      <a:pPr marL="180975"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3676650" algn="l"/>
                          <a:tab pos="4935538" algn="l"/>
                        </a:tabLst>
                        <a:defRPr/>
                      </a:pPr>
                      <a:endParaRPr lang="en-US" altLang="ko-KR" sz="900" b="1" u="sng" dirty="0">
                        <a:latin typeface="Arial" panose="020B0604020202020204" pitchFamily="34" charset="0"/>
                        <a:cs typeface="Arial" panose="020B0604020202020204" pitchFamily="34" charset="0"/>
                      </a:endParaRPr>
                    </a:p>
                    <a:p>
                      <a:pPr marL="180975" marR="0" lvl="0" indent="-171450" algn="l" defTabSz="914400" rtl="0" eaLnBrk="1" fontAlgn="auto" latinLnBrk="0" hangingPunct="1">
                        <a:lnSpc>
                          <a:spcPts val="1200"/>
                        </a:lnSpc>
                        <a:spcBef>
                          <a:spcPts val="800"/>
                        </a:spcBef>
                        <a:spcAft>
                          <a:spcPts val="0"/>
                        </a:spcAft>
                        <a:buClr>
                          <a:srgbClr val="00338D"/>
                        </a:buClr>
                        <a:buSzTx/>
                        <a:buFont typeface="Wingdings" panose="05000000000000000000" pitchFamily="2" charset="2"/>
                        <a:buChar char="§"/>
                        <a:tabLst>
                          <a:tab pos="3676650" algn="l"/>
                          <a:tab pos="4935538" algn="l"/>
                        </a:tabLst>
                        <a:defRPr/>
                      </a:pPr>
                      <a:endParaRPr lang="en-US" altLang="ko-KR" sz="900" b="1" u="sng" dirty="0">
                        <a:latin typeface="Arial" panose="020B0604020202020204" pitchFamily="34" charset="0"/>
                        <a:cs typeface="Arial" panose="020B0604020202020204" pitchFamily="34" charset="0"/>
                      </a:endParaRPr>
                    </a:p>
                    <a:p>
                      <a:pPr marL="180975" marR="0" lvl="0" indent="-171450" algn="l" defTabSz="914400" rtl="0" eaLnBrk="1" fontAlgn="auto" latinLnBrk="0" hangingPunct="1">
                        <a:lnSpc>
                          <a:spcPts val="1200"/>
                        </a:lnSpc>
                        <a:spcBef>
                          <a:spcPts val="800"/>
                        </a:spcBef>
                        <a:spcAft>
                          <a:spcPts val="0"/>
                        </a:spcAft>
                        <a:buClr>
                          <a:srgbClr val="00338D"/>
                        </a:buClr>
                        <a:buSzTx/>
                        <a:buFont typeface="Wingdings" panose="05000000000000000000" pitchFamily="2" charset="2"/>
                        <a:buChar char="§"/>
                        <a:tabLst>
                          <a:tab pos="3676650" algn="l"/>
                          <a:tab pos="4935538" algn="l"/>
                        </a:tabLst>
                        <a:defRPr/>
                      </a:pP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매출</a:t>
                      </a:r>
                      <a:endParaRPr kumimoji="0" lang="ko-KR" altLang="en-US" sz="9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80975"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20</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백신 유통으로 인해 매출이 상승하였으며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특히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‘21</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SK</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바이오사이언스향</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매출 증가에 따라 급격히 상승함</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p>
                    <a:p>
                      <a:pPr marL="180975"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과거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H/W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매출은 전액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BLE-</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온도로거</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판매로부터 발생하며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수송용기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LTE-</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온도로거</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판매 매출은 없음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180975"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매출원가가 집계되지 않는 서비스매출의 증가로 인해 매출총이익은 지속적으로 증가하는 추세임</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180975"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기존 언급한 바와 같이 회사의 제품매출</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서비스매출에 대한 구분이 불확실하여</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해당 구분이 유의미하지 않은 것으로 판단됨</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매출원가 또한  전액 제품매출에 해당하는 매출원가로 서비스매출원가는 집계되지 않아</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매출과의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align</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에 대한 우려가 있음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180975"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935538"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과거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data</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에 대한 관리가 미흡하여 원장 등 회사 제공 자료를 통한 매출</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매출원가에 대한 재분류에 한계점이 있음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4" name="제목 2">
            <a:extLst>
              <a:ext uri="{FF2B5EF4-FFF2-40B4-BE49-F238E27FC236}">
                <a16:creationId xmlns:a16="http://schemas.microsoft.com/office/drawing/2014/main" id="{EC31AAB1-348F-4B38-BBAE-3ED466156B32}"/>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400" b="1" dirty="0">
                <a:solidFill>
                  <a:srgbClr val="00338D"/>
                </a:solidFill>
                <a:latin typeface="KPMG Extralight" panose="020B0303030202040204" pitchFamily="34" charset="0"/>
              </a:rPr>
              <a:t>Quality of Earnings (5/6) </a:t>
            </a:r>
            <a:endParaRPr lang="en-US" altLang="ko-KR" sz="4400" b="1" dirty="0">
              <a:solidFill>
                <a:srgbClr val="00338D"/>
              </a:solidFill>
              <a:highlight>
                <a:srgbClr val="FFFF00"/>
              </a:highlight>
              <a:latin typeface="KPMG Extralight" panose="020B0303030202040204" pitchFamily="34" charset="0"/>
            </a:endParaRPr>
          </a:p>
        </p:txBody>
      </p:sp>
      <p:sp>
        <p:nvSpPr>
          <p:cNvPr id="17" name="제목 2">
            <a:extLst>
              <a:ext uri="{FF2B5EF4-FFF2-40B4-BE49-F238E27FC236}">
                <a16:creationId xmlns:a16="http://schemas.microsoft.com/office/drawing/2014/main" id="{13B637B8-9DE6-44A0-82FB-AFC58CB7B8EF}"/>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ea typeface="맑은 고딕" panose="020B0503020000020004" pitchFamily="50" charset="-127"/>
              </a:rPr>
              <a:t>Key Findings</a:t>
            </a:r>
          </a:p>
        </p:txBody>
      </p:sp>
      <p:sp>
        <p:nvSpPr>
          <p:cNvPr id="15" name="TextBox 14">
            <a:extLst>
              <a:ext uri="{FF2B5EF4-FFF2-40B4-BE49-F238E27FC236}">
                <a16:creationId xmlns:a16="http://schemas.microsoft.com/office/drawing/2014/main" id="{AAD9D826-AC75-43C2-A989-8856E5227A48}"/>
              </a:ext>
            </a:extLst>
          </p:cNvPr>
          <p:cNvSpPr txBox="1"/>
          <p:nvPr/>
        </p:nvSpPr>
        <p:spPr>
          <a:xfrm>
            <a:off x="8640488" y="4619610"/>
            <a:ext cx="831124" cy="323165"/>
          </a:xfrm>
          <a:prstGeom prst="rect">
            <a:avLst/>
          </a:prstGeom>
          <a:noFill/>
        </p:spPr>
        <p:txBody>
          <a:bodyPr wrap="square" lIns="0" tIns="0" rIns="0" bIns="0" rtlCol="0">
            <a:spAutoFit/>
          </a:bodyPr>
          <a:lstStyle/>
          <a:p>
            <a:r>
              <a:rPr lang="en-US" altLang="ko-KR" sz="700" dirty="0">
                <a:latin typeface="Arial" panose="020B0604020202020204" pitchFamily="34" charset="0"/>
                <a:cs typeface="Arial" panose="020B0604020202020204" pitchFamily="34" charset="0"/>
              </a:rPr>
              <a:t>Note 1: </a:t>
            </a:r>
          </a:p>
          <a:p>
            <a:r>
              <a:rPr lang="ko-KR" altLang="en-US" sz="700" dirty="0">
                <a:latin typeface="Arial" panose="020B0604020202020204" pitchFamily="34" charset="0"/>
                <a:cs typeface="Arial" panose="020B0604020202020204" pitchFamily="34" charset="0"/>
              </a:rPr>
              <a:t>회사 제시 </a:t>
            </a:r>
            <a:endParaRPr lang="en-US" altLang="ko-KR" sz="700" dirty="0">
              <a:latin typeface="Arial" panose="020B0604020202020204" pitchFamily="34" charset="0"/>
              <a:cs typeface="Arial" panose="020B0604020202020204" pitchFamily="34" charset="0"/>
            </a:endParaRPr>
          </a:p>
          <a:p>
            <a:r>
              <a:rPr lang="ko-KR" altLang="en-US" sz="700" dirty="0">
                <a:latin typeface="Arial" panose="020B0604020202020204" pitchFamily="34" charset="0"/>
                <a:cs typeface="Arial" panose="020B0604020202020204" pitchFamily="34" charset="0"/>
              </a:rPr>
              <a:t>매출 </a:t>
            </a:r>
            <a:r>
              <a:rPr lang="en-US" altLang="ko-KR" sz="700" dirty="0">
                <a:latin typeface="Arial" panose="020B0604020202020204" pitchFamily="34" charset="0"/>
                <a:cs typeface="Arial" panose="020B0604020202020204" pitchFamily="34" charset="0"/>
              </a:rPr>
              <a:t>Breakdown</a:t>
            </a:r>
          </a:p>
        </p:txBody>
      </p:sp>
      <p:graphicFrame>
        <p:nvGraphicFramePr>
          <p:cNvPr id="19" name="표 18">
            <a:extLst>
              <a:ext uri="{FF2B5EF4-FFF2-40B4-BE49-F238E27FC236}">
                <a16:creationId xmlns:a16="http://schemas.microsoft.com/office/drawing/2014/main" id="{81E79E68-E367-4410-9608-D84652F741DC}"/>
              </a:ext>
            </a:extLst>
          </p:cNvPr>
          <p:cNvGraphicFramePr>
            <a:graphicFrameLocks noGrp="1"/>
          </p:cNvGraphicFramePr>
          <p:nvPr/>
        </p:nvGraphicFramePr>
        <p:xfrm>
          <a:off x="2138400" y="1515600"/>
          <a:ext cx="2661134" cy="3429000"/>
        </p:xfrm>
        <a:graphic>
          <a:graphicData uri="http://schemas.openxmlformats.org/drawingml/2006/table">
            <a:tbl>
              <a:tblPr/>
              <a:tblGrid>
                <a:gridCol w="97400">
                  <a:extLst>
                    <a:ext uri="{9D8B030D-6E8A-4147-A177-3AD203B41FA5}">
                      <a16:colId xmlns:a16="http://schemas.microsoft.com/office/drawing/2014/main" val="2606210696"/>
                    </a:ext>
                  </a:extLst>
                </a:gridCol>
                <a:gridCol w="864000">
                  <a:extLst>
                    <a:ext uri="{9D8B030D-6E8A-4147-A177-3AD203B41FA5}">
                      <a16:colId xmlns:a16="http://schemas.microsoft.com/office/drawing/2014/main" val="2216531864"/>
                    </a:ext>
                  </a:extLst>
                </a:gridCol>
                <a:gridCol w="566578">
                  <a:extLst>
                    <a:ext uri="{9D8B030D-6E8A-4147-A177-3AD203B41FA5}">
                      <a16:colId xmlns:a16="http://schemas.microsoft.com/office/drawing/2014/main" val="4252764644"/>
                    </a:ext>
                  </a:extLst>
                </a:gridCol>
                <a:gridCol w="566578">
                  <a:extLst>
                    <a:ext uri="{9D8B030D-6E8A-4147-A177-3AD203B41FA5}">
                      <a16:colId xmlns:a16="http://schemas.microsoft.com/office/drawing/2014/main" val="4271852142"/>
                    </a:ext>
                  </a:extLst>
                </a:gridCol>
                <a:gridCol w="566578">
                  <a:extLst>
                    <a:ext uri="{9D8B030D-6E8A-4147-A177-3AD203B41FA5}">
                      <a16:colId xmlns:a16="http://schemas.microsoft.com/office/drawing/2014/main" val="2597371218"/>
                    </a:ext>
                  </a:extLst>
                </a:gridCol>
              </a:tblGrid>
              <a:tr h="0">
                <a:tc gridSpan="2">
                  <a:txBody>
                    <a:bodyPr/>
                    <a:lstStyle/>
                    <a:p>
                      <a:pPr algn="l" fontAlgn="ctr"/>
                      <a:r>
                        <a:rPr lang="en-US" altLang="ko-KR" sz="900" b="1" i="0" u="none" strike="noStrike" dirty="0">
                          <a:solidFill>
                            <a:srgbClr val="FFFFFF"/>
                          </a:solidFill>
                          <a:effectLst/>
                          <a:latin typeface="Arial" panose="020B0604020202020204" pitchFamily="34" charset="0"/>
                          <a:ea typeface="+mj-ea"/>
                          <a:cs typeface="Arial" panose="020B0604020202020204" pitchFamily="34" charset="0"/>
                        </a:rPr>
                        <a:t>(</a:t>
                      </a:r>
                      <a:r>
                        <a:rPr lang="ko-KR" altLang="en-US" sz="900" b="1" i="0" u="none" strike="noStrike" dirty="0">
                          <a:solidFill>
                            <a:srgbClr val="FFFFFF"/>
                          </a:solidFill>
                          <a:effectLst/>
                          <a:latin typeface="Arial" panose="020B0604020202020204" pitchFamily="34" charset="0"/>
                          <a:ea typeface="+mj-ea"/>
                          <a:cs typeface="Arial" panose="020B0604020202020204" pitchFamily="34" charset="0"/>
                        </a:rPr>
                        <a:t>단위</a:t>
                      </a:r>
                      <a:r>
                        <a:rPr lang="en-US" altLang="ko-KR" sz="900" b="1" i="0" u="none" strike="noStrike" dirty="0">
                          <a:solidFill>
                            <a:srgbClr val="FFFFFF"/>
                          </a:solidFill>
                          <a:effectLst/>
                          <a:latin typeface="Arial" panose="020B0604020202020204" pitchFamily="34" charset="0"/>
                          <a:ea typeface="+mj-ea"/>
                          <a:cs typeface="Arial" panose="020B0604020202020204" pitchFamily="34" charset="0"/>
                        </a:rPr>
                        <a:t>: </a:t>
                      </a:r>
                      <a:r>
                        <a:rPr lang="ko-KR" altLang="en-US" sz="900" b="1" i="0" u="none" strike="noStrike" dirty="0">
                          <a:solidFill>
                            <a:srgbClr val="FFFFFF"/>
                          </a:solidFill>
                          <a:effectLst/>
                          <a:latin typeface="Arial" panose="020B0604020202020204" pitchFamily="34" charset="0"/>
                          <a:ea typeface="+mj-ea"/>
                          <a:cs typeface="Arial" panose="020B0604020202020204" pitchFamily="34" charset="0"/>
                        </a:rPr>
                        <a:t>백만원</a:t>
                      </a:r>
                      <a:r>
                        <a:rPr lang="en-US" altLang="ko-KR" sz="900" b="1" i="0" u="none" strike="noStrike" dirty="0">
                          <a:solidFill>
                            <a:srgbClr val="FFFFFF"/>
                          </a:solidFill>
                          <a:effectLst/>
                          <a:latin typeface="Arial" panose="020B0604020202020204" pitchFamily="34" charset="0"/>
                          <a:ea typeface="+mj-ea"/>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hMerge="1">
                  <a:txBody>
                    <a:bodyPr/>
                    <a:lstStyle/>
                    <a:p>
                      <a:pPr latinLnBrk="1"/>
                      <a:endParaRPr lang="ko-KR" altLang="en-US"/>
                    </a:p>
                  </a:txBody>
                  <a:tcPr/>
                </a:tc>
                <a:tc>
                  <a:txBody>
                    <a:bodyPr/>
                    <a:lstStyle/>
                    <a:p>
                      <a:pPr algn="ctr" fontAlgn="ctr"/>
                      <a:r>
                        <a:rPr lang="en-US" sz="900" b="1" i="0" u="none" strike="noStrike" dirty="0">
                          <a:solidFill>
                            <a:srgbClr val="FFFFFF"/>
                          </a:solidFill>
                          <a:effectLst/>
                          <a:latin typeface="Arial" panose="020B0604020202020204" pitchFamily="34" charset="0"/>
                          <a:ea typeface="+mj-ea"/>
                          <a:cs typeface="Arial" panose="020B0604020202020204" pitchFamily="34" charset="0"/>
                        </a:rPr>
                        <a:t>FY19</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a:solidFill>
                            <a:srgbClr val="FFFFFF"/>
                          </a:solidFill>
                          <a:effectLst/>
                          <a:latin typeface="Arial" panose="020B0604020202020204" pitchFamily="34" charset="0"/>
                          <a:ea typeface="+mj-ea"/>
                          <a:cs typeface="Arial" panose="020B0604020202020204" pitchFamily="34" charset="0"/>
                        </a:rPr>
                        <a:t>FY20</a:t>
                      </a:r>
                    </a:p>
                  </a:txBody>
                  <a:tcPr marL="36000" marR="36000" marT="0" marB="0" anchor="ctr">
                    <a:lnL>
                      <a:noFill/>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mj-ea"/>
                          <a:cs typeface="Arial" panose="020B0604020202020204" pitchFamily="34" charset="0"/>
                        </a:rPr>
                        <a:t>FY21</a:t>
                      </a:r>
                    </a:p>
                  </a:txBody>
                  <a:tcPr marL="36000" marR="36000" marT="0" marB="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2509928436"/>
                  </a:ext>
                </a:extLst>
              </a:tr>
              <a:tr h="0">
                <a:tc gridSpan="2">
                  <a:txBody>
                    <a:bodyPr/>
                    <a:lstStyle/>
                    <a:p>
                      <a:pPr algn="l" fontAlgn="ctr"/>
                      <a:r>
                        <a:rPr lang="ko-KR" altLang="en-US" sz="900" b="1" i="0" u="none" strike="noStrike" dirty="0">
                          <a:solidFill>
                            <a:srgbClr val="000000"/>
                          </a:solidFill>
                          <a:effectLst/>
                          <a:latin typeface="Arial" panose="020B0604020202020204" pitchFamily="34" charset="0"/>
                          <a:ea typeface="+mj-ea"/>
                          <a:cs typeface="Arial" panose="020B0604020202020204" pitchFamily="34" charset="0"/>
                        </a:rPr>
                        <a:t>매출액</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98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322 </a:t>
                      </a:r>
                    </a:p>
                  </a:txBody>
                  <a:tcPr marL="36000" marR="36000" marT="0" marB="0" anchor="ctr">
                    <a:lnL>
                      <a:noFill/>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3,728 </a:t>
                      </a:r>
                    </a:p>
                  </a:txBody>
                  <a:tcPr marL="36000" marR="36000" marT="0" marB="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2296205818"/>
                  </a:ext>
                </a:extLst>
              </a:tr>
              <a:tr h="0">
                <a:tc>
                  <a:txBody>
                    <a:bodyPr/>
                    <a:lstStyle/>
                    <a:p>
                      <a:pPr algn="l"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제품매출</a:t>
                      </a: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16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52 </a:t>
                      </a:r>
                    </a:p>
                  </a:txBody>
                  <a:tcPr marL="36000" marR="36000" marT="0" marB="0" anchor="ctr">
                    <a:lnL>
                      <a:noFill/>
                    </a:lnL>
                    <a:lnR w="6350" cap="flat" cmpd="sng" algn="ctr">
                      <a:no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2,217 </a:t>
                      </a:r>
                    </a:p>
                  </a:txBody>
                  <a:tcPr marL="36000" marR="36000" marT="0" marB="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304218955"/>
                  </a:ext>
                </a:extLst>
              </a:tr>
              <a:tr h="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서비스매출</a:t>
                      </a: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83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270 </a:t>
                      </a:r>
                    </a:p>
                  </a:txBody>
                  <a:tcPr marL="36000" marR="36000" marT="0" marB="0" anchor="ctr">
                    <a:lnL>
                      <a:noFill/>
                    </a:lnL>
                    <a:lnR w="6350" cap="flat" cmpd="sng" algn="ctr">
                      <a:no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1,511 </a:t>
                      </a:r>
                    </a:p>
                  </a:txBody>
                  <a:tcPr marL="36000" marR="36000" marT="0" marB="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163714649"/>
                  </a:ext>
                </a:extLst>
              </a:tr>
              <a:tr h="0">
                <a:tc gridSpan="2">
                  <a:txBody>
                    <a:bodyPr/>
                    <a:lstStyle/>
                    <a:p>
                      <a:pPr algn="l" fontAlgn="ctr"/>
                      <a:r>
                        <a:rPr lang="ko-KR" altLang="en-US" sz="900" b="1" i="0" u="none" strike="noStrike" dirty="0">
                          <a:solidFill>
                            <a:srgbClr val="000000"/>
                          </a:solidFill>
                          <a:effectLst/>
                          <a:latin typeface="Arial" panose="020B0604020202020204" pitchFamily="34" charset="0"/>
                          <a:ea typeface="+mj-ea"/>
                          <a:cs typeface="Arial" panose="020B0604020202020204" pitchFamily="34" charset="0"/>
                        </a:rPr>
                        <a:t>매출원가</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78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188 </a:t>
                      </a:r>
                    </a:p>
                  </a:txBody>
                  <a:tcPr marL="36000" marR="36000" marT="0" marB="0" anchor="ctr">
                    <a:lnL>
                      <a:noFill/>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1,280 </a:t>
                      </a:r>
                    </a:p>
                  </a:txBody>
                  <a:tcPr marL="36000" marR="36000" marT="0" marB="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422430309"/>
                  </a:ext>
                </a:extLst>
              </a:tr>
              <a:tr h="0">
                <a:tc gridSpan="2">
                  <a:txBody>
                    <a:bodyPr/>
                    <a:lstStyle/>
                    <a:p>
                      <a:pPr algn="l"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매출총이익</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21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134 </a:t>
                      </a:r>
                    </a:p>
                  </a:txBody>
                  <a:tcPr marL="36000" marR="36000" marT="0" marB="0" anchor="ctr">
                    <a:lnL>
                      <a:noFill/>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2,448 </a:t>
                      </a:r>
                    </a:p>
                  </a:txBody>
                  <a:tcPr marL="36000" marR="36000" marT="0" marB="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2595098915"/>
                  </a:ext>
                </a:extLst>
              </a:tr>
              <a:tr h="0">
                <a:tc>
                  <a:txBody>
                    <a:bodyPr/>
                    <a:lstStyle/>
                    <a:p>
                      <a:pPr algn="l"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ea typeface="+mj-ea"/>
                          <a:cs typeface="Arial" panose="020B0604020202020204" pitchFamily="34" charset="0"/>
                        </a:rPr>
                        <a:t>GP %</a:t>
                      </a: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21.0% </a:t>
                      </a:r>
                    </a:p>
                  </a:txBody>
                  <a:tcPr marL="36000" marR="36000" marT="0" marB="0" anchor="ctr">
                    <a:lnL>
                      <a:noFill/>
                    </a:lnL>
                    <a:lnR>
                      <a:noFill/>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41.7% </a:t>
                      </a:r>
                    </a:p>
                  </a:txBody>
                  <a:tcPr marL="36000" marR="36000" marT="0" marB="0" anchor="ctr">
                    <a:lnL>
                      <a:noFill/>
                    </a:lnL>
                    <a:lnR w="6350" cap="flat" cmpd="sng" algn="ctr">
                      <a:no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65.7% </a:t>
                      </a:r>
                    </a:p>
                  </a:txBody>
                  <a:tcPr marL="36000" marR="36000" marT="0" marB="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076132468"/>
                  </a:ext>
                </a:extLst>
              </a:tr>
              <a:tr h="0">
                <a:tc gridSpan="2">
                  <a:txBody>
                    <a:bodyPr/>
                    <a:lstStyle/>
                    <a:p>
                      <a:pPr algn="l"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판매비와 관리비</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227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375 </a:t>
                      </a:r>
                    </a:p>
                  </a:txBody>
                  <a:tcPr marL="36000" marR="36000" marT="0" marB="0" anchor="ctr">
                    <a:lnL>
                      <a:noFill/>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1,127 </a:t>
                      </a:r>
                    </a:p>
                  </a:txBody>
                  <a:tcPr marL="36000" marR="36000" marT="0" marB="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1460639321"/>
                  </a:ext>
                </a:extLst>
              </a:tr>
              <a:tr h="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급여</a:t>
                      </a: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96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259 </a:t>
                      </a:r>
                    </a:p>
                  </a:txBody>
                  <a:tcPr marL="36000" marR="36000" marT="0" marB="0" anchor="ctr">
                    <a:lnL>
                      <a:noFill/>
                    </a:lnL>
                    <a:lnR w="6350" cap="flat" cmpd="sng" algn="ctr">
                      <a:no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514 </a:t>
                      </a:r>
                    </a:p>
                  </a:txBody>
                  <a:tcPr marL="36000" marR="36000" marT="0" marB="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2719109597"/>
                  </a:ext>
                </a:extLst>
              </a:tr>
              <a:tr h="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상여금</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no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98 </a:t>
                      </a:r>
                    </a:p>
                  </a:txBody>
                  <a:tcPr marL="36000" marR="36000" marT="0" marB="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1542947533"/>
                  </a:ext>
                </a:extLst>
              </a:tr>
              <a:tr h="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퇴직급여</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4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 </a:t>
                      </a:r>
                    </a:p>
                  </a:txBody>
                  <a:tcPr marL="36000" marR="36000" marT="0" marB="0" anchor="ctr">
                    <a:lnL>
                      <a:noFill/>
                    </a:lnL>
                    <a:lnR w="6350" cap="flat" cmpd="sng" algn="ctr">
                      <a:no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 </a:t>
                      </a:r>
                    </a:p>
                  </a:txBody>
                  <a:tcPr marL="36000" marR="36000" marT="0" marB="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1707289836"/>
                  </a:ext>
                </a:extLst>
              </a:tr>
              <a:tr h="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복리후생비</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16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18 </a:t>
                      </a:r>
                    </a:p>
                  </a:txBody>
                  <a:tcPr marL="36000" marR="36000" marT="0" marB="0" anchor="ctr">
                    <a:lnL>
                      <a:noFill/>
                    </a:lnL>
                    <a:lnR w="6350" cap="flat" cmpd="sng" algn="ctr">
                      <a:no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53 </a:t>
                      </a:r>
                    </a:p>
                  </a:txBody>
                  <a:tcPr marL="36000" marR="36000" marT="0" marB="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316720732"/>
                  </a:ext>
                </a:extLst>
              </a:tr>
              <a:tr h="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임차료</a:t>
                      </a:r>
                      <a:r>
                        <a:rPr lang="en-US" altLang="ko-KR" sz="900" b="0" i="0" u="none" strike="noStrike" dirty="0">
                          <a:solidFill>
                            <a:srgbClr val="000000"/>
                          </a:solidFill>
                          <a:effectLst/>
                          <a:latin typeface="Arial" panose="020B0604020202020204" pitchFamily="34" charset="0"/>
                          <a:ea typeface="+mj-ea"/>
                          <a:cs typeface="Arial" panose="020B0604020202020204" pitchFamily="34" charset="0"/>
                        </a:rPr>
                        <a:t>/</a:t>
                      </a: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관리비</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66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63 </a:t>
                      </a:r>
                    </a:p>
                  </a:txBody>
                  <a:tcPr marL="36000" marR="36000" marT="0" marB="0" anchor="ctr">
                    <a:lnL>
                      <a:noFill/>
                    </a:lnL>
                    <a:lnR w="6350" cap="flat" cmpd="sng" algn="ctr">
                      <a:no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98 </a:t>
                      </a:r>
                    </a:p>
                  </a:txBody>
                  <a:tcPr marL="36000" marR="36000" marT="0" marB="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646340243"/>
                  </a:ext>
                </a:extLst>
              </a:tr>
              <a:tr h="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보험료</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 </a:t>
                      </a:r>
                    </a:p>
                  </a:txBody>
                  <a:tcPr marL="36000" marR="36000" marT="0" marB="0" anchor="ctr">
                    <a:lnL>
                      <a:noFill/>
                    </a:lnL>
                    <a:lnR w="6350" cap="flat" cmpd="sng" algn="ctr">
                      <a:noFill/>
                      <a:prstDash val="solid"/>
                      <a:round/>
                      <a:headEnd type="none" w="med" len="med"/>
                      <a:tailEnd type="none" w="med" len="med"/>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11 </a:t>
                      </a:r>
                    </a:p>
                  </a:txBody>
                  <a:tcPr marL="36000" marR="36000" marT="0" marB="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1113754393"/>
                  </a:ext>
                </a:extLst>
              </a:tr>
              <a:tr h="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운반비</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w="6350" cap="flat" cmpd="sng" algn="ctr">
                      <a:no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 </a:t>
                      </a:r>
                    </a:p>
                  </a:txBody>
                  <a:tcPr marL="36000" marR="36000" marT="0" marB="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635787078"/>
                  </a:ext>
                </a:extLst>
              </a:tr>
              <a:tr h="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소모품비</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w="6350" cap="flat" cmpd="sng" algn="ctr">
                      <a:noFill/>
                      <a:prstDash val="solid"/>
                      <a:round/>
                      <a:headEnd type="none" w="med" len="med"/>
                      <a:tailEnd type="none" w="med" len="med"/>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19 </a:t>
                      </a:r>
                    </a:p>
                  </a:txBody>
                  <a:tcPr marL="36000" marR="36000" marT="0" marB="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1506817797"/>
                  </a:ext>
                </a:extLst>
              </a:tr>
              <a:tr h="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지급수수료</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19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14 </a:t>
                      </a:r>
                    </a:p>
                  </a:txBody>
                  <a:tcPr marL="36000" marR="36000" marT="0" marB="0" anchor="ctr">
                    <a:lnL>
                      <a:noFill/>
                    </a:lnL>
                    <a:lnR w="6350" cap="flat" cmpd="sng" algn="ctr">
                      <a:noFill/>
                      <a:prstDash val="solid"/>
                      <a:round/>
                      <a:headEnd type="none" w="med" len="med"/>
                      <a:tailEnd type="none" w="med" len="med"/>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139 </a:t>
                      </a:r>
                    </a:p>
                  </a:txBody>
                  <a:tcPr marL="36000" marR="36000" marT="0" marB="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1865940449"/>
                  </a:ext>
                </a:extLst>
              </a:tr>
              <a:tr h="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err="1">
                          <a:solidFill>
                            <a:srgbClr val="000000"/>
                          </a:solidFill>
                          <a:effectLst/>
                          <a:latin typeface="Arial" panose="020B0604020202020204" pitchFamily="34" charset="0"/>
                          <a:ea typeface="+mj-ea"/>
                          <a:cs typeface="Arial" panose="020B0604020202020204" pitchFamily="34" charset="0"/>
                        </a:rPr>
                        <a:t>세금과공과</a:t>
                      </a:r>
                      <a:endParaRPr lang="ko-KR" altLang="en-US" sz="900" b="0"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7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 </a:t>
                      </a:r>
                    </a:p>
                  </a:txBody>
                  <a:tcPr marL="36000" marR="36000" marT="0" marB="0" anchor="ctr">
                    <a:lnL>
                      <a:noFill/>
                    </a:lnL>
                    <a:lnR w="6350" cap="flat" cmpd="sng" algn="ctr">
                      <a:noFill/>
                      <a:prstDash val="solid"/>
                      <a:round/>
                      <a:headEnd type="none" w="med" len="med"/>
                      <a:tailEnd type="none" w="med" len="med"/>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19 </a:t>
                      </a:r>
                    </a:p>
                  </a:txBody>
                  <a:tcPr marL="36000" marR="36000" marT="0" marB="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89952593"/>
                  </a:ext>
                </a:extLst>
              </a:tr>
              <a:tr h="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감가상각비</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w="6350" cap="flat" cmpd="sng" algn="ctr">
                      <a:no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 </a:t>
                      </a:r>
                    </a:p>
                  </a:txBody>
                  <a:tcPr marL="36000" marR="36000" marT="0" marB="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345407741"/>
                  </a:ext>
                </a:extLst>
              </a:tr>
              <a:tr h="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연구비</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noFill/>
                      <a:prstDash val="solid"/>
                      <a:round/>
                      <a:headEnd type="none" w="med" len="med"/>
                      <a:tailEnd type="none" w="med" len="med"/>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118 </a:t>
                      </a:r>
                    </a:p>
                  </a:txBody>
                  <a:tcPr marL="36000" marR="36000" marT="0" marB="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3798138942"/>
                  </a:ext>
                </a:extLst>
              </a:tr>
              <a:tr h="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기타</a:t>
                      </a: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 </a:t>
                      </a:r>
                    </a:p>
                  </a:txBody>
                  <a:tcPr marL="36000" marR="36000" marT="0" marB="0" anchor="ctr">
                    <a:lnL>
                      <a:noFill/>
                    </a:lnL>
                    <a:lnR w="6350" cap="flat" cmpd="sng" algn="ctr">
                      <a:no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34 </a:t>
                      </a:r>
                    </a:p>
                  </a:txBody>
                  <a:tcPr marL="36000" marR="36000" marT="0" marB="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246202800"/>
                  </a:ext>
                </a:extLst>
              </a:tr>
              <a:tr h="0">
                <a:tc gridSpan="2">
                  <a:txBody>
                    <a:bodyPr/>
                    <a:lstStyle/>
                    <a:p>
                      <a:pPr algn="l" fontAlgn="ctr"/>
                      <a:r>
                        <a:rPr lang="en-US" sz="900" b="1" i="0" u="none" strike="noStrike" dirty="0">
                          <a:solidFill>
                            <a:srgbClr val="000000"/>
                          </a:solidFill>
                          <a:effectLst/>
                          <a:latin typeface="Arial" panose="020B0604020202020204" pitchFamily="34" charset="0"/>
                          <a:ea typeface="+mj-ea"/>
                          <a:cs typeface="Arial" panose="020B0604020202020204" pitchFamily="34" charset="0"/>
                        </a:rPr>
                        <a:t>EBIT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(207)</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(241)</a:t>
                      </a:r>
                    </a:p>
                  </a:txBody>
                  <a:tcPr marL="36000" marR="36000" marT="0" marB="0" anchor="ctr">
                    <a:lnL>
                      <a:noFill/>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1,321 </a:t>
                      </a:r>
                    </a:p>
                  </a:txBody>
                  <a:tcPr marL="36000" marR="36000" marT="0" marB="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1948165170"/>
                  </a:ext>
                </a:extLst>
              </a:tr>
              <a:tr h="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ea typeface="+mj-ea"/>
                          <a:cs typeface="Arial" panose="020B0604020202020204" pitchFamily="34" charset="0"/>
                        </a:rPr>
                        <a:t>EBIT%</a:t>
                      </a: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(210.2)% </a:t>
                      </a:r>
                    </a:p>
                  </a:txBody>
                  <a:tcPr marL="36000" marR="36000" marT="0" marB="0" anchor="ctr">
                    <a:lnL>
                      <a:noFill/>
                    </a:lnL>
                    <a:lnR>
                      <a:noFill/>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(75.0)% </a:t>
                      </a:r>
                    </a:p>
                  </a:txBody>
                  <a:tcPr marL="36000" marR="36000" marT="0" marB="0" anchor="ctr">
                    <a:lnL>
                      <a:noFill/>
                    </a:lnL>
                    <a:lnR w="6350" cap="flat" cmpd="sng" algn="ctr">
                      <a:no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dirty="0">
                          <a:solidFill>
                            <a:srgbClr val="000000"/>
                          </a:solidFill>
                          <a:effectLst/>
                          <a:latin typeface="Arial" panose="020B0604020202020204" pitchFamily="34" charset="0"/>
                          <a:ea typeface="맑은 고딕" panose="020B0503020000020004" pitchFamily="50" charset="-127"/>
                        </a:rPr>
                        <a:t>35.4% </a:t>
                      </a:r>
                    </a:p>
                  </a:txBody>
                  <a:tcPr marL="36000" marR="36000" marT="0" marB="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355774620"/>
                  </a:ext>
                </a:extLst>
              </a:tr>
              <a:tr h="0">
                <a:tc gridSpan="2">
                  <a:txBody>
                    <a:bodyPr/>
                    <a:lstStyle/>
                    <a:p>
                      <a:pPr algn="l" fontAlgn="ctr"/>
                      <a:r>
                        <a:rPr lang="en-US" sz="900" b="1" i="0" u="none" strike="noStrike" dirty="0">
                          <a:solidFill>
                            <a:srgbClr val="000000"/>
                          </a:solidFill>
                          <a:effectLst/>
                          <a:latin typeface="Arial" panose="020B0604020202020204" pitchFamily="34" charset="0"/>
                          <a:ea typeface="+mj-ea"/>
                          <a:cs typeface="Arial" panose="020B0604020202020204" pitchFamily="34" charset="0"/>
                        </a:rPr>
                        <a:t>EBITDA</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(206)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(240)</a:t>
                      </a:r>
                    </a:p>
                  </a:txBody>
                  <a:tcPr marL="36000" marR="36000" marT="0" marB="0" anchor="ctr">
                    <a:lnL>
                      <a:noFill/>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1,327 </a:t>
                      </a:r>
                    </a:p>
                  </a:txBody>
                  <a:tcPr marL="36000" marR="36000" marT="0" marB="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2745517144"/>
                  </a:ext>
                </a:extLst>
              </a:tr>
              <a:tr h="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en-US" sz="900" b="0" i="1" u="none" strike="noStrike" dirty="0">
                          <a:solidFill>
                            <a:srgbClr val="000000"/>
                          </a:solidFill>
                          <a:effectLst/>
                          <a:latin typeface="Arial" panose="020B0604020202020204" pitchFamily="34" charset="0"/>
                          <a:ea typeface="+mj-ea"/>
                          <a:cs typeface="Arial" panose="020B0604020202020204" pitchFamily="34" charset="0"/>
                        </a:rPr>
                        <a:t>EBITDA%</a:t>
                      </a: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(209.4)% </a:t>
                      </a:r>
                    </a:p>
                  </a:txBody>
                  <a:tcPr marL="36000" marR="36000" marT="0" marB="0" anchor="ctr">
                    <a:lnL>
                      <a:noFill/>
                    </a:lnL>
                    <a:lnR>
                      <a:noFill/>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(74.7)% </a:t>
                      </a:r>
                    </a:p>
                  </a:txBody>
                  <a:tcPr marL="36000" marR="36000" marT="0" marB="0" anchor="ctr">
                    <a:lnL>
                      <a:noFill/>
                    </a:lnL>
                    <a:lnR w="6350" cap="flat" cmpd="sng" algn="ctr">
                      <a:no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dirty="0">
                          <a:solidFill>
                            <a:srgbClr val="000000"/>
                          </a:solidFill>
                          <a:effectLst/>
                          <a:latin typeface="Arial" panose="020B0604020202020204" pitchFamily="34" charset="0"/>
                          <a:ea typeface="맑은 고딕" panose="020B0503020000020004" pitchFamily="50" charset="-127"/>
                        </a:rPr>
                        <a:t>35.6% </a:t>
                      </a:r>
                    </a:p>
                  </a:txBody>
                  <a:tcPr marL="36000" marR="36000" marT="0" marB="0" anchor="ctr">
                    <a:lnL w="635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600594790"/>
                  </a:ext>
                </a:extLst>
              </a:tr>
            </a:tbl>
          </a:graphicData>
        </a:graphic>
      </p:graphicFrame>
      <p:sp>
        <p:nvSpPr>
          <p:cNvPr id="9" name="직사각형 8">
            <a:extLst>
              <a:ext uri="{FF2B5EF4-FFF2-40B4-BE49-F238E27FC236}">
                <a16:creationId xmlns:a16="http://schemas.microsoft.com/office/drawing/2014/main" id="{ACDC0D82-7864-4CDC-9C5E-E8E8CFECF11D}"/>
              </a:ext>
            </a:extLst>
          </p:cNvPr>
          <p:cNvSpPr/>
          <p:nvPr/>
        </p:nvSpPr>
        <p:spPr>
          <a:xfrm>
            <a:off x="2146363" y="1652822"/>
            <a:ext cx="2671726" cy="1440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ko-KR" altLang="en-US">
              <a:solidFill>
                <a:prstClr val="white"/>
              </a:solidFill>
              <a:latin typeface="Univers for KPMG"/>
              <a:ea typeface="맑은 고딕" panose="020B0503020000020004" pitchFamily="50" charset="-127"/>
            </a:endParaRPr>
          </a:p>
        </p:txBody>
      </p:sp>
      <p:sp>
        <p:nvSpPr>
          <p:cNvPr id="12" name="순서도: 연결자 11">
            <a:extLst>
              <a:ext uri="{FF2B5EF4-FFF2-40B4-BE49-F238E27FC236}">
                <a16:creationId xmlns:a16="http://schemas.microsoft.com/office/drawing/2014/main" id="{8B752426-E4B9-42B4-9C14-ADFD635065A9}"/>
              </a:ext>
            </a:extLst>
          </p:cNvPr>
          <p:cNvSpPr/>
          <p:nvPr/>
        </p:nvSpPr>
        <p:spPr bwMode="auto">
          <a:xfrm>
            <a:off x="2063478" y="1588537"/>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457200">
              <a:tabLst>
                <a:tab pos="5715000" algn="l"/>
              </a:tabLst>
              <a:defRPr/>
            </a:pPr>
            <a:r>
              <a:rPr lang="en-US" altLang="ko-KR" sz="700" b="1" kern="0" dirty="0">
                <a:solidFill>
                  <a:srgbClr val="FFFFFF"/>
                </a:solidFill>
                <a:latin typeface="Univers for KPMG"/>
                <a:ea typeface="맑은 고딕" panose="020B0503020000020004" pitchFamily="50" charset="-127"/>
                <a:cs typeface="Arial" panose="020B0604020202020204" pitchFamily="34" charset="0"/>
              </a:rPr>
              <a:t>1</a:t>
            </a:r>
            <a:endParaRPr lang="ko-KR" altLang="en-US" sz="700" b="1" kern="0" dirty="0">
              <a:solidFill>
                <a:srgbClr val="FFFFFF"/>
              </a:solidFill>
              <a:latin typeface="Univers for KPMG"/>
              <a:ea typeface="맑은 고딕" panose="020B0503020000020004" pitchFamily="50" charset="-127"/>
              <a:cs typeface="Arial" panose="020B0604020202020204" pitchFamily="34" charset="0"/>
            </a:endParaRPr>
          </a:p>
        </p:txBody>
      </p:sp>
      <p:cxnSp>
        <p:nvCxnSpPr>
          <p:cNvPr id="3" name="직선 화살표 연결선 2">
            <a:extLst>
              <a:ext uri="{FF2B5EF4-FFF2-40B4-BE49-F238E27FC236}">
                <a16:creationId xmlns:a16="http://schemas.microsoft.com/office/drawing/2014/main" id="{9B38340C-7056-4EDB-8CC9-2E45E9EFF711}"/>
              </a:ext>
            </a:extLst>
          </p:cNvPr>
          <p:cNvCxnSpPr>
            <a:cxnSpLocks/>
          </p:cNvCxnSpPr>
          <p:nvPr/>
        </p:nvCxnSpPr>
        <p:spPr>
          <a:xfrm>
            <a:off x="4809212" y="1717107"/>
            <a:ext cx="760874" cy="7715"/>
          </a:xfrm>
          <a:prstGeom prst="straightConnector1">
            <a:avLst/>
          </a:prstGeom>
          <a:ln>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표 15">
            <a:extLst>
              <a:ext uri="{FF2B5EF4-FFF2-40B4-BE49-F238E27FC236}">
                <a16:creationId xmlns:a16="http://schemas.microsoft.com/office/drawing/2014/main" id="{7AF25A94-E88B-4F13-8F72-4C51873B5348}"/>
              </a:ext>
            </a:extLst>
          </p:cNvPr>
          <p:cNvGraphicFramePr>
            <a:graphicFrameLocks noGrp="1"/>
          </p:cNvGraphicFramePr>
          <p:nvPr/>
        </p:nvGraphicFramePr>
        <p:xfrm>
          <a:off x="5579230" y="1515600"/>
          <a:ext cx="3015389" cy="3429000"/>
        </p:xfrm>
        <a:graphic>
          <a:graphicData uri="http://schemas.openxmlformats.org/drawingml/2006/table">
            <a:tbl>
              <a:tblPr/>
              <a:tblGrid>
                <a:gridCol w="148397">
                  <a:extLst>
                    <a:ext uri="{9D8B030D-6E8A-4147-A177-3AD203B41FA5}">
                      <a16:colId xmlns:a16="http://schemas.microsoft.com/office/drawing/2014/main" val="3155842218"/>
                    </a:ext>
                  </a:extLst>
                </a:gridCol>
                <a:gridCol w="148397">
                  <a:extLst>
                    <a:ext uri="{9D8B030D-6E8A-4147-A177-3AD203B41FA5}">
                      <a16:colId xmlns:a16="http://schemas.microsoft.com/office/drawing/2014/main" val="1608654339"/>
                    </a:ext>
                  </a:extLst>
                </a:gridCol>
                <a:gridCol w="148397">
                  <a:extLst>
                    <a:ext uri="{9D8B030D-6E8A-4147-A177-3AD203B41FA5}">
                      <a16:colId xmlns:a16="http://schemas.microsoft.com/office/drawing/2014/main" val="1540293884"/>
                    </a:ext>
                  </a:extLst>
                </a:gridCol>
                <a:gridCol w="906998">
                  <a:extLst>
                    <a:ext uri="{9D8B030D-6E8A-4147-A177-3AD203B41FA5}">
                      <a16:colId xmlns:a16="http://schemas.microsoft.com/office/drawing/2014/main" val="274604205"/>
                    </a:ext>
                  </a:extLst>
                </a:gridCol>
                <a:gridCol w="554400">
                  <a:extLst>
                    <a:ext uri="{9D8B030D-6E8A-4147-A177-3AD203B41FA5}">
                      <a16:colId xmlns:a16="http://schemas.microsoft.com/office/drawing/2014/main" val="3135908815"/>
                    </a:ext>
                  </a:extLst>
                </a:gridCol>
                <a:gridCol w="554400">
                  <a:extLst>
                    <a:ext uri="{9D8B030D-6E8A-4147-A177-3AD203B41FA5}">
                      <a16:colId xmlns:a16="http://schemas.microsoft.com/office/drawing/2014/main" val="3126719470"/>
                    </a:ext>
                  </a:extLst>
                </a:gridCol>
                <a:gridCol w="554400">
                  <a:extLst>
                    <a:ext uri="{9D8B030D-6E8A-4147-A177-3AD203B41FA5}">
                      <a16:colId xmlns:a16="http://schemas.microsoft.com/office/drawing/2014/main" val="4170926722"/>
                    </a:ext>
                  </a:extLst>
                </a:gridCol>
              </a:tblGrid>
              <a:tr h="119468">
                <a:tc gridSpan="4">
                  <a:txBody>
                    <a:bodyPr/>
                    <a:lstStyle/>
                    <a:p>
                      <a:pPr algn="l" fontAlgn="ct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FY19</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FY20</a:t>
                      </a:r>
                    </a:p>
                  </a:txBody>
                  <a:tcPr marL="36000" marR="36000" marT="0" marB="0" anchor="ctr">
                    <a:lnL>
                      <a:noFill/>
                    </a:lnL>
                    <a:lnR w="1270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FY21</a:t>
                      </a:r>
                    </a:p>
                  </a:txBody>
                  <a:tcPr marL="36000" marR="36000" marT="0" marB="0" anchor="ctr">
                    <a:lnL w="1270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2870419853"/>
                  </a:ext>
                </a:extLst>
              </a:tr>
              <a:tr h="119468">
                <a:tc gridSpan="4">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매출액</a:t>
                      </a:r>
                      <a:r>
                        <a:rPr lang="en-US" altLang="ko-KR" sz="900" b="1"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endParaRPr lang="ko-KR" altLang="en-US" sz="900" b="1"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algn="l" fontAlgn="ctr"/>
                      <a:endPar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98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322 </a:t>
                      </a:r>
                    </a:p>
                  </a:txBody>
                  <a:tcPr marL="36000" marR="36000" marT="0" marB="0" anchor="ctr">
                    <a:lnL>
                      <a:noFill/>
                    </a:lnL>
                    <a:lnR w="1270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3,728 </a:t>
                      </a:r>
                    </a:p>
                  </a:txBody>
                  <a:tcPr marL="36000" marR="36000" marT="0" marB="0" anchor="ctr">
                    <a:lnL w="1270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4214797410"/>
                  </a:ext>
                </a:extLst>
              </a:tr>
              <a:tr h="119468">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3">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제조사</a:t>
                      </a: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hMerge="1">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rPr>
                        <a:t>　</a:t>
                      </a:r>
                    </a:p>
                  </a:txBody>
                  <a:tcPr marL="8690" marR="8690" marT="869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tc hMerge="1">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rPr>
                        <a:t>　</a:t>
                      </a:r>
                    </a:p>
                  </a:txBody>
                  <a:tcPr marL="8690" marR="8690" marT="8690" marB="0" anchor="ctr">
                    <a:lnL>
                      <a:noFill/>
                    </a:lnL>
                    <a:lnR>
                      <a:noFill/>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67 </a:t>
                      </a:r>
                    </a:p>
                  </a:txBody>
                  <a:tcPr marL="36000" marR="36000" marT="0" marB="0" anchor="ctr">
                    <a:lnL>
                      <a:noFill/>
                    </a:lnL>
                    <a:lnR w="12700" cap="flat" cmpd="sng" algn="ctr">
                      <a:no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3,120 </a:t>
                      </a:r>
                    </a:p>
                  </a:txBody>
                  <a:tcPr marL="36000" marR="36000" marT="0" marB="0" anchor="ctr">
                    <a:lnL w="1270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2012448307"/>
                  </a:ext>
                </a:extLst>
              </a:tr>
              <a:tr h="119468">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err="1">
                          <a:solidFill>
                            <a:srgbClr val="000000"/>
                          </a:solidFill>
                          <a:effectLst/>
                          <a:latin typeface="Arial" panose="020B0604020202020204" pitchFamily="34" charset="0"/>
                          <a:ea typeface="Malgun Gothic" panose="020B0503020000020004" pitchFamily="50" charset="-127"/>
                          <a:cs typeface="Arial" panose="020B0604020202020204" pitchFamily="34" charset="0"/>
                        </a:rPr>
                        <a:t>지씨셀</a:t>
                      </a:r>
                      <a:r>
                        <a:rPr lang="en-US" altLang="ko-KR" sz="900" b="0" i="0" u="none" strike="noStrike" dirty="0">
                          <a:solidFill>
                            <a:srgbClr val="000000"/>
                          </a:solidFill>
                          <a:effectLst/>
                          <a:latin typeface="Arial" panose="020B0604020202020204" pitchFamily="34" charset="0"/>
                          <a:ea typeface="Malgun Gothic" panose="020B0503020000020004" pitchFamily="50" charset="-127"/>
                          <a:cs typeface="Arial" panose="020B0604020202020204" pitchFamily="34" charset="0"/>
                        </a:rPr>
                        <a:t>(</a:t>
                      </a:r>
                      <a:r>
                        <a:rPr lang="ko-KR" altLang="en-US" sz="900" b="0" i="0" u="none" strike="noStrike" dirty="0">
                          <a:solidFill>
                            <a:srgbClr val="000000"/>
                          </a:solidFill>
                          <a:effectLst/>
                          <a:latin typeface="Arial" panose="020B0604020202020204" pitchFamily="34" charset="0"/>
                          <a:ea typeface="Malgun Gothic" panose="020B0503020000020004" pitchFamily="50" charset="-127"/>
                          <a:cs typeface="Arial" panose="020B0604020202020204" pitchFamily="34" charset="0"/>
                        </a:rPr>
                        <a:t>제조</a:t>
                      </a:r>
                      <a:r>
                        <a:rPr lang="en-US" altLang="ko-KR" sz="900" b="0" i="0" u="none" strike="noStrike" dirty="0">
                          <a:solidFill>
                            <a:srgbClr val="000000"/>
                          </a:solidFill>
                          <a:effectLst/>
                          <a:latin typeface="Arial" panose="020B0604020202020204" pitchFamily="34" charset="0"/>
                          <a:ea typeface="Malgun Gothic" panose="020B0503020000020004" pitchFamily="50" charset="-127"/>
                          <a:cs typeface="Arial" panose="020B0604020202020204" pitchFamily="34" charset="0"/>
                        </a:rPr>
                        <a:t>/</a:t>
                      </a:r>
                      <a:r>
                        <a:rPr lang="ko-KR" altLang="en-US" sz="900" b="0" i="0" u="none" strike="noStrike" dirty="0">
                          <a:solidFill>
                            <a:srgbClr val="000000"/>
                          </a:solidFill>
                          <a:effectLst/>
                          <a:latin typeface="Arial" panose="020B0604020202020204" pitchFamily="34" charset="0"/>
                          <a:ea typeface="Malgun Gothic" panose="020B0503020000020004" pitchFamily="50" charset="-127"/>
                          <a:cs typeface="Arial" panose="020B0604020202020204" pitchFamily="34" charset="0"/>
                        </a:rPr>
                        <a:t>유통</a:t>
                      </a:r>
                      <a:r>
                        <a:rPr lang="en-US" altLang="ko-KR" sz="900" b="0" i="0" u="none" strike="noStrike" dirty="0">
                          <a:solidFill>
                            <a:srgbClr val="000000"/>
                          </a:solidFill>
                          <a:effectLst/>
                          <a:latin typeface="Arial" panose="020B0604020202020204" pitchFamily="34" charset="0"/>
                          <a:ea typeface="Malgun Gothic"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67 </a:t>
                      </a:r>
                    </a:p>
                  </a:txBody>
                  <a:tcPr marL="36000" marR="36000" marT="0" marB="0" anchor="ctr">
                    <a:lnL>
                      <a:noFill/>
                    </a:lnL>
                    <a:lnR w="12700" cap="flat" cmpd="sng" algn="ctr">
                      <a:no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25 </a:t>
                      </a:r>
                    </a:p>
                  </a:txBody>
                  <a:tcPr marL="36000" marR="36000" marT="0" marB="0" anchor="ctr">
                    <a:lnL w="1270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806867754"/>
                  </a:ext>
                </a:extLst>
              </a:tr>
              <a:tr h="119468">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Malgun Gothic"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en-US" sz="900" b="0" i="0" u="none" strike="noStrike" dirty="0">
                          <a:solidFill>
                            <a:srgbClr val="000000"/>
                          </a:solidFill>
                          <a:effectLst/>
                          <a:latin typeface="Arial" panose="020B0604020202020204" pitchFamily="34" charset="0"/>
                          <a:ea typeface="Malgun Gothic" panose="020B0503020000020004" pitchFamily="50" charset="-127"/>
                          <a:cs typeface="Arial" panose="020B0604020202020204" pitchFamily="34" charset="0"/>
                        </a:rPr>
                        <a:t>BLE-</a:t>
                      </a:r>
                      <a:r>
                        <a:rPr lang="ko-KR" altLang="en-US" sz="900" b="0" i="0" u="none" strike="noStrike" dirty="0" err="1">
                          <a:solidFill>
                            <a:srgbClr val="000000"/>
                          </a:solidFill>
                          <a:effectLst/>
                          <a:latin typeface="Arial" panose="020B0604020202020204" pitchFamily="34" charset="0"/>
                          <a:ea typeface="Malgun Gothic" panose="020B0503020000020004" pitchFamily="50" charset="-127"/>
                          <a:cs typeface="Arial" panose="020B0604020202020204" pitchFamily="34" charset="0"/>
                        </a:rPr>
                        <a:t>온도로거</a:t>
                      </a:r>
                      <a:endParaRPr lang="ko-KR" altLang="en-US" sz="900" b="0" i="0" u="none" strike="noStrike" dirty="0">
                        <a:solidFill>
                          <a:srgbClr val="000000"/>
                        </a:solidFill>
                        <a:effectLst/>
                        <a:latin typeface="Arial" panose="020B0604020202020204" pitchFamily="34" charset="0"/>
                        <a:ea typeface="Malgun Gothic"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20 </a:t>
                      </a:r>
                    </a:p>
                  </a:txBody>
                  <a:tcPr marL="36000" marR="36000" marT="0" marB="0" anchor="ctr">
                    <a:lnL>
                      <a:noFill/>
                    </a:lnL>
                    <a:lnR w="12700" cap="flat" cmpd="sng" algn="ctr">
                      <a:no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2 </a:t>
                      </a:r>
                    </a:p>
                  </a:txBody>
                  <a:tcPr marL="36000" marR="36000" marT="0" marB="0" anchor="ctr">
                    <a:lnL w="1270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764495798"/>
                  </a:ext>
                </a:extLst>
              </a:tr>
              <a:tr h="119468">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Malgun Gothic"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err="1">
                          <a:solidFill>
                            <a:srgbClr val="000000"/>
                          </a:solidFill>
                          <a:effectLst/>
                          <a:latin typeface="Arial" panose="020B0604020202020204" pitchFamily="34" charset="0"/>
                          <a:ea typeface="Malgun Gothic" panose="020B0503020000020004" pitchFamily="50" charset="-127"/>
                          <a:cs typeface="Arial" panose="020B0604020202020204" pitchFamily="34" charset="0"/>
                        </a:rPr>
                        <a:t>클라우드서비스</a:t>
                      </a:r>
                      <a:endParaRPr lang="ko-KR" altLang="en-US" sz="900" b="0" i="0" u="none" strike="noStrike" dirty="0">
                        <a:solidFill>
                          <a:srgbClr val="000000"/>
                        </a:solidFill>
                        <a:effectLst/>
                        <a:latin typeface="Arial" panose="020B0604020202020204" pitchFamily="34" charset="0"/>
                        <a:ea typeface="Malgun Gothic"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47 </a:t>
                      </a:r>
                    </a:p>
                  </a:txBody>
                  <a:tcPr marL="36000" marR="36000" marT="0" marB="0" anchor="ctr">
                    <a:lnL>
                      <a:noFill/>
                    </a:lnL>
                    <a:lnR w="12700" cap="flat" cmpd="sng" algn="ctr">
                      <a:noFill/>
                      <a:prstDash val="solid"/>
                      <a:round/>
                      <a:headEnd type="none" w="med" len="med"/>
                      <a:tailEnd type="none" w="med" len="med"/>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23 </a:t>
                      </a:r>
                    </a:p>
                  </a:txBody>
                  <a:tcPr marL="36000" marR="36000" marT="0" marB="0" anchor="ctr">
                    <a:lnL w="1270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704871325"/>
                  </a:ext>
                </a:extLst>
              </a:tr>
              <a:tr h="119468">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en-US" altLang="ko-KR" sz="900" b="0" i="0" u="none" strike="noStrike" dirty="0">
                          <a:solidFill>
                            <a:srgbClr val="000000"/>
                          </a:solidFill>
                          <a:effectLst/>
                          <a:latin typeface="Arial" panose="020B0604020202020204" pitchFamily="34" charset="0"/>
                          <a:ea typeface="Malgun Gothic" panose="020B0503020000020004" pitchFamily="50" charset="-127"/>
                          <a:cs typeface="Arial" panose="020B0604020202020204" pitchFamily="34" charset="0"/>
                        </a:rPr>
                        <a:t>SK</a:t>
                      </a:r>
                      <a:r>
                        <a:rPr lang="ko-KR" altLang="en-US" sz="900" b="0" i="0" u="none" strike="noStrike" dirty="0" err="1">
                          <a:solidFill>
                            <a:srgbClr val="000000"/>
                          </a:solidFill>
                          <a:effectLst/>
                          <a:latin typeface="Arial" panose="020B0604020202020204" pitchFamily="34" charset="0"/>
                          <a:ea typeface="Malgun Gothic" panose="020B0503020000020004" pitchFamily="50" charset="-127"/>
                          <a:cs typeface="Arial" panose="020B0604020202020204" pitchFamily="34" charset="0"/>
                        </a:rPr>
                        <a:t>바이오사이언스</a:t>
                      </a:r>
                      <a:endParaRPr lang="ko-KR" altLang="en-US" sz="900" b="0" i="0" u="none" strike="noStrike" dirty="0">
                        <a:solidFill>
                          <a:srgbClr val="000000"/>
                        </a:solidFill>
                        <a:effectLst/>
                        <a:latin typeface="Arial" panose="020B0604020202020204" pitchFamily="34" charset="0"/>
                        <a:ea typeface="Malgun Gothic"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12700" cap="flat" cmpd="sng" algn="ctr">
                      <a:no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3,095 </a:t>
                      </a:r>
                    </a:p>
                  </a:txBody>
                  <a:tcPr marL="36000" marR="36000" marT="0" marB="0" anchor="ctr">
                    <a:lnL w="1270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3863846593"/>
                  </a:ext>
                </a:extLst>
              </a:tr>
              <a:tr h="119468">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Malgun Gothic"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en-US" sz="900" b="0" i="0" u="none" strike="noStrike" dirty="0">
                          <a:solidFill>
                            <a:srgbClr val="000000"/>
                          </a:solidFill>
                          <a:effectLst/>
                          <a:latin typeface="Arial" panose="020B0604020202020204" pitchFamily="34" charset="0"/>
                          <a:ea typeface="Malgun Gothic" panose="020B0503020000020004" pitchFamily="50" charset="-127"/>
                          <a:cs typeface="Arial" panose="020B0604020202020204" pitchFamily="34" charset="0"/>
                        </a:rPr>
                        <a:t>BLE-</a:t>
                      </a:r>
                      <a:r>
                        <a:rPr lang="ko-KR" altLang="en-US" sz="900" b="0" i="0" u="none" strike="noStrike" dirty="0" err="1">
                          <a:solidFill>
                            <a:srgbClr val="000000"/>
                          </a:solidFill>
                          <a:effectLst/>
                          <a:latin typeface="Arial" panose="020B0604020202020204" pitchFamily="34" charset="0"/>
                          <a:ea typeface="Malgun Gothic" panose="020B0503020000020004" pitchFamily="50" charset="-127"/>
                          <a:cs typeface="Arial" panose="020B0604020202020204" pitchFamily="34" charset="0"/>
                        </a:rPr>
                        <a:t>온도로거</a:t>
                      </a:r>
                      <a:endParaRPr lang="ko-KR" altLang="en-US" sz="900" b="0" i="0" u="none" strike="noStrike" dirty="0">
                        <a:solidFill>
                          <a:srgbClr val="000000"/>
                        </a:solidFill>
                        <a:effectLst/>
                        <a:latin typeface="Arial" panose="020B0604020202020204" pitchFamily="34" charset="0"/>
                        <a:ea typeface="Malgun Gothic"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12700" cap="flat" cmpd="sng" algn="ctr">
                      <a:no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1,866 </a:t>
                      </a:r>
                    </a:p>
                  </a:txBody>
                  <a:tcPr marL="36000" marR="36000" marT="0" marB="0" anchor="ctr">
                    <a:lnL w="1270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1556906309"/>
                  </a:ext>
                </a:extLst>
              </a:tr>
              <a:tr h="119468">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Malgun Gothic"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err="1">
                          <a:solidFill>
                            <a:srgbClr val="000000"/>
                          </a:solidFill>
                          <a:effectLst/>
                          <a:latin typeface="Arial" panose="020B0604020202020204" pitchFamily="34" charset="0"/>
                          <a:ea typeface="Malgun Gothic" panose="020B0503020000020004" pitchFamily="50" charset="-127"/>
                          <a:cs typeface="Arial" panose="020B0604020202020204" pitchFamily="34" charset="0"/>
                        </a:rPr>
                        <a:t>클라우드서비스</a:t>
                      </a:r>
                      <a:endParaRPr lang="ko-KR" altLang="en-US" sz="900" b="0" i="0" u="none" strike="noStrike" dirty="0">
                        <a:solidFill>
                          <a:srgbClr val="000000"/>
                        </a:solidFill>
                        <a:effectLst/>
                        <a:latin typeface="Arial" panose="020B0604020202020204" pitchFamily="34" charset="0"/>
                        <a:ea typeface="Malgun Gothic"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12700" cap="flat" cmpd="sng" algn="ctr">
                      <a:noFill/>
                      <a:prstDash val="solid"/>
                      <a:round/>
                      <a:headEnd type="none" w="med" len="med"/>
                      <a:tailEnd type="none" w="med" len="med"/>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750 </a:t>
                      </a:r>
                    </a:p>
                  </a:txBody>
                  <a:tcPr marL="36000" marR="36000" marT="0" marB="0" anchor="ctr">
                    <a:lnL w="1270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576349185"/>
                  </a:ext>
                </a:extLst>
              </a:tr>
              <a:tr h="119468">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dot"/>
                      <a:round/>
                      <a:headEnd type="none" w="med" len="med"/>
                      <a:tailEnd type="none" w="med" len="med"/>
                    </a:lnB>
                  </a:tcPr>
                </a:tc>
                <a:tc>
                  <a:txBody>
                    <a:bodyPr/>
                    <a:lstStyle/>
                    <a:p>
                      <a:pPr algn="l" fontAlgn="ctr"/>
                      <a:r>
                        <a:rPr lang="ko-KR" altLang="en-US" sz="900" b="0" i="0" u="none" strike="noStrike" dirty="0">
                          <a:solidFill>
                            <a:srgbClr val="000000"/>
                          </a:solidFill>
                          <a:effectLst/>
                          <a:latin typeface="Arial" panose="020B0604020202020204" pitchFamily="34" charset="0"/>
                          <a:ea typeface="Malgun Gothic"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dot"/>
                      <a:round/>
                      <a:headEnd type="none" w="med" len="med"/>
                      <a:tailEnd type="none" w="med" len="med"/>
                    </a:lnB>
                  </a:tcPr>
                </a:tc>
                <a:tc>
                  <a:txBody>
                    <a:bodyPr/>
                    <a:lstStyle/>
                    <a:p>
                      <a:pPr algn="l" fontAlgn="ctr"/>
                      <a:r>
                        <a:rPr lang="ko-KR" altLang="en-US" sz="900" b="0" i="0" u="none" strike="noStrike" dirty="0">
                          <a:solidFill>
                            <a:srgbClr val="000000"/>
                          </a:solidFill>
                          <a:effectLst/>
                          <a:latin typeface="Arial" panose="020B0604020202020204" pitchFamily="34" charset="0"/>
                          <a:ea typeface="Malgun Gothic" panose="020B0503020000020004" pitchFamily="50" charset="-127"/>
                          <a:cs typeface="Arial" panose="020B0604020202020204" pitchFamily="34" charset="0"/>
                        </a:rPr>
                        <a:t>시스템구축</a:t>
                      </a: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12700" cap="flat" cmpd="sng" algn="ctr">
                      <a:noFill/>
                      <a:prstDash val="solid"/>
                      <a:round/>
                      <a:headEnd type="none" w="med" len="med"/>
                      <a:tailEnd type="none" w="med" len="med"/>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479 </a:t>
                      </a:r>
                    </a:p>
                  </a:txBody>
                  <a:tcPr marL="36000" marR="36000" marT="0" marB="0" anchor="ctr">
                    <a:lnL w="1270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3692425268"/>
                  </a:ext>
                </a:extLst>
              </a:tr>
              <a:tr h="119468">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3">
                  <a:txBody>
                    <a:bodyPr/>
                    <a:lstStyle/>
                    <a:p>
                      <a:pPr algn="l" fontAlgn="ctr"/>
                      <a:r>
                        <a:rPr lang="ko-KR" altLang="en-US" sz="900" b="1"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유통사</a:t>
                      </a:r>
                      <a:endPar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0 </a:t>
                      </a:r>
                    </a:p>
                  </a:txBody>
                  <a:tcPr marL="36000" marR="36000" marT="0" marB="0" anchor="ctr">
                    <a:lnL>
                      <a:noFill/>
                    </a:lnL>
                    <a:lnR>
                      <a:noFill/>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31 </a:t>
                      </a:r>
                    </a:p>
                  </a:txBody>
                  <a:tcPr marL="36000" marR="36000" marT="0" marB="0" anchor="ctr">
                    <a:lnL>
                      <a:noFill/>
                    </a:lnL>
                    <a:lnR w="12700" cap="flat" cmpd="sng" algn="ctr">
                      <a:no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335 </a:t>
                      </a:r>
                    </a:p>
                  </a:txBody>
                  <a:tcPr marL="36000" marR="36000" marT="0" marB="0" anchor="ctr">
                    <a:lnL w="1270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1348156891"/>
                  </a:ext>
                </a:extLst>
              </a:tr>
              <a:tr h="119468">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복산나이스</a:t>
                      </a:r>
                      <a:endPar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0 </a:t>
                      </a:r>
                    </a:p>
                  </a:txBody>
                  <a:tcPr marL="36000" marR="36000" marT="0" marB="0" anchor="ctr">
                    <a:lnL>
                      <a:noFill/>
                    </a:lnL>
                    <a:lnR>
                      <a:noFill/>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31 </a:t>
                      </a:r>
                    </a:p>
                  </a:txBody>
                  <a:tcPr marL="36000" marR="36000" marT="0" marB="0" anchor="ctr">
                    <a:lnL>
                      <a:noFill/>
                    </a:lnL>
                    <a:lnR w="12700" cap="flat" cmpd="sng" algn="ctr">
                      <a:no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17 </a:t>
                      </a:r>
                    </a:p>
                  </a:txBody>
                  <a:tcPr marL="36000" marR="36000" marT="0" marB="0" anchor="ctr">
                    <a:lnL w="1270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2524234324"/>
                  </a:ext>
                </a:extLst>
              </a:tr>
              <a:tr h="119468">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BLE-</a:t>
                      </a: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온도로거</a:t>
                      </a:r>
                      <a:endPar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29 </a:t>
                      </a:r>
                    </a:p>
                  </a:txBody>
                  <a:tcPr marL="36000" marR="36000" marT="0" marB="0" anchor="ctr">
                    <a:lnL>
                      <a:noFill/>
                    </a:lnL>
                    <a:lnR w="12700" cap="flat" cmpd="sng" algn="ctr">
                      <a:no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1270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739686356"/>
                  </a:ext>
                </a:extLst>
              </a:tr>
              <a:tr h="119468">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클라우드서비스</a:t>
                      </a:r>
                      <a:endPar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0 </a:t>
                      </a:r>
                    </a:p>
                  </a:txBody>
                  <a:tcPr marL="36000" marR="36000" marT="0" marB="0" anchor="ctr">
                    <a:lnL>
                      <a:noFill/>
                    </a:lnL>
                    <a:lnR>
                      <a:noFill/>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w="12700" cap="flat" cmpd="sng" algn="ctr">
                      <a:noFill/>
                      <a:prstDash val="solid"/>
                      <a:round/>
                      <a:headEnd type="none" w="med" len="med"/>
                      <a:tailEnd type="none" w="med" len="med"/>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17 </a:t>
                      </a:r>
                    </a:p>
                  </a:txBody>
                  <a:tcPr marL="36000" marR="36000" marT="0" marB="0" anchor="ctr">
                    <a:lnL w="1270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3898574241"/>
                  </a:ext>
                </a:extLst>
              </a:tr>
              <a:tr h="119468">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쥴릭파마코리아</a:t>
                      </a:r>
                      <a:endPar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　</a:t>
                      </a:r>
                    </a:p>
                  </a:txBody>
                  <a:tcPr marL="8690" marR="8690" marT="8690" marB="0" anchor="ctr">
                    <a:lnL>
                      <a:noFill/>
                    </a:lnL>
                    <a:lnR>
                      <a:noFill/>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12700" cap="flat" cmpd="sng" algn="ctr">
                      <a:no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305 </a:t>
                      </a:r>
                    </a:p>
                  </a:txBody>
                  <a:tcPr marL="36000" marR="36000" marT="0" marB="0" anchor="ctr">
                    <a:lnL w="1270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1151913989"/>
                  </a:ext>
                </a:extLst>
              </a:tr>
              <a:tr h="119468">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BLE-</a:t>
                      </a: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온도로거</a:t>
                      </a:r>
                      <a:endPar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12700" cap="flat" cmpd="sng" algn="ctr">
                      <a:no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206 </a:t>
                      </a:r>
                    </a:p>
                  </a:txBody>
                  <a:tcPr marL="36000" marR="36000" marT="0" marB="0" anchor="ctr">
                    <a:lnL w="1270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2285216662"/>
                  </a:ext>
                </a:extLst>
              </a:tr>
              <a:tr h="119468">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검교정</a:t>
                      </a:r>
                      <a:endPar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12700" cap="flat" cmpd="sng" algn="ctr">
                      <a:noFill/>
                      <a:prstDash val="solid"/>
                      <a:round/>
                      <a:headEnd type="none" w="med" len="med"/>
                      <a:tailEnd type="none" w="med" len="med"/>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99 </a:t>
                      </a:r>
                    </a:p>
                  </a:txBody>
                  <a:tcPr marL="36000" marR="36000" marT="0" marB="0" anchor="ctr">
                    <a:lnL w="1270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2119121045"/>
                  </a:ext>
                </a:extLst>
              </a:tr>
              <a:tr h="119468">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err="1">
                          <a:solidFill>
                            <a:srgbClr val="000000"/>
                          </a:solidFill>
                          <a:effectLst/>
                          <a:latin typeface="Arial" panose="020B0604020202020204" pitchFamily="34" charset="0"/>
                          <a:ea typeface="Malgun Gothic" panose="020B0503020000020004" pitchFamily="50" charset="-127"/>
                          <a:cs typeface="Arial" panose="020B0604020202020204" pitchFamily="34" charset="0"/>
                        </a:rPr>
                        <a:t>지엔티파마</a:t>
                      </a:r>
                      <a:endParaRPr lang="ko-KR" altLang="en-US" sz="900" b="0" i="0" u="none" strike="noStrike" dirty="0">
                        <a:solidFill>
                          <a:srgbClr val="000000"/>
                        </a:solidFill>
                        <a:effectLst/>
                        <a:latin typeface="Arial" panose="020B0604020202020204" pitchFamily="34" charset="0"/>
                        <a:ea typeface="Malgun Gothic"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12700" cap="flat" cmpd="sng" algn="ctr">
                      <a:no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8 </a:t>
                      </a:r>
                    </a:p>
                  </a:txBody>
                  <a:tcPr marL="36000" marR="36000" marT="0" marB="0" anchor="ctr">
                    <a:lnL w="1270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4087092194"/>
                  </a:ext>
                </a:extLst>
              </a:tr>
              <a:tr h="119468">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Malgun Gothic"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en-US" sz="900" b="0" i="0" u="none" strike="noStrike" dirty="0">
                          <a:solidFill>
                            <a:srgbClr val="000000"/>
                          </a:solidFill>
                          <a:effectLst/>
                          <a:latin typeface="Arial" panose="020B0604020202020204" pitchFamily="34" charset="0"/>
                          <a:ea typeface="Malgun Gothic" panose="020B0503020000020004" pitchFamily="50" charset="-127"/>
                          <a:cs typeface="Arial" panose="020B0604020202020204" pitchFamily="34" charset="0"/>
                        </a:rPr>
                        <a:t>BLE-</a:t>
                      </a:r>
                      <a:r>
                        <a:rPr lang="ko-KR" altLang="en-US" sz="900" b="0" i="0" u="none" strike="noStrike" dirty="0" err="1">
                          <a:solidFill>
                            <a:srgbClr val="000000"/>
                          </a:solidFill>
                          <a:effectLst/>
                          <a:latin typeface="Arial" panose="020B0604020202020204" pitchFamily="34" charset="0"/>
                          <a:ea typeface="Malgun Gothic" panose="020B0503020000020004" pitchFamily="50" charset="-127"/>
                          <a:cs typeface="Arial" panose="020B0604020202020204" pitchFamily="34" charset="0"/>
                        </a:rPr>
                        <a:t>온도로거</a:t>
                      </a:r>
                      <a:endParaRPr lang="ko-KR" altLang="en-US" sz="900" b="0" i="0" u="none" strike="noStrike" dirty="0">
                        <a:solidFill>
                          <a:srgbClr val="000000"/>
                        </a:solidFill>
                        <a:effectLst/>
                        <a:latin typeface="Arial" panose="020B0604020202020204" pitchFamily="34" charset="0"/>
                        <a:ea typeface="Malgun Gothic"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12700" cap="flat" cmpd="sng" algn="ctr">
                      <a:no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8 </a:t>
                      </a:r>
                    </a:p>
                  </a:txBody>
                  <a:tcPr marL="36000" marR="36000" marT="0" marB="0" anchor="ctr">
                    <a:lnL w="1270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2864715628"/>
                  </a:ext>
                </a:extLst>
              </a:tr>
              <a:tr h="119468">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지트리비앤티</a:t>
                      </a:r>
                      <a:endPar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12700" cap="flat" cmpd="sng" algn="ctr">
                      <a:no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6 </a:t>
                      </a:r>
                    </a:p>
                  </a:txBody>
                  <a:tcPr marL="36000" marR="36000" marT="0" marB="0" anchor="ctr">
                    <a:lnL w="1270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225842931"/>
                  </a:ext>
                </a:extLst>
              </a:tr>
              <a:tr h="119468">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BLE-</a:t>
                      </a: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온도로거</a:t>
                      </a:r>
                      <a:endPar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12700" cap="flat" cmpd="sng" algn="ctr">
                      <a:no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w="1270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3206195584"/>
                  </a:ext>
                </a:extLst>
              </a:tr>
              <a:tr h="119468">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dot"/>
                      <a:round/>
                      <a:headEnd type="none" w="med" len="med"/>
                      <a:tailEnd type="none" w="med" len="med"/>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dot"/>
                      <a:round/>
                      <a:headEnd type="none" w="med" len="med"/>
                      <a:tailEnd type="none" w="med" len="med"/>
                    </a:lnB>
                  </a:tcPr>
                </a:tc>
                <a:tc>
                  <a:txBody>
                    <a:bodyPr/>
                    <a:lstStyle/>
                    <a:p>
                      <a:pPr algn="l" fontAlgn="ct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클라우드서비스</a:t>
                      </a:r>
                      <a:endPar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12700" cap="flat" cmpd="sng" algn="ctr">
                      <a:noFill/>
                      <a:prstDash val="solid"/>
                      <a:round/>
                      <a:headEnd type="none" w="med" len="med"/>
                      <a:tailEnd type="none" w="med" len="med"/>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w="1270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3827946603"/>
                  </a:ext>
                </a:extLst>
              </a:tr>
              <a:tr h="119468">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3">
                  <a:txBody>
                    <a:bodyPr/>
                    <a:lstStyle/>
                    <a:p>
                      <a:pPr algn="l" fontAlgn="ctr"/>
                      <a:r>
                        <a:rPr lang="ko-KR" altLang="en-US" sz="900" b="1" i="0" u="none" strike="noStrike" dirty="0">
                          <a:solidFill>
                            <a:srgbClr val="000000"/>
                          </a:solidFill>
                          <a:effectLst/>
                          <a:latin typeface="Arial" panose="020B0604020202020204" pitchFamily="34" charset="0"/>
                          <a:ea typeface="Malgun Gothic" panose="020B0503020000020004" pitchFamily="50" charset="-127"/>
                          <a:cs typeface="Arial" panose="020B0604020202020204" pitchFamily="34" charset="0"/>
                        </a:rPr>
                        <a:t>병원</a:t>
                      </a: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hMerge="1">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rPr>
                        <a:t>　</a:t>
                      </a:r>
                    </a:p>
                  </a:txBody>
                  <a:tcPr marL="8690" marR="8690" marT="869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hMerge="1">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98 </a:t>
                      </a:r>
                    </a:p>
                  </a:txBody>
                  <a:tcPr marL="36000" marR="36000" marT="0" marB="0" anchor="ctr">
                    <a:lnL>
                      <a:noFill/>
                    </a:lnL>
                    <a:lnR>
                      <a:noFill/>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224 </a:t>
                      </a:r>
                    </a:p>
                  </a:txBody>
                  <a:tcPr marL="36000" marR="36000" marT="0" marB="0" anchor="ctr">
                    <a:lnL>
                      <a:noFill/>
                    </a:lnL>
                    <a:lnR w="12700" cap="flat" cmpd="sng" algn="ctr">
                      <a:no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272 </a:t>
                      </a:r>
                    </a:p>
                  </a:txBody>
                  <a:tcPr marL="36000" marR="36000" marT="0" marB="0" anchor="ctr">
                    <a:lnL w="1270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2915187831"/>
                  </a:ext>
                </a:extLst>
              </a:tr>
              <a:tr h="119468">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1" i="0" u="none" strike="noStrike" dirty="0">
                          <a:solidFill>
                            <a:srgbClr val="000000"/>
                          </a:solidFill>
                          <a:effectLst/>
                          <a:latin typeface="Arial" panose="020B0604020202020204" pitchFamily="34" charset="0"/>
                          <a:ea typeface="Malgun Gothic"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l" fontAlgn="ctr"/>
                      <a:endPar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a:noFill/>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BLE-</a:t>
                      </a: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온도로거</a:t>
                      </a:r>
                      <a:endPar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16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 </a:t>
                      </a:r>
                    </a:p>
                  </a:txBody>
                  <a:tcPr marL="36000" marR="36000" marT="0" marB="0" anchor="ctr">
                    <a:lnL>
                      <a:noFill/>
                    </a:lnL>
                    <a:lnR w="12700" cap="flat" cmpd="sng" algn="ctr">
                      <a:no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130 </a:t>
                      </a:r>
                    </a:p>
                  </a:txBody>
                  <a:tcPr marL="36000" marR="36000" marT="0" marB="0" anchor="ctr">
                    <a:lnL w="1270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3925293290"/>
                  </a:ext>
                </a:extLst>
              </a:tr>
              <a:tr h="119468">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900" b="1" i="0" u="none" strike="noStrike">
                          <a:solidFill>
                            <a:srgbClr val="000000"/>
                          </a:solidFill>
                          <a:effectLst/>
                          <a:latin typeface="Arial" panose="020B0604020202020204" pitchFamily="34" charset="0"/>
                          <a:ea typeface="Malgun Gothic"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a:noFill/>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클라우드서비스</a:t>
                      </a:r>
                      <a:endPar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82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222 </a:t>
                      </a:r>
                    </a:p>
                  </a:txBody>
                  <a:tcPr marL="36000" marR="36000" marT="0" marB="0" anchor="ctr">
                    <a:lnL>
                      <a:noFill/>
                    </a:lnL>
                    <a:lnR w="12700" cap="flat" cmpd="sng" algn="ctr">
                      <a:no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142 </a:t>
                      </a:r>
                    </a:p>
                  </a:txBody>
                  <a:tcPr marL="36000" marR="36000" marT="0" marB="0" anchor="ctr">
                    <a:lnL w="12700" cap="flat" cmpd="sng" algn="ctr">
                      <a:no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431027918"/>
                  </a:ext>
                </a:extLst>
              </a:tr>
            </a:tbl>
          </a:graphicData>
        </a:graphic>
      </p:graphicFrame>
    </p:spTree>
    <p:extLst>
      <p:ext uri="{BB962C8B-B14F-4D97-AF65-F5344CB8AC3E}">
        <p14:creationId xmlns:p14="http://schemas.microsoft.com/office/powerpoint/2010/main" val="2362968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Group 3">
            <a:extLst>
              <a:ext uri="{FF2B5EF4-FFF2-40B4-BE49-F238E27FC236}">
                <a16:creationId xmlns:a16="http://schemas.microsoft.com/office/drawing/2014/main" id="{1467BF33-DF8B-4824-9975-24B655697CEA}"/>
              </a:ext>
            </a:extLst>
          </p:cNvPr>
          <p:cNvGraphicFramePr>
            <a:graphicFrameLocks noGrp="1"/>
          </p:cNvGraphicFramePr>
          <p:nvPr/>
        </p:nvGraphicFramePr>
        <p:xfrm>
          <a:off x="468001" y="1191600"/>
          <a:ext cx="9038334" cy="5021876"/>
        </p:xfrm>
        <a:graphic>
          <a:graphicData uri="http://schemas.openxmlformats.org/drawingml/2006/table">
            <a:tbl>
              <a:tblPr/>
              <a:tblGrid>
                <a:gridCol w="1557064">
                  <a:extLst>
                    <a:ext uri="{9D8B030D-6E8A-4147-A177-3AD203B41FA5}">
                      <a16:colId xmlns:a16="http://schemas.microsoft.com/office/drawing/2014/main" val="20000"/>
                    </a:ext>
                  </a:extLst>
                </a:gridCol>
                <a:gridCol w="7481270">
                  <a:extLst>
                    <a:ext uri="{9D8B030D-6E8A-4147-A177-3AD203B41FA5}">
                      <a16:colId xmlns:a16="http://schemas.microsoft.com/office/drawing/2014/main" val="20001"/>
                    </a:ext>
                  </a:extLst>
                </a:gridCol>
              </a:tblGrid>
              <a:tr h="266276">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lang="en-US" altLang="ko-KR" sz="1000" b="1" i="0" u="none" strike="noStrike" kern="1200" dirty="0">
                          <a:solidFill>
                            <a:schemeClr val="bg1"/>
                          </a:solidFill>
                          <a:effectLst/>
                          <a:latin typeface="Arial" panose="020B0604020202020204" pitchFamily="34" charset="0"/>
                          <a:ea typeface="+mn-ea"/>
                          <a:cs typeface="Arial" panose="020B0604020202020204" pitchFamily="34" charset="0"/>
                        </a:rPr>
                        <a:t>Topic</a:t>
                      </a:r>
                      <a:endPar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Details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5560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Cost Structure</a:t>
                      </a:r>
                      <a:endParaRPr kumimoji="0" lang="en-US" altLang="ko-KR" sz="1000" b="1" i="0" u="none" strike="noStrike" kern="1200" cap="none" spc="0" normalizeH="0" baseline="3000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852863"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3852863" algn="l"/>
                          <a:tab pos="4935538" algn="l"/>
                        </a:tabLst>
                        <a:defRPr/>
                      </a:pP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매출원가</a:t>
                      </a:r>
                    </a:p>
                    <a:p>
                      <a:pPr marL="39449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’21</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회사의 매출원가율은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34.3%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수준이며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매출원가는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온도로거</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생산 관련 원재료 및 외주가공비로 구성됨</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39449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회사는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’19</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~’20</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년도 제품 개발 및 샘플 제작에 따른 연구비 성격의 비용을 외주가공비로 처리하였으며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이에 따라 제품매출이 크지 않았음에도 불구하고 매출원가가 다소 발생하였음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3852863"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3852863" algn="l"/>
                          <a:tab pos="4935538" algn="l"/>
                        </a:tabLst>
                        <a:defRPr/>
                      </a:pP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판매비와 관리비</a:t>
                      </a:r>
                    </a:p>
                    <a:p>
                      <a:pPr marL="39449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’21</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기준 회사의 매출액 대비 판관비 비율은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30.2%</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로</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급여</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(13.8%),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지급수수료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(3.7%),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연구비</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(3.2%),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임차료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관리비</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(2.6%),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상여</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(2.6%)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순으로 높은 비중을 차지함</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39449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운반비를 제외한 판관비는 대부분 고정비적 성격임</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3852863"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3852863" algn="l"/>
                          <a:tab pos="4935538" algn="l"/>
                        </a:tabLst>
                        <a:defRPr/>
                      </a:pPr>
                      <a:r>
                        <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EBITDA</a:t>
                      </a:r>
                      <a:endPar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9449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회사는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’20</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년까지 지속적인 영업손실을 기록하였으나</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’21</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Covid-19</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백신 유통관리체계 구축 및 운영사업의 협력사로 선정됨에 따라 매출이 크게 상승하였고</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이에 따라 흑자로 전환되었음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39449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‘21</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기준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EBITDA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는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35.6%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수준임</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3852863"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3852863" algn="l"/>
                          <a:tab pos="4935538" algn="l"/>
                        </a:tabLst>
                        <a:defRPr/>
                      </a:pPr>
                      <a:r>
                        <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VC/FC</a:t>
                      </a:r>
                      <a:endPar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9449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’21</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기준 회사의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FC</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는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11.2</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억원 수준이며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’20</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3.8</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억원 대비 증가하였음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이는 회사 사업이 성장함에 따라 사무실 이전에 따른 임차료 증가</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직원 수 증가에 따른 인건비 증가</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등에 기인함</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39449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‘21</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기준 회사의 전체 비용 대비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FC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비중은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46.4%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수준이며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향후 매출액이 증가하는 경우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Leverage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효과에 따라 마진율이 개선될 가능성이 존재함</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4" name="제목 2">
            <a:extLst>
              <a:ext uri="{FF2B5EF4-FFF2-40B4-BE49-F238E27FC236}">
                <a16:creationId xmlns:a16="http://schemas.microsoft.com/office/drawing/2014/main" id="{EC31AAB1-348F-4B38-BBAE-3ED466156B32}"/>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400" b="1" dirty="0">
                <a:solidFill>
                  <a:srgbClr val="00338D"/>
                </a:solidFill>
                <a:latin typeface="KPMG Extralight" panose="020B0303030202040204" pitchFamily="34" charset="0"/>
              </a:rPr>
              <a:t>Quality of Earnings (6/6) </a:t>
            </a:r>
            <a:endParaRPr lang="en-US" altLang="ko-KR" sz="4400" b="1" dirty="0">
              <a:solidFill>
                <a:srgbClr val="00338D"/>
              </a:solidFill>
              <a:highlight>
                <a:srgbClr val="FFFF00"/>
              </a:highlight>
              <a:latin typeface="KPMG Extralight" panose="020B0303030202040204" pitchFamily="34" charset="0"/>
            </a:endParaRPr>
          </a:p>
        </p:txBody>
      </p:sp>
      <p:graphicFrame>
        <p:nvGraphicFramePr>
          <p:cNvPr id="6" name="표 5">
            <a:extLst>
              <a:ext uri="{FF2B5EF4-FFF2-40B4-BE49-F238E27FC236}">
                <a16:creationId xmlns:a16="http://schemas.microsoft.com/office/drawing/2014/main" id="{02D089B7-B2A5-4C46-8D1C-6DA943953046}"/>
              </a:ext>
            </a:extLst>
          </p:cNvPr>
          <p:cNvGraphicFramePr>
            <a:graphicFrameLocks noGrp="1"/>
          </p:cNvGraphicFramePr>
          <p:nvPr/>
        </p:nvGraphicFramePr>
        <p:xfrm>
          <a:off x="2138400" y="1515600"/>
          <a:ext cx="3551712" cy="4282440"/>
        </p:xfrm>
        <a:graphic>
          <a:graphicData uri="http://schemas.openxmlformats.org/drawingml/2006/table">
            <a:tbl>
              <a:tblPr/>
              <a:tblGrid>
                <a:gridCol w="97400">
                  <a:extLst>
                    <a:ext uri="{9D8B030D-6E8A-4147-A177-3AD203B41FA5}">
                      <a16:colId xmlns:a16="http://schemas.microsoft.com/office/drawing/2014/main" val="2606210696"/>
                    </a:ext>
                  </a:extLst>
                </a:gridCol>
                <a:gridCol w="864000">
                  <a:extLst>
                    <a:ext uri="{9D8B030D-6E8A-4147-A177-3AD203B41FA5}">
                      <a16:colId xmlns:a16="http://schemas.microsoft.com/office/drawing/2014/main" val="2216531864"/>
                    </a:ext>
                  </a:extLst>
                </a:gridCol>
                <a:gridCol w="324000">
                  <a:extLst>
                    <a:ext uri="{9D8B030D-6E8A-4147-A177-3AD203B41FA5}">
                      <a16:colId xmlns:a16="http://schemas.microsoft.com/office/drawing/2014/main" val="1835676856"/>
                    </a:ext>
                  </a:extLst>
                </a:gridCol>
                <a:gridCol w="566578">
                  <a:extLst>
                    <a:ext uri="{9D8B030D-6E8A-4147-A177-3AD203B41FA5}">
                      <a16:colId xmlns:a16="http://schemas.microsoft.com/office/drawing/2014/main" val="4252764644"/>
                    </a:ext>
                  </a:extLst>
                </a:gridCol>
                <a:gridCol w="566578">
                  <a:extLst>
                    <a:ext uri="{9D8B030D-6E8A-4147-A177-3AD203B41FA5}">
                      <a16:colId xmlns:a16="http://schemas.microsoft.com/office/drawing/2014/main" val="4271852142"/>
                    </a:ext>
                  </a:extLst>
                </a:gridCol>
                <a:gridCol w="566578">
                  <a:extLst>
                    <a:ext uri="{9D8B030D-6E8A-4147-A177-3AD203B41FA5}">
                      <a16:colId xmlns:a16="http://schemas.microsoft.com/office/drawing/2014/main" val="2597371218"/>
                    </a:ext>
                  </a:extLst>
                </a:gridCol>
                <a:gridCol w="566578">
                  <a:extLst>
                    <a:ext uri="{9D8B030D-6E8A-4147-A177-3AD203B41FA5}">
                      <a16:colId xmlns:a16="http://schemas.microsoft.com/office/drawing/2014/main" val="2745442233"/>
                    </a:ext>
                  </a:extLst>
                </a:gridCol>
              </a:tblGrid>
              <a:tr h="0">
                <a:tc gridSpan="2">
                  <a:txBody>
                    <a:bodyPr/>
                    <a:lstStyle/>
                    <a:p>
                      <a:pPr algn="l" fontAlgn="ctr"/>
                      <a:r>
                        <a:rPr lang="en-US" altLang="ko-KR" sz="900" b="1" i="0" u="none" strike="noStrike" dirty="0">
                          <a:solidFill>
                            <a:srgbClr val="FFFFFF"/>
                          </a:solidFill>
                          <a:effectLst/>
                          <a:latin typeface="Arial" panose="020B0604020202020204" pitchFamily="34" charset="0"/>
                          <a:ea typeface="+mj-ea"/>
                          <a:cs typeface="Arial" panose="020B0604020202020204" pitchFamily="34" charset="0"/>
                        </a:rPr>
                        <a:t>(</a:t>
                      </a:r>
                      <a:r>
                        <a:rPr lang="ko-KR" altLang="en-US" sz="900" b="1" i="0" u="none" strike="noStrike" dirty="0">
                          <a:solidFill>
                            <a:srgbClr val="FFFFFF"/>
                          </a:solidFill>
                          <a:effectLst/>
                          <a:latin typeface="Arial" panose="020B0604020202020204" pitchFamily="34" charset="0"/>
                          <a:ea typeface="+mj-ea"/>
                          <a:cs typeface="Arial" panose="020B0604020202020204" pitchFamily="34" charset="0"/>
                        </a:rPr>
                        <a:t>단위</a:t>
                      </a:r>
                      <a:r>
                        <a:rPr lang="en-US" altLang="ko-KR" sz="900" b="1" i="0" u="none" strike="noStrike" dirty="0">
                          <a:solidFill>
                            <a:srgbClr val="FFFFFF"/>
                          </a:solidFill>
                          <a:effectLst/>
                          <a:latin typeface="Arial" panose="020B0604020202020204" pitchFamily="34" charset="0"/>
                          <a:ea typeface="+mj-ea"/>
                          <a:cs typeface="Arial" panose="020B0604020202020204" pitchFamily="34" charset="0"/>
                        </a:rPr>
                        <a:t>: </a:t>
                      </a:r>
                      <a:r>
                        <a:rPr lang="ko-KR" altLang="en-US" sz="900" b="1" i="0" u="none" strike="noStrike" dirty="0">
                          <a:solidFill>
                            <a:srgbClr val="FFFFFF"/>
                          </a:solidFill>
                          <a:effectLst/>
                          <a:latin typeface="Arial" panose="020B0604020202020204" pitchFamily="34" charset="0"/>
                          <a:ea typeface="+mj-ea"/>
                          <a:cs typeface="Arial" panose="020B0604020202020204" pitchFamily="34" charset="0"/>
                        </a:rPr>
                        <a:t>백만원</a:t>
                      </a:r>
                      <a:r>
                        <a:rPr lang="en-US" altLang="ko-KR" sz="900" b="1" i="0" u="none" strike="noStrike" dirty="0">
                          <a:solidFill>
                            <a:srgbClr val="FFFFFF"/>
                          </a:solidFill>
                          <a:effectLst/>
                          <a:latin typeface="Arial" panose="020B0604020202020204" pitchFamily="34" charset="0"/>
                          <a:ea typeface="+mj-ea"/>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hMerge="1">
                  <a:txBody>
                    <a:bodyPr/>
                    <a:lstStyle/>
                    <a:p>
                      <a:pPr latinLnBrk="1"/>
                      <a:endParaRPr lang="ko-KR" altLang="en-US"/>
                    </a:p>
                  </a:txBody>
                  <a:tcPr/>
                </a:tc>
                <a:tc>
                  <a:txBody>
                    <a:bodyPr/>
                    <a:lstStyle/>
                    <a:p>
                      <a:pPr algn="l" fontAlgn="ctr"/>
                      <a:r>
                        <a:rPr lang="ko-KR" altLang="en-US" sz="900" b="1" i="0" u="none" strike="noStrike" dirty="0">
                          <a:solidFill>
                            <a:srgbClr val="FFFFFF"/>
                          </a:solidFill>
                          <a:effectLst/>
                          <a:latin typeface="Arial" panose="020B0604020202020204" pitchFamily="34" charset="0"/>
                          <a:ea typeface="+mj-ea"/>
                          <a:cs typeface="Arial" panose="020B0604020202020204" pitchFamily="34" charset="0"/>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mj-ea"/>
                          <a:cs typeface="Arial" panose="020B0604020202020204" pitchFamily="34" charset="0"/>
                        </a:rPr>
                        <a:t>FY19</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a:solidFill>
                            <a:srgbClr val="FFFFFF"/>
                          </a:solidFill>
                          <a:effectLst/>
                          <a:latin typeface="Arial" panose="020B0604020202020204" pitchFamily="34" charset="0"/>
                          <a:ea typeface="+mj-ea"/>
                          <a:cs typeface="Arial" panose="020B0604020202020204" pitchFamily="34" charset="0"/>
                        </a:rPr>
                        <a:t>FY20</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a:solidFill>
                            <a:srgbClr val="FFFFFF"/>
                          </a:solidFill>
                          <a:effectLst/>
                          <a:latin typeface="Arial" panose="020B0604020202020204" pitchFamily="34" charset="0"/>
                          <a:ea typeface="+mj-ea"/>
                          <a:cs typeface="Arial" panose="020B0604020202020204" pitchFamily="34" charset="0"/>
                        </a:rPr>
                        <a:t>FY21</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1" u="none" strike="noStrike">
                          <a:solidFill>
                            <a:srgbClr val="FFFFFF"/>
                          </a:solidFill>
                          <a:effectLst/>
                          <a:latin typeface="Arial" panose="020B0604020202020204" pitchFamily="34" charset="0"/>
                          <a:ea typeface="+mj-ea"/>
                          <a:cs typeface="Arial" panose="020B0604020202020204" pitchFamily="34" charset="0"/>
                        </a:rPr>
                        <a:t>% of Rev</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2509928436"/>
                  </a:ext>
                </a:extLst>
              </a:tr>
              <a:tr h="0">
                <a:tc gridSpan="2">
                  <a:txBody>
                    <a:bodyPr/>
                    <a:lstStyle/>
                    <a:p>
                      <a:pPr algn="l" fontAlgn="ctr"/>
                      <a:r>
                        <a:rPr lang="ko-KR" altLang="en-US" sz="900" b="1" i="0" u="none" strike="noStrike" dirty="0">
                          <a:solidFill>
                            <a:srgbClr val="000000"/>
                          </a:solidFill>
                          <a:effectLst/>
                          <a:latin typeface="Arial" panose="020B0604020202020204" pitchFamily="34" charset="0"/>
                          <a:ea typeface="+mj-ea"/>
                          <a:cs typeface="Arial" panose="020B0604020202020204" pitchFamily="34" charset="0"/>
                        </a:rPr>
                        <a:t>매출액</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l"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98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322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3,728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1" u="none" strike="noStrike">
                          <a:solidFill>
                            <a:srgbClr val="000000"/>
                          </a:solidFill>
                          <a:effectLst/>
                          <a:latin typeface="Arial" panose="020B0604020202020204" pitchFamily="34" charset="0"/>
                          <a:ea typeface="맑은 고딕" panose="020B0503020000020004" pitchFamily="50" charset="-127"/>
                        </a:rPr>
                        <a:t>100.0%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2296205818"/>
                  </a:ext>
                </a:extLst>
              </a:tr>
              <a:tr h="0">
                <a:tc>
                  <a:txBody>
                    <a:bodyPr/>
                    <a:lstStyle/>
                    <a:p>
                      <a:pPr algn="l"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제품매출</a:t>
                      </a: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16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52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2,217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59.5%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304218955"/>
                  </a:ext>
                </a:extLst>
              </a:tr>
              <a:tr h="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서비스매출</a:t>
                      </a: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83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270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1,511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40.5%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163714649"/>
                  </a:ext>
                </a:extLst>
              </a:tr>
              <a:tr h="0">
                <a:tc gridSpan="2">
                  <a:txBody>
                    <a:bodyPr/>
                    <a:lstStyle/>
                    <a:p>
                      <a:pPr algn="l" fontAlgn="ctr"/>
                      <a:r>
                        <a:rPr lang="ko-KR" altLang="en-US" sz="900" b="1" i="0" u="none" strike="noStrike" dirty="0">
                          <a:solidFill>
                            <a:srgbClr val="000000"/>
                          </a:solidFill>
                          <a:effectLst/>
                          <a:latin typeface="Arial" panose="020B0604020202020204" pitchFamily="34" charset="0"/>
                          <a:ea typeface="+mj-ea"/>
                          <a:cs typeface="Arial" panose="020B0604020202020204" pitchFamily="34" charset="0"/>
                        </a:rPr>
                        <a:t>매출원가</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l" fontAlgn="ctr"/>
                      <a:r>
                        <a:rPr lang="en-US" altLang="ko-KR" sz="900" b="0" i="0" u="none" strike="noStrike" dirty="0">
                          <a:solidFill>
                            <a:srgbClr val="000000"/>
                          </a:solidFill>
                          <a:effectLst/>
                          <a:latin typeface="Arial" panose="020B0604020202020204" pitchFamily="34" charset="0"/>
                          <a:ea typeface="+mj-ea"/>
                          <a:cs typeface="Arial" panose="020B0604020202020204" pitchFamily="34" charset="0"/>
                        </a:rPr>
                        <a:t>VC</a:t>
                      </a:r>
                      <a:endParaRPr lang="ko-KR" altLang="en-US" sz="900" b="0"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78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188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1,280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1" u="none" strike="noStrike">
                          <a:solidFill>
                            <a:srgbClr val="000000"/>
                          </a:solidFill>
                          <a:effectLst/>
                          <a:latin typeface="Arial" panose="020B0604020202020204" pitchFamily="34" charset="0"/>
                          <a:ea typeface="맑은 고딕" panose="020B0503020000020004" pitchFamily="50" charset="-127"/>
                        </a:rPr>
                        <a:t>34.3%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422430309"/>
                  </a:ext>
                </a:extLst>
              </a:tr>
              <a:tr h="0">
                <a:tc gridSpan="2">
                  <a:txBody>
                    <a:bodyPr/>
                    <a:lstStyle/>
                    <a:p>
                      <a:pPr algn="l"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매출총이익</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l"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21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134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2,448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1" u="none" strike="noStrike">
                          <a:solidFill>
                            <a:srgbClr val="000000"/>
                          </a:solidFill>
                          <a:effectLst/>
                          <a:latin typeface="Arial" panose="020B0604020202020204" pitchFamily="34" charset="0"/>
                          <a:ea typeface="맑은 고딕" panose="020B0503020000020004" pitchFamily="50" charset="-127"/>
                        </a:rPr>
                        <a:t>65.7%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2595098915"/>
                  </a:ext>
                </a:extLst>
              </a:tr>
              <a:tr h="0">
                <a:tc>
                  <a:txBody>
                    <a:bodyPr/>
                    <a:lstStyle/>
                    <a:p>
                      <a:pPr algn="l"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ea typeface="+mj-ea"/>
                          <a:cs typeface="Arial" panose="020B0604020202020204" pitchFamily="34" charset="0"/>
                        </a:rPr>
                        <a:t>GP %</a:t>
                      </a: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900" b="0" i="1"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a:noFill/>
                    </a:lnL>
                    <a:lnR>
                      <a:noFill/>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21.0% </a:t>
                      </a:r>
                    </a:p>
                  </a:txBody>
                  <a:tcPr marL="36000" marR="36000" marT="0" marB="0" anchor="ctr">
                    <a:lnL>
                      <a:noFill/>
                    </a:lnL>
                    <a:lnR>
                      <a:noFill/>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41.7%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65.7%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sz="900" b="0" i="1" u="none" strike="noStrike">
                          <a:solidFill>
                            <a:srgbClr val="000000"/>
                          </a:solidFill>
                          <a:effectLst/>
                          <a:latin typeface="Arial" panose="020B0604020202020204" pitchFamily="34" charset="0"/>
                          <a:ea typeface="맑은 고딕" panose="020B0503020000020004" pitchFamily="50" charset="-127"/>
                        </a:rPr>
                        <a:t>N/A</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076132468"/>
                  </a:ext>
                </a:extLst>
              </a:tr>
              <a:tr h="0">
                <a:tc gridSpan="2">
                  <a:txBody>
                    <a:bodyPr/>
                    <a:lstStyle/>
                    <a:p>
                      <a:pPr algn="l"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판매비와 관리비</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l"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227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375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1,127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1" u="none" strike="noStrike">
                          <a:solidFill>
                            <a:srgbClr val="000000"/>
                          </a:solidFill>
                          <a:effectLst/>
                          <a:latin typeface="Arial" panose="020B0604020202020204" pitchFamily="34" charset="0"/>
                          <a:ea typeface="맑은 고딕" panose="020B0503020000020004" pitchFamily="50" charset="-127"/>
                        </a:rPr>
                        <a:t>30.2%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1460639321"/>
                  </a:ext>
                </a:extLst>
              </a:tr>
              <a:tr h="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급여</a:t>
                      </a: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l" fontAlgn="ctr"/>
                      <a:r>
                        <a:rPr lang="en-US" sz="900" b="0" i="0" u="none" strike="noStrike">
                          <a:solidFill>
                            <a:srgbClr val="000000"/>
                          </a:solidFill>
                          <a:effectLst/>
                          <a:latin typeface="Arial" panose="020B0604020202020204" pitchFamily="34" charset="0"/>
                          <a:ea typeface="+mj-ea"/>
                          <a:cs typeface="Arial" panose="020B0604020202020204" pitchFamily="34" charset="0"/>
                        </a:rPr>
                        <a:t>FC</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96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259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514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13.8%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2719109597"/>
                  </a:ext>
                </a:extLst>
              </a:tr>
              <a:tr h="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상여금</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l" fontAlgn="ctr"/>
                      <a:r>
                        <a:rPr lang="en-US" sz="900" b="0" i="0" u="none" strike="noStrike">
                          <a:solidFill>
                            <a:srgbClr val="000000"/>
                          </a:solidFill>
                          <a:effectLst/>
                          <a:latin typeface="Arial" panose="020B0604020202020204" pitchFamily="34" charset="0"/>
                          <a:ea typeface="+mj-ea"/>
                          <a:cs typeface="Arial" panose="020B0604020202020204" pitchFamily="34" charset="0"/>
                        </a:rPr>
                        <a:t>FC</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98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2.6%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1542947533"/>
                  </a:ext>
                </a:extLst>
              </a:tr>
              <a:tr h="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퇴직급여</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l" fontAlgn="ctr"/>
                      <a:r>
                        <a:rPr lang="en-US" sz="900" b="0" i="0" u="none" strike="noStrike">
                          <a:solidFill>
                            <a:srgbClr val="000000"/>
                          </a:solidFill>
                          <a:effectLst/>
                          <a:latin typeface="Arial" panose="020B0604020202020204" pitchFamily="34" charset="0"/>
                          <a:ea typeface="+mj-ea"/>
                          <a:cs typeface="Arial" panose="020B0604020202020204" pitchFamily="34" charset="0"/>
                        </a:rPr>
                        <a:t>FC</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0.2%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1707289836"/>
                  </a:ext>
                </a:extLst>
              </a:tr>
              <a:tr h="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복리후생비</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l" fontAlgn="ctr"/>
                      <a:r>
                        <a:rPr lang="en-US" sz="900" b="0" i="0" u="none" strike="noStrike">
                          <a:solidFill>
                            <a:srgbClr val="000000"/>
                          </a:solidFill>
                          <a:effectLst/>
                          <a:latin typeface="Arial" panose="020B0604020202020204" pitchFamily="34" charset="0"/>
                          <a:ea typeface="+mj-ea"/>
                          <a:cs typeface="Arial" panose="020B0604020202020204" pitchFamily="34" charset="0"/>
                        </a:rPr>
                        <a:t>FC</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16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18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53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1.4%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316720732"/>
                  </a:ext>
                </a:extLst>
              </a:tr>
              <a:tr h="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임차료</a:t>
                      </a:r>
                      <a:r>
                        <a:rPr lang="en-US" altLang="ko-KR" sz="900" b="0" i="0" u="none" strike="noStrike">
                          <a:solidFill>
                            <a:srgbClr val="000000"/>
                          </a:solidFill>
                          <a:effectLst/>
                          <a:latin typeface="Arial" panose="020B0604020202020204" pitchFamily="34" charset="0"/>
                          <a:ea typeface="+mj-ea"/>
                          <a:cs typeface="Arial" panose="020B0604020202020204" pitchFamily="34" charset="0"/>
                        </a:rPr>
                        <a:t>/</a:t>
                      </a:r>
                      <a:r>
                        <a:rPr lang="ko-KR" altLang="en-US" sz="900" b="0" i="0" u="none" strike="noStrike">
                          <a:solidFill>
                            <a:srgbClr val="000000"/>
                          </a:solidFill>
                          <a:effectLst/>
                          <a:latin typeface="Arial" panose="020B0604020202020204" pitchFamily="34" charset="0"/>
                          <a:ea typeface="+mj-ea"/>
                          <a:cs typeface="Arial" panose="020B0604020202020204" pitchFamily="34" charset="0"/>
                        </a:rPr>
                        <a:t>관리비</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l" fontAlgn="ctr"/>
                      <a:r>
                        <a:rPr lang="en-US" sz="900" b="0" i="0" u="none" strike="noStrike">
                          <a:solidFill>
                            <a:srgbClr val="000000"/>
                          </a:solidFill>
                          <a:effectLst/>
                          <a:latin typeface="Arial" panose="020B0604020202020204" pitchFamily="34" charset="0"/>
                          <a:ea typeface="+mj-ea"/>
                          <a:cs typeface="Arial" panose="020B0604020202020204" pitchFamily="34" charset="0"/>
                        </a:rPr>
                        <a:t>FC</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66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98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2.6%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646340243"/>
                  </a:ext>
                </a:extLst>
              </a:tr>
              <a:tr h="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보험료</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l" fontAlgn="ctr"/>
                      <a:r>
                        <a:rPr lang="en-US" sz="900" b="0" i="0" u="none" strike="noStrike">
                          <a:solidFill>
                            <a:srgbClr val="000000"/>
                          </a:solidFill>
                          <a:effectLst/>
                          <a:latin typeface="Arial" panose="020B0604020202020204" pitchFamily="34" charset="0"/>
                          <a:ea typeface="+mj-ea"/>
                          <a:cs typeface="Arial" panose="020B0604020202020204" pitchFamily="34" charset="0"/>
                        </a:rPr>
                        <a:t>FC</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11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0.3%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1113754393"/>
                  </a:ext>
                </a:extLst>
              </a:tr>
              <a:tr h="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운반비</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l" fontAlgn="ctr"/>
                      <a:r>
                        <a:rPr lang="en-US" sz="900" b="0" i="0" u="none" strike="noStrike">
                          <a:solidFill>
                            <a:srgbClr val="000000"/>
                          </a:solidFill>
                          <a:effectLst/>
                          <a:latin typeface="Arial" panose="020B0604020202020204" pitchFamily="34" charset="0"/>
                          <a:ea typeface="+mj-ea"/>
                          <a:cs typeface="Arial" panose="020B0604020202020204" pitchFamily="34" charset="0"/>
                        </a:rPr>
                        <a:t>VC</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0.2%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635787078"/>
                  </a:ext>
                </a:extLst>
              </a:tr>
              <a:tr h="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소모품비</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l" fontAlgn="ctr"/>
                      <a:r>
                        <a:rPr lang="en-US" sz="900" b="0" i="0" u="none" strike="noStrike">
                          <a:solidFill>
                            <a:srgbClr val="000000"/>
                          </a:solidFill>
                          <a:effectLst/>
                          <a:latin typeface="Arial" panose="020B0604020202020204" pitchFamily="34" charset="0"/>
                          <a:ea typeface="+mj-ea"/>
                          <a:cs typeface="Arial" panose="020B0604020202020204" pitchFamily="34" charset="0"/>
                        </a:rPr>
                        <a:t>FC</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19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0.5%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1506817797"/>
                  </a:ext>
                </a:extLst>
              </a:tr>
              <a:tr h="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지급수수료</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l" fontAlgn="ctr"/>
                      <a:r>
                        <a:rPr lang="en-US" sz="900" b="0" i="0" u="none" strike="noStrike">
                          <a:solidFill>
                            <a:srgbClr val="000000"/>
                          </a:solidFill>
                          <a:effectLst/>
                          <a:latin typeface="Arial" panose="020B0604020202020204" pitchFamily="34" charset="0"/>
                          <a:ea typeface="+mj-ea"/>
                          <a:cs typeface="Arial" panose="020B0604020202020204" pitchFamily="34" charset="0"/>
                        </a:rPr>
                        <a:t>FC</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19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14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139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3.7%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1865940449"/>
                  </a:ext>
                </a:extLst>
              </a:tr>
              <a:tr h="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err="1">
                          <a:solidFill>
                            <a:srgbClr val="000000"/>
                          </a:solidFill>
                          <a:effectLst/>
                          <a:latin typeface="Arial" panose="020B0604020202020204" pitchFamily="34" charset="0"/>
                          <a:ea typeface="+mj-ea"/>
                          <a:cs typeface="Arial" panose="020B0604020202020204" pitchFamily="34" charset="0"/>
                        </a:rPr>
                        <a:t>세금과공과</a:t>
                      </a:r>
                      <a:endParaRPr lang="ko-KR" altLang="en-US" sz="900" b="0"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l" fontAlgn="ctr"/>
                      <a:r>
                        <a:rPr lang="en-US" sz="900" b="0" i="0" u="none" strike="noStrike">
                          <a:solidFill>
                            <a:srgbClr val="000000"/>
                          </a:solidFill>
                          <a:effectLst/>
                          <a:latin typeface="Arial" panose="020B0604020202020204" pitchFamily="34" charset="0"/>
                          <a:ea typeface="+mj-ea"/>
                          <a:cs typeface="Arial" panose="020B0604020202020204" pitchFamily="34" charset="0"/>
                        </a:rPr>
                        <a:t>FC</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7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19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0.5%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89952593"/>
                  </a:ext>
                </a:extLst>
              </a:tr>
              <a:tr h="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감가상각비</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l" fontAlgn="ctr"/>
                      <a:r>
                        <a:rPr lang="en-US" sz="900" b="0" i="0" u="none" strike="noStrike">
                          <a:solidFill>
                            <a:srgbClr val="000000"/>
                          </a:solidFill>
                          <a:effectLst/>
                          <a:latin typeface="Arial" panose="020B0604020202020204" pitchFamily="34" charset="0"/>
                          <a:ea typeface="+mj-ea"/>
                          <a:cs typeface="Arial" panose="020B0604020202020204" pitchFamily="34" charset="0"/>
                        </a:rPr>
                        <a:t>FC</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0.2%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345407741"/>
                  </a:ext>
                </a:extLst>
              </a:tr>
              <a:tr h="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mj-ea"/>
                          <a:cs typeface="Arial" panose="020B0604020202020204" pitchFamily="34" charset="0"/>
                        </a:rPr>
                        <a:t>연구비</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l" fontAlgn="ctr"/>
                      <a:r>
                        <a:rPr lang="en-US" sz="900" b="0" i="0" u="none" strike="noStrike">
                          <a:solidFill>
                            <a:srgbClr val="000000"/>
                          </a:solidFill>
                          <a:effectLst/>
                          <a:latin typeface="Arial" panose="020B0604020202020204" pitchFamily="34" charset="0"/>
                          <a:ea typeface="+mj-ea"/>
                          <a:cs typeface="Arial" panose="020B0604020202020204" pitchFamily="34" charset="0"/>
                        </a:rPr>
                        <a:t>FC</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118 </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3.2%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3798138942"/>
                  </a:ext>
                </a:extLst>
              </a:tr>
              <a:tr h="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기타</a:t>
                      </a: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al" panose="020B0604020202020204" pitchFamily="34" charset="0"/>
                          <a:ea typeface="+mj-ea"/>
                          <a:cs typeface="Arial" panose="020B0604020202020204" pitchFamily="34" charset="0"/>
                        </a:rPr>
                        <a:t>FC</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34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0.9%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246202800"/>
                  </a:ext>
                </a:extLst>
              </a:tr>
              <a:tr h="0">
                <a:tc gridSpan="2">
                  <a:txBody>
                    <a:bodyPr/>
                    <a:lstStyle/>
                    <a:p>
                      <a:pPr algn="l" fontAlgn="ctr"/>
                      <a:r>
                        <a:rPr lang="en-US" sz="900" b="1" i="0" u="none" strike="noStrike" dirty="0">
                          <a:solidFill>
                            <a:srgbClr val="000000"/>
                          </a:solidFill>
                          <a:effectLst/>
                          <a:latin typeface="Arial" panose="020B0604020202020204" pitchFamily="34" charset="0"/>
                          <a:ea typeface="+mj-ea"/>
                          <a:cs typeface="Arial" panose="020B0604020202020204" pitchFamily="34" charset="0"/>
                        </a:rPr>
                        <a:t>EBIT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l"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(207)</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(241)</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1,321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1" u="none" strike="noStrike">
                          <a:solidFill>
                            <a:srgbClr val="000000"/>
                          </a:solidFill>
                          <a:effectLst/>
                          <a:latin typeface="Arial" panose="020B0604020202020204" pitchFamily="34" charset="0"/>
                          <a:ea typeface="맑은 고딕" panose="020B0503020000020004" pitchFamily="50" charset="-127"/>
                        </a:rPr>
                        <a:t>35.4%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1948165170"/>
                  </a:ext>
                </a:extLst>
              </a:tr>
              <a:tr h="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ea typeface="+mj-ea"/>
                          <a:cs typeface="Arial" panose="020B0604020202020204" pitchFamily="34" charset="0"/>
                        </a:rPr>
                        <a:t>EBIT%</a:t>
                      </a: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900" b="0" i="1"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a:noFill/>
                    </a:lnL>
                    <a:lnR>
                      <a:noFill/>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(210.2)% </a:t>
                      </a:r>
                    </a:p>
                  </a:txBody>
                  <a:tcPr marL="36000" marR="36000" marT="0" marB="0" anchor="ctr">
                    <a:lnL>
                      <a:noFill/>
                    </a:lnL>
                    <a:lnR>
                      <a:noFill/>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(75.0)%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35.4%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sz="900" b="0" i="1" u="none" strike="noStrike">
                          <a:solidFill>
                            <a:srgbClr val="000000"/>
                          </a:solidFill>
                          <a:effectLst/>
                          <a:latin typeface="Arial" panose="020B0604020202020204" pitchFamily="34" charset="0"/>
                          <a:ea typeface="맑은 고딕" panose="020B0503020000020004" pitchFamily="50" charset="-127"/>
                        </a:rPr>
                        <a:t>N/A</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355774620"/>
                  </a:ext>
                </a:extLst>
              </a:tr>
              <a:tr h="0">
                <a:tc gridSpan="2">
                  <a:txBody>
                    <a:bodyPr/>
                    <a:lstStyle/>
                    <a:p>
                      <a:pPr algn="l" fontAlgn="ctr"/>
                      <a:r>
                        <a:rPr lang="en-US" sz="900" b="1" i="0" u="none" strike="noStrike" dirty="0">
                          <a:solidFill>
                            <a:srgbClr val="000000"/>
                          </a:solidFill>
                          <a:effectLst/>
                          <a:latin typeface="Arial" panose="020B0604020202020204" pitchFamily="34" charset="0"/>
                          <a:ea typeface="+mj-ea"/>
                          <a:cs typeface="Arial" panose="020B0604020202020204" pitchFamily="34" charset="0"/>
                        </a:rPr>
                        <a:t>EBITDA</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l" fontAlgn="ctr"/>
                      <a:r>
                        <a:rPr lang="ko-KR" altLang="en-US" sz="900" b="1"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(206)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(240)</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1,327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1" u="none" strike="noStrike">
                          <a:solidFill>
                            <a:srgbClr val="000000"/>
                          </a:solidFill>
                          <a:effectLst/>
                          <a:latin typeface="Arial" panose="020B0604020202020204" pitchFamily="34" charset="0"/>
                          <a:ea typeface="맑은 고딕" panose="020B0503020000020004" pitchFamily="50" charset="-127"/>
                        </a:rPr>
                        <a:t>35.6%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2745517144"/>
                  </a:ext>
                </a:extLst>
              </a:tr>
              <a:tr h="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en-US" sz="900" b="0" i="1" u="none" strike="noStrike" dirty="0">
                          <a:solidFill>
                            <a:srgbClr val="000000"/>
                          </a:solidFill>
                          <a:effectLst/>
                          <a:latin typeface="Arial" panose="020B0604020202020204" pitchFamily="34" charset="0"/>
                          <a:ea typeface="+mj-ea"/>
                          <a:cs typeface="Arial" panose="020B0604020202020204" pitchFamily="34" charset="0"/>
                        </a:rPr>
                        <a:t>EBITDA%</a:t>
                      </a: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900" b="0" i="1" u="none" strike="noStrike" dirty="0">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a:noFill/>
                    </a:lnL>
                    <a:lnR>
                      <a:noFill/>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(209.4)% </a:t>
                      </a:r>
                    </a:p>
                  </a:txBody>
                  <a:tcPr marL="36000" marR="36000" marT="0" marB="0" anchor="ctr">
                    <a:lnL>
                      <a:noFill/>
                    </a:lnL>
                    <a:lnR>
                      <a:noFill/>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(74.7)%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35.6%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sz="900" b="0" i="1" u="none" strike="noStrike">
                          <a:solidFill>
                            <a:srgbClr val="000000"/>
                          </a:solidFill>
                          <a:effectLst/>
                          <a:latin typeface="Arial" panose="020B0604020202020204" pitchFamily="34" charset="0"/>
                          <a:ea typeface="맑은 고딕" panose="020B0503020000020004" pitchFamily="50" charset="-127"/>
                        </a:rPr>
                        <a:t>N/A</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600594790"/>
                  </a:ext>
                </a:extLst>
              </a:tr>
              <a:tr h="0">
                <a:tc>
                  <a:txBody>
                    <a:bodyPr/>
                    <a:lstStyle/>
                    <a:p>
                      <a:pPr algn="l" fontAlgn="ctr"/>
                      <a:endParaRPr lang="ko-KR" altLang="en-US" sz="200" b="0"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endParaRPr lang="ko-KR" altLang="en-US" sz="200" b="0"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endParaRPr lang="ko-KR" altLang="en-US" sz="200" b="0"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endParaRPr lang="ko-KR" altLang="en-US" sz="2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endParaRPr lang="ko-KR" altLang="en-US" sz="2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endParaRPr lang="ko-KR" altLang="en-US" sz="2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endParaRPr lang="ko-KR" altLang="en-US" sz="2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161744578"/>
                  </a:ext>
                </a:extLst>
              </a:tr>
              <a:tr h="0">
                <a:tc gridSpan="2">
                  <a:txBody>
                    <a:bodyPr/>
                    <a:lstStyle/>
                    <a:p>
                      <a:pPr algn="l" fontAlgn="ctr"/>
                      <a:r>
                        <a:rPr lang="en-US" sz="900" b="1" i="0" u="none" strike="noStrike" dirty="0">
                          <a:solidFill>
                            <a:srgbClr val="000000"/>
                          </a:solidFill>
                          <a:effectLst/>
                          <a:latin typeface="Arial" panose="020B0604020202020204" pitchFamily="34" charset="0"/>
                          <a:ea typeface="+mj-ea"/>
                          <a:cs typeface="Arial" panose="020B0604020202020204" pitchFamily="34" charset="0"/>
                        </a:rPr>
                        <a:t>Total Cost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l" fontAlgn="ctr"/>
                      <a:endParaRPr lang="ko-KR" altLang="en-US" sz="900" b="1"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305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563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2,407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1" u="none" strike="noStrike">
                          <a:solidFill>
                            <a:srgbClr val="000000"/>
                          </a:solidFill>
                          <a:effectLst/>
                          <a:latin typeface="Arial" panose="020B0604020202020204" pitchFamily="34" charset="0"/>
                          <a:ea typeface="맑은 고딕" panose="020B0503020000020004" pitchFamily="50" charset="-127"/>
                        </a:rPr>
                        <a:t>64.6%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2048227747"/>
                  </a:ext>
                </a:extLst>
              </a:tr>
              <a:tr h="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en-US" sz="900" b="0" i="0" u="none" strike="noStrike" dirty="0">
                          <a:solidFill>
                            <a:srgbClr val="000000"/>
                          </a:solidFill>
                          <a:effectLst/>
                          <a:latin typeface="Arial" panose="020B0604020202020204" pitchFamily="34" charset="0"/>
                          <a:ea typeface="+mj-ea"/>
                          <a:cs typeface="Arial" panose="020B0604020202020204" pitchFamily="34" charset="0"/>
                        </a:rPr>
                        <a:t>VC</a:t>
                      </a: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79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188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1,289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34.6%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3332069761"/>
                  </a:ext>
                </a:extLst>
              </a:tr>
              <a:tr h="0">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panose="020B0604020202020204" pitchFamily="34" charset="0"/>
                          <a:ea typeface="+mj-ea"/>
                          <a:cs typeface="Arial" panose="020B0604020202020204" pitchFamily="34" charset="0"/>
                        </a:rPr>
                        <a:t>FC</a:t>
                      </a: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226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375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1,118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30.0%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047824757"/>
                  </a:ext>
                </a:extLst>
              </a:tr>
              <a:tr h="0">
                <a:tc gridSpan="2">
                  <a:txBody>
                    <a:bodyPr/>
                    <a:lstStyle/>
                    <a:p>
                      <a:pPr algn="l" fontAlgn="ctr"/>
                      <a:r>
                        <a:rPr lang="en-US" sz="900" b="1" i="1" u="none" strike="noStrike" dirty="0">
                          <a:solidFill>
                            <a:srgbClr val="000000"/>
                          </a:solidFill>
                          <a:effectLst/>
                          <a:latin typeface="Arial" panose="020B0604020202020204" pitchFamily="34" charset="0"/>
                          <a:ea typeface="+mj-ea"/>
                          <a:cs typeface="Arial" panose="020B0604020202020204" pitchFamily="34" charset="0"/>
                        </a:rPr>
                        <a:t>% of Total</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l" fontAlgn="ctr"/>
                      <a:r>
                        <a:rPr lang="ko-KR" altLang="en-US" sz="900" b="1" i="1"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1" u="none" strike="noStrike">
                          <a:solidFill>
                            <a:srgbClr val="000000"/>
                          </a:solidFill>
                          <a:effectLst/>
                          <a:latin typeface="Arial" panose="020B0604020202020204" pitchFamily="34" charset="0"/>
                          <a:ea typeface="맑은 고딕" panose="020B0503020000020004" pitchFamily="50" charset="-127"/>
                        </a:rPr>
                        <a:t>100.0%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1" u="none" strike="noStrike">
                          <a:solidFill>
                            <a:srgbClr val="000000"/>
                          </a:solidFill>
                          <a:effectLst/>
                          <a:latin typeface="Arial" panose="020B0604020202020204" pitchFamily="34" charset="0"/>
                          <a:ea typeface="맑은 고딕" panose="020B0503020000020004" pitchFamily="50" charset="-127"/>
                        </a:rPr>
                        <a:t>100.0%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1" u="none" strike="noStrike">
                          <a:solidFill>
                            <a:srgbClr val="000000"/>
                          </a:solidFill>
                          <a:effectLst/>
                          <a:latin typeface="Arial" panose="020B0604020202020204" pitchFamily="34" charset="0"/>
                          <a:ea typeface="맑은 고딕" panose="020B0503020000020004" pitchFamily="50" charset="-127"/>
                        </a:rPr>
                        <a:t>100.0%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sz="900" b="1" i="1" u="none" strike="noStrike">
                          <a:solidFill>
                            <a:srgbClr val="000000"/>
                          </a:solidFill>
                          <a:effectLst/>
                          <a:latin typeface="Arial" panose="020B0604020202020204" pitchFamily="34" charset="0"/>
                          <a:ea typeface="맑은 고딕" panose="020B0503020000020004" pitchFamily="50" charset="-127"/>
                        </a:rPr>
                        <a:t>N/A</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210174264"/>
                  </a:ext>
                </a:extLst>
              </a:tr>
              <a:tr h="0">
                <a:tc>
                  <a:txBody>
                    <a:bodyPr/>
                    <a:lstStyle/>
                    <a:p>
                      <a:pPr algn="l" fontAlgn="ctr"/>
                      <a:r>
                        <a:rPr lang="ko-KR" altLang="en-US" sz="900" b="0" i="1"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en-US" sz="900" b="0" i="1" u="none" strike="noStrike" dirty="0">
                          <a:solidFill>
                            <a:srgbClr val="000000"/>
                          </a:solidFill>
                          <a:effectLst/>
                          <a:latin typeface="Arial" panose="020B0604020202020204" pitchFamily="34" charset="0"/>
                          <a:ea typeface="+mj-ea"/>
                          <a:cs typeface="Arial" panose="020B0604020202020204" pitchFamily="34" charset="0"/>
                        </a:rPr>
                        <a:t>VC</a:t>
                      </a: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l" fontAlgn="ctr"/>
                      <a:r>
                        <a:rPr lang="ko-KR" altLang="en-US" sz="900" b="0" i="1"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25.8%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33.4%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53.6% </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sz="900" b="0" i="1" u="none" strike="noStrike">
                          <a:solidFill>
                            <a:srgbClr val="000000"/>
                          </a:solidFill>
                          <a:effectLst/>
                          <a:latin typeface="Arial" panose="020B0604020202020204" pitchFamily="34" charset="0"/>
                          <a:ea typeface="맑은 고딕" panose="020B0503020000020004" pitchFamily="50" charset="-127"/>
                        </a:rPr>
                        <a:t>N/A</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2194772708"/>
                  </a:ext>
                </a:extLst>
              </a:tr>
              <a:tr h="0">
                <a:tc>
                  <a:txBody>
                    <a:bodyPr/>
                    <a:lstStyle/>
                    <a:p>
                      <a:pPr algn="l" fontAlgn="ctr"/>
                      <a:r>
                        <a:rPr lang="ko-KR" altLang="en-US" sz="900" b="0" i="1"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en-US" sz="900" b="0" i="1" u="none" strike="noStrike" dirty="0">
                          <a:solidFill>
                            <a:srgbClr val="000000"/>
                          </a:solidFill>
                          <a:effectLst/>
                          <a:latin typeface="Arial" panose="020B0604020202020204" pitchFamily="34" charset="0"/>
                          <a:ea typeface="+mj-ea"/>
                          <a:cs typeface="Arial" panose="020B0604020202020204" pitchFamily="34" charset="0"/>
                        </a:rPr>
                        <a:t>FC</a:t>
                      </a: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900" b="0" i="1"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74.2%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66.6%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46.4% </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sz="900" b="0" i="1" u="none" strike="noStrike" dirty="0">
                          <a:solidFill>
                            <a:srgbClr val="000000"/>
                          </a:solidFill>
                          <a:effectLst/>
                          <a:latin typeface="Arial" panose="020B0604020202020204" pitchFamily="34" charset="0"/>
                          <a:ea typeface="맑은 고딕" panose="020B0503020000020004" pitchFamily="50" charset="-127"/>
                        </a:rPr>
                        <a:t>N/A</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946619870"/>
                  </a:ext>
                </a:extLst>
              </a:tr>
            </a:tbl>
          </a:graphicData>
        </a:graphic>
      </p:graphicFrame>
      <p:sp>
        <p:nvSpPr>
          <p:cNvPr id="7" name="제목 2">
            <a:extLst>
              <a:ext uri="{FF2B5EF4-FFF2-40B4-BE49-F238E27FC236}">
                <a16:creationId xmlns:a16="http://schemas.microsoft.com/office/drawing/2014/main" id="{2C1764A7-9DD8-4293-8498-EA2208CEFFE4}"/>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ea typeface="맑은 고딕" panose="020B0503020000020004" pitchFamily="50" charset="-127"/>
              </a:rPr>
              <a:t>Key Findings</a:t>
            </a:r>
          </a:p>
        </p:txBody>
      </p:sp>
    </p:spTree>
    <p:extLst>
      <p:ext uri="{BB962C8B-B14F-4D97-AF65-F5344CB8AC3E}">
        <p14:creationId xmlns:p14="http://schemas.microsoft.com/office/powerpoint/2010/main" val="599026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Group 3">
            <a:extLst>
              <a:ext uri="{FF2B5EF4-FFF2-40B4-BE49-F238E27FC236}">
                <a16:creationId xmlns:a16="http://schemas.microsoft.com/office/drawing/2014/main" id="{1467BF33-DF8B-4824-9975-24B655697CEA}"/>
              </a:ext>
            </a:extLst>
          </p:cNvPr>
          <p:cNvGraphicFramePr>
            <a:graphicFrameLocks noGrp="1"/>
          </p:cNvGraphicFramePr>
          <p:nvPr/>
        </p:nvGraphicFramePr>
        <p:xfrm>
          <a:off x="468001" y="1191600"/>
          <a:ext cx="9038334" cy="5111757"/>
        </p:xfrm>
        <a:graphic>
          <a:graphicData uri="http://schemas.openxmlformats.org/drawingml/2006/table">
            <a:tbl>
              <a:tblPr/>
              <a:tblGrid>
                <a:gridCol w="1557064">
                  <a:extLst>
                    <a:ext uri="{9D8B030D-6E8A-4147-A177-3AD203B41FA5}">
                      <a16:colId xmlns:a16="http://schemas.microsoft.com/office/drawing/2014/main" val="20000"/>
                    </a:ext>
                  </a:extLst>
                </a:gridCol>
                <a:gridCol w="7481270">
                  <a:extLst>
                    <a:ext uri="{9D8B030D-6E8A-4147-A177-3AD203B41FA5}">
                      <a16:colId xmlns:a16="http://schemas.microsoft.com/office/drawing/2014/main" val="20001"/>
                    </a:ext>
                  </a:extLst>
                </a:gridCol>
              </a:tblGrid>
              <a:tr h="266276">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lang="en-US" altLang="ko-KR" sz="1000" b="1" i="0" u="none" strike="noStrike" kern="1200" dirty="0">
                          <a:solidFill>
                            <a:schemeClr val="bg1"/>
                          </a:solidFill>
                          <a:effectLst/>
                          <a:latin typeface="Arial" panose="020B0604020202020204" pitchFamily="34" charset="0"/>
                          <a:ea typeface="+mn-ea"/>
                          <a:cs typeface="Arial" panose="020B0604020202020204" pitchFamily="34" charset="0"/>
                        </a:rPr>
                        <a:t>Topic</a:t>
                      </a:r>
                      <a:endPar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Details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5560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Payroll</a:t>
                      </a:r>
                      <a:endParaRPr kumimoji="0" lang="en-US" altLang="ko-KR" sz="1000" b="1" i="0" u="none" strike="noStrike" kern="1200" cap="none" spc="0" normalizeH="0" baseline="3000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319463"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3319463" algn="l"/>
                          <a:tab pos="4935538" algn="l"/>
                        </a:tabLst>
                        <a:defRPr/>
                      </a:pPr>
                      <a:r>
                        <a:rPr kumimoji="0" lang="en-US" altLang="ko-KR"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Overview</a:t>
                      </a:r>
                      <a:endPar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4115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회사의 총 급여는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’19</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이후 지속적으로 상승하였으며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특히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‘21</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전년대비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3.1</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억원 증가하였음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34115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회사의 급여는 연봉제로 별도의 수당이 지급되지</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않아</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근무시간에 따라 급여가 상승하는 구조는 아닌 것으로 파악됨</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34115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대표이사를 제외한 회사의 핵심 기술진은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문윤곤</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이사</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이상환 이사</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안종욱</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이사</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손정기 이사</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손범수 부장</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양명철</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부장 총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6</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인으로</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구성됨</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34115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손범수 부장과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양명철</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부장은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’19</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년부터 상근으로 근무를 하였으며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문윤곤</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이사와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안종욱</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이사는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’21</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6</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월부로 입사하였음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p>
                    <a:p>
                      <a:pPr marL="34115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이상환 이사는 현재 국민대학교 학장으로 겸직이 불가능하고 손정기 이사는 미국에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거주중</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이므로</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현재 비상근 이사로서 회사에 기술적 자문을 제공하고 있어</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별도의 급여는 지급되지 않음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3319463"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3319463" algn="l"/>
                          <a:tab pos="4935538" algn="l"/>
                        </a:tabLst>
                        <a:defRPr/>
                      </a:pPr>
                      <a:r>
                        <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임직원 수</a:t>
                      </a:r>
                    </a:p>
                    <a:p>
                      <a:pPr marL="34115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4115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4115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411538" marR="0" lvl="0" indent="-171450" algn="l" defTabSz="914400" rtl="0" eaLnBrk="1" fontAlgn="auto" latinLnBrk="0" hangingPunct="1">
                        <a:lnSpc>
                          <a:spcPts val="1200"/>
                        </a:lnSpc>
                        <a:spcBef>
                          <a:spcPts val="0"/>
                        </a:spcBef>
                        <a:spcAft>
                          <a:spcPts val="0"/>
                        </a:spcAft>
                        <a:buClr>
                          <a:srgbClr val="00338D"/>
                        </a:buClr>
                        <a:buSzTx/>
                        <a:buFont typeface="Wingdings" panose="05000000000000000000" pitchFamily="2" charset="2"/>
                        <a:buChar char="ü"/>
                        <a:tabLst>
                          <a:tab pos="4935538"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회사의 평균 임직원 수는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’20</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년까지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6~7</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명 수준이었으나</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’21</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회사의 매출액이 급격하게 상승함에 따라</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경영지원</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영업인력 및 개발자를 추가로 채용하여 인력을 확보하였음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p>
                    <a:p>
                      <a:pPr marL="3411538"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4935538" algn="l"/>
                        </a:tabLst>
                        <a:defRPr/>
                      </a:pP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‘21</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말 기준 임원은 문진수 대표이사</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문윤곤</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이사</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고급개발직</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안종욱</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이사</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고급개발직</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정영진 이사</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영업직</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로 구성됨</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171450" marR="0" lvl="0" indent="-171450" algn="l" defTabSz="914400" rtl="0" eaLnBrk="1" fontAlgn="auto" latinLnBrk="0" hangingPunct="1">
                        <a:lnSpc>
                          <a:spcPts val="1200"/>
                        </a:lnSpc>
                        <a:spcBef>
                          <a:spcPts val="1200"/>
                        </a:spcBef>
                        <a:spcAft>
                          <a:spcPts val="0"/>
                        </a:spcAft>
                        <a:buClr>
                          <a:srgbClr val="00338D"/>
                        </a:buClr>
                        <a:buSzTx/>
                        <a:buFont typeface="Wingdings" panose="05000000000000000000" pitchFamily="2" charset="2"/>
                        <a:buChar char="§"/>
                        <a:tabLst>
                          <a:tab pos="4935538" algn="l"/>
                        </a:tabLst>
                        <a:defRPr/>
                      </a:pPr>
                      <a:r>
                        <a:rPr kumimoji="0" lang="ko-KR" altLang="en-US" sz="900" b="1" i="0" u="sng"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인당급여</a:t>
                      </a:r>
                      <a:endParaRPr kumimoji="0" lang="ko-KR" altLang="en-US" sz="900" b="1" i="0" u="sng"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271463" algn="l"/>
                          <a:tab pos="4935538"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회사의 직원은 개발자</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경영지원</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영업직</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H/W</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관리직으로 구분되며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’21</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기준 초급</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중급개발자</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경영지원</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영업 인력의 인당 평균 급여는 연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28~35</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백만원</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고급개발자는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60</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백만원</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H/W</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관리자는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53</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백만원 수준임</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271463" marR="0" lvl="0" indent="-171450"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ü"/>
                        <a:tabLst>
                          <a:tab pos="271463" algn="l"/>
                          <a:tab pos="4935538"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회사의 전체 인당 급여는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’19</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이후 연평균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16.2%</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로 성장하였으며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대표이사 및 중급</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고급개발자는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22~27%,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초급개발자는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9%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수준으로 성장하였음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4" name="제목 2">
            <a:extLst>
              <a:ext uri="{FF2B5EF4-FFF2-40B4-BE49-F238E27FC236}">
                <a16:creationId xmlns:a16="http://schemas.microsoft.com/office/drawing/2014/main" id="{EC31AAB1-348F-4B38-BBAE-3ED466156B32}"/>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400" b="1" dirty="0">
                <a:solidFill>
                  <a:srgbClr val="00338D"/>
                </a:solidFill>
                <a:latin typeface="KPMG Extralight" panose="020B0303030202040204" pitchFamily="34" charset="0"/>
              </a:rPr>
              <a:t>Payroll</a:t>
            </a:r>
          </a:p>
        </p:txBody>
      </p:sp>
      <p:graphicFrame>
        <p:nvGraphicFramePr>
          <p:cNvPr id="3" name="표 2">
            <a:extLst>
              <a:ext uri="{FF2B5EF4-FFF2-40B4-BE49-F238E27FC236}">
                <a16:creationId xmlns:a16="http://schemas.microsoft.com/office/drawing/2014/main" id="{F08B36ED-8D95-418C-A359-5B705F6811E7}"/>
              </a:ext>
            </a:extLst>
          </p:cNvPr>
          <p:cNvGraphicFramePr>
            <a:graphicFrameLocks noGrp="1"/>
          </p:cNvGraphicFramePr>
          <p:nvPr/>
        </p:nvGraphicFramePr>
        <p:xfrm>
          <a:off x="5315478" y="3879427"/>
          <a:ext cx="3949400" cy="487680"/>
        </p:xfrm>
        <a:graphic>
          <a:graphicData uri="http://schemas.openxmlformats.org/drawingml/2006/table">
            <a:tbl>
              <a:tblPr/>
              <a:tblGrid>
                <a:gridCol w="97400">
                  <a:extLst>
                    <a:ext uri="{9D8B030D-6E8A-4147-A177-3AD203B41FA5}">
                      <a16:colId xmlns:a16="http://schemas.microsoft.com/office/drawing/2014/main" val="1947778241"/>
                    </a:ext>
                  </a:extLst>
                </a:gridCol>
                <a:gridCol w="396000">
                  <a:extLst>
                    <a:ext uri="{9D8B030D-6E8A-4147-A177-3AD203B41FA5}">
                      <a16:colId xmlns:a16="http://schemas.microsoft.com/office/drawing/2014/main" val="144250236"/>
                    </a:ext>
                  </a:extLst>
                </a:gridCol>
                <a:gridCol w="432000">
                  <a:extLst>
                    <a:ext uri="{9D8B030D-6E8A-4147-A177-3AD203B41FA5}">
                      <a16:colId xmlns:a16="http://schemas.microsoft.com/office/drawing/2014/main" val="490664948"/>
                    </a:ext>
                  </a:extLst>
                </a:gridCol>
                <a:gridCol w="288000">
                  <a:extLst>
                    <a:ext uri="{9D8B030D-6E8A-4147-A177-3AD203B41FA5}">
                      <a16:colId xmlns:a16="http://schemas.microsoft.com/office/drawing/2014/main" val="1450059594"/>
                    </a:ext>
                  </a:extLst>
                </a:gridCol>
                <a:gridCol w="288000">
                  <a:extLst>
                    <a:ext uri="{9D8B030D-6E8A-4147-A177-3AD203B41FA5}">
                      <a16:colId xmlns:a16="http://schemas.microsoft.com/office/drawing/2014/main" val="2767463914"/>
                    </a:ext>
                  </a:extLst>
                </a:gridCol>
                <a:gridCol w="432000">
                  <a:extLst>
                    <a:ext uri="{9D8B030D-6E8A-4147-A177-3AD203B41FA5}">
                      <a16:colId xmlns:a16="http://schemas.microsoft.com/office/drawing/2014/main" val="3945268556"/>
                    </a:ext>
                  </a:extLst>
                </a:gridCol>
                <a:gridCol w="288000">
                  <a:extLst>
                    <a:ext uri="{9D8B030D-6E8A-4147-A177-3AD203B41FA5}">
                      <a16:colId xmlns:a16="http://schemas.microsoft.com/office/drawing/2014/main" val="625219277"/>
                    </a:ext>
                  </a:extLst>
                </a:gridCol>
                <a:gridCol w="288000">
                  <a:extLst>
                    <a:ext uri="{9D8B030D-6E8A-4147-A177-3AD203B41FA5}">
                      <a16:colId xmlns:a16="http://schemas.microsoft.com/office/drawing/2014/main" val="2308222997"/>
                    </a:ext>
                  </a:extLst>
                </a:gridCol>
                <a:gridCol w="432000">
                  <a:extLst>
                    <a:ext uri="{9D8B030D-6E8A-4147-A177-3AD203B41FA5}">
                      <a16:colId xmlns:a16="http://schemas.microsoft.com/office/drawing/2014/main" val="3988938177"/>
                    </a:ext>
                  </a:extLst>
                </a:gridCol>
                <a:gridCol w="288000">
                  <a:extLst>
                    <a:ext uri="{9D8B030D-6E8A-4147-A177-3AD203B41FA5}">
                      <a16:colId xmlns:a16="http://schemas.microsoft.com/office/drawing/2014/main" val="4041726641"/>
                    </a:ext>
                  </a:extLst>
                </a:gridCol>
                <a:gridCol w="288000">
                  <a:extLst>
                    <a:ext uri="{9D8B030D-6E8A-4147-A177-3AD203B41FA5}">
                      <a16:colId xmlns:a16="http://schemas.microsoft.com/office/drawing/2014/main" val="2018400428"/>
                    </a:ext>
                  </a:extLst>
                </a:gridCol>
                <a:gridCol w="432000">
                  <a:extLst>
                    <a:ext uri="{9D8B030D-6E8A-4147-A177-3AD203B41FA5}">
                      <a16:colId xmlns:a16="http://schemas.microsoft.com/office/drawing/2014/main" val="194240617"/>
                    </a:ext>
                  </a:extLst>
                </a:gridCol>
              </a:tblGrid>
              <a:tr h="0">
                <a:tc gridSpan="2">
                  <a:txBody>
                    <a:bodyPr/>
                    <a:lstStyle/>
                    <a:p>
                      <a:pPr algn="l" fontAlgn="ctr"/>
                      <a:r>
                        <a:rPr lang="en-US" altLang="ko-KR" sz="800" b="1" i="0" u="none" strike="noStrike" dirty="0">
                          <a:solidFill>
                            <a:srgbClr val="FFFFFF"/>
                          </a:solidFill>
                          <a:effectLst/>
                          <a:latin typeface="Arial" panose="020B0604020202020204" pitchFamily="34" charset="0"/>
                          <a:ea typeface="+mj-ea"/>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mj-ea"/>
                          <a:cs typeface="Arial" panose="020B0604020202020204" pitchFamily="34" charset="0"/>
                        </a:rPr>
                        <a:t>단위</a:t>
                      </a:r>
                      <a:r>
                        <a:rPr lang="en-US" altLang="ko-KR" sz="800" b="1" i="0" u="none" strike="noStrike" dirty="0">
                          <a:solidFill>
                            <a:srgbClr val="FFFFFF"/>
                          </a:solidFill>
                          <a:effectLst/>
                          <a:latin typeface="Arial" panose="020B0604020202020204" pitchFamily="34" charset="0"/>
                          <a:ea typeface="+mj-ea"/>
                          <a:cs typeface="Arial" panose="020B0604020202020204" pitchFamily="34" charset="0"/>
                        </a:rPr>
                        <a:t>: </a:t>
                      </a:r>
                      <a:r>
                        <a:rPr lang="ko-KR" altLang="en-US" sz="800" b="1" i="0" u="none" strike="noStrike" dirty="0">
                          <a:solidFill>
                            <a:srgbClr val="FFFFFF"/>
                          </a:solidFill>
                          <a:effectLst/>
                          <a:latin typeface="Arial" panose="020B0604020202020204" pitchFamily="34" charset="0"/>
                          <a:ea typeface="+mj-ea"/>
                          <a:cs typeface="Arial" panose="020B0604020202020204" pitchFamily="34" charset="0"/>
                        </a:rPr>
                        <a:t>명</a:t>
                      </a:r>
                      <a:r>
                        <a:rPr lang="en-US" altLang="ko-KR" sz="800" b="1" i="0" u="none" strike="noStrike" dirty="0">
                          <a:solidFill>
                            <a:srgbClr val="FFFFFF"/>
                          </a:solidFill>
                          <a:effectLst/>
                          <a:latin typeface="Arial" panose="020B0604020202020204" pitchFamily="34" charset="0"/>
                          <a:ea typeface="+mj-ea"/>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hMerge="1">
                  <a:txBody>
                    <a:bodyPr/>
                    <a:lstStyle/>
                    <a:p>
                      <a:pPr latinLnBrk="1"/>
                      <a:endParaRPr lang="ko-KR" altLang="en-US"/>
                    </a:p>
                  </a:txBody>
                  <a:tcPr/>
                </a:tc>
                <a:tc>
                  <a:txBody>
                    <a:bodyPr/>
                    <a:lstStyle/>
                    <a:p>
                      <a:pPr algn="ctr" fontAlgn="ctr"/>
                      <a:r>
                        <a:rPr lang="en-US" sz="800" b="1" i="0" u="none" strike="noStrike" dirty="0">
                          <a:solidFill>
                            <a:srgbClr val="FFFFFF"/>
                          </a:solidFill>
                          <a:effectLst/>
                          <a:latin typeface="Arial" panose="020B0604020202020204" pitchFamily="34" charset="0"/>
                          <a:ea typeface="+mj-ea"/>
                          <a:cs typeface="Arial" panose="020B0604020202020204" pitchFamily="34" charset="0"/>
                        </a:rPr>
                        <a:t>Jan-19</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Arial" panose="020B0604020202020204" pitchFamily="34" charset="0"/>
                          <a:ea typeface="+mj-ea"/>
                          <a:cs typeface="Arial" panose="020B0604020202020204" pitchFamily="34" charset="0"/>
                        </a:rPr>
                        <a:t>입사</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ko-KR" altLang="en-US" sz="800" b="1" i="0" u="none" strike="noStrike">
                          <a:solidFill>
                            <a:srgbClr val="FFFFFF"/>
                          </a:solidFill>
                          <a:effectLst/>
                          <a:latin typeface="Arial" panose="020B0604020202020204" pitchFamily="34" charset="0"/>
                          <a:ea typeface="+mj-ea"/>
                          <a:cs typeface="Arial" panose="020B0604020202020204" pitchFamily="34" charset="0"/>
                        </a:rPr>
                        <a:t>퇴사</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Arial" panose="020B0604020202020204" pitchFamily="34" charset="0"/>
                          <a:ea typeface="+mj-ea"/>
                          <a:cs typeface="Arial" panose="020B0604020202020204" pitchFamily="34" charset="0"/>
                        </a:rPr>
                        <a:t>Dec-19</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Arial" panose="020B0604020202020204" pitchFamily="34" charset="0"/>
                          <a:ea typeface="+mj-ea"/>
                          <a:cs typeface="Arial" panose="020B0604020202020204" pitchFamily="34" charset="0"/>
                        </a:rPr>
                        <a:t>입사</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ko-KR" altLang="en-US" sz="800" b="1" i="0" u="none" strike="noStrike">
                          <a:solidFill>
                            <a:srgbClr val="FFFFFF"/>
                          </a:solidFill>
                          <a:effectLst/>
                          <a:latin typeface="Arial" panose="020B0604020202020204" pitchFamily="34" charset="0"/>
                          <a:ea typeface="+mj-ea"/>
                          <a:cs typeface="Arial" panose="020B0604020202020204" pitchFamily="34" charset="0"/>
                        </a:rPr>
                        <a:t>퇴사</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Arial" panose="020B0604020202020204" pitchFamily="34" charset="0"/>
                          <a:ea typeface="+mj-ea"/>
                          <a:cs typeface="Arial" panose="020B0604020202020204" pitchFamily="34" charset="0"/>
                        </a:rPr>
                        <a:t>Dec-20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ko-KR" altLang="en-US" sz="800" b="1" i="0" u="none" strike="noStrike" dirty="0">
                          <a:solidFill>
                            <a:srgbClr val="FFFFFF"/>
                          </a:solidFill>
                          <a:effectLst/>
                          <a:latin typeface="Arial" panose="020B0604020202020204" pitchFamily="34" charset="0"/>
                          <a:ea typeface="+mj-ea"/>
                          <a:cs typeface="Arial" panose="020B0604020202020204" pitchFamily="34" charset="0"/>
                        </a:rPr>
                        <a:t>입사</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ko-KR" altLang="en-US" sz="800" b="1" i="0" u="none" strike="noStrike">
                          <a:solidFill>
                            <a:srgbClr val="FFFFFF"/>
                          </a:solidFill>
                          <a:effectLst/>
                          <a:latin typeface="Arial" panose="020B0604020202020204" pitchFamily="34" charset="0"/>
                          <a:ea typeface="+mj-ea"/>
                          <a:cs typeface="Arial" panose="020B0604020202020204" pitchFamily="34" charset="0"/>
                        </a:rPr>
                        <a:t>퇴사</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800" b="1" i="0" u="none" strike="noStrike" dirty="0">
                          <a:solidFill>
                            <a:srgbClr val="FFFFFF"/>
                          </a:solidFill>
                          <a:effectLst/>
                          <a:latin typeface="Arial" panose="020B0604020202020204" pitchFamily="34" charset="0"/>
                          <a:ea typeface="+mj-ea"/>
                          <a:cs typeface="Arial" panose="020B0604020202020204" pitchFamily="34" charset="0"/>
                        </a:rPr>
                        <a:t>Dec-21</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655642326"/>
                  </a:ext>
                </a:extLst>
              </a:tr>
              <a:tr h="0">
                <a:tc gridSpan="2">
                  <a:txBody>
                    <a:bodyPr/>
                    <a:lstStyle/>
                    <a:p>
                      <a:pPr algn="l"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Total</a:t>
                      </a:r>
                      <a:endParaRPr lang="ko-KR" altLang="en-US" sz="800" b="1"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5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mj-ea"/>
                          <a:cs typeface="Arial" panose="020B0604020202020204" pitchFamily="34" charset="0"/>
                        </a:rPr>
                        <a:t>2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1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6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mj-ea"/>
                          <a:cs typeface="Arial" panose="020B0604020202020204" pitchFamily="34" charset="0"/>
                        </a:rPr>
                        <a:t>4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mj-ea"/>
                          <a:cs typeface="Arial" panose="020B0604020202020204" pitchFamily="34" charset="0"/>
                        </a:rPr>
                        <a:t>1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mj-ea"/>
                          <a:cs typeface="Arial" panose="020B0604020202020204" pitchFamily="34" charset="0"/>
                        </a:rPr>
                        <a:t>9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mj-ea"/>
                          <a:cs typeface="Arial" panose="020B0604020202020204" pitchFamily="34" charset="0"/>
                        </a:rPr>
                        <a:t>11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mj-ea"/>
                          <a:cs typeface="Arial" panose="020B0604020202020204" pitchFamily="34" charset="0"/>
                        </a:rPr>
                        <a:t>4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mj-ea"/>
                          <a:cs typeface="Arial" panose="020B0604020202020204" pitchFamily="34" charset="0"/>
                        </a:rPr>
                        <a:t>16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3560067570"/>
                  </a:ext>
                </a:extLst>
              </a:tr>
              <a:tr h="0">
                <a:tc>
                  <a:txBody>
                    <a:bodyPr/>
                    <a:lstStyle/>
                    <a:p>
                      <a:pPr algn="l" fontAlgn="ctr"/>
                      <a:r>
                        <a:rPr lang="ko-KR" altLang="en-US" sz="800" b="0" i="0" u="none" strike="noStrike" dirty="0">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800" b="0" i="0" u="none" strike="noStrike" dirty="0">
                          <a:solidFill>
                            <a:srgbClr val="000000"/>
                          </a:solidFill>
                          <a:effectLst/>
                          <a:latin typeface="Arial" panose="020B0604020202020204" pitchFamily="34" charset="0"/>
                          <a:ea typeface="+mj-ea"/>
                          <a:cs typeface="Arial" panose="020B0604020202020204" pitchFamily="34" charset="0"/>
                        </a:rPr>
                        <a:t>임원</a:t>
                      </a: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mj-ea"/>
                          <a:cs typeface="Arial" panose="020B0604020202020204" pitchFamily="34" charset="0"/>
                        </a:rPr>
                        <a:t>1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mj-ea"/>
                          <a:cs typeface="Arial" panose="020B0604020202020204" pitchFamily="34" charset="0"/>
                        </a:rPr>
                        <a:t>1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800" b="0" i="0" u="none" strike="noStrike">
                          <a:solidFill>
                            <a:srgbClr val="000000"/>
                          </a:solidFill>
                          <a:effectLst/>
                          <a:latin typeface="Arial" panose="020B0604020202020204" pitchFamily="34" charset="0"/>
                          <a:ea typeface="+mj-ea"/>
                          <a:cs typeface="Arial" panose="020B0604020202020204" pitchFamily="34" charset="0"/>
                        </a:rPr>
                        <a:t>3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4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2940909383"/>
                  </a:ext>
                </a:extLst>
              </a:tr>
              <a:tr h="0">
                <a:tc>
                  <a:txBody>
                    <a:bodyPr/>
                    <a:lstStyle/>
                    <a:p>
                      <a:pPr algn="l" fontAlgn="ctr"/>
                      <a:r>
                        <a:rPr lang="ko-KR" altLang="en-US" sz="800" b="0" i="0" u="none" strike="noStrike">
                          <a:solidFill>
                            <a:srgbClr val="000000"/>
                          </a:solidFill>
                          <a:effectLst/>
                          <a:latin typeface="Arial" panose="020B0604020202020204" pitchFamily="34" charset="0"/>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800" b="0" i="0" u="none" strike="noStrike" dirty="0">
                          <a:solidFill>
                            <a:srgbClr val="000000"/>
                          </a:solidFill>
                          <a:effectLst/>
                          <a:latin typeface="Arial" panose="020B0604020202020204" pitchFamily="34" charset="0"/>
                          <a:ea typeface="+mj-ea"/>
                          <a:cs typeface="Arial" panose="020B0604020202020204" pitchFamily="34" charset="0"/>
                        </a:rPr>
                        <a:t>직원</a:t>
                      </a: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4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mj-ea"/>
                          <a:cs typeface="Arial" panose="020B0604020202020204" pitchFamily="34" charset="0"/>
                        </a:rPr>
                        <a:t>2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mj-ea"/>
                          <a:cs typeface="Arial" panose="020B0604020202020204" pitchFamily="34" charset="0"/>
                        </a:rPr>
                        <a:t>1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mj-ea"/>
                          <a:cs typeface="Arial" panose="020B0604020202020204" pitchFamily="34" charset="0"/>
                        </a:rPr>
                        <a:t>5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4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mj-ea"/>
                          <a:cs typeface="Arial" panose="020B0604020202020204" pitchFamily="34" charset="0"/>
                        </a:rPr>
                        <a:t>1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mj-ea"/>
                          <a:cs typeface="Arial" panose="020B0604020202020204" pitchFamily="34" charset="0"/>
                        </a:rPr>
                        <a:t>8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mj-ea"/>
                          <a:cs typeface="Arial" panose="020B0604020202020204" pitchFamily="34" charset="0"/>
                        </a:rPr>
                        <a:t>8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mj-ea"/>
                          <a:cs typeface="Arial" panose="020B0604020202020204" pitchFamily="34" charset="0"/>
                        </a:rPr>
                        <a:t>4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12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760244749"/>
                  </a:ext>
                </a:extLst>
              </a:tr>
            </a:tbl>
          </a:graphicData>
        </a:graphic>
      </p:graphicFrame>
      <p:graphicFrame>
        <p:nvGraphicFramePr>
          <p:cNvPr id="5" name="표 4">
            <a:extLst>
              <a:ext uri="{FF2B5EF4-FFF2-40B4-BE49-F238E27FC236}">
                <a16:creationId xmlns:a16="http://schemas.microsoft.com/office/drawing/2014/main" id="{9CFFDE69-C245-4257-9B37-259EAC327736}"/>
              </a:ext>
            </a:extLst>
          </p:cNvPr>
          <p:cNvGraphicFramePr>
            <a:graphicFrameLocks noGrp="1"/>
          </p:cNvGraphicFramePr>
          <p:nvPr/>
        </p:nvGraphicFramePr>
        <p:xfrm>
          <a:off x="2138400" y="1515600"/>
          <a:ext cx="2935621" cy="3746685"/>
        </p:xfrm>
        <a:graphic>
          <a:graphicData uri="http://schemas.openxmlformats.org/drawingml/2006/table">
            <a:tbl>
              <a:tblPr/>
              <a:tblGrid>
                <a:gridCol w="97400">
                  <a:extLst>
                    <a:ext uri="{9D8B030D-6E8A-4147-A177-3AD203B41FA5}">
                      <a16:colId xmlns:a16="http://schemas.microsoft.com/office/drawing/2014/main" val="3561554308"/>
                    </a:ext>
                  </a:extLst>
                </a:gridCol>
                <a:gridCol w="97400">
                  <a:extLst>
                    <a:ext uri="{9D8B030D-6E8A-4147-A177-3AD203B41FA5}">
                      <a16:colId xmlns:a16="http://schemas.microsoft.com/office/drawing/2014/main" val="2459305966"/>
                    </a:ext>
                  </a:extLst>
                </a:gridCol>
                <a:gridCol w="747497">
                  <a:extLst>
                    <a:ext uri="{9D8B030D-6E8A-4147-A177-3AD203B41FA5}">
                      <a16:colId xmlns:a16="http://schemas.microsoft.com/office/drawing/2014/main" val="809896045"/>
                    </a:ext>
                  </a:extLst>
                </a:gridCol>
                <a:gridCol w="498331">
                  <a:extLst>
                    <a:ext uri="{9D8B030D-6E8A-4147-A177-3AD203B41FA5}">
                      <a16:colId xmlns:a16="http://schemas.microsoft.com/office/drawing/2014/main" val="509020718"/>
                    </a:ext>
                  </a:extLst>
                </a:gridCol>
                <a:gridCol w="498331">
                  <a:extLst>
                    <a:ext uri="{9D8B030D-6E8A-4147-A177-3AD203B41FA5}">
                      <a16:colId xmlns:a16="http://schemas.microsoft.com/office/drawing/2014/main" val="1537868839"/>
                    </a:ext>
                  </a:extLst>
                </a:gridCol>
                <a:gridCol w="498331">
                  <a:extLst>
                    <a:ext uri="{9D8B030D-6E8A-4147-A177-3AD203B41FA5}">
                      <a16:colId xmlns:a16="http://schemas.microsoft.com/office/drawing/2014/main" val="3209933261"/>
                    </a:ext>
                  </a:extLst>
                </a:gridCol>
                <a:gridCol w="498331">
                  <a:extLst>
                    <a:ext uri="{9D8B030D-6E8A-4147-A177-3AD203B41FA5}">
                      <a16:colId xmlns:a16="http://schemas.microsoft.com/office/drawing/2014/main" val="1174248728"/>
                    </a:ext>
                  </a:extLst>
                </a:gridCol>
              </a:tblGrid>
              <a:tr h="144000">
                <a:tc gridSpan="3">
                  <a:txBody>
                    <a:bodyPr/>
                    <a:lstStyle/>
                    <a:p>
                      <a:pPr algn="l" fontAlgn="ctr"/>
                      <a:r>
                        <a:rPr lang="en-US" altLang="ko-KR" sz="900" b="1" i="0" u="none" strike="noStrike" dirty="0">
                          <a:solidFill>
                            <a:srgbClr val="FFFFFF"/>
                          </a:solidFill>
                          <a:effectLst/>
                          <a:latin typeface="Arial" panose="020B0604020202020204" pitchFamily="34" charset="0"/>
                          <a:ea typeface="맑은 고딕" panose="020B0503020000020004" pitchFamily="50" charset="-127"/>
                        </a:rPr>
                        <a:t>(</a:t>
                      </a: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단위</a:t>
                      </a:r>
                      <a:r>
                        <a:rPr lang="en-US" altLang="ko-KR" sz="900" b="1" i="0" u="none" strike="noStrike" dirty="0">
                          <a:solidFill>
                            <a:srgbClr val="FFFFFF"/>
                          </a:solidFill>
                          <a:effectLst/>
                          <a:latin typeface="Arial" panose="020B0604020202020204" pitchFamily="34" charset="0"/>
                          <a:ea typeface="맑은 고딕" panose="020B0503020000020004" pitchFamily="50" charset="-127"/>
                        </a:rPr>
                        <a:t>: </a:t>
                      </a: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백만원</a:t>
                      </a:r>
                      <a:r>
                        <a:rPr lang="en-US" altLang="ko-KR" sz="900" b="1" i="0" u="none" strike="noStrike" dirty="0">
                          <a:solidFill>
                            <a:srgbClr val="FFFFFF"/>
                          </a:solidFill>
                          <a:effectLst/>
                          <a:latin typeface="Arial" panose="020B0604020202020204" pitchFamily="34" charset="0"/>
                          <a:ea typeface="맑은 고딕" panose="020B0503020000020004" pitchFamily="50" charset="-127"/>
                        </a:rPr>
                        <a:t>, </a:t>
                      </a:r>
                      <a:r>
                        <a:rPr lang="ko-KR" altLang="en-US" sz="900" b="1" i="0" u="none" strike="noStrike" dirty="0">
                          <a:solidFill>
                            <a:srgbClr val="FFFFFF"/>
                          </a:solidFill>
                          <a:effectLst/>
                          <a:latin typeface="맑은 고딕" panose="020B0503020000020004" pitchFamily="50" charset="-127"/>
                          <a:ea typeface="맑은 고딕" panose="020B0503020000020004" pitchFamily="50" charset="-127"/>
                        </a:rPr>
                        <a:t>명</a:t>
                      </a:r>
                      <a:r>
                        <a:rPr lang="en-US" altLang="ko-KR" sz="900" b="1" i="0" u="none" strike="noStrike" dirty="0">
                          <a:solidFill>
                            <a:srgbClr val="FFFFFF"/>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a:txBody>
                    <a:bodyPr/>
                    <a:lstStyle/>
                    <a:p>
                      <a:pPr algn="ctr" fontAlgn="ctr"/>
                      <a:r>
                        <a:rPr lang="en-US" sz="900" b="1" i="0" u="none" strike="noStrike" dirty="0">
                          <a:solidFill>
                            <a:srgbClr val="FFFFFF"/>
                          </a:solidFill>
                          <a:effectLst/>
                          <a:latin typeface="Arial" panose="020B0604020202020204" pitchFamily="34" charset="0"/>
                          <a:ea typeface="맑은 고딕" panose="020B0503020000020004" pitchFamily="50" charset="-127"/>
                        </a:rPr>
                        <a:t>FY19</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a:solidFill>
                            <a:srgbClr val="FFFFFF"/>
                          </a:solidFill>
                          <a:effectLst/>
                          <a:latin typeface="Arial" panose="020B0604020202020204" pitchFamily="34" charset="0"/>
                          <a:ea typeface="맑은 고딕" panose="020B0503020000020004" pitchFamily="50" charset="-127"/>
                        </a:rPr>
                        <a:t>FY20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a:solidFill>
                            <a:srgbClr val="FFFFFF"/>
                          </a:solidFill>
                          <a:effectLst/>
                          <a:latin typeface="Arial" panose="020B0604020202020204" pitchFamily="34" charset="0"/>
                          <a:ea typeface="맑은 고딕" panose="020B0503020000020004" pitchFamily="50" charset="-127"/>
                        </a:rPr>
                        <a:t>FY21</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1" u="none" strike="noStrike">
                          <a:solidFill>
                            <a:srgbClr val="FFFFFF"/>
                          </a:solidFill>
                          <a:effectLst/>
                          <a:latin typeface="Arial" panose="020B0604020202020204" pitchFamily="34" charset="0"/>
                          <a:ea typeface="맑은 고딕" panose="020B0503020000020004" pitchFamily="50" charset="-127"/>
                        </a:rPr>
                        <a:t>CAGR</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173173547"/>
                  </a:ext>
                </a:extLst>
              </a:tr>
              <a:tr h="144000">
                <a:tc gridSpan="3">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급여</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algn="l"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192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259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559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1" u="none" strike="noStrike">
                          <a:solidFill>
                            <a:srgbClr val="000000"/>
                          </a:solidFill>
                          <a:effectLst/>
                          <a:latin typeface="Arial" panose="020B0604020202020204" pitchFamily="34" charset="0"/>
                          <a:ea typeface="맑은 고딕" panose="020B0503020000020004" pitchFamily="50" charset="-127"/>
                        </a:rPr>
                        <a:t>70.8%</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3232969108"/>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임원</a:t>
                      </a:r>
                      <a:endParaRPr lang="ko-KR" altLang="en-US" sz="9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57 </a:t>
                      </a:r>
                    </a:p>
                  </a:txBody>
                  <a:tcPr marL="36000" marR="36000" marT="0" marB="0" anchor="ctr">
                    <a:lnL>
                      <a:noFill/>
                    </a:lnL>
                    <a:lnR>
                      <a:noFill/>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63 </a:t>
                      </a:r>
                    </a:p>
                  </a:txBody>
                  <a:tcPr marL="36000" marR="36000" marT="0" marB="0" anchor="ctr">
                    <a:lnL>
                      <a:noFill/>
                    </a:lnL>
                    <a:lnR>
                      <a:noFill/>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189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81.6%</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1395592507"/>
                  </a:ext>
                </a:extLst>
              </a:tr>
              <a:tr h="1440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대표이사</a:t>
                      </a: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57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63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25.4%</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2072790689"/>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고급개발자</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84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sz="900" b="0" i="1" u="none" strike="noStrike">
                          <a:solidFill>
                            <a:srgbClr val="000000"/>
                          </a:solidFill>
                          <a:effectLst/>
                          <a:latin typeface="Arial" panose="020B0604020202020204" pitchFamily="34" charset="0"/>
                          <a:ea typeface="맑은 고딕" panose="020B0503020000020004" pitchFamily="50" charset="-127"/>
                        </a:rPr>
                        <a:t>N/A</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505663041"/>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영업</a:t>
                      </a:r>
                      <a:endParaRPr lang="ko-KR" altLang="en-US" sz="9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15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dot"/>
                      <a:round/>
                      <a:headEnd type="none" w="med" len="med"/>
                      <a:tailEnd type="none" w="med" len="med"/>
                    </a:lnB>
                  </a:tcPr>
                </a:tc>
                <a:tc>
                  <a:txBody>
                    <a:bodyPr/>
                    <a:lstStyle/>
                    <a:p>
                      <a:pPr algn="r" fontAlgn="ctr"/>
                      <a:r>
                        <a:rPr lang="en-US" sz="900" b="0" i="1" u="none" strike="noStrike">
                          <a:solidFill>
                            <a:srgbClr val="000000"/>
                          </a:solidFill>
                          <a:effectLst/>
                          <a:latin typeface="Arial" panose="020B0604020202020204" pitchFamily="34" charset="0"/>
                          <a:ea typeface="맑은 고딕" panose="020B0503020000020004" pitchFamily="50" charset="-127"/>
                        </a:rPr>
                        <a:t>N/A</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921208341"/>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직원</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134 </a:t>
                      </a:r>
                    </a:p>
                  </a:txBody>
                  <a:tcPr marL="36000" marR="36000" marT="0" marB="0" anchor="ctr">
                    <a:lnL>
                      <a:noFill/>
                    </a:lnL>
                    <a:lnR>
                      <a:noFill/>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196 </a:t>
                      </a:r>
                    </a:p>
                  </a:txBody>
                  <a:tcPr marL="36000" marR="36000" marT="0" marB="0" anchor="ctr">
                    <a:lnL>
                      <a:noFill/>
                    </a:lnL>
                    <a:lnR>
                      <a:noFill/>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370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66.0%</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2574672724"/>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고급개발자</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73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100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119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27.9%</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3281982717"/>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중급개발자</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15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26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64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107.5%</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3550770841"/>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초급개발자</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47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70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96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0" i="1" u="none" strike="noStrike" dirty="0">
                          <a:solidFill>
                            <a:srgbClr val="000000"/>
                          </a:solidFill>
                          <a:effectLst/>
                          <a:latin typeface="Arial" panose="020B0604020202020204" pitchFamily="34" charset="0"/>
                          <a:ea typeface="맑은 고딕" panose="020B0503020000020004" pitchFamily="50" charset="-127"/>
                        </a:rPr>
                        <a:t>43.0%</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542436005"/>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경영지원</a:t>
                      </a:r>
                      <a:endParaRPr lang="ko-KR" altLang="en-US" sz="9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45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sz="900" b="0" i="1" u="none" strike="noStrike">
                          <a:solidFill>
                            <a:srgbClr val="000000"/>
                          </a:solidFill>
                          <a:effectLst/>
                          <a:latin typeface="Arial" panose="020B0604020202020204" pitchFamily="34" charset="0"/>
                          <a:ea typeface="맑은 고딕" panose="020B0503020000020004" pitchFamily="50" charset="-127"/>
                        </a:rPr>
                        <a:t>N/A</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777050719"/>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영업</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29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sz="900" b="0" i="1" u="none" strike="noStrike">
                          <a:solidFill>
                            <a:srgbClr val="000000"/>
                          </a:solidFill>
                          <a:effectLst/>
                          <a:latin typeface="Arial" panose="020B0604020202020204" pitchFamily="34" charset="0"/>
                          <a:ea typeface="맑은 고딕" panose="020B0503020000020004" pitchFamily="50" charset="-127"/>
                        </a:rPr>
                        <a:t>N/A</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3816110513"/>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al" panose="020B0604020202020204" pitchFamily="34" charset="0"/>
                          <a:ea typeface="맑은 고딕" panose="020B0503020000020004" pitchFamily="50" charset="-127"/>
                        </a:rPr>
                        <a:t>H/W</a:t>
                      </a: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관리</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18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sz="900" b="0" i="1" u="none" strike="noStrike">
                          <a:solidFill>
                            <a:srgbClr val="000000"/>
                          </a:solidFill>
                          <a:effectLst/>
                          <a:latin typeface="Arial" panose="020B0604020202020204" pitchFamily="34" charset="0"/>
                          <a:ea typeface="맑은 고딕" panose="020B0503020000020004" pitchFamily="50" charset="-127"/>
                        </a:rPr>
                        <a:t>N/A</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872706078"/>
                  </a:ext>
                </a:extLst>
              </a:tr>
              <a:tr h="144000">
                <a:tc gridSpan="3">
                  <a:txBody>
                    <a:bodyPr/>
                    <a:lstStyle/>
                    <a:p>
                      <a:pPr algn="l"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인당급여</a:t>
                      </a:r>
                      <a:endParaRPr lang="ko-KR" altLang="en-US" sz="900" b="1"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34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37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46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1" u="none" strike="noStrike" dirty="0">
                          <a:solidFill>
                            <a:srgbClr val="000000"/>
                          </a:solidFill>
                          <a:effectLst/>
                          <a:latin typeface="Arial" panose="020B0604020202020204" pitchFamily="34" charset="0"/>
                          <a:ea typeface="맑은 고딕" panose="020B0503020000020004" pitchFamily="50" charset="-127"/>
                        </a:rPr>
                        <a:t>16.2%</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3848621007"/>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임원</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57 </a:t>
                      </a:r>
                    </a:p>
                  </a:txBody>
                  <a:tcPr marL="36000" marR="36000" marT="0" marB="0" anchor="ctr">
                    <a:lnL>
                      <a:noFill/>
                    </a:lnL>
                    <a:lnR>
                      <a:noFill/>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63 </a:t>
                      </a:r>
                    </a:p>
                  </a:txBody>
                  <a:tcPr marL="36000" marR="36000" marT="0" marB="0" anchor="ctr">
                    <a:lnL>
                      <a:noFill/>
                    </a:lnL>
                    <a:lnR>
                      <a:noFill/>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78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1" u="none" strike="noStrike" dirty="0">
                          <a:solidFill>
                            <a:srgbClr val="000000"/>
                          </a:solidFill>
                          <a:effectLst/>
                          <a:latin typeface="Arial" panose="020B0604020202020204" pitchFamily="34" charset="0"/>
                          <a:ea typeface="맑은 고딕" panose="020B0503020000020004" pitchFamily="50" charset="-127"/>
                        </a:rPr>
                        <a:t>16.8%</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2749413634"/>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대표이사</a:t>
                      </a: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57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63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25.4%</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3182964635"/>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고급개발자</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72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sz="900" b="0" i="1" u="none" strike="noStrike">
                          <a:solidFill>
                            <a:srgbClr val="000000"/>
                          </a:solidFill>
                          <a:effectLst/>
                          <a:latin typeface="Arial" panose="020B0604020202020204" pitchFamily="34" charset="0"/>
                          <a:ea typeface="맑은 고딕" panose="020B0503020000020004" pitchFamily="50" charset="-127"/>
                        </a:rPr>
                        <a:t>N/A</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977114396"/>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영업</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59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dot"/>
                      <a:round/>
                      <a:headEnd type="none" w="med" len="med"/>
                      <a:tailEnd type="none" w="med" len="med"/>
                    </a:lnB>
                  </a:tcPr>
                </a:tc>
                <a:tc>
                  <a:txBody>
                    <a:bodyPr/>
                    <a:lstStyle/>
                    <a:p>
                      <a:pPr algn="r" fontAlgn="ctr"/>
                      <a:r>
                        <a:rPr lang="en-US" sz="900" b="0" i="1" u="none" strike="noStrike">
                          <a:solidFill>
                            <a:srgbClr val="000000"/>
                          </a:solidFill>
                          <a:effectLst/>
                          <a:latin typeface="Arial" panose="020B0604020202020204" pitchFamily="34" charset="0"/>
                          <a:ea typeface="맑은 고딕" panose="020B0503020000020004" pitchFamily="50" charset="-127"/>
                        </a:rPr>
                        <a:t>N/A</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4036272267"/>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gridSpan="2">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직원</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29 </a:t>
                      </a:r>
                    </a:p>
                  </a:txBody>
                  <a:tcPr marL="36000" marR="36000" marT="0" marB="0" anchor="ctr">
                    <a:lnL>
                      <a:noFill/>
                    </a:lnL>
                    <a:lnR>
                      <a:noFill/>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33 </a:t>
                      </a:r>
                    </a:p>
                  </a:txBody>
                  <a:tcPr marL="36000" marR="36000" marT="0" marB="0" anchor="ctr">
                    <a:lnL>
                      <a:noFill/>
                    </a:lnL>
                    <a:lnR>
                      <a:noFill/>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14.3%</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3208021137"/>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고급개발자</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36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50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27.9%</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4110184342"/>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중급개발자</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22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26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0" i="1" u="none" strike="noStrike" dirty="0">
                          <a:solidFill>
                            <a:srgbClr val="000000"/>
                          </a:solidFill>
                          <a:effectLst/>
                          <a:latin typeface="Arial" panose="020B0604020202020204" pitchFamily="34" charset="0"/>
                          <a:ea typeface="맑은 고딕" panose="020B0503020000020004" pitchFamily="50" charset="-127"/>
                        </a:rPr>
                        <a:t>22.4%</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649384977"/>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초급개발자</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23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23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28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9.4%</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3249285799"/>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경영지원</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sz="900" b="0" i="1" u="none" strike="noStrike" dirty="0">
                          <a:solidFill>
                            <a:srgbClr val="000000"/>
                          </a:solidFill>
                          <a:effectLst/>
                          <a:latin typeface="Arial" panose="020B0604020202020204" pitchFamily="34" charset="0"/>
                          <a:ea typeface="맑은 고딕" panose="020B0503020000020004" pitchFamily="50" charset="-127"/>
                        </a:rPr>
                        <a:t>N/A</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3884688983"/>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영업</a:t>
                      </a:r>
                      <a:endParaRPr lang="ko-KR" altLang="en-US" sz="9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35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tc>
                  <a:txBody>
                    <a:bodyPr/>
                    <a:lstStyle/>
                    <a:p>
                      <a:pPr algn="r" fontAlgn="ctr"/>
                      <a:r>
                        <a:rPr lang="en-US" sz="900" b="0" i="1" u="none" strike="noStrike" dirty="0">
                          <a:solidFill>
                            <a:srgbClr val="000000"/>
                          </a:solidFill>
                          <a:effectLst/>
                          <a:latin typeface="Arial" panose="020B0604020202020204" pitchFamily="34" charset="0"/>
                          <a:ea typeface="맑은 고딕" panose="020B0503020000020004" pitchFamily="50" charset="-127"/>
                        </a:rPr>
                        <a:t>N/A</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3579097241"/>
                  </a:ext>
                </a:extLst>
              </a:tr>
              <a:tr h="1440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panose="020B0604020202020204" pitchFamily="34" charset="0"/>
                          <a:ea typeface="맑은 고딕" panose="020B0503020000020004" pitchFamily="50" charset="-127"/>
                        </a:rPr>
                        <a:t>H/W</a:t>
                      </a: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관리</a:t>
                      </a:r>
                      <a:endParaRPr lang="ko-KR" altLang="en-US" sz="9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53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fontAlgn="ctr"/>
                      <a:r>
                        <a:rPr lang="en-US" sz="900" b="0" i="1" u="none" strike="noStrike" dirty="0">
                          <a:solidFill>
                            <a:srgbClr val="000000"/>
                          </a:solidFill>
                          <a:effectLst/>
                          <a:latin typeface="Arial" panose="020B0604020202020204" pitchFamily="34" charset="0"/>
                          <a:ea typeface="맑은 고딕" panose="020B0503020000020004" pitchFamily="50" charset="-127"/>
                        </a:rPr>
                        <a:t>N/A</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523961292"/>
                  </a:ext>
                </a:extLst>
              </a:tr>
              <a:tr h="144000">
                <a:tc gridSpan="3">
                  <a:txBody>
                    <a:bodyPr/>
                    <a:lstStyle/>
                    <a:p>
                      <a:pPr algn="l"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Diff</a:t>
                      </a:r>
                      <a:r>
                        <a:rPr lang="en-US" altLang="ko-KR" sz="900" b="1" i="0" u="none" strike="noStrike" baseline="30000" dirty="0">
                          <a:solidFill>
                            <a:srgbClr val="000000"/>
                          </a:solidFill>
                          <a:effectLst/>
                          <a:latin typeface="Arial" panose="020B0604020202020204" pitchFamily="34" charset="0"/>
                          <a:ea typeface="맑은 고딕" panose="020B0503020000020004" pitchFamily="50" charset="-127"/>
                        </a:rPr>
                        <a:t>1</a:t>
                      </a:r>
                      <a:endParaRPr lang="ko-KR" altLang="en-US" sz="900" b="1" i="0" u="none" strike="noStrike" baseline="30000"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algn="l" fontAlgn="ctr"/>
                      <a:endParaRPr lang="ko-KR" altLang="en-US" sz="9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hMerge="1">
                  <a:txBody>
                    <a:bodyPr/>
                    <a:lstStyle/>
                    <a:p>
                      <a:pPr algn="l" fontAlgn="ctr"/>
                      <a:endParaRPr lang="ko-KR" altLang="en-US" sz="9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96 </a:t>
                      </a:r>
                    </a:p>
                  </a:txBody>
                  <a:tcPr marL="36000" marR="36000" marT="9525"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45 </a:t>
                      </a:r>
                    </a:p>
                  </a:txBody>
                  <a:tcPr marL="36000" marR="36000" marT="9525"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sz="900" b="1" i="1" u="none" strike="noStrike" dirty="0">
                          <a:solidFill>
                            <a:srgbClr val="000000"/>
                          </a:solidFill>
                          <a:effectLst/>
                          <a:latin typeface="Arial" panose="020B0604020202020204" pitchFamily="34" charset="0"/>
                          <a:ea typeface="맑은 고딕" panose="020B0503020000020004" pitchFamily="50" charset="-127"/>
                        </a:rPr>
                        <a:t>N/A</a:t>
                      </a:r>
                    </a:p>
                  </a:txBody>
                  <a:tcPr marL="36000" marR="36000"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383820683"/>
                  </a:ext>
                </a:extLst>
              </a:tr>
            </a:tbl>
          </a:graphicData>
        </a:graphic>
      </p:graphicFrame>
      <p:sp>
        <p:nvSpPr>
          <p:cNvPr id="8" name="TextBox 7">
            <a:extLst>
              <a:ext uri="{FF2B5EF4-FFF2-40B4-BE49-F238E27FC236}">
                <a16:creationId xmlns:a16="http://schemas.microsoft.com/office/drawing/2014/main" id="{BAE98CD8-2687-4A21-B0A2-A16A8ABFF0C1}"/>
              </a:ext>
            </a:extLst>
          </p:cNvPr>
          <p:cNvSpPr txBox="1"/>
          <p:nvPr/>
        </p:nvSpPr>
        <p:spPr>
          <a:xfrm>
            <a:off x="2129368" y="5272452"/>
            <a:ext cx="5551592" cy="107722"/>
          </a:xfrm>
          <a:prstGeom prst="rect">
            <a:avLst/>
          </a:prstGeom>
          <a:noFill/>
        </p:spPr>
        <p:txBody>
          <a:bodyPr wrap="square" lIns="0" tIns="0" rIns="0" bIns="0" rtlCol="0">
            <a:spAutoFit/>
          </a:bodyPr>
          <a:lstStyle/>
          <a:p>
            <a:r>
              <a:rPr lang="en-US" altLang="ko-KR" sz="700" dirty="0">
                <a:latin typeface="Arial" panose="020B0604020202020204" pitchFamily="34" charset="0"/>
                <a:cs typeface="Arial" panose="020B0604020202020204" pitchFamily="34" charset="0"/>
              </a:rPr>
              <a:t>Note 1: PL</a:t>
            </a:r>
            <a:r>
              <a:rPr lang="ko-KR" altLang="en-US" sz="700" dirty="0">
                <a:latin typeface="Arial" panose="020B0604020202020204" pitchFamily="34" charset="0"/>
                <a:cs typeface="Arial" panose="020B0604020202020204" pitchFamily="34" charset="0"/>
              </a:rPr>
              <a:t>상 급여와의 </a:t>
            </a:r>
            <a:r>
              <a:rPr lang="ko-KR" altLang="en-US" sz="700" dirty="0" err="1">
                <a:latin typeface="Arial" panose="020B0604020202020204" pitchFamily="34" charset="0"/>
                <a:cs typeface="Arial" panose="020B0604020202020204" pitchFamily="34" charset="0"/>
              </a:rPr>
              <a:t>차이금액이며</a:t>
            </a:r>
            <a:r>
              <a:rPr lang="en-US" altLang="ko-KR" sz="700" dirty="0">
                <a:latin typeface="Arial" panose="020B0604020202020204" pitchFamily="34" charset="0"/>
                <a:cs typeface="Arial" panose="020B0604020202020204" pitchFamily="34" charset="0"/>
              </a:rPr>
              <a:t>, ’19</a:t>
            </a:r>
            <a:r>
              <a:rPr lang="ko-KR" altLang="en-US" sz="700" dirty="0">
                <a:latin typeface="Arial" panose="020B0604020202020204" pitchFamily="34" charset="0"/>
                <a:cs typeface="Arial" panose="020B0604020202020204" pitchFamily="34" charset="0"/>
              </a:rPr>
              <a:t>년 자산화 금액 </a:t>
            </a:r>
            <a:r>
              <a:rPr lang="en-US" altLang="ko-KR" sz="700" dirty="0">
                <a:latin typeface="Arial" panose="020B0604020202020204" pitchFamily="34" charset="0"/>
                <a:cs typeface="Arial" panose="020B0604020202020204" pitchFamily="34" charset="0"/>
              </a:rPr>
              <a:t>96</a:t>
            </a:r>
            <a:r>
              <a:rPr lang="ko-KR" altLang="en-US" sz="700" dirty="0">
                <a:latin typeface="Arial" panose="020B0604020202020204" pitchFamily="34" charset="0"/>
                <a:cs typeface="Arial" panose="020B0604020202020204" pitchFamily="34" charset="0"/>
              </a:rPr>
              <a:t>백만원</a:t>
            </a:r>
            <a:r>
              <a:rPr lang="en-US" altLang="ko-KR" sz="700" dirty="0">
                <a:latin typeface="Arial" panose="020B0604020202020204" pitchFamily="34" charset="0"/>
                <a:cs typeface="Arial" panose="020B0604020202020204" pitchFamily="34" charset="0"/>
              </a:rPr>
              <a:t>, ’21</a:t>
            </a:r>
            <a:r>
              <a:rPr lang="ko-KR" altLang="en-US" sz="700" dirty="0">
                <a:latin typeface="Arial" panose="020B0604020202020204" pitchFamily="34" charset="0"/>
                <a:cs typeface="Arial" panose="020B0604020202020204" pitchFamily="34" charset="0"/>
              </a:rPr>
              <a:t>년 정부지원금으로 인한 급여 </a:t>
            </a:r>
            <a:r>
              <a:rPr lang="ko-KR" altLang="en-US" sz="700" dirty="0" err="1">
                <a:latin typeface="Arial" panose="020B0604020202020204" pitchFamily="34" charset="0"/>
                <a:cs typeface="Arial" panose="020B0604020202020204" pitchFamily="34" charset="0"/>
              </a:rPr>
              <a:t>차감액</a:t>
            </a:r>
            <a:r>
              <a:rPr lang="ko-KR" altLang="en-US" sz="700" dirty="0">
                <a:latin typeface="Arial" panose="020B0604020202020204" pitchFamily="34" charset="0"/>
                <a:cs typeface="Arial" panose="020B0604020202020204" pitchFamily="34" charset="0"/>
              </a:rPr>
              <a:t> </a:t>
            </a:r>
            <a:r>
              <a:rPr lang="en-US" altLang="ko-KR" sz="700" dirty="0">
                <a:latin typeface="Arial" panose="020B0604020202020204" pitchFamily="34" charset="0"/>
                <a:cs typeface="Arial" panose="020B0604020202020204" pitchFamily="34" charset="0"/>
              </a:rPr>
              <a:t>45</a:t>
            </a:r>
            <a:r>
              <a:rPr lang="ko-KR" altLang="en-US" sz="700" dirty="0">
                <a:latin typeface="Arial" panose="020B0604020202020204" pitchFamily="34" charset="0"/>
                <a:cs typeface="Arial" panose="020B0604020202020204" pitchFamily="34" charset="0"/>
              </a:rPr>
              <a:t>백만원 존재함</a:t>
            </a:r>
            <a:r>
              <a:rPr lang="en-US" altLang="ko-KR" sz="700" dirty="0">
                <a:latin typeface="Arial" panose="020B0604020202020204" pitchFamily="34" charset="0"/>
                <a:cs typeface="Arial" panose="020B0604020202020204" pitchFamily="34" charset="0"/>
              </a:rPr>
              <a:t>.</a:t>
            </a:r>
          </a:p>
        </p:txBody>
      </p:sp>
      <p:sp>
        <p:nvSpPr>
          <p:cNvPr id="9" name="제목 2">
            <a:extLst>
              <a:ext uri="{FF2B5EF4-FFF2-40B4-BE49-F238E27FC236}">
                <a16:creationId xmlns:a16="http://schemas.microsoft.com/office/drawing/2014/main" id="{420C78A0-FA26-4130-A926-99A173581FD7}"/>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ea typeface="맑은 고딕" panose="020B0503020000020004" pitchFamily="50" charset="-127"/>
              </a:rPr>
              <a:t>Key Findings</a:t>
            </a:r>
          </a:p>
        </p:txBody>
      </p:sp>
    </p:spTree>
    <p:extLst>
      <p:ext uri="{BB962C8B-B14F-4D97-AF65-F5344CB8AC3E}">
        <p14:creationId xmlns:p14="http://schemas.microsoft.com/office/powerpoint/2010/main" val="2473699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Group 3">
            <a:extLst>
              <a:ext uri="{FF2B5EF4-FFF2-40B4-BE49-F238E27FC236}">
                <a16:creationId xmlns:a16="http://schemas.microsoft.com/office/drawing/2014/main" id="{1467BF33-DF8B-4824-9975-24B655697CEA}"/>
              </a:ext>
            </a:extLst>
          </p:cNvPr>
          <p:cNvGraphicFramePr>
            <a:graphicFrameLocks noGrp="1"/>
          </p:cNvGraphicFramePr>
          <p:nvPr>
            <p:extLst>
              <p:ext uri="{D42A27DB-BD31-4B8C-83A1-F6EECF244321}">
                <p14:modId xmlns:p14="http://schemas.microsoft.com/office/powerpoint/2010/main" val="2273783063"/>
              </p:ext>
            </p:extLst>
          </p:nvPr>
        </p:nvGraphicFramePr>
        <p:xfrm>
          <a:off x="468001" y="1191600"/>
          <a:ext cx="9038334" cy="5108616"/>
        </p:xfrm>
        <a:graphic>
          <a:graphicData uri="http://schemas.openxmlformats.org/drawingml/2006/table">
            <a:tbl>
              <a:tblPr/>
              <a:tblGrid>
                <a:gridCol w="1557064">
                  <a:extLst>
                    <a:ext uri="{9D8B030D-6E8A-4147-A177-3AD203B41FA5}">
                      <a16:colId xmlns:a16="http://schemas.microsoft.com/office/drawing/2014/main" val="20000"/>
                    </a:ext>
                  </a:extLst>
                </a:gridCol>
                <a:gridCol w="7481270">
                  <a:extLst>
                    <a:ext uri="{9D8B030D-6E8A-4147-A177-3AD203B41FA5}">
                      <a16:colId xmlns:a16="http://schemas.microsoft.com/office/drawing/2014/main" val="20001"/>
                    </a:ext>
                  </a:extLst>
                </a:gridCol>
              </a:tblGrid>
              <a:tr h="262800">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lang="en-US" altLang="ko-KR" sz="1000" b="1" i="0" u="none" strike="noStrike" kern="1200" dirty="0">
                          <a:solidFill>
                            <a:schemeClr val="bg1"/>
                          </a:solidFill>
                          <a:effectLst/>
                          <a:latin typeface="Arial" panose="020B0604020202020204" pitchFamily="34" charset="0"/>
                          <a:ea typeface="+mn-ea"/>
                          <a:cs typeface="Arial" panose="020B0604020202020204" pitchFamily="34" charset="0"/>
                        </a:rPr>
                        <a:t>Topic</a:t>
                      </a:r>
                      <a:endPar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Details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845816">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NAV Statement</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676650"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4843463" algn="l"/>
                        </a:tabLst>
                        <a:defRPr/>
                      </a:pP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사업 성장에 따라 회사의 순자산은 상승하는 추세임</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’21</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년 차입금 전액을 상환하였으며</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재고자산 계상</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개발비 증가에 따라 </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NAV</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가 크게 증가함</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p>
                    <a:p>
                      <a:pPr marL="3676650"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4843463" algn="l"/>
                        </a:tabLst>
                        <a:defRPr/>
                      </a:pPr>
                      <a:r>
                        <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Net Cash</a:t>
                      </a: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3676650" marR="0" lvl="0" indent="-171450" algn="l" defTabSz="914400" rtl="0" eaLnBrk="1" fontAlgn="auto" latinLnBrk="0" hangingPunct="1">
                        <a:lnSpc>
                          <a:spcPts val="1100"/>
                        </a:lnSpc>
                        <a:spcBef>
                          <a:spcPts val="600"/>
                        </a:spcBef>
                        <a:spcAft>
                          <a:spcPts val="0"/>
                        </a:spcAft>
                        <a:buClr>
                          <a:srgbClr val="00338D"/>
                        </a:buClr>
                        <a:buSzTx/>
                        <a:buFont typeface="Wingdings" panose="05000000000000000000" pitchFamily="2" charset="2"/>
                        <a:buChar char="§"/>
                        <a:tabLst>
                          <a:tab pos="4843463" algn="l"/>
                        </a:tabLst>
                        <a:defRPr/>
                      </a:pP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회사는 기업은행</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신한은행의 계좌를 보유하고 있으며</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’21</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년 기준 예금 잔액은 </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570</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백만원임</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회사는 운영목적으로 </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’20</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년 기준 </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66</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백만원의 차입금이 있었으나 </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‘21</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년 전액 상환함</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p>
                    <a:p>
                      <a:pPr marL="3676650" marR="0" lvl="0" indent="-171450" algn="l" defTabSz="914400" rtl="0" eaLnBrk="1" fontAlgn="auto" latinLnBrk="0" hangingPunct="1">
                        <a:lnSpc>
                          <a:spcPts val="1100"/>
                        </a:lnSpc>
                        <a:spcBef>
                          <a:spcPts val="600"/>
                        </a:spcBef>
                        <a:spcAft>
                          <a:spcPts val="0"/>
                        </a:spcAft>
                        <a:buClr>
                          <a:srgbClr val="00338D"/>
                        </a:buClr>
                        <a:buSzTx/>
                        <a:buFont typeface="Wingdings" panose="05000000000000000000" pitchFamily="2" charset="2"/>
                        <a:buChar char="§"/>
                        <a:tabLst>
                          <a:tab pos="4843463" algn="l"/>
                        </a:tabLst>
                        <a:defRPr/>
                      </a:pPr>
                      <a:r>
                        <a:rPr kumimoji="0" lang="en-US" altLang="ko-KR" sz="900" b="1" i="0" u="sng"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NWC</a:t>
                      </a:r>
                    </a:p>
                    <a:p>
                      <a:pPr marL="3676650" marR="0" lvl="0" indent="-171450" algn="l" defTabSz="914400" rtl="0" eaLnBrk="1" fontAlgn="auto" latinLnBrk="0" hangingPunct="1">
                        <a:lnSpc>
                          <a:spcPts val="1100"/>
                        </a:lnSpc>
                        <a:spcBef>
                          <a:spcPts val="600"/>
                        </a:spcBef>
                        <a:spcAft>
                          <a:spcPts val="0"/>
                        </a:spcAft>
                        <a:buClr>
                          <a:srgbClr val="00338D"/>
                        </a:buClr>
                        <a:buSzTx/>
                        <a:buFont typeface="Wingdings" panose="05000000000000000000" pitchFamily="2" charset="2"/>
                        <a:buChar char="§"/>
                        <a:tabLst>
                          <a:tab pos="4843463" algn="l"/>
                        </a:tabLst>
                        <a:defRPr/>
                      </a:pPr>
                      <a:r>
                        <a:rPr kumimoji="0" lang="ko-KR" altLang="en-US" sz="900" b="1"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매출채권</a:t>
                      </a:r>
                      <a:r>
                        <a:rPr kumimoji="0" lang="en-US" altLang="ko-KR" sz="900" b="1"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'19</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년 매출채권은 </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IoT</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정온관리시스템용역 관련 </a:t>
                      </a:r>
                      <a:r>
                        <a:rPr kumimoji="0" lang="ko-KR" altLang="en-US" sz="900" b="0" i="0" u="none" strike="noStrike" kern="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독립바이오제약향</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매출채권이며</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‘21</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년 매출채권은 </a:t>
                      </a:r>
                      <a:r>
                        <a:rPr kumimoji="0" lang="ko-KR" altLang="en-US" sz="900" b="0" i="0" u="none" strike="noStrike" kern="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쥴릭파마코리아</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243</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백만원</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독립바이오제약</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32</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백만원</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녹십자랩셀</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25</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백만원으로 모두 </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12</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월 중 계상되었음</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endParaRPr kumimoji="0" lang="en-US" altLang="ko-KR" sz="900" b="0" i="0" u="none" strike="noStrike" kern="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endParaRPr>
                    </a:p>
                    <a:p>
                      <a:pPr marL="3676650"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4843463" algn="l"/>
                        </a:tabLst>
                        <a:defRPr/>
                      </a:pP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회사는 매출채권 회수 및 매입채무 지급에 대한 규정은 없으나</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인터뷰에 따르면 주로 즉시 또는 </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1</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개월 이내 회수 및 지급하는 것으로 답변 받음</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p>
                    <a:p>
                      <a:pPr marL="3676650"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4843463" algn="l"/>
                        </a:tabLst>
                        <a:defRPr/>
                      </a:pP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’21</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년 원장 확인 결과</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주요 매출처에 대해 </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1</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개월 이내 매출채권을 회수하는 것으로 확인함</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p>
                    <a:p>
                      <a:pPr marL="3676650"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4843463" algn="l"/>
                        </a:tabLst>
                        <a:defRPr/>
                      </a:pP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‘20</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년 매출채권 </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140</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백만원에 대해 연말 일시적 계정조정을 수행하여 잔액이 존재하지 않음</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해당 조정에 대해</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과거 누적된 오류로 인한 계정조정으로 답변 받았으나</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세부 사유에 대해 답변 받지 못함</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p>
                    <a:p>
                      <a:pPr marL="171450" marR="0" lvl="0" indent="-171450" algn="l" defTabSz="914400" rtl="0" eaLnBrk="1" fontAlgn="auto" latinLnBrk="0" hangingPunct="1">
                        <a:lnSpc>
                          <a:spcPts val="1200"/>
                        </a:lnSpc>
                        <a:spcBef>
                          <a:spcPts val="1200"/>
                        </a:spcBef>
                        <a:spcAft>
                          <a:spcPts val="0"/>
                        </a:spcAft>
                        <a:buClr>
                          <a:srgbClr val="00338D"/>
                        </a:buClr>
                        <a:buSzTx/>
                        <a:buFont typeface="Wingdings" panose="05000000000000000000" pitchFamily="2" charset="2"/>
                        <a:buChar char="§"/>
                        <a:tabLst>
                          <a:tab pos="4843463" algn="l"/>
                        </a:tabLst>
                        <a:defRPr/>
                      </a:pPr>
                      <a:r>
                        <a:rPr kumimoji="0" lang="ko-KR" altLang="en-US" sz="900" b="1"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재고자산</a:t>
                      </a:r>
                      <a:r>
                        <a:rPr kumimoji="0" lang="en-US" altLang="ko-KR" sz="900" b="1"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회사는 원재료 및 제품에 대한 </a:t>
                      </a:r>
                      <a:r>
                        <a:rPr kumimoji="0" lang="ko-KR" altLang="en-US" sz="900" b="0" i="0" u="none" strike="noStrike" kern="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재고수불부를</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관리하지 않았으며</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기말 재고를 전액 매출원가로 비용처리 하였음</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‘21</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년 재고자산에 대한 </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back data</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를 제공받지 못하였으며</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재고수불부가</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존재하지 않아 과거 재고 추정 및 </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T/O Days </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산출에 한계점이 존재함</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p>
                    <a:p>
                      <a:pPr marL="171450" marR="0" lvl="0" indent="-171450" algn="l" defTabSz="914400" rtl="0" eaLnBrk="1" fontAlgn="auto" latinLnBrk="0" hangingPunct="1">
                        <a:lnSpc>
                          <a:spcPts val="1200"/>
                        </a:lnSpc>
                        <a:spcBef>
                          <a:spcPts val="1200"/>
                        </a:spcBef>
                        <a:spcAft>
                          <a:spcPts val="0"/>
                        </a:spcAft>
                        <a:buClr>
                          <a:srgbClr val="00338D"/>
                        </a:buClr>
                        <a:buSzTx/>
                        <a:buFont typeface="Wingdings" panose="05000000000000000000" pitchFamily="2" charset="2"/>
                        <a:buChar char="§"/>
                        <a:tabLst>
                          <a:tab pos="4843463" algn="l"/>
                        </a:tabLst>
                        <a:defRPr/>
                      </a:pPr>
                      <a:r>
                        <a:rPr kumimoji="0" lang="ko-KR" altLang="en-US" sz="900" b="1"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매입채무</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‘20</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년 매입채무는 전액 </a:t>
                      </a:r>
                      <a:r>
                        <a:rPr kumimoji="0" lang="ko-KR" altLang="en-US" sz="900" b="0" i="0" u="none" strike="noStrike" kern="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구구테크향이며</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‘21</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년 매입채무는 </a:t>
                      </a:r>
                      <a:r>
                        <a:rPr kumimoji="0" lang="ko-KR" altLang="en-US" sz="900" b="0" i="0" u="none" strike="noStrike" kern="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한컴위드</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19</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백만원</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아이피시</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외주업체</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11</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백만원</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깃플</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10</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백만원 등으로 구성되어 있음</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매입채무 지급기일은 짧아지고 있는 추세이며</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매출 증가에 따른 현금 유입에 따라 지급기일이 짧아지는 추세인 것으로 예상됨</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4" name="제목 2">
            <a:extLst>
              <a:ext uri="{FF2B5EF4-FFF2-40B4-BE49-F238E27FC236}">
                <a16:creationId xmlns:a16="http://schemas.microsoft.com/office/drawing/2014/main" id="{EC31AAB1-348F-4B38-BBAE-3ED466156B32}"/>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400" b="1" dirty="0">
                <a:solidFill>
                  <a:srgbClr val="00338D"/>
                </a:solidFill>
                <a:latin typeface="KPMG Extralight" panose="020B0303030202040204" pitchFamily="34" charset="0"/>
              </a:rPr>
              <a:t>NAV Statement (1/2)</a:t>
            </a:r>
          </a:p>
        </p:txBody>
      </p:sp>
      <p:sp>
        <p:nvSpPr>
          <p:cNvPr id="10" name="순서도: 연결자 9">
            <a:extLst>
              <a:ext uri="{FF2B5EF4-FFF2-40B4-BE49-F238E27FC236}">
                <a16:creationId xmlns:a16="http://schemas.microsoft.com/office/drawing/2014/main" id="{707FDA5F-114A-440C-A3DE-73BB69DA87CD}"/>
              </a:ext>
            </a:extLst>
          </p:cNvPr>
          <p:cNvSpPr/>
          <p:nvPr/>
        </p:nvSpPr>
        <p:spPr bwMode="auto">
          <a:xfrm>
            <a:off x="5532282" y="1886492"/>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b="1" kern="0" dirty="0">
                <a:solidFill>
                  <a:srgbClr val="FFFFFF"/>
                </a:solidFill>
                <a:latin typeface="맑은 고딕" panose="020B0503020000020004" pitchFamily="50" charset="-127"/>
                <a:ea typeface="맑은 고딕" panose="020B0503020000020004" pitchFamily="50" charset="-127"/>
                <a:cs typeface="Arial" panose="020B0604020202020204" pitchFamily="34" charset="0"/>
              </a:rPr>
              <a:t>1</a:t>
            </a:r>
            <a:endParaRPr lang="ko-KR" altLang="en-US" sz="800" b="1" kern="0" dirty="0">
              <a:solidFill>
                <a:srgbClr val="FFFFFF"/>
              </a:solidFill>
              <a:latin typeface="맑은 고딕" panose="020B0503020000020004" pitchFamily="50" charset="-127"/>
              <a:ea typeface="맑은 고딕" panose="020B0503020000020004" pitchFamily="50" charset="-127"/>
              <a:cs typeface="Arial" panose="020B0604020202020204" pitchFamily="34" charset="0"/>
            </a:endParaRPr>
          </a:p>
        </p:txBody>
      </p:sp>
      <p:sp>
        <p:nvSpPr>
          <p:cNvPr id="15" name="TextBox 14">
            <a:extLst>
              <a:ext uri="{FF2B5EF4-FFF2-40B4-BE49-F238E27FC236}">
                <a16:creationId xmlns:a16="http://schemas.microsoft.com/office/drawing/2014/main" id="{EF3345C4-738B-4193-A5A2-97474FA7980E}"/>
              </a:ext>
            </a:extLst>
          </p:cNvPr>
          <p:cNvSpPr txBox="1"/>
          <p:nvPr/>
        </p:nvSpPr>
        <p:spPr>
          <a:xfrm>
            <a:off x="2120901" y="4284692"/>
            <a:ext cx="2969921" cy="107722"/>
          </a:xfrm>
          <a:prstGeom prst="rect">
            <a:avLst/>
          </a:prstGeom>
          <a:noFill/>
        </p:spPr>
        <p:txBody>
          <a:bodyPr wrap="square" lIns="0" tIns="0" rIns="0" bIns="0" rtlCol="0">
            <a:spAutoFit/>
          </a:bodyPr>
          <a:lstStyle/>
          <a:p>
            <a:r>
              <a:rPr lang="en-US" altLang="ko-KR" sz="700" dirty="0">
                <a:latin typeface="Arial" panose="020B0604020202020204" pitchFamily="34" charset="0"/>
                <a:cs typeface="Arial" panose="020B0604020202020204" pitchFamily="34" charset="0"/>
              </a:rPr>
              <a:t>Note 1: </a:t>
            </a:r>
            <a:r>
              <a:rPr lang="ko-KR" altLang="en-US" sz="700" dirty="0">
                <a:latin typeface="Arial" panose="020B0604020202020204" pitchFamily="34" charset="0"/>
                <a:cs typeface="Arial" panose="020B0604020202020204" pitchFamily="34" charset="0"/>
              </a:rPr>
              <a:t>감가상각 </a:t>
            </a:r>
            <a:r>
              <a:rPr lang="ko-KR" altLang="en-US" sz="700" dirty="0" err="1">
                <a:latin typeface="Arial" panose="020B0604020202020204" pitchFamily="34" charset="0"/>
                <a:cs typeface="Arial" panose="020B0604020202020204" pitchFamily="34" charset="0"/>
              </a:rPr>
              <a:t>반영액</a:t>
            </a:r>
            <a:r>
              <a:rPr lang="ko-KR" altLang="en-US" sz="700" dirty="0">
                <a:latin typeface="Arial" panose="020B0604020202020204" pitchFamily="34" charset="0"/>
                <a:cs typeface="Arial" panose="020B0604020202020204" pitchFamily="34" charset="0"/>
              </a:rPr>
              <a:t> </a:t>
            </a:r>
            <a:endParaRPr lang="en-US" altLang="ko-KR" sz="700" dirty="0">
              <a:latin typeface="Arial" panose="020B0604020202020204" pitchFamily="34" charset="0"/>
              <a:cs typeface="Arial" panose="020B0604020202020204" pitchFamily="34" charset="0"/>
            </a:endParaRPr>
          </a:p>
        </p:txBody>
      </p:sp>
      <p:sp>
        <p:nvSpPr>
          <p:cNvPr id="17" name="순서도: 연결자 16">
            <a:extLst>
              <a:ext uri="{FF2B5EF4-FFF2-40B4-BE49-F238E27FC236}">
                <a16:creationId xmlns:a16="http://schemas.microsoft.com/office/drawing/2014/main" id="{44F7E56C-F930-4D27-8800-307597B5E844}"/>
              </a:ext>
            </a:extLst>
          </p:cNvPr>
          <p:cNvSpPr/>
          <p:nvPr/>
        </p:nvSpPr>
        <p:spPr bwMode="auto">
          <a:xfrm>
            <a:off x="5532282" y="2615656"/>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b="1" kern="0" dirty="0">
                <a:solidFill>
                  <a:srgbClr val="FFFFFF"/>
                </a:solidFill>
                <a:latin typeface="맑은 고딕" panose="020B0503020000020004" pitchFamily="50" charset="-127"/>
                <a:ea typeface="맑은 고딕" panose="020B0503020000020004" pitchFamily="50" charset="-127"/>
                <a:cs typeface="Arial" panose="020B0604020202020204" pitchFamily="34" charset="0"/>
              </a:rPr>
              <a:t>2</a:t>
            </a:r>
            <a:endParaRPr lang="ko-KR" altLang="en-US" sz="800" b="1" kern="0" dirty="0">
              <a:solidFill>
                <a:srgbClr val="FFFFFF"/>
              </a:solidFill>
              <a:latin typeface="맑은 고딕" panose="020B0503020000020004" pitchFamily="50" charset="-127"/>
              <a:ea typeface="맑은 고딕" panose="020B0503020000020004" pitchFamily="50" charset="-127"/>
              <a:cs typeface="Arial" panose="020B0604020202020204" pitchFamily="34" charset="0"/>
            </a:endParaRPr>
          </a:p>
        </p:txBody>
      </p:sp>
      <p:graphicFrame>
        <p:nvGraphicFramePr>
          <p:cNvPr id="21" name="표 20">
            <a:extLst>
              <a:ext uri="{FF2B5EF4-FFF2-40B4-BE49-F238E27FC236}">
                <a16:creationId xmlns:a16="http://schemas.microsoft.com/office/drawing/2014/main" id="{8C2F9FA7-33F2-4380-BB12-E8E25D77502C}"/>
              </a:ext>
            </a:extLst>
          </p:cNvPr>
          <p:cNvGraphicFramePr>
            <a:graphicFrameLocks noGrp="1"/>
          </p:cNvGraphicFramePr>
          <p:nvPr>
            <p:extLst>
              <p:ext uri="{D42A27DB-BD31-4B8C-83A1-F6EECF244321}">
                <p14:modId xmlns:p14="http://schemas.microsoft.com/office/powerpoint/2010/main" val="157903207"/>
              </p:ext>
            </p:extLst>
          </p:nvPr>
        </p:nvGraphicFramePr>
        <p:xfrm>
          <a:off x="2286188" y="5672543"/>
          <a:ext cx="2477863" cy="487680"/>
        </p:xfrm>
        <a:graphic>
          <a:graphicData uri="http://schemas.openxmlformats.org/drawingml/2006/table">
            <a:tbl>
              <a:tblPr/>
              <a:tblGrid>
                <a:gridCol w="1041700">
                  <a:extLst>
                    <a:ext uri="{9D8B030D-6E8A-4147-A177-3AD203B41FA5}">
                      <a16:colId xmlns:a16="http://schemas.microsoft.com/office/drawing/2014/main" val="3957535892"/>
                    </a:ext>
                  </a:extLst>
                </a:gridCol>
                <a:gridCol w="478721">
                  <a:extLst>
                    <a:ext uri="{9D8B030D-6E8A-4147-A177-3AD203B41FA5}">
                      <a16:colId xmlns:a16="http://schemas.microsoft.com/office/drawing/2014/main" val="1581853775"/>
                    </a:ext>
                  </a:extLst>
                </a:gridCol>
                <a:gridCol w="478721">
                  <a:extLst>
                    <a:ext uri="{9D8B030D-6E8A-4147-A177-3AD203B41FA5}">
                      <a16:colId xmlns:a16="http://schemas.microsoft.com/office/drawing/2014/main" val="4004473356"/>
                    </a:ext>
                  </a:extLst>
                </a:gridCol>
                <a:gridCol w="478721">
                  <a:extLst>
                    <a:ext uri="{9D8B030D-6E8A-4147-A177-3AD203B41FA5}">
                      <a16:colId xmlns:a16="http://schemas.microsoft.com/office/drawing/2014/main" val="4073686790"/>
                    </a:ext>
                  </a:extLst>
                </a:gridCol>
              </a:tblGrid>
              <a:tr h="80958">
                <a:tc>
                  <a:txBody>
                    <a:bodyPr/>
                    <a:lstStyle/>
                    <a:p>
                      <a:pPr algn="l" fontAlgn="ctr"/>
                      <a:r>
                        <a:rPr lang="en-US" altLang="ko-KR" sz="800" b="1" i="0" u="none" strike="noStrike">
                          <a:solidFill>
                            <a:srgbClr val="FFFFFF"/>
                          </a:solidFill>
                          <a:effectLst/>
                          <a:latin typeface="Arial" panose="020B0604020202020204" pitchFamily="34" charset="0"/>
                          <a:ea typeface="맑은 고딕" panose="020B0503020000020004" pitchFamily="50" charset="-127"/>
                        </a:rPr>
                        <a:t>(</a:t>
                      </a:r>
                      <a:r>
                        <a:rPr lang="ko-KR" altLang="en-US" sz="800" b="1" i="0" u="none" strike="noStrike">
                          <a:solidFill>
                            <a:srgbClr val="FFFFFF"/>
                          </a:solidFill>
                          <a:effectLst/>
                          <a:latin typeface="Arial" panose="020B0604020202020204" pitchFamily="34" charset="0"/>
                          <a:ea typeface="맑은 고딕" panose="020B0503020000020004" pitchFamily="50" charset="-127"/>
                        </a:rPr>
                        <a:t>단위</a:t>
                      </a:r>
                      <a:r>
                        <a:rPr lang="en-US" altLang="ko-KR" sz="800" b="1" i="0" u="none" strike="noStrike">
                          <a:solidFill>
                            <a:srgbClr val="FFFFFF"/>
                          </a:solidFill>
                          <a:effectLst/>
                          <a:latin typeface="Arial" panose="020B0604020202020204" pitchFamily="34" charset="0"/>
                          <a:ea typeface="맑은 고딕" panose="020B0503020000020004" pitchFamily="50" charset="-127"/>
                        </a:rPr>
                        <a:t>: </a:t>
                      </a:r>
                      <a:r>
                        <a:rPr lang="ko-KR" altLang="en-US" sz="800" b="1" i="0" u="none" strike="noStrike">
                          <a:solidFill>
                            <a:srgbClr val="FFFFFF"/>
                          </a:solidFill>
                          <a:effectLst/>
                          <a:latin typeface="Arial" panose="020B0604020202020204" pitchFamily="34" charset="0"/>
                          <a:ea typeface="맑은 고딕" panose="020B0503020000020004" pitchFamily="50" charset="-127"/>
                        </a:rPr>
                        <a:t>백만원</a:t>
                      </a:r>
                      <a:r>
                        <a:rPr lang="en-US" altLang="ko-KR" sz="800" b="1" i="0" u="none" strike="noStrike">
                          <a:solidFill>
                            <a:srgbClr val="FFFFFF"/>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800" b="1" i="0" u="none" strike="noStrike">
                          <a:solidFill>
                            <a:srgbClr val="FFFFFF"/>
                          </a:solidFill>
                          <a:effectLst/>
                          <a:latin typeface="Arial" panose="020B0604020202020204" pitchFamily="34" charset="0"/>
                          <a:ea typeface="맑은 고딕" panose="020B0503020000020004" pitchFamily="50" charset="-127"/>
                        </a:rPr>
                        <a:t>Dec-19</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800" b="1" i="0" u="none" strike="noStrike">
                          <a:solidFill>
                            <a:srgbClr val="FFFFFF"/>
                          </a:solidFill>
                          <a:effectLst/>
                          <a:latin typeface="Arial" panose="020B0604020202020204" pitchFamily="34" charset="0"/>
                          <a:ea typeface="맑은 고딕" panose="020B0503020000020004" pitchFamily="50" charset="-127"/>
                        </a:rPr>
                        <a:t>Dec-20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800" b="1" i="0" u="none" strike="noStrike">
                          <a:solidFill>
                            <a:srgbClr val="FFFFFF"/>
                          </a:solidFill>
                          <a:effectLst/>
                          <a:latin typeface="Arial" panose="020B0604020202020204" pitchFamily="34" charset="0"/>
                          <a:ea typeface="맑은 고딕" panose="020B0503020000020004" pitchFamily="50" charset="-127"/>
                        </a:rPr>
                        <a:t>Dec-21</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932824260"/>
                  </a:ext>
                </a:extLst>
              </a:tr>
              <a:tr h="80958">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매입채무</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6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23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45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014026252"/>
                  </a:ext>
                </a:extLst>
              </a:tr>
              <a:tr h="80958">
                <a:tc>
                  <a:txBody>
                    <a:bodyPr/>
                    <a:lstStyle/>
                    <a:p>
                      <a:pPr algn="l" fontAlgn="ctr"/>
                      <a:r>
                        <a:rPr lang="ko-KR" altLang="en-US" sz="800" b="0" i="0" u="none" strike="noStrike" dirty="0">
                          <a:solidFill>
                            <a:srgbClr val="000000"/>
                          </a:solidFill>
                          <a:effectLst/>
                          <a:latin typeface="맑은 고딕" panose="020B0503020000020004" pitchFamily="50" charset="-127"/>
                          <a:ea typeface="맑은 고딕" panose="020B0503020000020004" pitchFamily="50" charset="-127"/>
                        </a:rPr>
                        <a:t>매출원가</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78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188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2,181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626064180"/>
                  </a:ext>
                </a:extLst>
              </a:tr>
              <a:tr h="80958">
                <a:tc>
                  <a:txBody>
                    <a:bodyPr/>
                    <a:lstStyle/>
                    <a:p>
                      <a:pPr algn="l" fontAlgn="ctr"/>
                      <a:r>
                        <a:rPr lang="ko-KR" altLang="en-US" sz="800" b="1" i="0" u="none" strike="noStrike" dirty="0">
                          <a:solidFill>
                            <a:srgbClr val="000000"/>
                          </a:solidFill>
                          <a:effectLst/>
                          <a:latin typeface="맑은 고딕" panose="020B0503020000020004" pitchFamily="50" charset="-127"/>
                          <a:ea typeface="맑은 고딕" panose="020B0503020000020004" pitchFamily="50" charset="-127"/>
                        </a:rPr>
                        <a:t>매입채무 </a:t>
                      </a:r>
                      <a:r>
                        <a:rPr lang="en-US" sz="800" b="1" i="0" u="none" strike="noStrike" dirty="0">
                          <a:solidFill>
                            <a:srgbClr val="000000"/>
                          </a:solidFill>
                          <a:effectLst/>
                          <a:latin typeface="맑은 고딕" panose="020B0503020000020004" pitchFamily="50" charset="-127"/>
                          <a:ea typeface="맑은 고딕" panose="020B0503020000020004" pitchFamily="50" charset="-127"/>
                        </a:rPr>
                        <a:t>T/O Days</a:t>
                      </a:r>
                      <a:endParaRPr lang="en-US" sz="800" b="1" i="0" u="none" strike="noStrike" baseline="30000"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82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28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82400990"/>
                  </a:ext>
                </a:extLst>
              </a:tr>
            </a:tbl>
          </a:graphicData>
        </a:graphic>
      </p:graphicFrame>
      <p:graphicFrame>
        <p:nvGraphicFramePr>
          <p:cNvPr id="16" name="표 15">
            <a:extLst>
              <a:ext uri="{FF2B5EF4-FFF2-40B4-BE49-F238E27FC236}">
                <a16:creationId xmlns:a16="http://schemas.microsoft.com/office/drawing/2014/main" id="{2DB33D5F-EAFF-4D36-AF25-AA6CB6722EEC}"/>
              </a:ext>
            </a:extLst>
          </p:cNvPr>
          <p:cNvGraphicFramePr>
            <a:graphicFrameLocks noGrp="1"/>
          </p:cNvGraphicFramePr>
          <p:nvPr/>
        </p:nvGraphicFramePr>
        <p:xfrm>
          <a:off x="2120566" y="1515600"/>
          <a:ext cx="3276935" cy="2743200"/>
        </p:xfrm>
        <a:graphic>
          <a:graphicData uri="http://schemas.openxmlformats.org/drawingml/2006/table">
            <a:tbl>
              <a:tblPr/>
              <a:tblGrid>
                <a:gridCol w="161941">
                  <a:extLst>
                    <a:ext uri="{9D8B030D-6E8A-4147-A177-3AD203B41FA5}">
                      <a16:colId xmlns:a16="http://schemas.microsoft.com/office/drawing/2014/main" val="3667166280"/>
                    </a:ext>
                  </a:extLst>
                </a:gridCol>
                <a:gridCol w="1057384">
                  <a:extLst>
                    <a:ext uri="{9D8B030D-6E8A-4147-A177-3AD203B41FA5}">
                      <a16:colId xmlns:a16="http://schemas.microsoft.com/office/drawing/2014/main" val="539847182"/>
                    </a:ext>
                  </a:extLst>
                </a:gridCol>
                <a:gridCol w="685870">
                  <a:extLst>
                    <a:ext uri="{9D8B030D-6E8A-4147-A177-3AD203B41FA5}">
                      <a16:colId xmlns:a16="http://schemas.microsoft.com/office/drawing/2014/main" val="732559950"/>
                    </a:ext>
                  </a:extLst>
                </a:gridCol>
                <a:gridCol w="685870">
                  <a:extLst>
                    <a:ext uri="{9D8B030D-6E8A-4147-A177-3AD203B41FA5}">
                      <a16:colId xmlns:a16="http://schemas.microsoft.com/office/drawing/2014/main" val="3072070669"/>
                    </a:ext>
                  </a:extLst>
                </a:gridCol>
                <a:gridCol w="685870">
                  <a:extLst>
                    <a:ext uri="{9D8B030D-6E8A-4147-A177-3AD203B41FA5}">
                      <a16:colId xmlns:a16="http://schemas.microsoft.com/office/drawing/2014/main" val="382720584"/>
                    </a:ext>
                  </a:extLst>
                </a:gridCol>
              </a:tblGrid>
              <a:tr h="152400">
                <a:tc gridSpan="2">
                  <a:txBody>
                    <a:bodyPr/>
                    <a:lstStyle/>
                    <a:p>
                      <a:pPr algn="l" fontAlgn="ctr"/>
                      <a:r>
                        <a:rPr lang="en-US" altLang="ko-KR" sz="900" b="1" i="0" u="none" strike="noStrike">
                          <a:solidFill>
                            <a:srgbClr val="FFFFFF"/>
                          </a:solidFill>
                          <a:effectLst/>
                          <a:latin typeface="Arial" panose="020B0604020202020204" pitchFamily="34" charset="0"/>
                          <a:ea typeface="맑은 고딕" panose="020B0503020000020004" pitchFamily="50" charset="-127"/>
                        </a:rPr>
                        <a:t>(</a:t>
                      </a:r>
                      <a:r>
                        <a:rPr lang="ko-KR" altLang="en-US" sz="900" b="1" i="0" u="none" strike="noStrike">
                          <a:solidFill>
                            <a:srgbClr val="FFFFFF"/>
                          </a:solidFill>
                          <a:effectLst/>
                          <a:latin typeface="맑은 고딕" panose="020B0503020000020004" pitchFamily="50" charset="-127"/>
                          <a:ea typeface="맑은 고딕" panose="020B0503020000020004" pitchFamily="50" charset="-127"/>
                        </a:rPr>
                        <a:t>단위</a:t>
                      </a:r>
                      <a:r>
                        <a:rPr lang="en-US" altLang="ko-KR" sz="900" b="1" i="0" u="none" strike="noStrike">
                          <a:solidFill>
                            <a:srgbClr val="FFFFFF"/>
                          </a:solidFill>
                          <a:effectLst/>
                          <a:latin typeface="Arial" panose="020B0604020202020204" pitchFamily="34" charset="0"/>
                          <a:ea typeface="맑은 고딕" panose="020B0503020000020004" pitchFamily="50" charset="-127"/>
                        </a:rPr>
                        <a:t>: </a:t>
                      </a:r>
                      <a:r>
                        <a:rPr lang="ko-KR" altLang="en-US" sz="900" b="1" i="0" u="none" strike="noStrike">
                          <a:solidFill>
                            <a:srgbClr val="FFFFFF"/>
                          </a:solidFill>
                          <a:effectLst/>
                          <a:latin typeface="맑은 고딕" panose="020B0503020000020004" pitchFamily="50" charset="-127"/>
                          <a:ea typeface="맑은 고딕" panose="020B0503020000020004" pitchFamily="50" charset="-127"/>
                        </a:rPr>
                        <a:t>백만원</a:t>
                      </a:r>
                      <a:r>
                        <a:rPr lang="en-US" altLang="ko-KR" sz="900" b="1" i="0" u="none" strike="noStrike">
                          <a:solidFill>
                            <a:srgbClr val="FFFFFF"/>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hMerge="1">
                  <a:txBody>
                    <a:bodyPr/>
                    <a:lstStyle/>
                    <a:p>
                      <a:pPr latinLnBrk="1"/>
                      <a:endParaRPr lang="ko-KR" altLang="en-US"/>
                    </a:p>
                  </a:txBody>
                  <a:tcPr/>
                </a:tc>
                <a:tc>
                  <a:txBody>
                    <a:bodyPr/>
                    <a:lstStyle/>
                    <a:p>
                      <a:pPr algn="ctr" fontAlgn="ctr"/>
                      <a:r>
                        <a:rPr lang="en-US" sz="900" b="1" i="0" u="none" strike="noStrike">
                          <a:solidFill>
                            <a:srgbClr val="FFFFFF"/>
                          </a:solidFill>
                          <a:effectLst/>
                          <a:latin typeface="Arial" panose="020B0604020202020204" pitchFamily="34" charset="0"/>
                          <a:ea typeface="맑은 고딕" panose="020B0503020000020004" pitchFamily="50" charset="-127"/>
                        </a:rPr>
                        <a:t>Dec-19</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a:solidFill>
                            <a:srgbClr val="FFFFFF"/>
                          </a:solidFill>
                          <a:effectLst/>
                          <a:latin typeface="Arial" panose="020B0604020202020204" pitchFamily="34" charset="0"/>
                          <a:ea typeface="맑은 고딕" panose="020B0503020000020004" pitchFamily="50" charset="-127"/>
                        </a:rPr>
                        <a:t>Dec-20</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a:solidFill>
                            <a:srgbClr val="FFFFFF"/>
                          </a:solidFill>
                          <a:effectLst/>
                          <a:latin typeface="Arial" panose="020B0604020202020204" pitchFamily="34" charset="0"/>
                          <a:ea typeface="맑은 고딕" panose="020B0503020000020004" pitchFamily="50" charset="-127"/>
                        </a:rPr>
                        <a:t>Dec-21</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3256688733"/>
                  </a:ext>
                </a:extLst>
              </a:tr>
              <a:tr h="152400">
                <a:tc gridSpan="2">
                  <a:txBody>
                    <a:bodyPr/>
                    <a:lstStyle/>
                    <a:p>
                      <a:pPr algn="l" fontAlgn="ctr"/>
                      <a:r>
                        <a:rPr lang="en-US" sz="900" b="1" i="0" u="none" strike="noStrike">
                          <a:solidFill>
                            <a:srgbClr val="000000"/>
                          </a:solidFill>
                          <a:effectLst/>
                          <a:latin typeface="Arial" panose="020B0604020202020204" pitchFamily="34" charset="0"/>
                          <a:ea typeface="맑은 고딕" panose="020B0503020000020004" pitchFamily="50" charset="-127"/>
                        </a:rPr>
                        <a:t>Net Cash</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(115)</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(64)</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570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3094644103"/>
                  </a:ext>
                </a:extLst>
              </a:tr>
              <a:tr h="1524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현금및현금성자산</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10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570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1358420917"/>
                  </a:ext>
                </a:extLst>
              </a:tr>
              <a:tr h="1524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차입금</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(126)</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(66)</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123380182"/>
                  </a:ext>
                </a:extLst>
              </a:tr>
              <a:tr h="152400">
                <a:tc gridSpan="2">
                  <a:txBody>
                    <a:bodyPr/>
                    <a:lstStyle/>
                    <a:p>
                      <a:pPr algn="l" fontAlgn="ctr"/>
                      <a:r>
                        <a:rPr lang="en-US" sz="900" b="1" i="0" u="none" strike="noStrike">
                          <a:solidFill>
                            <a:srgbClr val="000000"/>
                          </a:solidFill>
                          <a:effectLst/>
                          <a:latin typeface="Arial" panose="020B0604020202020204" pitchFamily="34" charset="0"/>
                          <a:ea typeface="맑은 고딕" panose="020B0503020000020004" pitchFamily="50" charset="-127"/>
                        </a:rPr>
                        <a:t>WC</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21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(23)</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738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510613809"/>
                  </a:ext>
                </a:extLst>
              </a:tr>
              <a:tr h="1524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매출채권</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27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289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105215094"/>
                  </a:ext>
                </a:extLst>
              </a:tr>
              <a:tr h="1524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재고자산</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494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270180218"/>
                  </a:ext>
                </a:extLst>
              </a:tr>
              <a:tr h="1524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매입채무</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(23)</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(45)</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144561699"/>
                  </a:ext>
                </a:extLst>
              </a:tr>
              <a:tr h="152400">
                <a:tc gridSpan="2">
                  <a:txBody>
                    <a:bodyPr/>
                    <a:lstStyle/>
                    <a:p>
                      <a:pPr algn="l" fontAlgn="ctr"/>
                      <a:r>
                        <a:rPr lang="en-US" sz="900" b="1" i="0" u="none" strike="noStrike" dirty="0">
                          <a:solidFill>
                            <a:srgbClr val="000000"/>
                          </a:solidFill>
                          <a:effectLst/>
                          <a:latin typeface="Arial" panose="020B0604020202020204" pitchFamily="34" charset="0"/>
                          <a:ea typeface="맑은 고딕" panose="020B0503020000020004" pitchFamily="50" charset="-127"/>
                        </a:rPr>
                        <a:t>PP&amp;E</a:t>
                      </a:r>
                      <a:endParaRPr lang="en-US" sz="900" b="1" i="0" u="none" strike="noStrike" baseline="30000"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443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444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931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2130006352"/>
                  </a:ext>
                </a:extLst>
              </a:tr>
              <a:tr h="1524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공구기구비품</a:t>
                      </a:r>
                      <a:r>
                        <a:rPr lang="en-US" altLang="ko-KR" sz="900" b="0" i="0" u="none" strike="noStrike" baseline="30000" dirty="0">
                          <a:solidFill>
                            <a:srgbClr val="000000"/>
                          </a:solidFill>
                          <a:effectLst/>
                          <a:latin typeface="맑은 고딕" panose="020B0503020000020004" pitchFamily="50" charset="-127"/>
                          <a:ea typeface="맑은 고딕" panose="020B0503020000020004" pitchFamily="50" charset="-127"/>
                        </a:rPr>
                        <a:t>1</a:t>
                      </a:r>
                      <a:endParaRPr lang="ko-KR" altLang="en-US" sz="900" b="0" i="0" u="none" strike="noStrike" baseline="30000"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0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0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628486292"/>
                  </a:ext>
                </a:extLst>
              </a:tr>
              <a:tr h="1524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개발비</a:t>
                      </a:r>
                      <a:endParaRPr lang="ko-KR" altLang="en-US" sz="9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442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442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873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403467351"/>
                  </a:ext>
                </a:extLst>
              </a:tr>
              <a:tr h="1524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기타</a:t>
                      </a:r>
                      <a:r>
                        <a:rPr lang="en-US" altLang="ko-KR" sz="900" b="0" i="0" u="none" strike="noStrike" baseline="30000" dirty="0">
                          <a:solidFill>
                            <a:srgbClr val="000000"/>
                          </a:solidFill>
                          <a:effectLst/>
                          <a:latin typeface="맑은 고딕" panose="020B0503020000020004" pitchFamily="50" charset="-127"/>
                          <a:ea typeface="맑은 고딕" panose="020B0503020000020004" pitchFamily="50" charset="-127"/>
                        </a:rPr>
                        <a:t>1</a:t>
                      </a:r>
                      <a:endParaRPr lang="ko-KR" altLang="en-US" sz="900" b="0" i="0" u="none" strike="noStrike" baseline="30000"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57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399396124"/>
                  </a:ext>
                </a:extLst>
              </a:tr>
              <a:tr h="152400">
                <a:tc gridSpan="2">
                  <a:txBody>
                    <a:bodyPr/>
                    <a:lstStyle/>
                    <a:p>
                      <a:pPr algn="l" fontAlgn="ctr"/>
                      <a:r>
                        <a:rPr lang="en-US" sz="900" b="1" i="0" u="none" strike="noStrike">
                          <a:solidFill>
                            <a:srgbClr val="000000"/>
                          </a:solidFill>
                          <a:effectLst/>
                          <a:latin typeface="Arial" panose="020B0604020202020204" pitchFamily="34" charset="0"/>
                          <a:ea typeface="맑은 고딕" panose="020B0503020000020004" pitchFamily="50" charset="-127"/>
                        </a:rPr>
                        <a:t>Others</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(114)</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60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60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1879992530"/>
                  </a:ext>
                </a:extLst>
              </a:tr>
              <a:tr h="1524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선금급</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62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63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7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3088507555"/>
                  </a:ext>
                </a:extLst>
              </a:tr>
              <a:tr h="1524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보증금</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50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80 </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124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1740337878"/>
                  </a:ext>
                </a:extLst>
              </a:tr>
              <a:tr h="1524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미지급금</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(167)</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(65)</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(49)</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476861692"/>
                  </a:ext>
                </a:extLst>
              </a:tr>
              <a:tr h="1524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기타</a:t>
                      </a: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(58)</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(17)</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(21)</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161414945"/>
                  </a:ext>
                </a:extLst>
              </a:tr>
              <a:tr h="152400">
                <a:tc gridSpan="2">
                  <a:txBody>
                    <a:bodyPr/>
                    <a:lstStyle/>
                    <a:p>
                      <a:pPr algn="l" fontAlgn="ctr"/>
                      <a:r>
                        <a:rPr lang="en-US" sz="900" b="1" i="0" u="none" strike="noStrike">
                          <a:solidFill>
                            <a:srgbClr val="000000"/>
                          </a:solidFill>
                          <a:effectLst/>
                          <a:latin typeface="Arial" panose="020B0604020202020204" pitchFamily="34" charset="0"/>
                          <a:ea typeface="맑은 고딕" panose="020B0503020000020004" pitchFamily="50" charset="-127"/>
                        </a:rPr>
                        <a:t>NAV</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235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417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2,300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277727932"/>
                  </a:ext>
                </a:extLst>
              </a:tr>
            </a:tbl>
          </a:graphicData>
        </a:graphic>
      </p:graphicFrame>
      <p:sp>
        <p:nvSpPr>
          <p:cNvPr id="12" name="직사각형 11">
            <a:extLst>
              <a:ext uri="{FF2B5EF4-FFF2-40B4-BE49-F238E27FC236}">
                <a16:creationId xmlns:a16="http://schemas.microsoft.com/office/drawing/2014/main" id="{57000450-73BD-4F49-860E-4EAFD457D9A2}"/>
              </a:ext>
            </a:extLst>
          </p:cNvPr>
          <p:cNvSpPr/>
          <p:nvPr/>
        </p:nvSpPr>
        <p:spPr>
          <a:xfrm>
            <a:off x="2125966" y="1673962"/>
            <a:ext cx="3276935" cy="150607"/>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ko-KR" altLang="en-US">
              <a:solidFill>
                <a:prstClr val="white"/>
              </a:solidFill>
              <a:latin typeface="Univers for KPMG"/>
              <a:ea typeface="맑은 고딕" panose="020B0503020000020004" pitchFamily="50" charset="-127"/>
            </a:endParaRPr>
          </a:p>
        </p:txBody>
      </p:sp>
      <p:sp>
        <p:nvSpPr>
          <p:cNvPr id="13" name="순서도: 연결자 12">
            <a:extLst>
              <a:ext uri="{FF2B5EF4-FFF2-40B4-BE49-F238E27FC236}">
                <a16:creationId xmlns:a16="http://schemas.microsoft.com/office/drawing/2014/main" id="{EDC0081B-AD14-47FA-96C8-A32A0344DF03}"/>
              </a:ext>
            </a:extLst>
          </p:cNvPr>
          <p:cNvSpPr/>
          <p:nvPr/>
        </p:nvSpPr>
        <p:spPr bwMode="auto">
          <a:xfrm>
            <a:off x="2043804" y="1585573"/>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Univers for KPMG"/>
                <a:ea typeface="맑은 고딕" panose="020B0503020000020004" pitchFamily="50" charset="-127"/>
                <a:cs typeface="Arial" panose="020B0604020202020204" pitchFamily="34" charset="0"/>
              </a:rPr>
              <a:t>1</a:t>
            </a:r>
            <a:endParaRPr lang="ko-KR" altLang="en-US" sz="800" b="1" kern="0" dirty="0">
              <a:solidFill>
                <a:srgbClr val="FFFFFF"/>
              </a:solidFill>
              <a:latin typeface="Univers for KPMG"/>
              <a:ea typeface="맑은 고딕" panose="020B0503020000020004" pitchFamily="50" charset="-127"/>
              <a:cs typeface="Arial" panose="020B0604020202020204" pitchFamily="34" charset="0"/>
            </a:endParaRPr>
          </a:p>
        </p:txBody>
      </p:sp>
      <p:sp>
        <p:nvSpPr>
          <p:cNvPr id="18" name="직사각형 17">
            <a:extLst>
              <a:ext uri="{FF2B5EF4-FFF2-40B4-BE49-F238E27FC236}">
                <a16:creationId xmlns:a16="http://schemas.microsoft.com/office/drawing/2014/main" id="{84CDC429-09AF-4DC3-BB28-6C97D6234AEA}"/>
              </a:ext>
            </a:extLst>
          </p:cNvPr>
          <p:cNvSpPr/>
          <p:nvPr/>
        </p:nvSpPr>
        <p:spPr>
          <a:xfrm>
            <a:off x="2122918" y="2128114"/>
            <a:ext cx="3276935" cy="150607"/>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ko-KR" altLang="en-US">
              <a:solidFill>
                <a:prstClr val="white"/>
              </a:solidFill>
              <a:latin typeface="Univers for KPMG"/>
              <a:ea typeface="맑은 고딕" panose="020B0503020000020004" pitchFamily="50" charset="-127"/>
            </a:endParaRPr>
          </a:p>
        </p:txBody>
      </p:sp>
      <p:sp>
        <p:nvSpPr>
          <p:cNvPr id="19" name="순서도: 연결자 18">
            <a:extLst>
              <a:ext uri="{FF2B5EF4-FFF2-40B4-BE49-F238E27FC236}">
                <a16:creationId xmlns:a16="http://schemas.microsoft.com/office/drawing/2014/main" id="{F06FD61F-29DB-487F-87BF-6C96065E8064}"/>
              </a:ext>
            </a:extLst>
          </p:cNvPr>
          <p:cNvSpPr/>
          <p:nvPr/>
        </p:nvSpPr>
        <p:spPr bwMode="auto">
          <a:xfrm>
            <a:off x="2040756" y="2039725"/>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Univers for KPMG"/>
                <a:ea typeface="맑은 고딕" panose="020B0503020000020004" pitchFamily="50" charset="-127"/>
                <a:cs typeface="Arial" panose="020B0604020202020204" pitchFamily="34" charset="0"/>
              </a:rPr>
              <a:t>2</a:t>
            </a:r>
            <a:endParaRPr lang="ko-KR" altLang="en-US" sz="800" b="1" kern="0" dirty="0">
              <a:solidFill>
                <a:srgbClr val="FFFFFF"/>
              </a:solidFill>
              <a:latin typeface="Univers for KPMG"/>
              <a:ea typeface="맑은 고딕" panose="020B0503020000020004" pitchFamily="50" charset="-127"/>
              <a:cs typeface="Arial" panose="020B0604020202020204" pitchFamily="34" charset="0"/>
            </a:endParaRPr>
          </a:p>
        </p:txBody>
      </p:sp>
      <p:sp>
        <p:nvSpPr>
          <p:cNvPr id="20" name="제목 2">
            <a:extLst>
              <a:ext uri="{FF2B5EF4-FFF2-40B4-BE49-F238E27FC236}">
                <a16:creationId xmlns:a16="http://schemas.microsoft.com/office/drawing/2014/main" id="{1646F68F-0D5E-4B2F-B9E4-E6BFBF425BCD}"/>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ea typeface="맑은 고딕" panose="020B0503020000020004" pitchFamily="50" charset="-127"/>
              </a:rPr>
              <a:t>Key Findings</a:t>
            </a:r>
          </a:p>
        </p:txBody>
      </p:sp>
    </p:spTree>
    <p:extLst>
      <p:ext uri="{BB962C8B-B14F-4D97-AF65-F5344CB8AC3E}">
        <p14:creationId xmlns:p14="http://schemas.microsoft.com/office/powerpoint/2010/main" val="3201602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Group 3">
            <a:extLst>
              <a:ext uri="{FF2B5EF4-FFF2-40B4-BE49-F238E27FC236}">
                <a16:creationId xmlns:a16="http://schemas.microsoft.com/office/drawing/2014/main" id="{1467BF33-DF8B-4824-9975-24B655697CEA}"/>
              </a:ext>
            </a:extLst>
          </p:cNvPr>
          <p:cNvGraphicFramePr>
            <a:graphicFrameLocks noGrp="1"/>
          </p:cNvGraphicFramePr>
          <p:nvPr/>
        </p:nvGraphicFramePr>
        <p:xfrm>
          <a:off x="468001" y="1191600"/>
          <a:ext cx="9038334" cy="5082881"/>
        </p:xfrm>
        <a:graphic>
          <a:graphicData uri="http://schemas.openxmlformats.org/drawingml/2006/table">
            <a:tbl>
              <a:tblPr/>
              <a:tblGrid>
                <a:gridCol w="1557064">
                  <a:extLst>
                    <a:ext uri="{9D8B030D-6E8A-4147-A177-3AD203B41FA5}">
                      <a16:colId xmlns:a16="http://schemas.microsoft.com/office/drawing/2014/main" val="20000"/>
                    </a:ext>
                  </a:extLst>
                </a:gridCol>
                <a:gridCol w="7481270">
                  <a:extLst>
                    <a:ext uri="{9D8B030D-6E8A-4147-A177-3AD203B41FA5}">
                      <a16:colId xmlns:a16="http://schemas.microsoft.com/office/drawing/2014/main" val="20001"/>
                    </a:ext>
                  </a:extLst>
                </a:gridCol>
              </a:tblGrid>
              <a:tr h="262800">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lang="en-US" altLang="ko-KR" sz="1000" b="1" i="0" u="none" strike="noStrike" kern="1200" dirty="0">
                          <a:solidFill>
                            <a:schemeClr val="bg1"/>
                          </a:solidFill>
                          <a:effectLst/>
                          <a:latin typeface="Arial" panose="020B0604020202020204" pitchFamily="34" charset="0"/>
                          <a:ea typeface="+mn-ea"/>
                          <a:cs typeface="Arial" panose="020B0604020202020204" pitchFamily="34" charset="0"/>
                        </a:rPr>
                        <a:t>Topic</a:t>
                      </a:r>
                      <a:endPar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Details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5920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NAV Statement (</a:t>
                      </a:r>
                      <a:r>
                        <a:rPr kumimoji="0" lang="ko-KR" altLang="en-US"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계속</a:t>
                      </a: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3676650"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4843463" algn="l"/>
                        </a:tabLst>
                        <a:defRPr/>
                      </a:pPr>
                      <a:r>
                        <a:rPr kumimoji="0" lang="en-US" altLang="ko-KR" sz="900" b="1" i="0" u="sng"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PP&amp;E</a:t>
                      </a:r>
                      <a:endPar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3676650"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4843463" algn="l"/>
                        </a:tabLst>
                        <a:defRPr/>
                      </a:pPr>
                      <a:r>
                        <a:rPr kumimoji="0" lang="ko-KR" altLang="en-US" sz="900" b="1"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공구기구비품</a:t>
                      </a:r>
                      <a:r>
                        <a:rPr kumimoji="0" lang="en-US" altLang="ko-KR" sz="900" b="1"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사무가구 등으로 미미하며</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정률법으로 </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5</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년 </a:t>
                      </a:r>
                      <a:r>
                        <a:rPr kumimoji="0" lang="ko-KR" altLang="en-US" sz="900" b="0" i="0" u="none" strike="noStrike" kern="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상각하고</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있음</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p>
                    <a:p>
                      <a:pPr marL="3676650"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4843463" algn="l"/>
                        </a:tabLst>
                        <a:defRPr/>
                      </a:pPr>
                      <a:r>
                        <a:rPr kumimoji="0" lang="ko-KR" altLang="en-US" sz="900" b="1"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개발비</a:t>
                      </a:r>
                      <a:r>
                        <a:rPr kumimoji="0" lang="en-US" altLang="ko-KR" sz="900" b="1"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IoT </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보안인증서 취득</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블록체인 플랫폼 구축 및 개발 등에 참여한 인력의 인건비 등으로 구성되어 있으며</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‘22</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년부터 상용화될 예정으로 감가상각을 진행하지 않았음</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‘21</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년 콜드체인 </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TMS, WMS</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구축 </a:t>
                      </a:r>
                      <a:r>
                        <a:rPr kumimoji="0" lang="ko-KR" altLang="en-US" sz="900" b="0" i="0" u="none" strike="noStrike" kern="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외주비</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및</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관리비 </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406</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백만원</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목업</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등의 자산화 </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25</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백만원으로 인해 </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431</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백만원 증가함</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p>
                    <a:p>
                      <a:pPr marL="3676650"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4843463" algn="l"/>
                        </a:tabLst>
                        <a:defRPr/>
                      </a:pPr>
                      <a:r>
                        <a:rPr kumimoji="0" lang="ko-KR" altLang="en-US" sz="900" b="1"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기타</a:t>
                      </a:r>
                      <a:r>
                        <a:rPr kumimoji="0" lang="en-US" altLang="ko-KR" sz="900" b="1"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기존 등록된 특허권 </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3</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건에 대해 무형자산에 계상되어 있지 않음</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’21</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년 검교정장비 구입 </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55</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백만원</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특허 </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2</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건에 대한 </a:t>
                      </a:r>
                      <a:r>
                        <a:rPr kumimoji="0" lang="ko-KR" altLang="en-US" sz="900" b="0" i="0" u="none" strike="noStrike" kern="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특허출원비</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4</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백만원으로 인해 증가함</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endPar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3676650"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4843463" algn="l"/>
                        </a:tabLst>
                        <a:defRPr/>
                      </a:pPr>
                      <a:r>
                        <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Others </a:t>
                      </a:r>
                    </a:p>
                    <a:p>
                      <a:pPr marL="3676650"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4843463" algn="l"/>
                        </a:tabLst>
                        <a:defRPr/>
                      </a:pPr>
                      <a:r>
                        <a:rPr kumimoji="0" lang="ko-KR" altLang="en-US" sz="900" b="1"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선급금</a:t>
                      </a:r>
                      <a:r>
                        <a:rPr kumimoji="0" lang="en-US" altLang="ko-KR" sz="900" b="1"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과거 정부과제에 대한 자부담금 약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60</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백만원이 계상되어 있었으나</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회계사무소의 회계처리 누락으로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21</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a:t>
                      </a:r>
                      <a:r>
                        <a:rPr kumimoji="0" lang="ko-KR" altLang="en-US" sz="900" b="0" i="0" u="none" strike="noStrike" kern="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상계처리함</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p>
                    <a:p>
                      <a:pPr marL="3676650"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4843463" algn="l"/>
                        </a:tabLst>
                        <a:defRPr/>
                      </a:pPr>
                      <a:r>
                        <a:rPr kumimoji="0" lang="ko-KR" altLang="en-US" sz="900" b="1"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보증금</a:t>
                      </a:r>
                      <a:r>
                        <a:rPr kumimoji="0" lang="en-US" altLang="ko-KR" sz="900" b="1"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1"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19</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a:t>
                      </a:r>
                      <a:r>
                        <a:rPr kumimoji="0" lang="ko-KR" altLang="en-US" sz="900" b="0" i="0" u="none" strike="noStrike" kern="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독립바이오제약</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대납임차료에 대한 성남 기업성장센터 임차보증금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48</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백만원이며</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'20</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이전 문정동 사무실 보증금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30</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백만원으로 인해 증가함</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‘21</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이전 문정동 사무실 보증금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30</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백만원을 </a:t>
                      </a:r>
                      <a:r>
                        <a:rPr kumimoji="0" lang="ko-KR" altLang="en-US" sz="900" b="0" i="0" u="none" strike="noStrike" kern="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환급받았으며</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현재 문정동사무실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40</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백만원</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회사차량리스 보증금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25</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백만원</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직원용</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오피스텔 보증금 </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10</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백만원으로 인해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증가하였음</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171450"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4843463" algn="l"/>
                        </a:tabLst>
                        <a:defRPr/>
                      </a:pPr>
                      <a:r>
                        <a:rPr kumimoji="0" lang="ko-KR" altLang="en-US" sz="900" b="1"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미지급금</a:t>
                      </a:r>
                      <a:r>
                        <a:rPr kumimoji="0" lang="en-US" altLang="ko-KR" sz="900" b="1"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1"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임직원 급여</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국민연금</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법인카드 등으로 구성되어 있으며</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과거 누적된 오류로 인해 계상되어 있던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‘19</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미지급금에 대해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‘20</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년에 조정 수행함</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4843463" algn="l"/>
                        </a:tabLst>
                        <a:defRPr/>
                      </a:pPr>
                      <a:r>
                        <a:rPr kumimoji="0" lang="ko-KR" altLang="en-US" sz="900" b="1"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기타</a:t>
                      </a:r>
                      <a:r>
                        <a:rPr kumimoji="0" lang="en-US" altLang="ko-KR" sz="900" b="1"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미수금</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(’19</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1,121</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주 액면가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79,239</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원으로 약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27</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백만원 유상증자 수행 시 발생</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이후 미수금 없음</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예수금</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국민연금</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건강보험 등 인건비성</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등으로 구성되어 있음</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182563" marR="0" lvl="0" indent="-171450" algn="l" defTabSz="914400" rtl="0" eaLnBrk="1" fontAlgn="auto" latinLnBrk="0" hangingPunct="1">
                        <a:lnSpc>
                          <a:spcPts val="1200"/>
                        </a:lnSpc>
                        <a:spcBef>
                          <a:spcPts val="600"/>
                        </a:spcBef>
                        <a:spcAft>
                          <a:spcPts val="0"/>
                        </a:spcAft>
                        <a:buClr>
                          <a:srgbClr val="00338D"/>
                        </a:buClr>
                        <a:buSzTx/>
                        <a:buFont typeface="Wingdings" panose="05000000000000000000" pitchFamily="2" charset="2"/>
                        <a:buChar char="§"/>
                        <a:tabLst>
                          <a:tab pos="4843463" algn="l"/>
                        </a:tabLst>
                        <a:defRPr/>
                      </a:pPr>
                      <a:r>
                        <a:rPr kumimoji="0" lang="ko-KR" altLang="en-US"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결산 계정 조정</a:t>
                      </a:r>
                      <a:r>
                        <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회사는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20</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’21</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결산 시</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일부 계정에 대해 계정조정을 수행하였음</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해당 사유에 대해 과거 누적된 오류에 대한 수정사항이라 답변 받았으나</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상세 내역에 대해서는 </a:t>
                      </a:r>
                      <a:r>
                        <a:rPr kumimoji="0" lang="ko-KR" altLang="en-US" sz="900" b="0" i="0" u="none" strike="noStrike" kern="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답변받지</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못함</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26511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’20</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계정조정</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매출채권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1.4</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억원</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매입채무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3.5</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백만원</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선수금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57</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백만원</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미지급금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80</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백만원</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21</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백만원</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주주가지급금</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265113" marR="0" lvl="0" indent="-171450"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’21</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계정조정</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’16</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’18</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a:t>
                      </a:r>
                      <a:r>
                        <a:rPr kumimoji="0" lang="ko-KR" altLang="en-US" sz="900" b="0" i="0" u="none" strike="noStrike" kern="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전기오류수정이익</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&gt;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선급금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61</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백만원</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매출채권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&gt;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미지급금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40</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백만원</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단기차입금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&gt;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미지급금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백만원</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4" name="제목 2">
            <a:extLst>
              <a:ext uri="{FF2B5EF4-FFF2-40B4-BE49-F238E27FC236}">
                <a16:creationId xmlns:a16="http://schemas.microsoft.com/office/drawing/2014/main" id="{EC31AAB1-348F-4B38-BBAE-3ED466156B32}"/>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400" b="1" dirty="0">
                <a:solidFill>
                  <a:srgbClr val="00338D"/>
                </a:solidFill>
                <a:latin typeface="KPMG Extralight" panose="020B0303030202040204" pitchFamily="34" charset="0"/>
              </a:rPr>
              <a:t>NAV Statement (2/2)</a:t>
            </a:r>
          </a:p>
        </p:txBody>
      </p:sp>
      <p:sp>
        <p:nvSpPr>
          <p:cNvPr id="10" name="순서도: 연결자 9">
            <a:extLst>
              <a:ext uri="{FF2B5EF4-FFF2-40B4-BE49-F238E27FC236}">
                <a16:creationId xmlns:a16="http://schemas.microsoft.com/office/drawing/2014/main" id="{707FDA5F-114A-440C-A3DE-73BB69DA87CD}"/>
              </a:ext>
            </a:extLst>
          </p:cNvPr>
          <p:cNvSpPr/>
          <p:nvPr/>
        </p:nvSpPr>
        <p:spPr bwMode="auto">
          <a:xfrm>
            <a:off x="5532282" y="1529876"/>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b="1" kern="0" dirty="0">
                <a:solidFill>
                  <a:srgbClr val="FFFFFF"/>
                </a:solidFill>
                <a:latin typeface="맑은 고딕" panose="020B0503020000020004" pitchFamily="50" charset="-127"/>
                <a:ea typeface="맑은 고딕" panose="020B0503020000020004" pitchFamily="50" charset="-127"/>
                <a:cs typeface="Arial" panose="020B0604020202020204" pitchFamily="34" charset="0"/>
              </a:rPr>
              <a:t>3</a:t>
            </a:r>
            <a:endParaRPr lang="ko-KR" altLang="en-US" sz="800" b="1" kern="0" dirty="0">
              <a:solidFill>
                <a:srgbClr val="FFFFFF"/>
              </a:solidFill>
              <a:latin typeface="맑은 고딕" panose="020B0503020000020004" pitchFamily="50" charset="-127"/>
              <a:ea typeface="맑은 고딕" panose="020B0503020000020004" pitchFamily="50" charset="-127"/>
              <a:cs typeface="Arial" panose="020B0604020202020204" pitchFamily="34" charset="0"/>
            </a:endParaRPr>
          </a:p>
        </p:txBody>
      </p:sp>
      <p:sp>
        <p:nvSpPr>
          <p:cNvPr id="17" name="순서도: 연결자 16">
            <a:extLst>
              <a:ext uri="{FF2B5EF4-FFF2-40B4-BE49-F238E27FC236}">
                <a16:creationId xmlns:a16="http://schemas.microsoft.com/office/drawing/2014/main" id="{24FCAD08-5437-4E37-8012-622E8DA5A0E2}"/>
              </a:ext>
            </a:extLst>
          </p:cNvPr>
          <p:cNvSpPr/>
          <p:nvPr/>
        </p:nvSpPr>
        <p:spPr bwMode="auto">
          <a:xfrm>
            <a:off x="5532282" y="3350124"/>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198">
              <a:tabLst>
                <a:tab pos="5714967" algn="l"/>
              </a:tabLst>
              <a:defRPr/>
            </a:pPr>
            <a:r>
              <a:rPr lang="en-US" altLang="ko-KR" sz="800" b="1" kern="0" dirty="0">
                <a:solidFill>
                  <a:srgbClr val="FFFFFF"/>
                </a:solidFill>
                <a:latin typeface="맑은 고딕" panose="020B0503020000020004" pitchFamily="50" charset="-127"/>
                <a:ea typeface="맑은 고딕" panose="020B0503020000020004" pitchFamily="50" charset="-127"/>
                <a:cs typeface="Arial" panose="020B0604020202020204" pitchFamily="34" charset="0"/>
              </a:rPr>
              <a:t>4</a:t>
            </a:r>
            <a:endParaRPr lang="ko-KR" altLang="en-US" sz="800" b="1" kern="0" dirty="0">
              <a:solidFill>
                <a:srgbClr val="FFFFFF"/>
              </a:solidFill>
              <a:latin typeface="맑은 고딕" panose="020B0503020000020004" pitchFamily="50" charset="-127"/>
              <a:ea typeface="맑은 고딕" panose="020B0503020000020004" pitchFamily="50" charset="-127"/>
              <a:cs typeface="Arial" panose="020B0604020202020204" pitchFamily="34" charset="0"/>
            </a:endParaRPr>
          </a:p>
        </p:txBody>
      </p:sp>
      <p:sp>
        <p:nvSpPr>
          <p:cNvPr id="22" name="TextBox 21">
            <a:extLst>
              <a:ext uri="{FF2B5EF4-FFF2-40B4-BE49-F238E27FC236}">
                <a16:creationId xmlns:a16="http://schemas.microsoft.com/office/drawing/2014/main" id="{8F5994AF-A348-4689-815F-F3ABD5B2C94E}"/>
              </a:ext>
            </a:extLst>
          </p:cNvPr>
          <p:cNvSpPr txBox="1"/>
          <p:nvPr/>
        </p:nvSpPr>
        <p:spPr>
          <a:xfrm>
            <a:off x="2120901" y="4284692"/>
            <a:ext cx="2969921" cy="107722"/>
          </a:xfrm>
          <a:prstGeom prst="rect">
            <a:avLst/>
          </a:prstGeom>
          <a:noFill/>
        </p:spPr>
        <p:txBody>
          <a:bodyPr wrap="square" lIns="0" tIns="0" rIns="0" bIns="0" rtlCol="0">
            <a:spAutoFit/>
          </a:bodyPr>
          <a:lstStyle/>
          <a:p>
            <a:r>
              <a:rPr lang="en-US" altLang="ko-KR" sz="700" dirty="0">
                <a:latin typeface="Arial" panose="020B0604020202020204" pitchFamily="34" charset="0"/>
                <a:cs typeface="Arial" panose="020B0604020202020204" pitchFamily="34" charset="0"/>
              </a:rPr>
              <a:t>Note 1: </a:t>
            </a:r>
            <a:r>
              <a:rPr lang="ko-KR" altLang="en-US" sz="700" dirty="0">
                <a:latin typeface="Arial" panose="020B0604020202020204" pitchFamily="34" charset="0"/>
                <a:cs typeface="Arial" panose="020B0604020202020204" pitchFamily="34" charset="0"/>
              </a:rPr>
              <a:t>감가상각 </a:t>
            </a:r>
            <a:r>
              <a:rPr lang="ko-KR" altLang="en-US" sz="700" dirty="0" err="1">
                <a:latin typeface="Arial" panose="020B0604020202020204" pitchFamily="34" charset="0"/>
                <a:cs typeface="Arial" panose="020B0604020202020204" pitchFamily="34" charset="0"/>
              </a:rPr>
              <a:t>반영액</a:t>
            </a:r>
            <a:r>
              <a:rPr lang="ko-KR" altLang="en-US" sz="700" dirty="0">
                <a:latin typeface="Arial" panose="020B0604020202020204" pitchFamily="34" charset="0"/>
                <a:cs typeface="Arial" panose="020B0604020202020204" pitchFamily="34" charset="0"/>
              </a:rPr>
              <a:t> </a:t>
            </a:r>
            <a:endParaRPr lang="en-US" altLang="ko-KR" sz="700" dirty="0">
              <a:latin typeface="Arial" panose="020B0604020202020204" pitchFamily="34" charset="0"/>
              <a:cs typeface="Arial" panose="020B0604020202020204" pitchFamily="34" charset="0"/>
            </a:endParaRPr>
          </a:p>
        </p:txBody>
      </p:sp>
      <p:graphicFrame>
        <p:nvGraphicFramePr>
          <p:cNvPr id="15" name="표 14">
            <a:extLst>
              <a:ext uri="{FF2B5EF4-FFF2-40B4-BE49-F238E27FC236}">
                <a16:creationId xmlns:a16="http://schemas.microsoft.com/office/drawing/2014/main" id="{95BDA5C0-E180-4CEF-9B9D-667D39745FCE}"/>
              </a:ext>
            </a:extLst>
          </p:cNvPr>
          <p:cNvGraphicFramePr>
            <a:graphicFrameLocks noGrp="1"/>
          </p:cNvGraphicFramePr>
          <p:nvPr/>
        </p:nvGraphicFramePr>
        <p:xfrm>
          <a:off x="2120566" y="1515600"/>
          <a:ext cx="3276935" cy="2743200"/>
        </p:xfrm>
        <a:graphic>
          <a:graphicData uri="http://schemas.openxmlformats.org/drawingml/2006/table">
            <a:tbl>
              <a:tblPr/>
              <a:tblGrid>
                <a:gridCol w="161941">
                  <a:extLst>
                    <a:ext uri="{9D8B030D-6E8A-4147-A177-3AD203B41FA5}">
                      <a16:colId xmlns:a16="http://schemas.microsoft.com/office/drawing/2014/main" val="3667166280"/>
                    </a:ext>
                  </a:extLst>
                </a:gridCol>
                <a:gridCol w="1057384">
                  <a:extLst>
                    <a:ext uri="{9D8B030D-6E8A-4147-A177-3AD203B41FA5}">
                      <a16:colId xmlns:a16="http://schemas.microsoft.com/office/drawing/2014/main" val="539847182"/>
                    </a:ext>
                  </a:extLst>
                </a:gridCol>
                <a:gridCol w="685870">
                  <a:extLst>
                    <a:ext uri="{9D8B030D-6E8A-4147-A177-3AD203B41FA5}">
                      <a16:colId xmlns:a16="http://schemas.microsoft.com/office/drawing/2014/main" val="732559950"/>
                    </a:ext>
                  </a:extLst>
                </a:gridCol>
                <a:gridCol w="685870">
                  <a:extLst>
                    <a:ext uri="{9D8B030D-6E8A-4147-A177-3AD203B41FA5}">
                      <a16:colId xmlns:a16="http://schemas.microsoft.com/office/drawing/2014/main" val="3072070669"/>
                    </a:ext>
                  </a:extLst>
                </a:gridCol>
                <a:gridCol w="685870">
                  <a:extLst>
                    <a:ext uri="{9D8B030D-6E8A-4147-A177-3AD203B41FA5}">
                      <a16:colId xmlns:a16="http://schemas.microsoft.com/office/drawing/2014/main" val="382720584"/>
                    </a:ext>
                  </a:extLst>
                </a:gridCol>
              </a:tblGrid>
              <a:tr h="152400">
                <a:tc gridSpan="2">
                  <a:txBody>
                    <a:bodyPr/>
                    <a:lstStyle/>
                    <a:p>
                      <a:pPr algn="l" fontAlgn="ctr"/>
                      <a:r>
                        <a:rPr lang="en-US" altLang="ko-KR" sz="900" b="1" i="0" u="none" strike="noStrike">
                          <a:solidFill>
                            <a:srgbClr val="FFFFFF"/>
                          </a:solidFill>
                          <a:effectLst/>
                          <a:latin typeface="Arial" panose="020B0604020202020204" pitchFamily="34" charset="0"/>
                          <a:ea typeface="맑은 고딕" panose="020B0503020000020004" pitchFamily="50" charset="-127"/>
                        </a:rPr>
                        <a:t>(</a:t>
                      </a:r>
                      <a:r>
                        <a:rPr lang="ko-KR" altLang="en-US" sz="900" b="1" i="0" u="none" strike="noStrike">
                          <a:solidFill>
                            <a:srgbClr val="FFFFFF"/>
                          </a:solidFill>
                          <a:effectLst/>
                          <a:latin typeface="맑은 고딕" panose="020B0503020000020004" pitchFamily="50" charset="-127"/>
                          <a:ea typeface="맑은 고딕" panose="020B0503020000020004" pitchFamily="50" charset="-127"/>
                        </a:rPr>
                        <a:t>단위</a:t>
                      </a:r>
                      <a:r>
                        <a:rPr lang="en-US" altLang="ko-KR" sz="900" b="1" i="0" u="none" strike="noStrike">
                          <a:solidFill>
                            <a:srgbClr val="FFFFFF"/>
                          </a:solidFill>
                          <a:effectLst/>
                          <a:latin typeface="Arial" panose="020B0604020202020204" pitchFamily="34" charset="0"/>
                          <a:ea typeface="맑은 고딕" panose="020B0503020000020004" pitchFamily="50" charset="-127"/>
                        </a:rPr>
                        <a:t>: </a:t>
                      </a:r>
                      <a:r>
                        <a:rPr lang="ko-KR" altLang="en-US" sz="900" b="1" i="0" u="none" strike="noStrike">
                          <a:solidFill>
                            <a:srgbClr val="FFFFFF"/>
                          </a:solidFill>
                          <a:effectLst/>
                          <a:latin typeface="맑은 고딕" panose="020B0503020000020004" pitchFamily="50" charset="-127"/>
                          <a:ea typeface="맑은 고딕" panose="020B0503020000020004" pitchFamily="50" charset="-127"/>
                        </a:rPr>
                        <a:t>백만원</a:t>
                      </a:r>
                      <a:r>
                        <a:rPr lang="en-US" altLang="ko-KR" sz="900" b="1" i="0" u="none" strike="noStrike">
                          <a:solidFill>
                            <a:srgbClr val="FFFFFF"/>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hMerge="1">
                  <a:txBody>
                    <a:bodyPr/>
                    <a:lstStyle/>
                    <a:p>
                      <a:pPr latinLnBrk="1"/>
                      <a:endParaRPr lang="ko-KR" altLang="en-US"/>
                    </a:p>
                  </a:txBody>
                  <a:tcPr/>
                </a:tc>
                <a:tc>
                  <a:txBody>
                    <a:bodyPr/>
                    <a:lstStyle/>
                    <a:p>
                      <a:pPr algn="ctr" fontAlgn="ctr"/>
                      <a:r>
                        <a:rPr lang="en-US" sz="900" b="1" i="0" u="none" strike="noStrike">
                          <a:solidFill>
                            <a:srgbClr val="FFFFFF"/>
                          </a:solidFill>
                          <a:effectLst/>
                          <a:latin typeface="Arial" panose="020B0604020202020204" pitchFamily="34" charset="0"/>
                          <a:ea typeface="맑은 고딕" panose="020B0503020000020004" pitchFamily="50" charset="-127"/>
                        </a:rPr>
                        <a:t>Dec-19</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a:solidFill>
                            <a:srgbClr val="FFFFFF"/>
                          </a:solidFill>
                          <a:effectLst/>
                          <a:latin typeface="Arial" panose="020B0604020202020204" pitchFamily="34" charset="0"/>
                          <a:ea typeface="맑은 고딕" panose="020B0503020000020004" pitchFamily="50" charset="-127"/>
                        </a:rPr>
                        <a:t>Dec-20</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a:solidFill>
                            <a:srgbClr val="FFFFFF"/>
                          </a:solidFill>
                          <a:effectLst/>
                          <a:latin typeface="Arial" panose="020B0604020202020204" pitchFamily="34" charset="0"/>
                          <a:ea typeface="맑은 고딕" panose="020B0503020000020004" pitchFamily="50" charset="-127"/>
                        </a:rPr>
                        <a:t>Dec-21</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3256688733"/>
                  </a:ext>
                </a:extLst>
              </a:tr>
              <a:tr h="152400">
                <a:tc gridSpan="2">
                  <a:txBody>
                    <a:bodyPr/>
                    <a:lstStyle/>
                    <a:p>
                      <a:pPr algn="l" fontAlgn="ctr"/>
                      <a:r>
                        <a:rPr lang="en-US" sz="900" b="1" i="0" u="none" strike="noStrike">
                          <a:solidFill>
                            <a:srgbClr val="000000"/>
                          </a:solidFill>
                          <a:effectLst/>
                          <a:latin typeface="Arial" panose="020B0604020202020204" pitchFamily="34" charset="0"/>
                          <a:ea typeface="맑은 고딕" panose="020B0503020000020004" pitchFamily="50" charset="-127"/>
                        </a:rPr>
                        <a:t>Net Cash</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(115)</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(64)</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570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3094644103"/>
                  </a:ext>
                </a:extLst>
              </a:tr>
              <a:tr h="1524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현금및현금성자산</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10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570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1358420917"/>
                  </a:ext>
                </a:extLst>
              </a:tr>
              <a:tr h="1524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차입금</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(126)</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(66)</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123380182"/>
                  </a:ext>
                </a:extLst>
              </a:tr>
              <a:tr h="152400">
                <a:tc gridSpan="2">
                  <a:txBody>
                    <a:bodyPr/>
                    <a:lstStyle/>
                    <a:p>
                      <a:pPr algn="l" fontAlgn="ctr"/>
                      <a:r>
                        <a:rPr lang="en-US" sz="900" b="1" i="0" u="none" strike="noStrike">
                          <a:solidFill>
                            <a:srgbClr val="000000"/>
                          </a:solidFill>
                          <a:effectLst/>
                          <a:latin typeface="Arial" panose="020B0604020202020204" pitchFamily="34" charset="0"/>
                          <a:ea typeface="맑은 고딕" panose="020B0503020000020004" pitchFamily="50" charset="-127"/>
                        </a:rPr>
                        <a:t>WC</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21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(23)</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738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510613809"/>
                  </a:ext>
                </a:extLst>
              </a:tr>
              <a:tr h="1524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매출채권</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27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289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105215094"/>
                  </a:ext>
                </a:extLst>
              </a:tr>
              <a:tr h="1524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재고자산</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494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270180218"/>
                  </a:ext>
                </a:extLst>
              </a:tr>
              <a:tr h="1524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매입채무</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(23)</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(45)</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144561699"/>
                  </a:ext>
                </a:extLst>
              </a:tr>
              <a:tr h="152400">
                <a:tc gridSpan="2">
                  <a:txBody>
                    <a:bodyPr/>
                    <a:lstStyle/>
                    <a:p>
                      <a:pPr algn="l" fontAlgn="ctr"/>
                      <a:r>
                        <a:rPr lang="en-US" sz="900" b="1" i="0" u="none" strike="noStrike" dirty="0">
                          <a:solidFill>
                            <a:srgbClr val="000000"/>
                          </a:solidFill>
                          <a:effectLst/>
                          <a:latin typeface="Arial" panose="020B0604020202020204" pitchFamily="34" charset="0"/>
                          <a:ea typeface="맑은 고딕" panose="020B0503020000020004" pitchFamily="50" charset="-127"/>
                        </a:rPr>
                        <a:t>PP&amp;E</a:t>
                      </a:r>
                      <a:endParaRPr lang="en-US" sz="900" b="1" i="0" u="none" strike="noStrike" baseline="30000"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443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444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931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2130006352"/>
                  </a:ext>
                </a:extLst>
              </a:tr>
              <a:tr h="152400">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공구기구비품</a:t>
                      </a:r>
                      <a:r>
                        <a:rPr lang="en-US" altLang="ko-KR" sz="900" b="0" i="0" u="none" strike="noStrike" baseline="30000" dirty="0">
                          <a:solidFill>
                            <a:srgbClr val="000000"/>
                          </a:solidFill>
                          <a:effectLst/>
                          <a:latin typeface="맑은 고딕" panose="020B0503020000020004" pitchFamily="50" charset="-127"/>
                          <a:ea typeface="맑은 고딕" panose="020B0503020000020004" pitchFamily="50" charset="-127"/>
                        </a:rPr>
                        <a:t>1</a:t>
                      </a:r>
                      <a:endParaRPr lang="ko-KR" altLang="en-US" sz="900" b="0" i="0" u="none" strike="noStrike" baseline="30000"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0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0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628486292"/>
                  </a:ext>
                </a:extLst>
              </a:tr>
              <a:tr h="1524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개발비</a:t>
                      </a:r>
                      <a:endParaRPr lang="ko-KR" altLang="en-US" sz="900" b="0" i="0" u="none" strike="noStrike"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442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442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873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403467351"/>
                  </a:ext>
                </a:extLst>
              </a:tr>
              <a:tr h="1524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기타</a:t>
                      </a:r>
                      <a:r>
                        <a:rPr lang="en-US" altLang="ko-KR" sz="900" b="0" i="0" u="none" strike="noStrike" baseline="30000" dirty="0">
                          <a:solidFill>
                            <a:srgbClr val="000000"/>
                          </a:solidFill>
                          <a:effectLst/>
                          <a:latin typeface="맑은 고딕" panose="020B0503020000020004" pitchFamily="50" charset="-127"/>
                          <a:ea typeface="맑은 고딕" panose="020B0503020000020004" pitchFamily="50" charset="-127"/>
                        </a:rPr>
                        <a:t>1</a:t>
                      </a:r>
                      <a:endParaRPr lang="ko-KR" altLang="en-US" sz="900" b="0" i="0" u="none" strike="noStrike" baseline="30000" dirty="0">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57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399396124"/>
                  </a:ext>
                </a:extLst>
              </a:tr>
              <a:tr h="152400">
                <a:tc gridSpan="2">
                  <a:txBody>
                    <a:bodyPr/>
                    <a:lstStyle/>
                    <a:p>
                      <a:pPr algn="l" fontAlgn="ctr"/>
                      <a:r>
                        <a:rPr lang="en-US" sz="900" b="1" i="0" u="none" strike="noStrike">
                          <a:solidFill>
                            <a:srgbClr val="000000"/>
                          </a:solidFill>
                          <a:effectLst/>
                          <a:latin typeface="Arial" panose="020B0604020202020204" pitchFamily="34" charset="0"/>
                          <a:ea typeface="맑은 고딕" panose="020B0503020000020004" pitchFamily="50" charset="-127"/>
                        </a:rPr>
                        <a:t>Others</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(114)</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60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60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1879992530"/>
                  </a:ext>
                </a:extLst>
              </a:tr>
              <a:tr h="1524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선금급</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62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63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7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3088507555"/>
                  </a:ext>
                </a:extLst>
              </a:tr>
              <a:tr h="1524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보증금</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50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80 </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124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1740337878"/>
                  </a:ext>
                </a:extLst>
              </a:tr>
              <a:tr h="1524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미지급금</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(167)</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(65)</a:t>
                      </a:r>
                    </a:p>
                  </a:txBody>
                  <a:tcPr marL="36000" marR="36000" marT="0" marB="0" anchor="ctr">
                    <a:lnL>
                      <a:noFill/>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(49)</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476861692"/>
                  </a:ext>
                </a:extLst>
              </a:tr>
              <a:tr h="1524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기타</a:t>
                      </a: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(58)</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(17)</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(21)</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161414945"/>
                  </a:ext>
                </a:extLst>
              </a:tr>
              <a:tr h="152400">
                <a:tc gridSpan="2">
                  <a:txBody>
                    <a:bodyPr/>
                    <a:lstStyle/>
                    <a:p>
                      <a:pPr algn="l" fontAlgn="ctr"/>
                      <a:r>
                        <a:rPr lang="en-US" sz="900" b="1" i="0" u="none" strike="noStrike">
                          <a:solidFill>
                            <a:srgbClr val="000000"/>
                          </a:solidFill>
                          <a:effectLst/>
                          <a:latin typeface="Arial" panose="020B0604020202020204" pitchFamily="34" charset="0"/>
                          <a:ea typeface="맑은 고딕" panose="020B0503020000020004" pitchFamily="50" charset="-127"/>
                        </a:rPr>
                        <a:t>NAV</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235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417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2,300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277727932"/>
                  </a:ext>
                </a:extLst>
              </a:tr>
            </a:tbl>
          </a:graphicData>
        </a:graphic>
      </p:graphicFrame>
      <p:sp>
        <p:nvSpPr>
          <p:cNvPr id="24" name="직사각형 23">
            <a:extLst>
              <a:ext uri="{FF2B5EF4-FFF2-40B4-BE49-F238E27FC236}">
                <a16:creationId xmlns:a16="http://schemas.microsoft.com/office/drawing/2014/main" id="{D25D7E1F-D946-46D8-9A12-29CE1FCD1A41}"/>
              </a:ext>
            </a:extLst>
          </p:cNvPr>
          <p:cNvSpPr/>
          <p:nvPr/>
        </p:nvSpPr>
        <p:spPr>
          <a:xfrm>
            <a:off x="2125966" y="2728062"/>
            <a:ext cx="3276935" cy="150607"/>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ko-KR" altLang="en-US">
              <a:solidFill>
                <a:prstClr val="white"/>
              </a:solidFill>
              <a:latin typeface="Univers for KPMG"/>
              <a:ea typeface="맑은 고딕" panose="020B0503020000020004" pitchFamily="50" charset="-127"/>
            </a:endParaRPr>
          </a:p>
        </p:txBody>
      </p:sp>
      <p:sp>
        <p:nvSpPr>
          <p:cNvPr id="25" name="순서도: 연결자 24">
            <a:extLst>
              <a:ext uri="{FF2B5EF4-FFF2-40B4-BE49-F238E27FC236}">
                <a16:creationId xmlns:a16="http://schemas.microsoft.com/office/drawing/2014/main" id="{99FF5A09-24F8-4A76-9C32-CF2E3C0EFBE8}"/>
              </a:ext>
            </a:extLst>
          </p:cNvPr>
          <p:cNvSpPr/>
          <p:nvPr/>
        </p:nvSpPr>
        <p:spPr bwMode="auto">
          <a:xfrm>
            <a:off x="2043804" y="2639673"/>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Univers for KPMG"/>
                <a:ea typeface="맑은 고딕" panose="020B0503020000020004" pitchFamily="50" charset="-127"/>
                <a:cs typeface="Arial" panose="020B0604020202020204" pitchFamily="34" charset="0"/>
              </a:rPr>
              <a:t>3</a:t>
            </a:r>
            <a:endParaRPr lang="ko-KR" altLang="en-US" sz="800" b="1" kern="0" dirty="0">
              <a:solidFill>
                <a:srgbClr val="FFFFFF"/>
              </a:solidFill>
              <a:latin typeface="Univers for KPMG"/>
              <a:ea typeface="맑은 고딕" panose="020B0503020000020004" pitchFamily="50" charset="-127"/>
              <a:cs typeface="Arial" panose="020B0604020202020204" pitchFamily="34" charset="0"/>
            </a:endParaRPr>
          </a:p>
        </p:txBody>
      </p:sp>
      <p:sp>
        <p:nvSpPr>
          <p:cNvPr id="26" name="직사각형 25">
            <a:extLst>
              <a:ext uri="{FF2B5EF4-FFF2-40B4-BE49-F238E27FC236}">
                <a16:creationId xmlns:a16="http://schemas.microsoft.com/office/drawing/2014/main" id="{1D6EE56A-3368-4C04-BD6D-C85AF44891E7}"/>
              </a:ext>
            </a:extLst>
          </p:cNvPr>
          <p:cNvSpPr/>
          <p:nvPr/>
        </p:nvSpPr>
        <p:spPr>
          <a:xfrm>
            <a:off x="2122918" y="3347314"/>
            <a:ext cx="3276935" cy="150607"/>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ko-KR" altLang="en-US">
              <a:solidFill>
                <a:prstClr val="white"/>
              </a:solidFill>
              <a:latin typeface="Univers for KPMG"/>
              <a:ea typeface="맑은 고딕" panose="020B0503020000020004" pitchFamily="50" charset="-127"/>
            </a:endParaRPr>
          </a:p>
        </p:txBody>
      </p:sp>
      <p:sp>
        <p:nvSpPr>
          <p:cNvPr id="27" name="순서도: 연결자 26">
            <a:extLst>
              <a:ext uri="{FF2B5EF4-FFF2-40B4-BE49-F238E27FC236}">
                <a16:creationId xmlns:a16="http://schemas.microsoft.com/office/drawing/2014/main" id="{8BE11B73-067B-4EAC-BCCF-FFFD9F71D390}"/>
              </a:ext>
            </a:extLst>
          </p:cNvPr>
          <p:cNvSpPr/>
          <p:nvPr/>
        </p:nvSpPr>
        <p:spPr bwMode="auto">
          <a:xfrm>
            <a:off x="2040756" y="3258925"/>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Univers for KPMG"/>
                <a:ea typeface="맑은 고딕" panose="020B0503020000020004" pitchFamily="50" charset="-127"/>
                <a:cs typeface="Arial" panose="020B0604020202020204" pitchFamily="34" charset="0"/>
              </a:rPr>
              <a:t>4</a:t>
            </a:r>
            <a:endParaRPr lang="ko-KR" altLang="en-US" sz="800" b="1" kern="0" dirty="0">
              <a:solidFill>
                <a:srgbClr val="FFFFFF"/>
              </a:solidFill>
              <a:latin typeface="Univers for KPMG"/>
              <a:ea typeface="맑은 고딕" panose="020B0503020000020004" pitchFamily="50" charset="-127"/>
              <a:cs typeface="Arial" panose="020B0604020202020204" pitchFamily="34" charset="0"/>
            </a:endParaRPr>
          </a:p>
        </p:txBody>
      </p:sp>
      <p:sp>
        <p:nvSpPr>
          <p:cNvPr id="13" name="제목 2">
            <a:extLst>
              <a:ext uri="{FF2B5EF4-FFF2-40B4-BE49-F238E27FC236}">
                <a16:creationId xmlns:a16="http://schemas.microsoft.com/office/drawing/2014/main" id="{522E32A7-B3D4-4B23-A44F-EB27BF7EAE02}"/>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ea typeface="맑은 고딕" panose="020B0503020000020004" pitchFamily="50" charset="-127"/>
              </a:rPr>
              <a:t>Key Findings</a:t>
            </a:r>
          </a:p>
        </p:txBody>
      </p:sp>
    </p:spTree>
    <p:extLst>
      <p:ext uri="{BB962C8B-B14F-4D97-AF65-F5344CB8AC3E}">
        <p14:creationId xmlns:p14="http://schemas.microsoft.com/office/powerpoint/2010/main" val="3688527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Group 3">
            <a:extLst>
              <a:ext uri="{FF2B5EF4-FFF2-40B4-BE49-F238E27FC236}">
                <a16:creationId xmlns:a16="http://schemas.microsoft.com/office/drawing/2014/main" id="{A03D0EF4-74EE-4E06-8089-DB905145FE7C}"/>
              </a:ext>
            </a:extLst>
          </p:cNvPr>
          <p:cNvGraphicFramePr>
            <a:graphicFrameLocks noGrp="1"/>
          </p:cNvGraphicFramePr>
          <p:nvPr>
            <p:extLst>
              <p:ext uri="{D42A27DB-BD31-4B8C-83A1-F6EECF244321}">
                <p14:modId xmlns:p14="http://schemas.microsoft.com/office/powerpoint/2010/main" val="2129712528"/>
              </p:ext>
            </p:extLst>
          </p:nvPr>
        </p:nvGraphicFramePr>
        <p:xfrm>
          <a:off x="468001" y="1191600"/>
          <a:ext cx="9038334" cy="5022000"/>
        </p:xfrm>
        <a:graphic>
          <a:graphicData uri="http://schemas.openxmlformats.org/drawingml/2006/table">
            <a:tbl>
              <a:tblPr/>
              <a:tblGrid>
                <a:gridCol w="1557064">
                  <a:extLst>
                    <a:ext uri="{9D8B030D-6E8A-4147-A177-3AD203B41FA5}">
                      <a16:colId xmlns:a16="http://schemas.microsoft.com/office/drawing/2014/main" val="20000"/>
                    </a:ext>
                  </a:extLst>
                </a:gridCol>
                <a:gridCol w="7481270">
                  <a:extLst>
                    <a:ext uri="{9D8B030D-6E8A-4147-A177-3AD203B41FA5}">
                      <a16:colId xmlns:a16="http://schemas.microsoft.com/office/drawing/2014/main" val="20001"/>
                    </a:ext>
                  </a:extLst>
                </a:gridCol>
              </a:tblGrid>
              <a:tr h="262800">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lang="en-US" altLang="ko-KR" sz="1000" b="1" i="0" u="none" strike="noStrike" kern="1200" dirty="0">
                          <a:solidFill>
                            <a:schemeClr val="bg1"/>
                          </a:solidFill>
                          <a:effectLst/>
                          <a:latin typeface="Arial" panose="020B0604020202020204" pitchFamily="34" charset="0"/>
                          <a:ea typeface="+mn-ea"/>
                          <a:cs typeface="Arial" panose="020B0604020202020204" pitchFamily="34" charset="0"/>
                        </a:rPr>
                        <a:t>Topic</a:t>
                      </a:r>
                      <a:endPar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Details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5920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ko-KR" altLang="en-US"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유무형자산</a:t>
                      </a:r>
                      <a:endPar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825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
                        <a:tabLst>
                          <a:tab pos="4843463" algn="l"/>
                        </a:tabLst>
                        <a:defRPr/>
                      </a:pP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’21</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년 </a:t>
                      </a:r>
                      <a:r>
                        <a:rPr kumimoji="0" lang="ko-KR" altLang="en-US" sz="900" b="0" i="0" u="none" strike="noStrike" kern="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검교정</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장치 구입으로 인해 유형자산이 </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50</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백만원 증가하였으며</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개발비 증가 및 </a:t>
                      </a:r>
                      <a:r>
                        <a:rPr kumimoji="0" lang="ko-KR" altLang="en-US" sz="900" b="0" i="0" u="none" strike="noStrike" kern="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특허출원비</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자산화로 인해 무형자산이 </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436</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백만원 증가하였음</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endPar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82563" marR="0" lvl="0" indent="-182563" algn="l" defTabSz="914400" rtl="0" eaLnBrk="1" fontAlgn="auto" latinLnBrk="0" hangingPunct="1">
                        <a:lnSpc>
                          <a:spcPts val="1200"/>
                        </a:lnSpc>
                        <a:spcBef>
                          <a:spcPts val="800"/>
                        </a:spcBef>
                        <a:spcAft>
                          <a:spcPts val="0"/>
                        </a:spcAft>
                        <a:buClr>
                          <a:srgbClr val="00338D"/>
                        </a:buClr>
                        <a:buSzTx/>
                        <a:buFont typeface="Wingdings" panose="05000000000000000000" pitchFamily="2" charset="2"/>
                        <a:buChar char="§"/>
                        <a:tabLst>
                          <a:tab pos="4843463" algn="l"/>
                        </a:tabLst>
                        <a:defRPr/>
                      </a:pPr>
                      <a:endPar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82563" marR="0" lvl="0" indent="-182563" algn="l" defTabSz="914400" rtl="0" eaLnBrk="1" fontAlgn="auto" latinLnBrk="0" hangingPunct="1">
                        <a:lnSpc>
                          <a:spcPts val="1200"/>
                        </a:lnSpc>
                        <a:spcBef>
                          <a:spcPts val="800"/>
                        </a:spcBef>
                        <a:spcAft>
                          <a:spcPts val="0"/>
                        </a:spcAft>
                        <a:buClr>
                          <a:srgbClr val="00338D"/>
                        </a:buClr>
                        <a:buSzTx/>
                        <a:buFont typeface="Wingdings" panose="05000000000000000000" pitchFamily="2" charset="2"/>
                        <a:buChar char="§"/>
                        <a:tabLst>
                          <a:tab pos="4843463" algn="l"/>
                        </a:tabLst>
                        <a:defRPr/>
                      </a:pPr>
                      <a:endPar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82563" marR="0" lvl="0" indent="-182563" algn="l" defTabSz="914400" rtl="0" eaLnBrk="1" fontAlgn="auto" latinLnBrk="0" hangingPunct="1">
                        <a:lnSpc>
                          <a:spcPts val="1200"/>
                        </a:lnSpc>
                        <a:spcBef>
                          <a:spcPts val="800"/>
                        </a:spcBef>
                        <a:spcAft>
                          <a:spcPts val="0"/>
                        </a:spcAft>
                        <a:buClr>
                          <a:srgbClr val="00338D"/>
                        </a:buClr>
                        <a:buSzTx/>
                        <a:buFont typeface="Wingdings" panose="05000000000000000000" pitchFamily="2" charset="2"/>
                        <a:buChar char="§"/>
                        <a:tabLst>
                          <a:tab pos="4843463" algn="l"/>
                        </a:tabLst>
                        <a:defRPr/>
                      </a:pPr>
                      <a:endPar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82563" marR="0" lvl="0" indent="-182563" algn="l" defTabSz="914400" rtl="0" eaLnBrk="1" fontAlgn="auto" latinLnBrk="0" hangingPunct="1">
                        <a:lnSpc>
                          <a:spcPts val="700"/>
                        </a:lnSpc>
                        <a:spcBef>
                          <a:spcPts val="800"/>
                        </a:spcBef>
                        <a:spcAft>
                          <a:spcPts val="0"/>
                        </a:spcAft>
                        <a:buClr>
                          <a:srgbClr val="00338D"/>
                        </a:buClr>
                        <a:buSzTx/>
                        <a:buFont typeface="Wingdings" panose="05000000000000000000" pitchFamily="2" charset="2"/>
                        <a:buChar char="§"/>
                        <a:tabLst>
                          <a:tab pos="4843463" algn="l"/>
                        </a:tabLst>
                        <a:defRPr/>
                      </a:pPr>
                      <a:endPar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82563" marR="0" lvl="0" indent="-182563" algn="l" defTabSz="914400" rtl="0" eaLnBrk="1" fontAlgn="auto" latinLnBrk="0" hangingPunct="1">
                        <a:lnSpc>
                          <a:spcPts val="700"/>
                        </a:lnSpc>
                        <a:spcBef>
                          <a:spcPts val="800"/>
                        </a:spcBef>
                        <a:spcAft>
                          <a:spcPts val="0"/>
                        </a:spcAft>
                        <a:buClr>
                          <a:srgbClr val="00338D"/>
                        </a:buClr>
                        <a:buSzTx/>
                        <a:buFont typeface="Wingdings" panose="05000000000000000000" pitchFamily="2" charset="2"/>
                        <a:buChar char="§"/>
                        <a:tabLst>
                          <a:tab pos="4843463" algn="l"/>
                        </a:tabLst>
                        <a:defRPr/>
                      </a:pPr>
                      <a:endPar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82563" marR="0" lvl="0" indent="-182563" algn="l" defTabSz="914400" rtl="0" eaLnBrk="1" fontAlgn="auto" latinLnBrk="0" hangingPunct="1">
                        <a:lnSpc>
                          <a:spcPts val="700"/>
                        </a:lnSpc>
                        <a:spcBef>
                          <a:spcPts val="800"/>
                        </a:spcBef>
                        <a:spcAft>
                          <a:spcPts val="0"/>
                        </a:spcAft>
                        <a:buClr>
                          <a:srgbClr val="00338D"/>
                        </a:buClr>
                        <a:buSzTx/>
                        <a:buFont typeface="Wingdings" panose="05000000000000000000" pitchFamily="2" charset="2"/>
                        <a:buChar char="§"/>
                        <a:tabLst>
                          <a:tab pos="4843463" algn="l"/>
                        </a:tabLst>
                        <a:defRPr/>
                      </a:pPr>
                      <a:endPar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82563" marR="0" lvl="0" indent="-182563" algn="l" defTabSz="914400" rtl="0" eaLnBrk="1" fontAlgn="auto" latinLnBrk="0" hangingPunct="1">
                        <a:lnSpc>
                          <a:spcPts val="700"/>
                        </a:lnSpc>
                        <a:spcBef>
                          <a:spcPts val="800"/>
                        </a:spcBef>
                        <a:spcAft>
                          <a:spcPts val="0"/>
                        </a:spcAft>
                        <a:buClr>
                          <a:srgbClr val="00338D"/>
                        </a:buClr>
                        <a:buSzTx/>
                        <a:buFont typeface="Wingdings" panose="05000000000000000000" pitchFamily="2" charset="2"/>
                        <a:buChar char="§"/>
                        <a:tabLst>
                          <a:tab pos="4843463" algn="l"/>
                        </a:tabLst>
                        <a:defRPr/>
                      </a:pPr>
                      <a:r>
                        <a:rPr kumimoji="0" lang="ko-KR" altLang="en-US"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유형자산</a:t>
                      </a:r>
                      <a:endPar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공구기구비품</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사무가구 등으로 감가상각이 거의 완료되었으나</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’21</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책상 구매로 인해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백만원으로 증가함</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기타</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컴퓨터 등으로 구성되어 있으며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‘21</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온도계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검교정</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장비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55</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백만원 구매로 인해 증가함</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endPar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82563" marR="0" lvl="0" indent="-182563" algn="l" defTabSz="914400" rtl="0" eaLnBrk="1" fontAlgn="auto" latinLnBrk="0" hangingPunct="1">
                        <a:lnSpc>
                          <a:spcPts val="1200"/>
                        </a:lnSpc>
                        <a:spcBef>
                          <a:spcPts val="800"/>
                        </a:spcBef>
                        <a:spcAft>
                          <a:spcPts val="0"/>
                        </a:spcAft>
                        <a:buClr>
                          <a:srgbClr val="00338D"/>
                        </a:buClr>
                        <a:buSzTx/>
                        <a:buFont typeface="Wingdings" panose="05000000000000000000" pitchFamily="2" charset="2"/>
                        <a:buChar char="§"/>
                        <a:tabLst>
                          <a:tab pos="4843463" algn="l"/>
                        </a:tabLst>
                        <a:defRPr/>
                      </a:pPr>
                      <a:r>
                        <a:rPr kumimoji="0" lang="ko-KR" altLang="en-US"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무형자산</a:t>
                      </a:r>
                      <a:endParaRPr kumimoji="0" lang="en-US" altLang="ko-KR" sz="900" b="1" i="0" u="sng"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개발비</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’19</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년부터 계상되어 있던 개발비에 대해 관련 매출이 발생하지 않아 감가상각을 수행하고 있지 않음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인터뷰에 따르면</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’22</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년부터 관련 매출이 발생할 것으로 예상되는 바</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매출 발생 시점부터 감가상각 수행이 고려되어야 할 것으로 판단됨</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‘21</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년 클라우드 서비스 시스템</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콜드체인 </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TMS, WMS)</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구축을 위한 외주용역비 </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300</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백만원</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클라우드 서비스 시스템 구축의 안정적인 운용을 위한 현장 관리비 </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106</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백만원</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제품 생산을 위한 </a:t>
                      </a:r>
                      <a:r>
                        <a:rPr kumimoji="0" lang="ko-KR" altLang="en-US" sz="900" b="0" i="0" u="none" strike="noStrike" kern="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목업</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등의 개발비 </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25</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백만원이 </a:t>
                      </a:r>
                      <a:r>
                        <a:rPr kumimoji="0" lang="ko-KR" altLang="en-US" sz="900" b="0" i="0" u="none" strike="noStrike" kern="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자산화되어</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431</a:t>
                      </a:r>
                      <a:r>
                        <a:rPr kumimoji="0" lang="ko-KR" altLang="en-US"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백만원 증가함</a:t>
                      </a:r>
                      <a:r>
                        <a:rPr kumimoji="0" lang="en-US" altLang="ko-KR" sz="9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기타</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‘21</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특허출원비를</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자산화하여</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4</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백만원이 신규 계상됨</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회사는 </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총 </a:t>
                      </a:r>
                      <a:r>
                        <a:rPr kumimoji="0" lang="en-US" altLang="ko-KR"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3</a:t>
                      </a:r>
                      <a:r>
                        <a:rPr kumimoji="0" lang="ko-KR" altLang="en-US" sz="9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건의 등록된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특허를 보유하고 있으나</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장부에 계상되어 있지 않음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해당 특허권에 대해 외부 평가 등을 수행하여 적정한 금액 산정이 필요할 것으로 판단됨</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4" name="제목 2">
            <a:extLst>
              <a:ext uri="{FF2B5EF4-FFF2-40B4-BE49-F238E27FC236}">
                <a16:creationId xmlns:a16="http://schemas.microsoft.com/office/drawing/2014/main" id="{EC31AAB1-348F-4B38-BBAE-3ED466156B32}"/>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400" b="1" dirty="0">
                <a:solidFill>
                  <a:srgbClr val="00338D"/>
                </a:solidFill>
                <a:latin typeface="KPMG Extralight" panose="020B0303030202040204" pitchFamily="34" charset="0"/>
              </a:rPr>
              <a:t>PP&amp;E</a:t>
            </a:r>
          </a:p>
        </p:txBody>
      </p:sp>
      <p:sp>
        <p:nvSpPr>
          <p:cNvPr id="7" name="TextBox 6">
            <a:extLst>
              <a:ext uri="{FF2B5EF4-FFF2-40B4-BE49-F238E27FC236}">
                <a16:creationId xmlns:a16="http://schemas.microsoft.com/office/drawing/2014/main" id="{A88FDD00-326C-4289-94FA-91077A2FA558}"/>
              </a:ext>
            </a:extLst>
          </p:cNvPr>
          <p:cNvSpPr txBox="1"/>
          <p:nvPr/>
        </p:nvSpPr>
        <p:spPr>
          <a:xfrm>
            <a:off x="2230628" y="2944066"/>
            <a:ext cx="2420275" cy="107722"/>
          </a:xfrm>
          <a:prstGeom prst="rect">
            <a:avLst/>
          </a:prstGeom>
          <a:noFill/>
        </p:spPr>
        <p:txBody>
          <a:bodyPr wrap="square" lIns="0" tIns="0" rIns="0" bIns="0" rtlCol="0">
            <a:spAutoFit/>
          </a:bodyPr>
          <a:lstStyle/>
          <a:p>
            <a:r>
              <a:rPr lang="en-US" altLang="ko-KR" sz="700" dirty="0">
                <a:latin typeface="Arial" panose="020B0604020202020204" pitchFamily="34" charset="0"/>
                <a:cs typeface="Arial" panose="020B0604020202020204" pitchFamily="34" charset="0"/>
              </a:rPr>
              <a:t>Note 1: </a:t>
            </a:r>
            <a:r>
              <a:rPr lang="ko-KR" altLang="en-US" sz="700" dirty="0">
                <a:latin typeface="Arial" panose="020B0604020202020204" pitchFamily="34" charset="0"/>
                <a:cs typeface="Arial" panose="020B0604020202020204" pitchFamily="34" charset="0"/>
              </a:rPr>
              <a:t>감가상각비 반영 금액</a:t>
            </a:r>
            <a:endParaRPr lang="en-US" altLang="ko-KR" sz="700" dirty="0">
              <a:latin typeface="Arial" panose="020B0604020202020204" pitchFamily="34" charset="0"/>
              <a:cs typeface="Arial" panose="020B0604020202020204" pitchFamily="34" charset="0"/>
            </a:endParaRPr>
          </a:p>
        </p:txBody>
      </p:sp>
      <p:graphicFrame>
        <p:nvGraphicFramePr>
          <p:cNvPr id="5" name="표 4">
            <a:extLst>
              <a:ext uri="{FF2B5EF4-FFF2-40B4-BE49-F238E27FC236}">
                <a16:creationId xmlns:a16="http://schemas.microsoft.com/office/drawing/2014/main" id="{31ABCB7E-17B7-40F1-A7C3-C4A03B65B07F}"/>
              </a:ext>
            </a:extLst>
          </p:cNvPr>
          <p:cNvGraphicFramePr>
            <a:graphicFrameLocks noGrp="1"/>
          </p:cNvGraphicFramePr>
          <p:nvPr>
            <p:extLst>
              <p:ext uri="{D42A27DB-BD31-4B8C-83A1-F6EECF244321}">
                <p14:modId xmlns:p14="http://schemas.microsoft.com/office/powerpoint/2010/main" val="1747338715"/>
              </p:ext>
            </p:extLst>
          </p:nvPr>
        </p:nvGraphicFramePr>
        <p:xfrm>
          <a:off x="2230628" y="1850898"/>
          <a:ext cx="3276600" cy="1066800"/>
        </p:xfrm>
        <a:graphic>
          <a:graphicData uri="http://schemas.openxmlformats.org/drawingml/2006/table">
            <a:tbl>
              <a:tblPr/>
              <a:tblGrid>
                <a:gridCol w="161925">
                  <a:extLst>
                    <a:ext uri="{9D8B030D-6E8A-4147-A177-3AD203B41FA5}">
                      <a16:colId xmlns:a16="http://schemas.microsoft.com/office/drawing/2014/main" val="2554638296"/>
                    </a:ext>
                  </a:extLst>
                </a:gridCol>
                <a:gridCol w="1057275">
                  <a:extLst>
                    <a:ext uri="{9D8B030D-6E8A-4147-A177-3AD203B41FA5}">
                      <a16:colId xmlns:a16="http://schemas.microsoft.com/office/drawing/2014/main" val="715067768"/>
                    </a:ext>
                  </a:extLst>
                </a:gridCol>
                <a:gridCol w="685800">
                  <a:extLst>
                    <a:ext uri="{9D8B030D-6E8A-4147-A177-3AD203B41FA5}">
                      <a16:colId xmlns:a16="http://schemas.microsoft.com/office/drawing/2014/main" val="3712827649"/>
                    </a:ext>
                  </a:extLst>
                </a:gridCol>
                <a:gridCol w="685800">
                  <a:extLst>
                    <a:ext uri="{9D8B030D-6E8A-4147-A177-3AD203B41FA5}">
                      <a16:colId xmlns:a16="http://schemas.microsoft.com/office/drawing/2014/main" val="3525599215"/>
                    </a:ext>
                  </a:extLst>
                </a:gridCol>
                <a:gridCol w="685800">
                  <a:extLst>
                    <a:ext uri="{9D8B030D-6E8A-4147-A177-3AD203B41FA5}">
                      <a16:colId xmlns:a16="http://schemas.microsoft.com/office/drawing/2014/main" val="866719890"/>
                    </a:ext>
                  </a:extLst>
                </a:gridCol>
              </a:tblGrid>
              <a:tr h="152400">
                <a:tc gridSpan="2">
                  <a:txBody>
                    <a:bodyPr/>
                    <a:lstStyle/>
                    <a:p>
                      <a:pPr algn="l" fontAlgn="ctr"/>
                      <a:r>
                        <a:rPr lang="en-US" altLang="ko-KR" sz="900" b="1" i="0" u="none" strike="noStrike">
                          <a:solidFill>
                            <a:srgbClr val="FFFFFF"/>
                          </a:solidFill>
                          <a:effectLst/>
                          <a:latin typeface="Arial" panose="020B0604020202020204" pitchFamily="34" charset="0"/>
                          <a:ea typeface="맑은 고딕" panose="020B0503020000020004" pitchFamily="50" charset="-127"/>
                        </a:rPr>
                        <a:t>(</a:t>
                      </a:r>
                      <a:r>
                        <a:rPr lang="ko-KR" altLang="en-US" sz="900" b="1" i="0" u="none" strike="noStrike">
                          <a:solidFill>
                            <a:srgbClr val="FFFFFF"/>
                          </a:solidFill>
                          <a:effectLst/>
                          <a:latin typeface="Arial" panose="020B0604020202020204" pitchFamily="34" charset="0"/>
                          <a:ea typeface="맑은 고딕" panose="020B0503020000020004" pitchFamily="50" charset="-127"/>
                        </a:rPr>
                        <a:t>단위</a:t>
                      </a:r>
                      <a:r>
                        <a:rPr lang="en-US" altLang="ko-KR" sz="900" b="1" i="0" u="none" strike="noStrike">
                          <a:solidFill>
                            <a:srgbClr val="FFFFFF"/>
                          </a:solidFill>
                          <a:effectLst/>
                          <a:latin typeface="Arial" panose="020B0604020202020204" pitchFamily="34" charset="0"/>
                          <a:ea typeface="맑은 고딕" panose="020B0503020000020004" pitchFamily="50" charset="-127"/>
                        </a:rPr>
                        <a:t>: </a:t>
                      </a:r>
                      <a:r>
                        <a:rPr lang="ko-KR" altLang="en-US" sz="900" b="1" i="0" u="none" strike="noStrike">
                          <a:solidFill>
                            <a:srgbClr val="FFFFFF"/>
                          </a:solidFill>
                          <a:effectLst/>
                          <a:latin typeface="Arial" panose="020B0604020202020204" pitchFamily="34" charset="0"/>
                          <a:ea typeface="맑은 고딕" panose="020B0503020000020004" pitchFamily="50" charset="-127"/>
                        </a:rPr>
                        <a:t>백만원</a:t>
                      </a:r>
                      <a:r>
                        <a:rPr lang="en-US" altLang="ko-KR" sz="900" b="1" i="0" u="none" strike="noStrike">
                          <a:solidFill>
                            <a:srgbClr val="FFFFFF"/>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hMerge="1">
                  <a:txBody>
                    <a:bodyPr/>
                    <a:lstStyle/>
                    <a:p>
                      <a:pPr latinLnBrk="1"/>
                      <a:endParaRPr lang="ko-KR" altLang="en-US"/>
                    </a:p>
                  </a:txBody>
                  <a:tcPr/>
                </a:tc>
                <a:tc>
                  <a:txBody>
                    <a:bodyPr/>
                    <a:lstStyle/>
                    <a:p>
                      <a:pPr algn="ctr" fontAlgn="ctr"/>
                      <a:r>
                        <a:rPr lang="en-US" sz="900" b="1" i="0" u="none" strike="noStrike">
                          <a:solidFill>
                            <a:srgbClr val="FFFFFF"/>
                          </a:solidFill>
                          <a:effectLst/>
                          <a:latin typeface="Arial" panose="020B0604020202020204" pitchFamily="34" charset="0"/>
                          <a:ea typeface="맑은 고딕" panose="020B0503020000020004" pitchFamily="50" charset="-127"/>
                        </a:rPr>
                        <a:t>Dec-19</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a:solidFill>
                            <a:srgbClr val="FFFFFF"/>
                          </a:solidFill>
                          <a:effectLst/>
                          <a:latin typeface="Arial" panose="020B0604020202020204" pitchFamily="34" charset="0"/>
                          <a:ea typeface="맑은 고딕" panose="020B0503020000020004" pitchFamily="50" charset="-127"/>
                        </a:rPr>
                        <a:t>Dec-20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a:solidFill>
                            <a:srgbClr val="FFFFFF"/>
                          </a:solidFill>
                          <a:effectLst/>
                          <a:latin typeface="Arial" panose="020B0604020202020204" pitchFamily="34" charset="0"/>
                          <a:ea typeface="맑은 고딕" panose="020B0503020000020004" pitchFamily="50" charset="-127"/>
                        </a:rPr>
                        <a:t>Dec-21</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1158027462"/>
                  </a:ext>
                </a:extLst>
              </a:tr>
              <a:tr h="152400">
                <a:tc gridSpan="2">
                  <a:txBody>
                    <a:bodyPr/>
                    <a:lstStyle/>
                    <a:p>
                      <a:pPr algn="l" fontAlgn="ctr"/>
                      <a:r>
                        <a:rPr lang="ko-KR" altLang="en-US" sz="900" b="1" i="0" u="none" strike="noStrike" dirty="0">
                          <a:solidFill>
                            <a:srgbClr val="000000"/>
                          </a:solidFill>
                          <a:effectLst/>
                          <a:latin typeface="맑은 고딕" panose="020B0503020000020004" pitchFamily="50" charset="-127"/>
                          <a:ea typeface="맑은 고딕" panose="020B0503020000020004" pitchFamily="50" charset="-127"/>
                        </a:rPr>
                        <a:t>유형자산</a:t>
                      </a:r>
                      <a:r>
                        <a:rPr lang="en-US" altLang="ko-KR" sz="900" b="1" i="0" u="none" strike="noStrike" baseline="30000" dirty="0">
                          <a:solidFill>
                            <a:srgbClr val="000000"/>
                          </a:solidFill>
                          <a:effectLst/>
                          <a:latin typeface="맑은 고딕" panose="020B0503020000020004" pitchFamily="50" charset="-127"/>
                          <a:ea typeface="맑은 고딕" panose="020B0503020000020004" pitchFamily="50" charset="-127"/>
                        </a:rPr>
                        <a:t>1</a:t>
                      </a:r>
                      <a:endParaRPr lang="ko-KR" altLang="en-US" sz="900" b="1" i="0" u="none" strike="noStrike" baseline="30000" dirty="0">
                        <a:solidFill>
                          <a:srgbClr val="000000"/>
                        </a:solidFill>
                        <a:effectLst/>
                        <a:latin typeface="맑은 고딕" panose="020B0503020000020004" pitchFamily="50" charset="-127"/>
                        <a:ea typeface="맑은 고딕" panose="020B0503020000020004" pitchFamily="50" charset="-127"/>
                      </a:endParaRP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53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1893601246"/>
                  </a:ext>
                </a:extLst>
              </a:tr>
              <a:tr h="1524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공구기구비품</a:t>
                      </a: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0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0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4087449676"/>
                  </a:ext>
                </a:extLst>
              </a:tr>
              <a:tr h="1524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rPr>
                        <a:t>기타</a:t>
                      </a: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52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300275050"/>
                  </a:ext>
                </a:extLst>
              </a:tr>
              <a:tr h="152400">
                <a:tc gridSpan="2">
                  <a:txBody>
                    <a:bodyPr/>
                    <a:lstStyle/>
                    <a:p>
                      <a:pPr algn="l"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무형자산</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442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442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878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503689967"/>
                  </a:ext>
                </a:extLst>
              </a:tr>
              <a:tr h="1524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dirty="0">
                          <a:solidFill>
                            <a:srgbClr val="000000"/>
                          </a:solidFill>
                          <a:effectLst/>
                          <a:latin typeface="맑은 고딕" panose="020B0503020000020004" pitchFamily="50" charset="-127"/>
                          <a:ea typeface="맑은 고딕" panose="020B0503020000020004" pitchFamily="50" charset="-127"/>
                        </a:rPr>
                        <a:t>개발비</a:t>
                      </a: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442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442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873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1059297346"/>
                  </a:ext>
                </a:extLst>
              </a:tr>
              <a:tr h="1524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기타</a:t>
                      </a: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4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773619345"/>
                  </a:ext>
                </a:extLst>
              </a:tr>
            </a:tbl>
          </a:graphicData>
        </a:graphic>
      </p:graphicFrame>
      <p:graphicFrame>
        <p:nvGraphicFramePr>
          <p:cNvPr id="4" name="표 3">
            <a:extLst>
              <a:ext uri="{FF2B5EF4-FFF2-40B4-BE49-F238E27FC236}">
                <a16:creationId xmlns:a16="http://schemas.microsoft.com/office/drawing/2014/main" id="{2CBAFB7F-FDA4-4A91-AF76-E4388A411F91}"/>
              </a:ext>
            </a:extLst>
          </p:cNvPr>
          <p:cNvGraphicFramePr>
            <a:graphicFrameLocks noGrp="1"/>
          </p:cNvGraphicFramePr>
          <p:nvPr>
            <p:extLst>
              <p:ext uri="{D42A27DB-BD31-4B8C-83A1-F6EECF244321}">
                <p14:modId xmlns:p14="http://schemas.microsoft.com/office/powerpoint/2010/main" val="961718240"/>
              </p:ext>
            </p:extLst>
          </p:nvPr>
        </p:nvGraphicFramePr>
        <p:xfrm>
          <a:off x="2363978" y="5194946"/>
          <a:ext cx="6470460" cy="962698"/>
        </p:xfrm>
        <a:graphic>
          <a:graphicData uri="http://schemas.openxmlformats.org/drawingml/2006/table">
            <a:tbl>
              <a:tblPr/>
              <a:tblGrid>
                <a:gridCol w="188722">
                  <a:extLst>
                    <a:ext uri="{9D8B030D-6E8A-4147-A177-3AD203B41FA5}">
                      <a16:colId xmlns:a16="http://schemas.microsoft.com/office/drawing/2014/main" val="3017668092"/>
                    </a:ext>
                  </a:extLst>
                </a:gridCol>
                <a:gridCol w="933450">
                  <a:extLst>
                    <a:ext uri="{9D8B030D-6E8A-4147-A177-3AD203B41FA5}">
                      <a16:colId xmlns:a16="http://schemas.microsoft.com/office/drawing/2014/main" val="286567917"/>
                    </a:ext>
                  </a:extLst>
                </a:gridCol>
                <a:gridCol w="681038">
                  <a:extLst>
                    <a:ext uri="{9D8B030D-6E8A-4147-A177-3AD203B41FA5}">
                      <a16:colId xmlns:a16="http://schemas.microsoft.com/office/drawing/2014/main" val="591480927"/>
                    </a:ext>
                  </a:extLst>
                </a:gridCol>
                <a:gridCol w="638539">
                  <a:extLst>
                    <a:ext uri="{9D8B030D-6E8A-4147-A177-3AD203B41FA5}">
                      <a16:colId xmlns:a16="http://schemas.microsoft.com/office/drawing/2014/main" val="3799682100"/>
                    </a:ext>
                  </a:extLst>
                </a:gridCol>
                <a:gridCol w="3204798">
                  <a:extLst>
                    <a:ext uri="{9D8B030D-6E8A-4147-A177-3AD203B41FA5}">
                      <a16:colId xmlns:a16="http://schemas.microsoft.com/office/drawing/2014/main" val="1034632681"/>
                    </a:ext>
                  </a:extLst>
                </a:gridCol>
                <a:gridCol w="823913">
                  <a:extLst>
                    <a:ext uri="{9D8B030D-6E8A-4147-A177-3AD203B41FA5}">
                      <a16:colId xmlns:a16="http://schemas.microsoft.com/office/drawing/2014/main" val="3764958603"/>
                    </a:ext>
                  </a:extLst>
                </a:gridCol>
              </a:tblGrid>
              <a:tr h="139738">
                <a:tc>
                  <a:txBody>
                    <a:bodyPr/>
                    <a:lstStyle/>
                    <a:p>
                      <a:pPr algn="ctr" fontAlgn="ct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특허등록번호</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등록일</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보유자</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ko-KR" alt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특허명</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ko-KR" alt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비고</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3028544956"/>
                  </a:ext>
                </a:extLst>
              </a:tr>
              <a:tr h="121783">
                <a:tc>
                  <a:txBody>
                    <a:bodyPr/>
                    <a:lstStyle/>
                    <a:p>
                      <a:pPr algn="ct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ctr"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제</a:t>
                      </a: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10-1856009</a:t>
                      </a: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호</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ct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2018-05-02</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m2cloud</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온도 제어 방법 및 시스템</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61716470"/>
                  </a:ext>
                </a:extLst>
              </a:tr>
              <a:tr h="121783">
                <a:tc>
                  <a:txBody>
                    <a:bodyPr/>
                    <a:lstStyle/>
                    <a:p>
                      <a:pPr algn="ct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ctr"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제</a:t>
                      </a: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10-1923602</a:t>
                      </a: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호</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ct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2018-11-23</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m2cloud</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위치 기반의 진료 접수 방법 및 그 시스템</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867996062"/>
                  </a:ext>
                </a:extLst>
              </a:tr>
              <a:tr h="121783">
                <a:tc>
                  <a:txBody>
                    <a:bodyPr/>
                    <a:lstStyle/>
                    <a:p>
                      <a:pPr algn="ct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ctr"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제</a:t>
                      </a: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10-2068410</a:t>
                      </a: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호</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ct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2020-01-14</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m2cloud</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백신 냉장 장치 모니터링 시스템 및 상기 시스템의 사용 방법</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49450179"/>
                  </a:ext>
                </a:extLst>
              </a:tr>
              <a:tr h="121783">
                <a:tc>
                  <a:txBody>
                    <a:bodyPr/>
                    <a:lstStyle/>
                    <a:p>
                      <a:pPr algn="ct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4</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N/A</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N/A</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m2cloud</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수송 물질의 정온 관리를 위한 방법 및 그 시스템</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특허출원중</a:t>
                      </a:r>
                      <a:endPar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098628449"/>
                  </a:ext>
                </a:extLst>
              </a:tr>
              <a:tr h="121783">
                <a:tc>
                  <a:txBody>
                    <a:bodyPr/>
                    <a:lstStyle/>
                    <a:p>
                      <a:pPr algn="ct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5</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N/A</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N/A</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M2cloud</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블록체인기반 공예품 관리 시스템 및 방법</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특허출원중</a:t>
                      </a:r>
                      <a:endPar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2475765"/>
                  </a:ext>
                </a:extLst>
              </a:tr>
              <a:tr h="121783">
                <a:tc>
                  <a:txBody>
                    <a:bodyPr/>
                    <a:lstStyle/>
                    <a:p>
                      <a:pPr algn="ct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N/A</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N/A</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m2cloud</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N/P</a:t>
                      </a:r>
                      <a:r>
                        <a:rPr lang="en-US" altLang="ko-KR" sz="9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endParaRPr lang="ko-KR" altLang="en-US" sz="900" b="0" i="0" u="none" strike="noStrike" baseline="30000"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특허출원중</a:t>
                      </a:r>
                      <a:endPar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841980240"/>
                  </a:ext>
                </a:extLst>
              </a:tr>
            </a:tbl>
          </a:graphicData>
        </a:graphic>
      </p:graphicFrame>
      <p:sp>
        <p:nvSpPr>
          <p:cNvPr id="10" name="TextBox 9">
            <a:extLst>
              <a:ext uri="{FF2B5EF4-FFF2-40B4-BE49-F238E27FC236}">
                <a16:creationId xmlns:a16="http://schemas.microsoft.com/office/drawing/2014/main" id="{3BEAC8FF-54E1-40DC-94D0-36C8C46710BE}"/>
              </a:ext>
            </a:extLst>
          </p:cNvPr>
          <p:cNvSpPr txBox="1"/>
          <p:nvPr/>
        </p:nvSpPr>
        <p:spPr>
          <a:xfrm>
            <a:off x="499320" y="5619035"/>
            <a:ext cx="1480482" cy="538609"/>
          </a:xfrm>
          <a:prstGeom prst="rect">
            <a:avLst/>
          </a:prstGeom>
          <a:noFill/>
        </p:spPr>
        <p:txBody>
          <a:bodyPr wrap="square" lIns="0" tIns="0" rIns="0" bIns="0" rtlCol="0">
            <a:spAutoFit/>
          </a:bodyPr>
          <a:lstStyle/>
          <a:p>
            <a:r>
              <a:rPr lang="en-US" altLang="ko-KR" sz="700" dirty="0">
                <a:latin typeface="Arial" panose="020B0604020202020204" pitchFamily="34" charset="0"/>
                <a:cs typeface="Arial" panose="020B0604020202020204" pitchFamily="34" charset="0"/>
              </a:rPr>
              <a:t>Note 1: </a:t>
            </a:r>
            <a:r>
              <a:rPr lang="ko-KR" altLang="en-US" sz="700" dirty="0">
                <a:latin typeface="Arial" panose="020B0604020202020204" pitchFamily="34" charset="0"/>
                <a:cs typeface="Arial" panose="020B0604020202020204" pitchFamily="34" charset="0"/>
              </a:rPr>
              <a:t>인터뷰에 따르면 실사일 현재 출원중인 특허권은 </a:t>
            </a:r>
            <a:r>
              <a:rPr lang="en-US" altLang="ko-KR" sz="700" dirty="0">
                <a:latin typeface="Arial" panose="020B0604020202020204" pitchFamily="34" charset="0"/>
                <a:cs typeface="Arial" panose="020B0604020202020204" pitchFamily="34" charset="0"/>
              </a:rPr>
              <a:t>3</a:t>
            </a:r>
            <a:r>
              <a:rPr lang="ko-KR" altLang="en-US" sz="700" dirty="0">
                <a:latin typeface="Arial" panose="020B0604020202020204" pitchFamily="34" charset="0"/>
                <a:cs typeface="Arial" panose="020B0604020202020204" pitchFamily="34" charset="0"/>
              </a:rPr>
              <a:t>개이며</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그 중 하나의 특허권에 대한 </a:t>
            </a:r>
            <a:r>
              <a:rPr lang="ko-KR" altLang="en-US" sz="700" dirty="0" err="1">
                <a:latin typeface="Arial" panose="020B0604020202020204" pitchFamily="34" charset="0"/>
                <a:cs typeface="Arial" panose="020B0604020202020204" pitchFamily="34" charset="0"/>
              </a:rPr>
              <a:t>특허명</a:t>
            </a:r>
            <a:r>
              <a:rPr lang="ko-KR" altLang="en-US" sz="700" dirty="0">
                <a:latin typeface="Arial" panose="020B0604020202020204" pitchFamily="34" charset="0"/>
                <a:cs typeface="Arial" panose="020B0604020202020204" pitchFamily="34" charset="0"/>
              </a:rPr>
              <a:t> 및 특허등록일이 제공자료상 누락되어 제공 요청 중임</a:t>
            </a:r>
            <a:endParaRPr lang="en-US" altLang="ko-KR" sz="700" dirty="0">
              <a:latin typeface="Arial" panose="020B0604020202020204" pitchFamily="34" charset="0"/>
              <a:cs typeface="Arial" panose="020B0604020202020204" pitchFamily="34" charset="0"/>
            </a:endParaRPr>
          </a:p>
        </p:txBody>
      </p:sp>
      <p:sp>
        <p:nvSpPr>
          <p:cNvPr id="9" name="제목 2">
            <a:extLst>
              <a:ext uri="{FF2B5EF4-FFF2-40B4-BE49-F238E27FC236}">
                <a16:creationId xmlns:a16="http://schemas.microsoft.com/office/drawing/2014/main" id="{3542E0D0-2AC9-4C46-ADBC-79366FE5A995}"/>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ea typeface="맑은 고딕" panose="020B0503020000020004" pitchFamily="50" charset="-127"/>
              </a:rPr>
              <a:t>Key Findings</a:t>
            </a:r>
          </a:p>
        </p:txBody>
      </p:sp>
    </p:spTree>
    <p:extLst>
      <p:ext uri="{BB962C8B-B14F-4D97-AF65-F5344CB8AC3E}">
        <p14:creationId xmlns:p14="http://schemas.microsoft.com/office/powerpoint/2010/main" val="2973441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Group 3">
            <a:extLst>
              <a:ext uri="{FF2B5EF4-FFF2-40B4-BE49-F238E27FC236}">
                <a16:creationId xmlns:a16="http://schemas.microsoft.com/office/drawing/2014/main" id="{87960D7B-80B6-438E-8436-F1A6DB133D39}"/>
              </a:ext>
            </a:extLst>
          </p:cNvPr>
          <p:cNvGraphicFramePr>
            <a:graphicFrameLocks noGrp="1"/>
          </p:cNvGraphicFramePr>
          <p:nvPr/>
        </p:nvGraphicFramePr>
        <p:xfrm>
          <a:off x="468001" y="1191600"/>
          <a:ext cx="9038334" cy="5022000"/>
        </p:xfrm>
        <a:graphic>
          <a:graphicData uri="http://schemas.openxmlformats.org/drawingml/2006/table">
            <a:tbl>
              <a:tblPr/>
              <a:tblGrid>
                <a:gridCol w="1557064">
                  <a:extLst>
                    <a:ext uri="{9D8B030D-6E8A-4147-A177-3AD203B41FA5}">
                      <a16:colId xmlns:a16="http://schemas.microsoft.com/office/drawing/2014/main" val="20000"/>
                    </a:ext>
                  </a:extLst>
                </a:gridCol>
                <a:gridCol w="7481270">
                  <a:extLst>
                    <a:ext uri="{9D8B030D-6E8A-4147-A177-3AD203B41FA5}">
                      <a16:colId xmlns:a16="http://schemas.microsoft.com/office/drawing/2014/main" val="20001"/>
                    </a:ext>
                  </a:extLst>
                </a:gridCol>
              </a:tblGrid>
              <a:tr h="262800">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lang="en-US" altLang="ko-KR" sz="1000" b="1" i="0" u="none" strike="noStrike" kern="1200" dirty="0">
                          <a:solidFill>
                            <a:schemeClr val="bg1"/>
                          </a:solidFill>
                          <a:effectLst/>
                          <a:latin typeface="Arial" panose="020B0604020202020204" pitchFamily="34" charset="0"/>
                          <a:ea typeface="+mn-ea"/>
                          <a:cs typeface="Arial" panose="020B0604020202020204" pitchFamily="34" charset="0"/>
                        </a:rPr>
                        <a:t>Topic</a:t>
                      </a:r>
                      <a:endPar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Details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5920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Others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82563" marR="0" lvl="0" indent="-182563" algn="l" defTabSz="914400" rtl="0" eaLnBrk="1" fontAlgn="auto" latinLnBrk="0" hangingPunct="1">
                        <a:lnSpc>
                          <a:spcPts val="1200"/>
                        </a:lnSpc>
                        <a:spcBef>
                          <a:spcPts val="800"/>
                        </a:spcBef>
                        <a:spcAft>
                          <a:spcPts val="0"/>
                        </a:spcAft>
                        <a:buClr>
                          <a:srgbClr val="00338D"/>
                        </a:buClr>
                        <a:buSzTx/>
                        <a:buFont typeface="Wingdings" panose="05000000000000000000" pitchFamily="2" charset="2"/>
                        <a:buChar char="§"/>
                        <a:tabLst>
                          <a:tab pos="4843463" algn="l"/>
                        </a:tabLst>
                        <a:defRPr/>
                      </a:pPr>
                      <a:r>
                        <a:rPr kumimoji="0" lang="en-US" altLang="ko-KR" sz="900" b="1"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Stock Option</a:t>
                      </a: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회사는 주주 및 임직원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7</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명에 다음과 같이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Stock Option</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을 부여하였음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82563" marR="0" lvl="0" indent="-182563" algn="l" defTabSz="914400" rtl="0" eaLnBrk="1" fontAlgn="auto" latinLnBrk="0" hangingPunct="1">
                        <a:lnSpc>
                          <a:spcPts val="1200"/>
                        </a:lnSpc>
                        <a:spcBef>
                          <a:spcPts val="800"/>
                        </a:spcBef>
                        <a:spcAft>
                          <a:spcPts val="0"/>
                        </a:spcAft>
                        <a:buClr>
                          <a:srgbClr val="00338D"/>
                        </a:buClr>
                        <a:buSzTx/>
                        <a:buFont typeface="Wingdings" panose="05000000000000000000" pitchFamily="2" charset="2"/>
                        <a:buChar char="§"/>
                        <a:tabLst>
                          <a:tab pos="4843463" algn="l"/>
                        </a:tabLst>
                        <a:defRPr/>
                      </a:pPr>
                      <a:r>
                        <a:rPr kumimoji="0" lang="ko-KR" altLang="en-US" sz="900" b="1"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특수관계자</a:t>
                      </a:r>
                      <a:endParaRPr kumimoji="0" lang="en-US" altLang="ko-KR" sz="900" b="1"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회사의 주주인 </a:t>
                      </a:r>
                      <a:r>
                        <a:rPr kumimoji="0" lang="ko-KR" altLang="en-US" sz="9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지앤팜</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박세진</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대표님 지인</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이 존재하나</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대상시간 동안 특수관계자와의 거래</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또는</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향후 특수관계자와의 거래</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재정지원 등은 존재하지 않는 것으로 확인함</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82563" marR="0" lvl="0" indent="-182563" algn="l" defTabSz="914400" rtl="0" eaLnBrk="1" fontAlgn="auto" latinLnBrk="0" hangingPunct="1">
                        <a:lnSpc>
                          <a:spcPts val="1200"/>
                        </a:lnSpc>
                        <a:spcBef>
                          <a:spcPts val="800"/>
                        </a:spcBef>
                        <a:spcAft>
                          <a:spcPts val="0"/>
                        </a:spcAft>
                        <a:buClr>
                          <a:srgbClr val="00338D"/>
                        </a:buClr>
                        <a:buSzTx/>
                        <a:buFont typeface="Wingdings" panose="05000000000000000000" pitchFamily="2" charset="2"/>
                        <a:buChar char="§"/>
                        <a:tabLst>
                          <a:tab pos="4843463" algn="l"/>
                        </a:tabLst>
                        <a:defRPr/>
                      </a:pPr>
                      <a:r>
                        <a:rPr kumimoji="0" lang="ko-KR" altLang="en-US" sz="900" b="1"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핵심인력</a:t>
                      </a:r>
                      <a:endParaRPr kumimoji="0" lang="en-US" altLang="ko-KR" sz="900" b="1"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회사가 제시한 대표이사 제외 핵심인력은 다음과 같이 총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6</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명이며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일부는 비상근 이사로 급여가 지급되지 않음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endPar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82563" marR="0" lvl="0" indent="-182563" algn="l" defTabSz="914400" rtl="0" eaLnBrk="1" fontAlgn="auto" latinLnBrk="0" hangingPunct="1">
                        <a:lnSpc>
                          <a:spcPts val="1200"/>
                        </a:lnSpc>
                        <a:spcBef>
                          <a:spcPts val="800"/>
                        </a:spcBef>
                        <a:spcAft>
                          <a:spcPts val="0"/>
                        </a:spcAft>
                        <a:buClr>
                          <a:srgbClr val="00338D"/>
                        </a:buClr>
                        <a:buSzTx/>
                        <a:buFont typeface="Wingdings" panose="05000000000000000000" pitchFamily="2" charset="2"/>
                        <a:buChar char="§"/>
                        <a:tabLst>
                          <a:tab pos="4843463" algn="l"/>
                        </a:tabLst>
                        <a:defRPr/>
                      </a:pPr>
                      <a:r>
                        <a:rPr kumimoji="0" lang="ko-KR" altLang="en-US" sz="900" b="1"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소송</a:t>
                      </a:r>
                      <a:r>
                        <a:rPr kumimoji="0" lang="en-US" altLang="ko-KR" sz="900" b="1"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1"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담보</a:t>
                      </a:r>
                      <a:r>
                        <a:rPr kumimoji="0" lang="en-US" altLang="ko-KR" sz="900" b="1"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1"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보험</a:t>
                      </a:r>
                      <a:endParaRPr kumimoji="0" lang="en-US" altLang="ko-KR" sz="900" b="1"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회사는 현재 진행중인 소송 또는 담보는 존재하지 않음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보험의 경우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회사가 제공한 기기나 서비스 결함에 따른 </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Risk hedging</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에 대한</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보험을 위해 보험업체에 견적을 요청한 상태이며</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예상되는 보험료는 크지 않을 것으로 답변 받음</a:t>
                      </a:r>
                      <a:r>
                        <a:rPr kumimoji="0" lang="en-US" altLang="ko-KR" sz="9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4" name="제목 2">
            <a:extLst>
              <a:ext uri="{FF2B5EF4-FFF2-40B4-BE49-F238E27FC236}">
                <a16:creationId xmlns:a16="http://schemas.microsoft.com/office/drawing/2014/main" id="{EC31AAB1-348F-4B38-BBAE-3ED466156B32}"/>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400" b="1" dirty="0">
                <a:solidFill>
                  <a:srgbClr val="00338D"/>
                </a:solidFill>
                <a:latin typeface="KPMG Extralight" panose="020B0303030202040204" pitchFamily="34" charset="0"/>
              </a:rPr>
              <a:t>Other Considerations (1/3)</a:t>
            </a:r>
          </a:p>
        </p:txBody>
      </p:sp>
      <p:graphicFrame>
        <p:nvGraphicFramePr>
          <p:cNvPr id="3" name="표 2">
            <a:extLst>
              <a:ext uri="{FF2B5EF4-FFF2-40B4-BE49-F238E27FC236}">
                <a16:creationId xmlns:a16="http://schemas.microsoft.com/office/drawing/2014/main" id="{67631248-453C-4F40-AB7B-A6D2D72CFEBF}"/>
              </a:ext>
            </a:extLst>
          </p:cNvPr>
          <p:cNvGraphicFramePr>
            <a:graphicFrameLocks noGrp="1"/>
          </p:cNvGraphicFramePr>
          <p:nvPr/>
        </p:nvGraphicFramePr>
        <p:xfrm>
          <a:off x="2251387" y="1902692"/>
          <a:ext cx="7038973" cy="1234440"/>
        </p:xfrm>
        <a:graphic>
          <a:graphicData uri="http://schemas.openxmlformats.org/drawingml/2006/table">
            <a:tbl>
              <a:tblPr/>
              <a:tblGrid>
                <a:gridCol w="577538">
                  <a:extLst>
                    <a:ext uri="{9D8B030D-6E8A-4147-A177-3AD203B41FA5}">
                      <a16:colId xmlns:a16="http://schemas.microsoft.com/office/drawing/2014/main" val="4121205840"/>
                    </a:ext>
                  </a:extLst>
                </a:gridCol>
                <a:gridCol w="1407342">
                  <a:extLst>
                    <a:ext uri="{9D8B030D-6E8A-4147-A177-3AD203B41FA5}">
                      <a16:colId xmlns:a16="http://schemas.microsoft.com/office/drawing/2014/main" val="2495919276"/>
                    </a:ext>
                  </a:extLst>
                </a:gridCol>
                <a:gridCol w="992440">
                  <a:extLst>
                    <a:ext uri="{9D8B030D-6E8A-4147-A177-3AD203B41FA5}">
                      <a16:colId xmlns:a16="http://schemas.microsoft.com/office/drawing/2014/main" val="3361718733"/>
                    </a:ext>
                  </a:extLst>
                </a:gridCol>
                <a:gridCol w="661230">
                  <a:extLst>
                    <a:ext uri="{9D8B030D-6E8A-4147-A177-3AD203B41FA5}">
                      <a16:colId xmlns:a16="http://schemas.microsoft.com/office/drawing/2014/main" val="155546355"/>
                    </a:ext>
                  </a:extLst>
                </a:gridCol>
                <a:gridCol w="800100">
                  <a:extLst>
                    <a:ext uri="{9D8B030D-6E8A-4147-A177-3AD203B41FA5}">
                      <a16:colId xmlns:a16="http://schemas.microsoft.com/office/drawing/2014/main" val="7684544"/>
                    </a:ext>
                  </a:extLst>
                </a:gridCol>
                <a:gridCol w="1095375">
                  <a:extLst>
                    <a:ext uri="{9D8B030D-6E8A-4147-A177-3AD203B41FA5}">
                      <a16:colId xmlns:a16="http://schemas.microsoft.com/office/drawing/2014/main" val="1919369371"/>
                    </a:ext>
                  </a:extLst>
                </a:gridCol>
                <a:gridCol w="1504948">
                  <a:extLst>
                    <a:ext uri="{9D8B030D-6E8A-4147-A177-3AD203B41FA5}">
                      <a16:colId xmlns:a16="http://schemas.microsoft.com/office/drawing/2014/main" val="1437960881"/>
                    </a:ext>
                  </a:extLst>
                </a:gridCol>
              </a:tblGrid>
              <a:tr h="111077">
                <a:tc>
                  <a:txBody>
                    <a:bodyPr/>
                    <a:lstStyle/>
                    <a:p>
                      <a:pPr algn="ctr" fontAlgn="ct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이름</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ko-KR" alt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직책</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권리 부여 시점</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ko-KR" alt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부여 수</a:t>
                      </a:r>
                      <a:r>
                        <a:rPr lang="en-US" altLang="ko-KR"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A)</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ko-KR" alt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행사가격</a:t>
                      </a:r>
                      <a:r>
                        <a:rPr lang="en-US" altLang="ko-KR"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B)</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보유액</a:t>
                      </a:r>
                      <a:r>
                        <a:rPr lang="en-US" altLang="ko-KR"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A*B)</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ko-KR" alt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행사가능 기간</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86363763"/>
                  </a:ext>
                </a:extLst>
              </a:tr>
              <a:tr h="111077">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손범수</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개발팀 </a:t>
                      </a: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S/W(FE) </a:t>
                      </a: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팀장</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ct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2016-01-06</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1,000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1,000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1,000,000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ct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2018.01.06~2023.01.6</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838603846"/>
                  </a:ext>
                </a:extLst>
              </a:tr>
              <a:tr h="111077">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양명철</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개발팀 </a:t>
                      </a: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F/W </a:t>
                      </a: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팀장</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ct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2016-01-06</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1,000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1,000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1,000,000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ct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2018.01.06~2023.01.6</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822647339"/>
                  </a:ext>
                </a:extLst>
              </a:tr>
              <a:tr h="111077">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박양동</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주주 </a:t>
                      </a: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지분 </a:t>
                      </a: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3.2%)</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ct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2021-03-01</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6,000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1,000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6,000,000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ct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2024.03.01~2029.02.28</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67686663"/>
                  </a:ext>
                </a:extLst>
              </a:tr>
              <a:tr h="111077">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이단비</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개발팀 </a:t>
                      </a: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S/W(BE) </a:t>
                      </a: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팀장</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ct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2021-05-03</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1,000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1,000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1,000,000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ct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2024.05.03~2029.05.02</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913033681"/>
                  </a:ext>
                </a:extLst>
              </a:tr>
              <a:tr h="111077">
                <a:tc>
                  <a:txBody>
                    <a:bodyPr/>
                    <a:lstStyle/>
                    <a:p>
                      <a:pPr algn="l" fontAlgn="ct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문윤곤</a:t>
                      </a:r>
                      <a:endPar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개발팀 </a:t>
                      </a: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Embedded </a:t>
                      </a: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이사</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ct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2021-06-01</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8,500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1,000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8,500,000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ct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2024.06.01~2029.05.31</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707875533"/>
                  </a:ext>
                </a:extLst>
              </a:tr>
              <a:tr h="111077">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안종욱</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개발팀 </a:t>
                      </a: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S/W </a:t>
                      </a: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이사</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ct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2021-06-01</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8,500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1,000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8,500,000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ct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2024.06.01~2029.05.31</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046221636"/>
                  </a:ext>
                </a:extLst>
              </a:tr>
              <a:tr h="111077">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여수연</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경영지원 팀장</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ct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2021-07-05</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800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1,000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800,000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ct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2024.07.05~2029.07.04</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268172220"/>
                  </a:ext>
                </a:extLst>
              </a:tr>
              <a:tr h="111077">
                <a:tc gridSpan="3">
                  <a:txBody>
                    <a:bodyPr/>
                    <a:lstStyle/>
                    <a:p>
                      <a:pPr algn="ctr" fontAlgn="ctr"/>
                      <a:r>
                        <a:rPr lang="ko-KR" altLang="en-US" sz="9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합계</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26,800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7,000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26,800,000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786349429"/>
                  </a:ext>
                </a:extLst>
              </a:tr>
            </a:tbl>
          </a:graphicData>
        </a:graphic>
      </p:graphicFrame>
      <p:sp>
        <p:nvSpPr>
          <p:cNvPr id="10" name="TextBox 9">
            <a:extLst>
              <a:ext uri="{FF2B5EF4-FFF2-40B4-BE49-F238E27FC236}">
                <a16:creationId xmlns:a16="http://schemas.microsoft.com/office/drawing/2014/main" id="{A0C9B884-A153-43D9-81CF-6B7211D5D5F9}"/>
              </a:ext>
            </a:extLst>
          </p:cNvPr>
          <p:cNvSpPr txBox="1"/>
          <p:nvPr/>
        </p:nvSpPr>
        <p:spPr>
          <a:xfrm>
            <a:off x="8036361" y="1709830"/>
            <a:ext cx="1284999" cy="138499"/>
          </a:xfrm>
          <a:prstGeom prst="rect">
            <a:avLst/>
          </a:prstGeom>
          <a:noFill/>
        </p:spPr>
        <p:txBody>
          <a:bodyPr wrap="square" lIns="0" tIns="0" rIns="0" bIns="0" rtlCol="0">
            <a:spAutoFit/>
          </a:bodyPr>
          <a:lstStyle/>
          <a:p>
            <a:r>
              <a:rPr lang="en-US" altLang="ko-KR" sz="900" dirty="0">
                <a:latin typeface="Arial" panose="020B0604020202020204" pitchFamily="34" charset="0"/>
                <a:cs typeface="Arial" panose="020B0604020202020204" pitchFamily="34" charset="0"/>
              </a:rPr>
              <a:t>(’21</a:t>
            </a:r>
            <a:r>
              <a:rPr lang="ko-KR" altLang="en-US" sz="900" dirty="0">
                <a:latin typeface="Arial" panose="020B0604020202020204" pitchFamily="34" charset="0"/>
                <a:cs typeface="Arial" panose="020B0604020202020204" pitchFamily="34" charset="0"/>
              </a:rPr>
              <a:t>년 말 기준</a:t>
            </a:r>
            <a:r>
              <a:rPr lang="en-US" altLang="ko-KR" sz="900" dirty="0">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단위</a:t>
            </a:r>
            <a:r>
              <a:rPr lang="en-US" altLang="ko-KR" sz="900" dirty="0">
                <a:latin typeface="Arial" panose="020B0604020202020204" pitchFamily="34" charset="0"/>
                <a:cs typeface="Arial" panose="020B0604020202020204" pitchFamily="34" charset="0"/>
              </a:rPr>
              <a:t>: </a:t>
            </a:r>
            <a:r>
              <a:rPr lang="ko-KR" altLang="en-US" sz="900" dirty="0">
                <a:latin typeface="Arial" panose="020B0604020202020204" pitchFamily="34" charset="0"/>
                <a:cs typeface="Arial" panose="020B0604020202020204" pitchFamily="34" charset="0"/>
              </a:rPr>
              <a:t>원</a:t>
            </a:r>
            <a:r>
              <a:rPr lang="en-US" altLang="ko-KR" sz="900" dirty="0">
                <a:latin typeface="Arial" panose="020B0604020202020204" pitchFamily="34" charset="0"/>
                <a:cs typeface="Arial" panose="020B0604020202020204" pitchFamily="34" charset="0"/>
              </a:rPr>
              <a:t>)</a:t>
            </a:r>
          </a:p>
        </p:txBody>
      </p:sp>
      <p:graphicFrame>
        <p:nvGraphicFramePr>
          <p:cNvPr id="4" name="표 3">
            <a:extLst>
              <a:ext uri="{FF2B5EF4-FFF2-40B4-BE49-F238E27FC236}">
                <a16:creationId xmlns:a16="http://schemas.microsoft.com/office/drawing/2014/main" id="{65529D30-AE85-42B0-B465-7FE70984FDF8}"/>
              </a:ext>
            </a:extLst>
          </p:cNvPr>
          <p:cNvGraphicFramePr>
            <a:graphicFrameLocks noGrp="1"/>
          </p:cNvGraphicFramePr>
          <p:nvPr/>
        </p:nvGraphicFramePr>
        <p:xfrm>
          <a:off x="2251387" y="4270498"/>
          <a:ext cx="5273363" cy="999696"/>
        </p:xfrm>
        <a:graphic>
          <a:graphicData uri="http://schemas.openxmlformats.org/drawingml/2006/table">
            <a:tbl>
              <a:tblPr/>
              <a:tblGrid>
                <a:gridCol w="853763">
                  <a:extLst>
                    <a:ext uri="{9D8B030D-6E8A-4147-A177-3AD203B41FA5}">
                      <a16:colId xmlns:a16="http://schemas.microsoft.com/office/drawing/2014/main" val="3642219994"/>
                    </a:ext>
                  </a:extLst>
                </a:gridCol>
                <a:gridCol w="1381125">
                  <a:extLst>
                    <a:ext uri="{9D8B030D-6E8A-4147-A177-3AD203B41FA5}">
                      <a16:colId xmlns:a16="http://schemas.microsoft.com/office/drawing/2014/main" val="1550258307"/>
                    </a:ext>
                  </a:extLst>
                </a:gridCol>
                <a:gridCol w="1057275">
                  <a:extLst>
                    <a:ext uri="{9D8B030D-6E8A-4147-A177-3AD203B41FA5}">
                      <a16:colId xmlns:a16="http://schemas.microsoft.com/office/drawing/2014/main" val="4151986266"/>
                    </a:ext>
                  </a:extLst>
                </a:gridCol>
                <a:gridCol w="1343025">
                  <a:extLst>
                    <a:ext uri="{9D8B030D-6E8A-4147-A177-3AD203B41FA5}">
                      <a16:colId xmlns:a16="http://schemas.microsoft.com/office/drawing/2014/main" val="1398129483"/>
                    </a:ext>
                  </a:extLst>
                </a:gridCol>
                <a:gridCol w="638175">
                  <a:extLst>
                    <a:ext uri="{9D8B030D-6E8A-4147-A177-3AD203B41FA5}">
                      <a16:colId xmlns:a16="http://schemas.microsoft.com/office/drawing/2014/main" val="21384139"/>
                    </a:ext>
                  </a:extLst>
                </a:gridCol>
              </a:tblGrid>
              <a:tr h="120094">
                <a:tc>
                  <a:txBody>
                    <a:bodyPr/>
                    <a:lstStyle/>
                    <a:p>
                      <a:pPr algn="ctr" fontAlgn="ct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이름</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ko-KR" alt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담당업무</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altLang="ko-KR"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21</a:t>
                      </a:r>
                      <a:r>
                        <a:rPr lang="ko-KR" altLang="en-US" sz="900" b="1" i="0" u="none" strike="noStrike">
                          <a:solidFill>
                            <a:srgbClr val="FFFFFF"/>
                          </a:solidFill>
                          <a:effectLst/>
                          <a:latin typeface="Arial" panose="020B0604020202020204" pitchFamily="34" charset="0"/>
                          <a:ea typeface="맑은 고딕" panose="020B0503020000020004" pitchFamily="50" charset="-127"/>
                          <a:cs typeface="Arial" panose="020B0604020202020204" pitchFamily="34" charset="0"/>
                        </a:rPr>
                        <a:t>년 기준 월급여</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급여지급시점</a:t>
                      </a:r>
                    </a:p>
                  </a:txBody>
                  <a:tcPr marL="36000" marR="36000" marT="0" marB="0" anchor="ctr">
                    <a:lnL>
                      <a:noFill/>
                    </a:lnL>
                    <a:lnR w="6350" cap="flat" cmpd="sng" algn="ctr">
                      <a:no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ko-KR" altLang="en-US" sz="9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비고</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4185683789"/>
                  </a:ext>
                </a:extLst>
              </a:tr>
              <a:tr h="143756">
                <a:tc>
                  <a:txBody>
                    <a:bodyPr/>
                    <a:lstStyle/>
                    <a:p>
                      <a:pPr algn="l" fontAlgn="ct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문윤곤</a:t>
                      </a: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이사</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H/W, </a:t>
                      </a: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임베디드</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a:t>
                      </a: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백만원</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'21</a:t>
                      </a: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년 </a:t>
                      </a: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a:t>
                      </a: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월</a:t>
                      </a: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현재</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상근</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360555609"/>
                  </a:ext>
                </a:extLst>
              </a:tr>
              <a:tr h="143756">
                <a:tc>
                  <a:txBody>
                    <a:bodyPr/>
                    <a:lstStyle/>
                    <a:p>
                      <a:pPr algn="l" fontAlgn="ctr"/>
                      <a:r>
                        <a:rPr lang="ko-KR" altLang="en-US" sz="900" b="0" i="0" u="none" strike="noStrike" dirty="0" err="1">
                          <a:solidFill>
                            <a:srgbClr val="000000"/>
                          </a:solidFill>
                          <a:effectLst/>
                          <a:latin typeface="Arial" panose="020B0604020202020204" pitchFamily="34" charset="0"/>
                          <a:ea typeface="맑은 고딕" panose="020B0503020000020004" pitchFamily="50" charset="-127"/>
                          <a:cs typeface="Arial" panose="020B0604020202020204" pitchFamily="34" charset="0"/>
                        </a:rPr>
                        <a:t>안종욱</a:t>
                      </a: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이사</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어플리케이션 개발</a:t>
                      </a: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기획</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6</a:t>
                      </a: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백만원</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'21</a:t>
                      </a: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년 </a:t>
                      </a: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6</a:t>
                      </a: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월</a:t>
                      </a: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현재</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상근</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253720685"/>
                  </a:ext>
                </a:extLst>
              </a:tr>
              <a:tr h="143756">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손정기 이사</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SCM </a:t>
                      </a: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기획</a:t>
                      </a: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개발</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3</a:t>
                      </a: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백만원</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'20</a:t>
                      </a: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년 </a:t>
                      </a: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11</a:t>
                      </a: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월</a:t>
                      </a: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~'21</a:t>
                      </a: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년 </a:t>
                      </a: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2</a:t>
                      </a: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월</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비상근</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775274491"/>
                  </a:ext>
                </a:extLst>
              </a:tr>
              <a:tr h="143756">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이상환 이사</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사외이사</a:t>
                      </a: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국민대</a:t>
                      </a: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N/A</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급여 미지급</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비상근</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922148754"/>
                  </a:ext>
                </a:extLst>
              </a:tr>
              <a:tr h="143756">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손범수 부장</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클라우드 </a:t>
                      </a: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웹서비스 개발</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5.4</a:t>
                      </a: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백만원</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'19</a:t>
                      </a: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년 </a:t>
                      </a: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월</a:t>
                      </a: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현재</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상근</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916329828"/>
                  </a:ext>
                </a:extLst>
              </a:tr>
              <a:tr h="143756">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양명철 부장</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임베디드 시스템 개발</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4.5</a:t>
                      </a:r>
                      <a:r>
                        <a:rPr lang="ko-KR" altLang="en-US" sz="900" b="0" i="0" u="none" strike="noStrike">
                          <a:solidFill>
                            <a:srgbClr val="000000"/>
                          </a:solidFill>
                          <a:effectLst/>
                          <a:latin typeface="Arial" panose="020B0604020202020204" pitchFamily="34" charset="0"/>
                          <a:ea typeface="맑은 고딕" panose="020B0503020000020004" pitchFamily="50" charset="-127"/>
                          <a:cs typeface="Arial" panose="020B0604020202020204" pitchFamily="34" charset="0"/>
                        </a:rPr>
                        <a:t>백만원</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'19</a:t>
                      </a: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년 </a:t>
                      </a: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1</a:t>
                      </a: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월</a:t>
                      </a:r>
                      <a:r>
                        <a:rPr lang="en-US" altLang="ko-KR"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현재</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상근</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4025938"/>
                  </a:ext>
                </a:extLst>
              </a:tr>
            </a:tbl>
          </a:graphicData>
        </a:graphic>
      </p:graphicFrame>
      <p:sp>
        <p:nvSpPr>
          <p:cNvPr id="8" name="제목 2">
            <a:extLst>
              <a:ext uri="{FF2B5EF4-FFF2-40B4-BE49-F238E27FC236}">
                <a16:creationId xmlns:a16="http://schemas.microsoft.com/office/drawing/2014/main" id="{3F7745C6-6377-43DB-8BB3-387033B930E6}"/>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ea typeface="맑은 고딕" panose="020B0503020000020004" pitchFamily="50" charset="-127"/>
              </a:rPr>
              <a:t>Key Findings</a:t>
            </a:r>
          </a:p>
        </p:txBody>
      </p:sp>
    </p:spTree>
    <p:extLst>
      <p:ext uri="{BB962C8B-B14F-4D97-AF65-F5344CB8AC3E}">
        <p14:creationId xmlns:p14="http://schemas.microsoft.com/office/powerpoint/2010/main" val="3844144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Group 3">
            <a:extLst>
              <a:ext uri="{FF2B5EF4-FFF2-40B4-BE49-F238E27FC236}">
                <a16:creationId xmlns:a16="http://schemas.microsoft.com/office/drawing/2014/main" id="{87960D7B-80B6-438E-8436-F1A6DB133D39}"/>
              </a:ext>
            </a:extLst>
          </p:cNvPr>
          <p:cNvGraphicFramePr>
            <a:graphicFrameLocks noGrp="1"/>
          </p:cNvGraphicFramePr>
          <p:nvPr/>
        </p:nvGraphicFramePr>
        <p:xfrm>
          <a:off x="468001" y="1191600"/>
          <a:ext cx="9038334" cy="5022000"/>
        </p:xfrm>
        <a:graphic>
          <a:graphicData uri="http://schemas.openxmlformats.org/drawingml/2006/table">
            <a:tbl>
              <a:tblPr/>
              <a:tblGrid>
                <a:gridCol w="1557064">
                  <a:extLst>
                    <a:ext uri="{9D8B030D-6E8A-4147-A177-3AD203B41FA5}">
                      <a16:colId xmlns:a16="http://schemas.microsoft.com/office/drawing/2014/main" val="20000"/>
                    </a:ext>
                  </a:extLst>
                </a:gridCol>
                <a:gridCol w="7481270">
                  <a:extLst>
                    <a:ext uri="{9D8B030D-6E8A-4147-A177-3AD203B41FA5}">
                      <a16:colId xmlns:a16="http://schemas.microsoft.com/office/drawing/2014/main" val="20001"/>
                    </a:ext>
                  </a:extLst>
                </a:gridCol>
              </a:tblGrid>
              <a:tr h="262800">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lang="en-US" altLang="ko-KR" sz="1000" b="1" i="0" u="none" strike="noStrike" kern="1200" dirty="0">
                          <a:solidFill>
                            <a:schemeClr val="bg1"/>
                          </a:solidFill>
                          <a:effectLst/>
                          <a:latin typeface="Arial" panose="020B0604020202020204" pitchFamily="34" charset="0"/>
                          <a:ea typeface="+mn-ea"/>
                          <a:cs typeface="Arial" panose="020B0604020202020204" pitchFamily="34" charset="0"/>
                        </a:rPr>
                        <a:t>Topic</a:t>
                      </a:r>
                      <a:endPar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Details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759200">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ko-KR" altLang="en-US"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법규 개정</a:t>
                      </a:r>
                      <a:endPar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82563" marR="0" lvl="0" indent="-182563" algn="l" defTabSz="914400" rtl="0" eaLnBrk="1" fontAlgn="auto" latinLnBrk="0" hangingPunct="1">
                        <a:lnSpc>
                          <a:spcPts val="1200"/>
                        </a:lnSpc>
                        <a:spcBef>
                          <a:spcPts val="800"/>
                        </a:spcBef>
                        <a:spcAft>
                          <a:spcPts val="0"/>
                        </a:spcAft>
                        <a:buClr>
                          <a:srgbClr val="00338D"/>
                        </a:buClr>
                        <a:buSzTx/>
                        <a:buFont typeface="Wingdings" panose="05000000000000000000" pitchFamily="2" charset="2"/>
                        <a:buChar char="§"/>
                        <a:tabLst>
                          <a:tab pos="4843463" algn="l"/>
                        </a:tabLst>
                        <a:defRPr/>
                      </a:pPr>
                      <a:r>
                        <a:rPr kumimoji="0" lang="ko-KR" altLang="en-US" sz="900" b="1"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법규 개정</a:t>
                      </a:r>
                      <a:endParaRPr kumimoji="0" lang="en-US" altLang="ko-KR" sz="900" b="1"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‘21</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7</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월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16</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일 「생물학적 제제 등의 </a:t>
                      </a:r>
                      <a:r>
                        <a:rPr kumimoji="0" lang="ko-KR" altLang="en-US" sz="900" b="0" i="0" u="none" strike="noStrike" kern="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제조ㆍ판매관리</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규칙」이</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개정되어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’22</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월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17</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일 부터 시행되었음</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r>
                        <a:rPr lang="ko-KR" altLang="en-US" sz="900" b="0" i="0" u="none" strike="noStrike" kern="1200" dirty="0">
                          <a:solidFill>
                            <a:srgbClr val="000000"/>
                          </a:solidFill>
                          <a:effectLst/>
                          <a:latin typeface="+mj-ea"/>
                          <a:ea typeface="+mn-ea"/>
                          <a:cs typeface="+mn-cs"/>
                        </a:rPr>
                        <a:t>중대사항</a:t>
                      </a:r>
                      <a:r>
                        <a:rPr lang="en-US" altLang="ko-KR" sz="900" b="0" i="0" u="none" strike="noStrike" kern="1200" dirty="0">
                          <a:solidFill>
                            <a:srgbClr val="000000"/>
                          </a:solidFill>
                          <a:effectLst/>
                          <a:latin typeface="+mj-ea"/>
                          <a:ea typeface="+mn-ea"/>
                          <a:cs typeface="+mn-cs"/>
                        </a:rPr>
                        <a:t>(</a:t>
                      </a:r>
                      <a:r>
                        <a:rPr lang="ko-KR" altLang="en-US" sz="900" b="0" i="0" u="none" strike="noStrike" kern="1200" dirty="0">
                          <a:solidFill>
                            <a:srgbClr val="000000"/>
                          </a:solidFill>
                          <a:effectLst/>
                          <a:latin typeface="+mj-ea"/>
                          <a:ea typeface="+mn-ea"/>
                          <a:cs typeface="+mn-cs"/>
                        </a:rPr>
                        <a:t>온도기록을 거짓으로 작성</a:t>
                      </a:r>
                      <a:r>
                        <a:rPr lang="en-US" altLang="ko-KR" sz="900" b="0" i="0" u="none" strike="noStrike" kern="1200" dirty="0">
                          <a:solidFill>
                            <a:srgbClr val="000000"/>
                          </a:solidFill>
                          <a:effectLst/>
                          <a:latin typeface="+mj-ea"/>
                          <a:ea typeface="+mn-ea"/>
                          <a:cs typeface="+mn-cs"/>
                        </a:rPr>
                        <a:t>/</a:t>
                      </a:r>
                      <a:r>
                        <a:rPr lang="ko-KR" altLang="en-US" sz="900" b="0" i="0" u="none" strike="noStrike" kern="1200" dirty="0">
                          <a:solidFill>
                            <a:srgbClr val="000000"/>
                          </a:solidFill>
                          <a:effectLst/>
                          <a:latin typeface="+mj-ea"/>
                          <a:ea typeface="+mn-ea"/>
                          <a:cs typeface="+mn-cs"/>
                        </a:rPr>
                        <a:t>보관하거나 온도조작장치를 설치한 경우</a:t>
                      </a:r>
                      <a:r>
                        <a:rPr lang="en-US" altLang="ko-KR" sz="900" b="0" i="0" u="none" strike="noStrike" kern="1200" dirty="0">
                          <a:solidFill>
                            <a:srgbClr val="000000"/>
                          </a:solidFill>
                          <a:effectLst/>
                          <a:latin typeface="+mj-ea"/>
                          <a:ea typeface="+mn-ea"/>
                          <a:cs typeface="+mn-cs"/>
                        </a:rPr>
                        <a:t>)</a:t>
                      </a:r>
                      <a:r>
                        <a:rPr lang="ko-KR" altLang="en-US" sz="900" b="0" i="0" u="none" strike="noStrike" kern="1200" dirty="0">
                          <a:solidFill>
                            <a:srgbClr val="000000"/>
                          </a:solidFill>
                          <a:effectLst/>
                          <a:latin typeface="+mj-ea"/>
                          <a:ea typeface="+mn-ea"/>
                          <a:cs typeface="+mn-cs"/>
                        </a:rPr>
                        <a:t>을 제외한 위반에 대해 시행 후 </a:t>
                      </a:r>
                      <a:r>
                        <a:rPr lang="en-US" altLang="ko-KR" sz="900" b="0" i="0" u="none" strike="noStrike" kern="1200" dirty="0">
                          <a:solidFill>
                            <a:srgbClr val="000000"/>
                          </a:solidFill>
                          <a:effectLst/>
                          <a:latin typeface="+mj-ea"/>
                          <a:ea typeface="+mn-ea"/>
                          <a:cs typeface="+mn-cs"/>
                        </a:rPr>
                        <a:t>6</a:t>
                      </a:r>
                      <a:r>
                        <a:rPr lang="ko-KR" altLang="en-US" sz="900" b="0" i="0" u="none" strike="noStrike" kern="1200" dirty="0">
                          <a:solidFill>
                            <a:srgbClr val="000000"/>
                          </a:solidFill>
                          <a:effectLst/>
                          <a:latin typeface="+mj-ea"/>
                          <a:ea typeface="+mn-ea"/>
                          <a:cs typeface="+mn-cs"/>
                        </a:rPr>
                        <a:t>개월간 계도기간을 지정하였음</a:t>
                      </a:r>
                      <a:r>
                        <a:rPr lang="en-US" altLang="ko-KR" sz="900" b="0" i="0" u="none" strike="noStrike" kern="1200" dirty="0">
                          <a:solidFill>
                            <a:srgbClr val="000000"/>
                          </a:solidFill>
                          <a:effectLst/>
                          <a:latin typeface="+mj-ea"/>
                          <a:ea typeface="+mn-ea"/>
                          <a:cs typeface="+mn-cs"/>
                        </a:rPr>
                        <a:t>.</a:t>
                      </a:r>
                      <a:r>
                        <a:rPr lang="ko-KR" altLang="en-US" sz="900" b="0" i="0" u="none" strike="noStrike" kern="1200" dirty="0">
                          <a:solidFill>
                            <a:srgbClr val="000000"/>
                          </a:solidFill>
                          <a:effectLst/>
                          <a:latin typeface="+mj-ea"/>
                          <a:ea typeface="+mn-ea"/>
                          <a:cs typeface="+mn-cs"/>
                        </a:rPr>
                        <a:t> </a:t>
                      </a:r>
                      <a:r>
                        <a:rPr lang="en-US" altLang="ko-KR" sz="900" b="0" i="0" u="none" strike="noStrike" kern="1200" dirty="0">
                          <a:solidFill>
                            <a:srgbClr val="000000"/>
                          </a:solidFill>
                          <a:effectLst/>
                          <a:latin typeface="+mj-ea"/>
                          <a:ea typeface="+mn-ea"/>
                          <a:cs typeface="+mn-cs"/>
                        </a:rPr>
                        <a:t>(</a:t>
                      </a:r>
                      <a:r>
                        <a:rPr lang="ko-KR" altLang="en-US" sz="900" b="0" i="0" u="none" strike="noStrike" kern="1200" dirty="0">
                          <a:solidFill>
                            <a:srgbClr val="000000"/>
                          </a:solidFill>
                          <a:effectLst/>
                          <a:latin typeface="+mj-ea"/>
                          <a:ea typeface="+mn-ea"/>
                          <a:cs typeface="+mn-cs"/>
                        </a:rPr>
                        <a:t>계도기간</a:t>
                      </a:r>
                      <a:r>
                        <a:rPr lang="en-US" altLang="ko-KR" sz="900" b="0" i="0" u="none" strike="noStrike" kern="1200" dirty="0">
                          <a:solidFill>
                            <a:srgbClr val="000000"/>
                          </a:solidFill>
                          <a:effectLst/>
                          <a:latin typeface="+mj-ea"/>
                          <a:ea typeface="+mn-ea"/>
                          <a:cs typeface="+mn-cs"/>
                        </a:rPr>
                        <a:t>: '22.1.17~'22.7.17)</a:t>
                      </a: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「생물학적 제제 등 보관 및 수송 관리 </a:t>
                      </a:r>
                      <a:r>
                        <a:rPr kumimoji="0" lang="ko-KR" altLang="en-US" sz="900" b="0" i="0" u="none" strike="noStrike" kern="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가이드라인」에</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따르면 수송용기별로 적정 온도가 유지되도록 의료기관에 도착할 때까지 수송용기의 개폐 없이 수송을 진행하고</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수송용기 외부에 온도표시창 등을 설치하거나 전자적 장비 등을 이용하여 외부에서 내부 온도 변화를 확인할 수 있도록 조치하여야 함</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182563" marR="0" lvl="0" indent="-182563" algn="l" defTabSz="914400" rtl="0" eaLnBrk="1" fontAlgn="auto" latinLnBrk="0" hangingPunct="1">
                        <a:lnSpc>
                          <a:spcPts val="1200"/>
                        </a:lnSpc>
                        <a:spcBef>
                          <a:spcPts val="800"/>
                        </a:spcBef>
                        <a:spcAft>
                          <a:spcPts val="0"/>
                        </a:spcAft>
                        <a:buClr>
                          <a:srgbClr val="00338D"/>
                        </a:buClr>
                        <a:buSzTx/>
                        <a:buFont typeface="Wingdings" panose="05000000000000000000" pitchFamily="2" charset="2"/>
                        <a:buChar char="§"/>
                        <a:tabLst>
                          <a:tab pos="4843463" algn="l"/>
                        </a:tabLst>
                        <a:defRPr/>
                      </a:pP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주요 「생물학적 제제 등의 </a:t>
                      </a:r>
                      <a:r>
                        <a:rPr kumimoji="0" lang="ko-KR" altLang="en-US" sz="900" b="0" i="0" u="none" strike="noStrike" kern="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제조ㆍ판매관리</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규칙」 개정 사항은 다음과 같음</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4" name="제목 2">
            <a:extLst>
              <a:ext uri="{FF2B5EF4-FFF2-40B4-BE49-F238E27FC236}">
                <a16:creationId xmlns:a16="http://schemas.microsoft.com/office/drawing/2014/main" id="{EC31AAB1-348F-4B38-BBAE-3ED466156B32}"/>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400" b="1" dirty="0">
                <a:solidFill>
                  <a:srgbClr val="00338D"/>
                </a:solidFill>
                <a:latin typeface="KPMG Extralight" panose="020B0303030202040204" pitchFamily="34" charset="0"/>
              </a:rPr>
              <a:t>Other Considerations (2/3)</a:t>
            </a:r>
          </a:p>
        </p:txBody>
      </p:sp>
      <p:graphicFrame>
        <p:nvGraphicFramePr>
          <p:cNvPr id="3" name="표 2">
            <a:extLst>
              <a:ext uri="{FF2B5EF4-FFF2-40B4-BE49-F238E27FC236}">
                <a16:creationId xmlns:a16="http://schemas.microsoft.com/office/drawing/2014/main" id="{CD68743E-9338-450B-9D4D-6F0E362AE5B4}"/>
              </a:ext>
            </a:extLst>
          </p:cNvPr>
          <p:cNvGraphicFramePr>
            <a:graphicFrameLocks noGrp="1"/>
          </p:cNvGraphicFramePr>
          <p:nvPr/>
        </p:nvGraphicFramePr>
        <p:xfrm>
          <a:off x="2203404" y="2999232"/>
          <a:ext cx="7134011" cy="3108960"/>
        </p:xfrm>
        <a:graphic>
          <a:graphicData uri="http://schemas.openxmlformats.org/drawingml/2006/table">
            <a:tbl>
              <a:tblPr/>
              <a:tblGrid>
                <a:gridCol w="462224">
                  <a:extLst>
                    <a:ext uri="{9D8B030D-6E8A-4147-A177-3AD203B41FA5}">
                      <a16:colId xmlns:a16="http://schemas.microsoft.com/office/drawing/2014/main" val="381930644"/>
                    </a:ext>
                  </a:extLst>
                </a:gridCol>
                <a:gridCol w="1485748">
                  <a:extLst>
                    <a:ext uri="{9D8B030D-6E8A-4147-A177-3AD203B41FA5}">
                      <a16:colId xmlns:a16="http://schemas.microsoft.com/office/drawing/2014/main" val="888556162"/>
                    </a:ext>
                  </a:extLst>
                </a:gridCol>
                <a:gridCol w="5186039">
                  <a:extLst>
                    <a:ext uri="{9D8B030D-6E8A-4147-A177-3AD203B41FA5}">
                      <a16:colId xmlns:a16="http://schemas.microsoft.com/office/drawing/2014/main" val="3434782593"/>
                    </a:ext>
                  </a:extLst>
                </a:gridCol>
              </a:tblGrid>
              <a:tr h="95191">
                <a:tc>
                  <a:txBody>
                    <a:bodyPr/>
                    <a:lstStyle/>
                    <a:p>
                      <a:pPr algn="ctr" fontAlgn="ctr"/>
                      <a:r>
                        <a:rPr lang="ko-KR" altLang="en-US" sz="850" b="1" i="0" u="none" strike="noStrike">
                          <a:solidFill>
                            <a:srgbClr val="FFFFFF"/>
                          </a:solidFill>
                          <a:effectLst/>
                          <a:latin typeface="+mj-ea"/>
                          <a:ea typeface="+mj-ea"/>
                        </a:rPr>
                        <a:t>구분</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ko-KR" altLang="en-US" sz="850" b="1" i="0" u="none" strike="noStrike">
                          <a:solidFill>
                            <a:srgbClr val="FFFFFF"/>
                          </a:solidFill>
                          <a:effectLst/>
                          <a:latin typeface="+mj-ea"/>
                          <a:ea typeface="+mj-ea"/>
                        </a:rPr>
                        <a:t>기존</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ko-KR" altLang="en-US" sz="850" b="1" i="0" u="none" strike="noStrike">
                          <a:solidFill>
                            <a:srgbClr val="FFFFFF"/>
                          </a:solidFill>
                          <a:effectLst/>
                          <a:latin typeface="+mj-ea"/>
                          <a:ea typeface="+mj-ea"/>
                        </a:rPr>
                        <a:t>개정 </a:t>
                      </a:r>
                      <a:r>
                        <a:rPr lang="en-US" altLang="ko-KR" sz="850" b="1" i="0" u="none" strike="noStrike">
                          <a:solidFill>
                            <a:srgbClr val="FFFFFF"/>
                          </a:solidFill>
                          <a:effectLst/>
                          <a:latin typeface="+mj-ea"/>
                          <a:ea typeface="+mj-ea"/>
                        </a:rPr>
                        <a:t>(</a:t>
                      </a:r>
                      <a:r>
                        <a:rPr lang="ko-KR" altLang="en-US" sz="850" b="1" i="0" u="none" strike="noStrike">
                          <a:solidFill>
                            <a:srgbClr val="FFFFFF"/>
                          </a:solidFill>
                          <a:effectLst/>
                          <a:latin typeface="+mj-ea"/>
                          <a:ea typeface="+mj-ea"/>
                        </a:rPr>
                        <a:t>시행 </a:t>
                      </a:r>
                      <a:r>
                        <a:rPr lang="en-US" altLang="ko-KR" sz="850" b="1" i="0" u="none" strike="noStrike">
                          <a:solidFill>
                            <a:srgbClr val="FFFFFF"/>
                          </a:solidFill>
                          <a:effectLst/>
                          <a:latin typeface="+mj-ea"/>
                          <a:ea typeface="+mj-ea"/>
                        </a:rPr>
                        <a:t>'22.1.17)</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1024776781"/>
                  </a:ext>
                </a:extLst>
              </a:tr>
              <a:tr h="824666">
                <a:tc>
                  <a:txBody>
                    <a:bodyPr/>
                    <a:lstStyle/>
                    <a:p>
                      <a:pPr algn="l" fontAlgn="ctr"/>
                      <a:r>
                        <a:rPr lang="ko-KR" altLang="en-US" sz="850" b="0" i="0" u="none" strike="noStrike">
                          <a:solidFill>
                            <a:srgbClr val="000000"/>
                          </a:solidFill>
                          <a:effectLst/>
                          <a:latin typeface="+mj-ea"/>
                          <a:ea typeface="+mj-ea"/>
                        </a:rPr>
                        <a:t>보관</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50" b="0" i="0" u="none" strike="noStrike">
                          <a:solidFill>
                            <a:srgbClr val="000000"/>
                          </a:solidFill>
                          <a:effectLst/>
                          <a:latin typeface="+mj-ea"/>
                          <a:ea typeface="+mj-ea"/>
                        </a:rPr>
                        <a:t>제</a:t>
                      </a:r>
                      <a:r>
                        <a:rPr lang="en-US" altLang="ko-KR" sz="850" b="0" i="0" u="none" strike="noStrike">
                          <a:solidFill>
                            <a:srgbClr val="000000"/>
                          </a:solidFill>
                          <a:effectLst/>
                          <a:latin typeface="+mj-ea"/>
                          <a:ea typeface="+mj-ea"/>
                        </a:rPr>
                        <a:t>5</a:t>
                      </a:r>
                      <a:r>
                        <a:rPr lang="ko-KR" altLang="en-US" sz="850" b="0" i="0" u="none" strike="noStrike">
                          <a:solidFill>
                            <a:srgbClr val="000000"/>
                          </a:solidFill>
                          <a:effectLst/>
                          <a:latin typeface="+mj-ea"/>
                          <a:ea typeface="+mj-ea"/>
                        </a:rPr>
                        <a:t>조</a:t>
                      </a:r>
                      <a:r>
                        <a:rPr lang="en-US" altLang="ko-KR" sz="850" b="0" i="0" u="none" strike="noStrike">
                          <a:solidFill>
                            <a:srgbClr val="000000"/>
                          </a:solidFill>
                          <a:effectLst/>
                          <a:latin typeface="+mj-ea"/>
                          <a:ea typeface="+mj-ea"/>
                        </a:rPr>
                        <a:t>(</a:t>
                      </a:r>
                      <a:r>
                        <a:rPr lang="ko-KR" altLang="en-US" sz="850" b="0" i="0" u="none" strike="noStrike">
                          <a:solidFill>
                            <a:srgbClr val="000000"/>
                          </a:solidFill>
                          <a:effectLst/>
                          <a:latin typeface="+mj-ea"/>
                          <a:ea typeface="+mj-ea"/>
                        </a:rPr>
                        <a:t>보관</a:t>
                      </a:r>
                      <a:r>
                        <a:rPr lang="en-US" altLang="ko-KR" sz="850" b="0" i="0" u="none" strike="noStrike">
                          <a:solidFill>
                            <a:srgbClr val="000000"/>
                          </a:solidFill>
                          <a:effectLst/>
                          <a:latin typeface="+mj-ea"/>
                          <a:ea typeface="+mj-ea"/>
                        </a:rPr>
                        <a:t>) </a:t>
                      </a:r>
                      <a:r>
                        <a:rPr lang="ko-KR" altLang="en-US" sz="850" b="0" i="0" u="none" strike="noStrike">
                          <a:solidFill>
                            <a:srgbClr val="000000"/>
                          </a:solidFill>
                          <a:effectLst/>
                          <a:latin typeface="+mj-ea"/>
                          <a:ea typeface="+mj-ea"/>
                        </a:rPr>
                        <a:t>판매자는 자동온도측정장치가 부착된 냉장고 또는 냉동고를 이용하여 온도가 유지된 상태에서 생물학적 제제등을 다른 의약품과 구분하여 보관하여야 한다</a:t>
                      </a:r>
                      <a:r>
                        <a:rPr lang="en-US" altLang="ko-KR" sz="850" b="0" i="0" u="none" strike="noStrike">
                          <a:solidFill>
                            <a:srgbClr val="000000"/>
                          </a:solidFill>
                          <a:effectLst/>
                          <a:latin typeface="+mj-ea"/>
                          <a:ea typeface="+mj-ea"/>
                        </a:rPr>
                        <a:t>.</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50" b="0" i="0" u="none" strike="noStrike" dirty="0">
                          <a:solidFill>
                            <a:srgbClr val="000000"/>
                          </a:solidFill>
                          <a:effectLst/>
                          <a:latin typeface="+mj-ea"/>
                          <a:ea typeface="+mj-ea"/>
                        </a:rPr>
                        <a:t>제</a:t>
                      </a:r>
                      <a:r>
                        <a:rPr lang="en-US" altLang="ko-KR" sz="850" b="0" i="0" u="none" strike="noStrike" dirty="0">
                          <a:solidFill>
                            <a:srgbClr val="000000"/>
                          </a:solidFill>
                          <a:effectLst/>
                          <a:latin typeface="+mj-ea"/>
                          <a:ea typeface="+mj-ea"/>
                        </a:rPr>
                        <a:t>5</a:t>
                      </a:r>
                      <a:r>
                        <a:rPr lang="ko-KR" altLang="en-US" sz="850" b="0" i="0" u="none" strike="noStrike" dirty="0">
                          <a:solidFill>
                            <a:srgbClr val="000000"/>
                          </a:solidFill>
                          <a:effectLst/>
                          <a:latin typeface="+mj-ea"/>
                          <a:ea typeface="+mj-ea"/>
                        </a:rPr>
                        <a:t>조</a:t>
                      </a:r>
                      <a:r>
                        <a:rPr lang="en-US" altLang="ko-KR" sz="850" b="0" i="0" u="none" strike="noStrike" dirty="0">
                          <a:solidFill>
                            <a:srgbClr val="000000"/>
                          </a:solidFill>
                          <a:effectLst/>
                          <a:latin typeface="+mj-ea"/>
                          <a:ea typeface="+mj-ea"/>
                        </a:rPr>
                        <a:t>(</a:t>
                      </a:r>
                      <a:r>
                        <a:rPr lang="ko-KR" altLang="en-US" sz="850" b="0" i="0" u="none" strike="noStrike" dirty="0">
                          <a:solidFill>
                            <a:srgbClr val="000000"/>
                          </a:solidFill>
                          <a:effectLst/>
                          <a:latin typeface="+mj-ea"/>
                          <a:ea typeface="+mj-ea"/>
                        </a:rPr>
                        <a:t>보관 시 준수사항</a:t>
                      </a:r>
                      <a:r>
                        <a:rPr lang="en-US" altLang="ko-KR" sz="850" b="0" i="0" u="none" strike="noStrike" dirty="0">
                          <a:solidFill>
                            <a:srgbClr val="000000"/>
                          </a:solidFill>
                          <a:effectLst/>
                          <a:latin typeface="+mj-ea"/>
                          <a:ea typeface="+mj-ea"/>
                        </a:rPr>
                        <a:t>) </a:t>
                      </a:r>
                      <a:r>
                        <a:rPr lang="ko-KR" altLang="en-US" sz="850" b="0" i="0" u="none" strike="noStrike" dirty="0">
                          <a:solidFill>
                            <a:srgbClr val="000000"/>
                          </a:solidFill>
                          <a:effectLst/>
                          <a:latin typeface="+mj-ea"/>
                          <a:ea typeface="+mj-ea"/>
                        </a:rPr>
                        <a:t>① 판매자는 법 제</a:t>
                      </a:r>
                      <a:r>
                        <a:rPr lang="en-US" altLang="ko-KR" sz="850" b="0" i="0" u="none" strike="noStrike" dirty="0">
                          <a:solidFill>
                            <a:srgbClr val="000000"/>
                          </a:solidFill>
                          <a:effectLst/>
                          <a:latin typeface="+mj-ea"/>
                          <a:ea typeface="+mj-ea"/>
                        </a:rPr>
                        <a:t>47</a:t>
                      </a:r>
                      <a:r>
                        <a:rPr lang="ko-KR" altLang="en-US" sz="850" b="0" i="0" u="none" strike="noStrike" dirty="0">
                          <a:solidFill>
                            <a:srgbClr val="000000"/>
                          </a:solidFill>
                          <a:effectLst/>
                          <a:latin typeface="+mj-ea"/>
                          <a:ea typeface="+mj-ea"/>
                        </a:rPr>
                        <a:t>조제</a:t>
                      </a:r>
                      <a:r>
                        <a:rPr lang="en-US" altLang="ko-KR" sz="850" b="0" i="0" u="none" strike="noStrike" dirty="0">
                          <a:solidFill>
                            <a:srgbClr val="000000"/>
                          </a:solidFill>
                          <a:effectLst/>
                          <a:latin typeface="+mj-ea"/>
                          <a:ea typeface="+mj-ea"/>
                        </a:rPr>
                        <a:t>1</a:t>
                      </a:r>
                      <a:r>
                        <a:rPr lang="ko-KR" altLang="en-US" sz="850" b="0" i="0" u="none" strike="noStrike" dirty="0" err="1">
                          <a:solidFill>
                            <a:srgbClr val="000000"/>
                          </a:solidFill>
                          <a:effectLst/>
                          <a:latin typeface="+mj-ea"/>
                          <a:ea typeface="+mj-ea"/>
                        </a:rPr>
                        <a:t>항제</a:t>
                      </a:r>
                      <a:r>
                        <a:rPr lang="en-US" altLang="ko-KR" sz="850" b="0" i="0" u="none" strike="noStrike" dirty="0">
                          <a:solidFill>
                            <a:srgbClr val="000000"/>
                          </a:solidFill>
                          <a:effectLst/>
                          <a:latin typeface="+mj-ea"/>
                          <a:ea typeface="+mj-ea"/>
                        </a:rPr>
                        <a:t>4</a:t>
                      </a:r>
                      <a:r>
                        <a:rPr lang="ko-KR" altLang="en-US" sz="850" b="0" i="0" u="none" strike="noStrike" dirty="0">
                          <a:solidFill>
                            <a:srgbClr val="000000"/>
                          </a:solidFill>
                          <a:effectLst/>
                          <a:latin typeface="+mj-ea"/>
                          <a:ea typeface="+mj-ea"/>
                        </a:rPr>
                        <a:t>호가목에 따라 생물학적 제제등을 보관할 때에는 다음 각 호의 사항을 준수해야 한다</a:t>
                      </a:r>
                      <a:r>
                        <a:rPr lang="en-US" altLang="ko-KR" sz="850" b="0" i="0" u="none" strike="noStrike" dirty="0">
                          <a:solidFill>
                            <a:srgbClr val="000000"/>
                          </a:solidFill>
                          <a:effectLst/>
                          <a:latin typeface="+mj-ea"/>
                          <a:ea typeface="+mj-ea"/>
                        </a:rPr>
                        <a:t>. </a:t>
                      </a:r>
                      <a:r>
                        <a:rPr lang="ko-KR" altLang="en-US" sz="850" b="0" i="0" u="none" strike="noStrike" dirty="0">
                          <a:solidFill>
                            <a:srgbClr val="000000"/>
                          </a:solidFill>
                          <a:effectLst/>
                          <a:latin typeface="+mj-ea"/>
                          <a:ea typeface="+mj-ea"/>
                        </a:rPr>
                        <a:t>다만</a:t>
                      </a:r>
                      <a:r>
                        <a:rPr lang="en-US" altLang="ko-KR" sz="850" b="0" i="0" u="none" strike="noStrike" dirty="0">
                          <a:solidFill>
                            <a:srgbClr val="000000"/>
                          </a:solidFill>
                          <a:effectLst/>
                          <a:latin typeface="+mj-ea"/>
                          <a:ea typeface="+mj-ea"/>
                        </a:rPr>
                        <a:t>, </a:t>
                      </a:r>
                      <a:r>
                        <a:rPr lang="ko-KR" altLang="en-US" sz="850" b="0" i="0" u="none" strike="noStrike" dirty="0">
                          <a:solidFill>
                            <a:srgbClr val="000000"/>
                          </a:solidFill>
                          <a:effectLst/>
                          <a:latin typeface="+mj-ea"/>
                          <a:ea typeface="+mj-ea"/>
                        </a:rPr>
                        <a:t>약국개설자의 경우에는 제</a:t>
                      </a:r>
                      <a:r>
                        <a:rPr lang="en-US" altLang="ko-KR" sz="850" b="0" i="0" u="none" strike="noStrike" dirty="0">
                          <a:solidFill>
                            <a:srgbClr val="000000"/>
                          </a:solidFill>
                          <a:effectLst/>
                          <a:latin typeface="+mj-ea"/>
                          <a:ea typeface="+mj-ea"/>
                        </a:rPr>
                        <a:t>3</a:t>
                      </a:r>
                      <a:r>
                        <a:rPr lang="ko-KR" altLang="en-US" sz="850" b="0" i="0" u="none" strike="noStrike" dirty="0">
                          <a:solidFill>
                            <a:srgbClr val="000000"/>
                          </a:solidFill>
                          <a:effectLst/>
                          <a:latin typeface="+mj-ea"/>
                          <a:ea typeface="+mj-ea"/>
                        </a:rPr>
                        <a:t>호</a:t>
                      </a:r>
                      <a:r>
                        <a:rPr lang="en-US" altLang="ko-KR" sz="850" b="0" i="0" u="none" strike="noStrike" dirty="0">
                          <a:solidFill>
                            <a:srgbClr val="000000"/>
                          </a:solidFill>
                          <a:effectLst/>
                          <a:latin typeface="+mj-ea"/>
                          <a:ea typeface="+mj-ea"/>
                        </a:rPr>
                        <a:t>, </a:t>
                      </a:r>
                      <a:r>
                        <a:rPr lang="ko-KR" altLang="en-US" sz="850" b="0" i="0" u="none" strike="noStrike" dirty="0">
                          <a:solidFill>
                            <a:srgbClr val="000000"/>
                          </a:solidFill>
                          <a:effectLst/>
                          <a:latin typeface="+mj-ea"/>
                          <a:ea typeface="+mj-ea"/>
                        </a:rPr>
                        <a:t>제</a:t>
                      </a:r>
                      <a:r>
                        <a:rPr lang="en-US" altLang="ko-KR" sz="850" b="0" i="0" u="none" strike="noStrike" dirty="0">
                          <a:solidFill>
                            <a:srgbClr val="000000"/>
                          </a:solidFill>
                          <a:effectLst/>
                          <a:latin typeface="+mj-ea"/>
                          <a:ea typeface="+mj-ea"/>
                        </a:rPr>
                        <a:t>7</a:t>
                      </a:r>
                      <a:r>
                        <a:rPr lang="ko-KR" altLang="en-US" sz="850" b="0" i="0" u="none" strike="noStrike" dirty="0">
                          <a:solidFill>
                            <a:srgbClr val="000000"/>
                          </a:solidFill>
                          <a:effectLst/>
                          <a:latin typeface="+mj-ea"/>
                          <a:ea typeface="+mj-ea"/>
                        </a:rPr>
                        <a:t>호 및 제</a:t>
                      </a:r>
                      <a:r>
                        <a:rPr lang="en-US" altLang="ko-KR" sz="850" b="0" i="0" u="none" strike="noStrike" dirty="0">
                          <a:solidFill>
                            <a:srgbClr val="000000"/>
                          </a:solidFill>
                          <a:effectLst/>
                          <a:latin typeface="+mj-ea"/>
                          <a:ea typeface="+mj-ea"/>
                        </a:rPr>
                        <a:t>8</a:t>
                      </a:r>
                      <a:r>
                        <a:rPr lang="ko-KR" altLang="en-US" sz="850" b="0" i="0" u="none" strike="noStrike" dirty="0">
                          <a:solidFill>
                            <a:srgbClr val="000000"/>
                          </a:solidFill>
                          <a:effectLst/>
                          <a:latin typeface="+mj-ea"/>
                          <a:ea typeface="+mj-ea"/>
                        </a:rPr>
                        <a:t>호를 제외한다</a:t>
                      </a:r>
                      <a:r>
                        <a:rPr lang="en-US" altLang="ko-KR" sz="850" b="0" i="0" u="none" strike="noStrike" dirty="0">
                          <a:solidFill>
                            <a:srgbClr val="000000"/>
                          </a:solidFill>
                          <a:effectLst/>
                          <a:latin typeface="+mj-ea"/>
                          <a:ea typeface="+mj-ea"/>
                        </a:rPr>
                        <a:t>.</a:t>
                      </a:r>
                      <a:br>
                        <a:rPr lang="en-US" altLang="ko-KR" sz="850" b="0" i="0" u="none" strike="noStrike" dirty="0">
                          <a:solidFill>
                            <a:srgbClr val="000000"/>
                          </a:solidFill>
                          <a:effectLst/>
                          <a:latin typeface="+mj-ea"/>
                          <a:ea typeface="+mj-ea"/>
                        </a:rPr>
                      </a:br>
                      <a:r>
                        <a:rPr lang="en-US" altLang="ko-KR" sz="850" b="0" i="0" u="none" strike="noStrike" dirty="0">
                          <a:solidFill>
                            <a:srgbClr val="000000"/>
                          </a:solidFill>
                          <a:effectLst/>
                          <a:latin typeface="+mj-ea"/>
                          <a:ea typeface="+mj-ea"/>
                        </a:rPr>
                        <a:t>. </a:t>
                      </a:r>
                      <a:r>
                        <a:rPr lang="ko-KR" altLang="en-US" sz="850" b="0" i="0" u="none" strike="noStrike" dirty="0">
                          <a:solidFill>
                            <a:srgbClr val="000000"/>
                          </a:solidFill>
                          <a:effectLst/>
                          <a:latin typeface="+mj-ea"/>
                          <a:ea typeface="+mj-ea"/>
                        </a:rPr>
                        <a:t>자동온도기록장치가 설치된 냉장고 또는 냉동고 등에 다른 의약품과 구분하여 보관할 것</a:t>
                      </a:r>
                      <a:br>
                        <a:rPr lang="ko-KR" altLang="en-US" sz="850" b="0" i="0" u="none" strike="noStrike" dirty="0">
                          <a:solidFill>
                            <a:srgbClr val="000000"/>
                          </a:solidFill>
                          <a:effectLst/>
                          <a:latin typeface="+mj-ea"/>
                          <a:ea typeface="+mj-ea"/>
                        </a:rPr>
                      </a:br>
                      <a:r>
                        <a:rPr lang="en-US" altLang="ko-KR" sz="850" b="0" i="0" u="none" strike="noStrike" dirty="0">
                          <a:solidFill>
                            <a:srgbClr val="000000"/>
                          </a:solidFill>
                          <a:effectLst/>
                          <a:latin typeface="+mj-ea"/>
                          <a:ea typeface="+mj-ea"/>
                        </a:rPr>
                        <a:t>2. </a:t>
                      </a:r>
                      <a:r>
                        <a:rPr lang="ko-KR" altLang="en-US" sz="850" b="0" i="0" u="none" strike="noStrike" dirty="0">
                          <a:solidFill>
                            <a:srgbClr val="000000"/>
                          </a:solidFill>
                          <a:effectLst/>
                          <a:latin typeface="+mj-ea"/>
                          <a:ea typeface="+mj-ea"/>
                        </a:rPr>
                        <a:t>보관시설의 온도는 생물학적 제제등의 용기나 포장에 표시된 온도를 유지할 것</a:t>
                      </a:r>
                      <a:br>
                        <a:rPr lang="ko-KR" altLang="en-US" sz="850" b="0" i="0" u="none" strike="noStrike" dirty="0">
                          <a:solidFill>
                            <a:srgbClr val="000000"/>
                          </a:solidFill>
                          <a:effectLst/>
                          <a:latin typeface="+mj-ea"/>
                          <a:ea typeface="+mj-ea"/>
                        </a:rPr>
                      </a:br>
                      <a:r>
                        <a:rPr lang="en-US" altLang="ko-KR" sz="850" b="0" i="0" u="none" strike="noStrike" dirty="0">
                          <a:solidFill>
                            <a:srgbClr val="000000"/>
                          </a:solidFill>
                          <a:effectLst/>
                          <a:latin typeface="+mj-ea"/>
                          <a:ea typeface="+mj-ea"/>
                        </a:rPr>
                        <a:t>3. </a:t>
                      </a:r>
                      <a:r>
                        <a:rPr lang="ko-KR" altLang="en-US" sz="850" b="0" i="0" u="none" strike="noStrike" dirty="0">
                          <a:solidFill>
                            <a:srgbClr val="000000"/>
                          </a:solidFill>
                          <a:effectLst/>
                          <a:latin typeface="+mj-ea"/>
                          <a:ea typeface="+mj-ea"/>
                        </a:rPr>
                        <a:t>보관책임자를 정하여 보관책임자로 하여금 보관시설의 온도를 매일 </a:t>
                      </a:r>
                      <a:r>
                        <a:rPr lang="en-US" altLang="ko-KR" sz="850" b="0" i="0" u="none" strike="noStrike" dirty="0">
                          <a:solidFill>
                            <a:srgbClr val="000000"/>
                          </a:solidFill>
                          <a:effectLst/>
                          <a:latin typeface="+mj-ea"/>
                          <a:ea typeface="+mj-ea"/>
                        </a:rPr>
                        <a:t>2</a:t>
                      </a:r>
                      <a:r>
                        <a:rPr lang="ko-KR" altLang="en-US" sz="850" b="0" i="0" u="none" strike="noStrike" dirty="0">
                          <a:solidFill>
                            <a:srgbClr val="000000"/>
                          </a:solidFill>
                          <a:effectLst/>
                          <a:latin typeface="+mj-ea"/>
                          <a:ea typeface="+mj-ea"/>
                        </a:rPr>
                        <a:t>회 이상 확인하도록 할 것</a:t>
                      </a:r>
                      <a:br>
                        <a:rPr lang="ko-KR" altLang="en-US" sz="850" b="0" i="0" u="none" strike="noStrike" dirty="0">
                          <a:solidFill>
                            <a:srgbClr val="000000"/>
                          </a:solidFill>
                          <a:effectLst/>
                          <a:latin typeface="+mj-ea"/>
                          <a:ea typeface="+mj-ea"/>
                        </a:rPr>
                      </a:br>
                      <a:r>
                        <a:rPr lang="en-US" altLang="ko-KR" sz="850" b="0" i="0" u="none" strike="noStrike" dirty="0">
                          <a:solidFill>
                            <a:srgbClr val="000000"/>
                          </a:solidFill>
                          <a:effectLst/>
                          <a:latin typeface="+mj-ea"/>
                          <a:ea typeface="+mj-ea"/>
                        </a:rPr>
                        <a:t>(</a:t>
                      </a:r>
                      <a:r>
                        <a:rPr lang="ko-KR" altLang="en-US" sz="850" b="0" i="0" u="none" strike="noStrike" dirty="0">
                          <a:solidFill>
                            <a:srgbClr val="000000"/>
                          </a:solidFill>
                          <a:effectLst/>
                          <a:latin typeface="+mj-ea"/>
                          <a:ea typeface="+mj-ea"/>
                        </a:rPr>
                        <a:t>중략</a:t>
                      </a:r>
                      <a:r>
                        <a:rPr lang="en-US" altLang="ko-KR" sz="850" b="0" i="0" u="none" strike="noStrike" dirty="0">
                          <a:solidFill>
                            <a:srgbClr val="000000"/>
                          </a:solidFill>
                          <a:effectLst/>
                          <a:latin typeface="+mj-ea"/>
                          <a:ea typeface="+mj-ea"/>
                        </a:rPr>
                        <a:t>)</a:t>
                      </a:r>
                      <a:br>
                        <a:rPr lang="en-US" altLang="ko-KR" sz="850" b="0" i="0" u="none" strike="noStrike" dirty="0">
                          <a:solidFill>
                            <a:srgbClr val="000000"/>
                          </a:solidFill>
                          <a:effectLst/>
                          <a:latin typeface="+mj-ea"/>
                          <a:ea typeface="+mj-ea"/>
                        </a:rPr>
                      </a:br>
                      <a:r>
                        <a:rPr lang="en-US" altLang="ko-KR" sz="850" b="0" i="0" u="none" strike="noStrike" dirty="0">
                          <a:solidFill>
                            <a:srgbClr val="000000"/>
                          </a:solidFill>
                          <a:effectLst/>
                          <a:latin typeface="+mj-ea"/>
                          <a:ea typeface="+mj-ea"/>
                        </a:rPr>
                        <a:t>7. </a:t>
                      </a:r>
                      <a:r>
                        <a:rPr lang="ko-KR" altLang="en-US" sz="850" b="0" i="0" u="none" strike="noStrike" dirty="0">
                          <a:solidFill>
                            <a:srgbClr val="000000"/>
                          </a:solidFill>
                          <a:effectLst/>
                          <a:latin typeface="+mj-ea"/>
                          <a:ea typeface="+mj-ea"/>
                        </a:rPr>
                        <a:t>보관시설에 설치된 자동온도기록장치에 대해 식품의약품안전처장이 정하는 바에 따라</a:t>
                      </a:r>
                      <a:r>
                        <a:rPr lang="ko-KR" altLang="en-US" sz="850" b="1" i="0" u="none" strike="noStrike" dirty="0">
                          <a:solidFill>
                            <a:srgbClr val="000000"/>
                          </a:solidFill>
                          <a:effectLst/>
                          <a:latin typeface="+mj-ea"/>
                          <a:ea typeface="+mj-ea"/>
                        </a:rPr>
                        <a:t> 주기적으로 </a:t>
                      </a:r>
                      <a:r>
                        <a:rPr lang="ko-KR" altLang="en-US" sz="850" b="1" i="0" u="none" strike="noStrike" dirty="0" err="1">
                          <a:solidFill>
                            <a:srgbClr val="000000"/>
                          </a:solidFill>
                          <a:effectLst/>
                          <a:latin typeface="+mj-ea"/>
                          <a:ea typeface="+mj-ea"/>
                        </a:rPr>
                        <a:t>검정ㆍ교정을</a:t>
                      </a:r>
                      <a:r>
                        <a:rPr lang="ko-KR" altLang="en-US" sz="850" b="1" i="0" u="none" strike="noStrike" dirty="0">
                          <a:solidFill>
                            <a:srgbClr val="000000"/>
                          </a:solidFill>
                          <a:effectLst/>
                          <a:latin typeface="+mj-ea"/>
                          <a:ea typeface="+mj-ea"/>
                        </a:rPr>
                        <a:t> 실시</a:t>
                      </a:r>
                      <a:r>
                        <a:rPr lang="ko-KR" altLang="en-US" sz="850" b="0" i="0" u="none" strike="noStrike" dirty="0">
                          <a:solidFill>
                            <a:srgbClr val="000000"/>
                          </a:solidFill>
                          <a:effectLst/>
                          <a:latin typeface="+mj-ea"/>
                          <a:ea typeface="+mj-ea"/>
                        </a:rPr>
                        <a:t>할 것</a:t>
                      </a:r>
                      <a:br>
                        <a:rPr lang="ko-KR" altLang="en-US" sz="850" b="0" i="0" u="none" strike="noStrike" dirty="0">
                          <a:solidFill>
                            <a:srgbClr val="000000"/>
                          </a:solidFill>
                          <a:effectLst/>
                          <a:latin typeface="+mj-ea"/>
                          <a:ea typeface="+mj-ea"/>
                        </a:rPr>
                      </a:br>
                      <a:r>
                        <a:rPr lang="en-US" altLang="ko-KR" sz="850" b="0" i="0" u="none" strike="noStrike" dirty="0">
                          <a:solidFill>
                            <a:srgbClr val="000000"/>
                          </a:solidFill>
                          <a:effectLst/>
                          <a:latin typeface="+mj-ea"/>
                          <a:ea typeface="+mj-ea"/>
                        </a:rPr>
                        <a:t>8. </a:t>
                      </a:r>
                      <a:r>
                        <a:rPr lang="ko-KR" altLang="en-US" sz="850" b="0" i="0" u="none" strike="noStrike" dirty="0">
                          <a:solidFill>
                            <a:srgbClr val="000000"/>
                          </a:solidFill>
                          <a:effectLst/>
                          <a:latin typeface="+mj-ea"/>
                          <a:ea typeface="+mj-ea"/>
                        </a:rPr>
                        <a:t>제</a:t>
                      </a:r>
                      <a:r>
                        <a:rPr lang="en-US" altLang="ko-KR" sz="850" b="0" i="0" u="none" strike="noStrike" dirty="0">
                          <a:solidFill>
                            <a:srgbClr val="000000"/>
                          </a:solidFill>
                          <a:effectLst/>
                          <a:latin typeface="+mj-ea"/>
                          <a:ea typeface="+mj-ea"/>
                        </a:rPr>
                        <a:t>3</a:t>
                      </a:r>
                      <a:r>
                        <a:rPr lang="ko-KR" altLang="en-US" sz="850" b="0" i="0" u="none" strike="noStrike" dirty="0">
                          <a:solidFill>
                            <a:srgbClr val="000000"/>
                          </a:solidFill>
                          <a:effectLst/>
                          <a:latin typeface="+mj-ea"/>
                          <a:ea typeface="+mj-ea"/>
                        </a:rPr>
                        <a:t>호에 따른 확인 및 제</a:t>
                      </a:r>
                      <a:r>
                        <a:rPr lang="en-US" altLang="ko-KR" sz="850" b="0" i="0" u="none" strike="noStrike" dirty="0">
                          <a:solidFill>
                            <a:srgbClr val="000000"/>
                          </a:solidFill>
                          <a:effectLst/>
                          <a:latin typeface="+mj-ea"/>
                          <a:ea typeface="+mj-ea"/>
                        </a:rPr>
                        <a:t>7</a:t>
                      </a:r>
                      <a:r>
                        <a:rPr lang="ko-KR" altLang="en-US" sz="850" b="0" i="0" u="none" strike="noStrike" dirty="0">
                          <a:solidFill>
                            <a:srgbClr val="000000"/>
                          </a:solidFill>
                          <a:effectLst/>
                          <a:latin typeface="+mj-ea"/>
                          <a:ea typeface="+mj-ea"/>
                        </a:rPr>
                        <a:t>호에 따른 </a:t>
                      </a:r>
                      <a:r>
                        <a:rPr lang="ko-KR" altLang="en-US" sz="850" b="1" i="0" u="none" strike="noStrike" dirty="0" err="1">
                          <a:solidFill>
                            <a:srgbClr val="000000"/>
                          </a:solidFill>
                          <a:effectLst/>
                          <a:latin typeface="+mj-ea"/>
                          <a:ea typeface="+mj-ea"/>
                        </a:rPr>
                        <a:t>검정ㆍ교정에</a:t>
                      </a:r>
                      <a:r>
                        <a:rPr lang="ko-KR" altLang="en-US" sz="850" b="1" i="0" u="none" strike="noStrike" dirty="0">
                          <a:solidFill>
                            <a:srgbClr val="000000"/>
                          </a:solidFill>
                          <a:effectLst/>
                          <a:latin typeface="+mj-ea"/>
                          <a:ea typeface="+mj-ea"/>
                        </a:rPr>
                        <a:t> 관한 사항을 기록하여 </a:t>
                      </a:r>
                      <a:r>
                        <a:rPr lang="en-US" altLang="ko-KR" sz="850" b="1" i="0" u="none" strike="noStrike" dirty="0">
                          <a:solidFill>
                            <a:srgbClr val="000000"/>
                          </a:solidFill>
                          <a:effectLst/>
                          <a:latin typeface="+mj-ea"/>
                          <a:ea typeface="+mj-ea"/>
                        </a:rPr>
                        <a:t>2</a:t>
                      </a:r>
                      <a:r>
                        <a:rPr lang="ko-KR" altLang="en-US" sz="850" b="1" i="0" u="none" strike="noStrike" dirty="0">
                          <a:solidFill>
                            <a:srgbClr val="000000"/>
                          </a:solidFill>
                          <a:effectLst/>
                          <a:latin typeface="+mj-ea"/>
                          <a:ea typeface="+mj-ea"/>
                        </a:rPr>
                        <a:t>년간 보관할 것</a:t>
                      </a:r>
                      <a:endParaRPr lang="ko-KR" altLang="en-US" sz="850" b="0" i="0" u="none" strike="noStrike" dirty="0">
                        <a:solidFill>
                          <a:srgbClr val="000000"/>
                        </a:solidFill>
                        <a:effectLst/>
                        <a:latin typeface="+mj-ea"/>
                        <a:ea typeface="+mj-ea"/>
                      </a:endParaRP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484396892"/>
                  </a:ext>
                </a:extLst>
              </a:tr>
              <a:tr h="1408176">
                <a:tc>
                  <a:txBody>
                    <a:bodyPr/>
                    <a:lstStyle/>
                    <a:p>
                      <a:pPr algn="l" fontAlgn="ctr"/>
                      <a:r>
                        <a:rPr lang="ko-KR" altLang="en-US" sz="850" b="0" i="0" u="none" strike="noStrike">
                          <a:solidFill>
                            <a:srgbClr val="000000"/>
                          </a:solidFill>
                          <a:effectLst/>
                          <a:latin typeface="+mj-ea"/>
                          <a:ea typeface="+mj-ea"/>
                        </a:rPr>
                        <a:t>수송</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50" b="0" i="0" u="none" strike="noStrike" dirty="0">
                          <a:solidFill>
                            <a:srgbClr val="000000"/>
                          </a:solidFill>
                          <a:effectLst/>
                          <a:latin typeface="+mj-ea"/>
                          <a:ea typeface="+mj-ea"/>
                        </a:rPr>
                        <a:t>제</a:t>
                      </a:r>
                      <a:r>
                        <a:rPr lang="en-US" altLang="ko-KR" sz="850" b="0" i="0" u="none" strike="noStrike" dirty="0">
                          <a:solidFill>
                            <a:srgbClr val="000000"/>
                          </a:solidFill>
                          <a:effectLst/>
                          <a:latin typeface="+mj-ea"/>
                          <a:ea typeface="+mj-ea"/>
                        </a:rPr>
                        <a:t>6</a:t>
                      </a:r>
                      <a:r>
                        <a:rPr lang="ko-KR" altLang="en-US" sz="850" b="0" i="0" u="none" strike="noStrike" dirty="0">
                          <a:solidFill>
                            <a:srgbClr val="000000"/>
                          </a:solidFill>
                          <a:effectLst/>
                          <a:latin typeface="+mj-ea"/>
                          <a:ea typeface="+mj-ea"/>
                        </a:rPr>
                        <a:t>조</a:t>
                      </a:r>
                      <a:r>
                        <a:rPr lang="en-US" altLang="ko-KR" sz="850" b="0" i="0" u="none" strike="noStrike" dirty="0">
                          <a:solidFill>
                            <a:srgbClr val="000000"/>
                          </a:solidFill>
                          <a:effectLst/>
                          <a:latin typeface="+mj-ea"/>
                          <a:ea typeface="+mj-ea"/>
                        </a:rPr>
                        <a:t>(</a:t>
                      </a:r>
                      <a:r>
                        <a:rPr lang="ko-KR" altLang="en-US" sz="850" b="0" i="0" u="none" strike="noStrike" dirty="0">
                          <a:solidFill>
                            <a:srgbClr val="000000"/>
                          </a:solidFill>
                          <a:effectLst/>
                          <a:latin typeface="+mj-ea"/>
                          <a:ea typeface="+mj-ea"/>
                        </a:rPr>
                        <a:t>수송</a:t>
                      </a:r>
                      <a:r>
                        <a:rPr lang="en-US" altLang="ko-KR" sz="850" b="0" i="0" u="none" strike="noStrike" dirty="0">
                          <a:solidFill>
                            <a:srgbClr val="000000"/>
                          </a:solidFill>
                          <a:effectLst/>
                          <a:latin typeface="+mj-ea"/>
                          <a:ea typeface="+mj-ea"/>
                        </a:rPr>
                        <a:t>) </a:t>
                      </a:r>
                      <a:r>
                        <a:rPr lang="ko-KR" altLang="en-US" sz="850" b="0" i="0" u="none" strike="noStrike" dirty="0">
                          <a:solidFill>
                            <a:srgbClr val="000000"/>
                          </a:solidFill>
                          <a:effectLst/>
                          <a:latin typeface="+mj-ea"/>
                          <a:ea typeface="+mj-ea"/>
                        </a:rPr>
                        <a:t>①판매자는 생물학적 제제등을 수송함에 있어서는 그 </a:t>
                      </a:r>
                      <a:r>
                        <a:rPr lang="ko-KR" altLang="en-US" sz="850" b="0" i="0" u="none" strike="noStrike" dirty="0" err="1">
                          <a:solidFill>
                            <a:srgbClr val="000000"/>
                          </a:solidFill>
                          <a:effectLst/>
                          <a:latin typeface="+mj-ea"/>
                          <a:ea typeface="+mj-ea"/>
                        </a:rPr>
                        <a:t>수송거리ㆍ수송시간등을</a:t>
                      </a:r>
                      <a:r>
                        <a:rPr lang="ko-KR" altLang="en-US" sz="850" b="0" i="0" u="none" strike="noStrike" dirty="0">
                          <a:solidFill>
                            <a:srgbClr val="000000"/>
                          </a:solidFill>
                          <a:effectLst/>
                          <a:latin typeface="+mj-ea"/>
                          <a:ea typeface="+mj-ea"/>
                        </a:rPr>
                        <a:t> 고려하여 별표의 기준에 의한 수송용기를 사용하여야 한다</a:t>
                      </a:r>
                      <a:r>
                        <a:rPr lang="en-US" altLang="ko-KR" sz="850" b="0" i="0" u="none" strike="noStrike" dirty="0">
                          <a:solidFill>
                            <a:srgbClr val="000000"/>
                          </a:solidFill>
                          <a:effectLst/>
                          <a:latin typeface="+mj-ea"/>
                          <a:ea typeface="+mj-ea"/>
                        </a:rPr>
                        <a:t>. </a:t>
                      </a:r>
                      <a:r>
                        <a:rPr lang="ko-KR" altLang="en-US" sz="850" b="0" i="0" u="none" strike="noStrike" dirty="0">
                          <a:solidFill>
                            <a:srgbClr val="000000"/>
                          </a:solidFill>
                          <a:effectLst/>
                          <a:latin typeface="+mj-ea"/>
                          <a:ea typeface="+mj-ea"/>
                        </a:rPr>
                        <a:t>다만</a:t>
                      </a:r>
                      <a:r>
                        <a:rPr lang="en-US" altLang="ko-KR" sz="850" b="0" i="0" u="none" strike="noStrike" dirty="0">
                          <a:solidFill>
                            <a:srgbClr val="000000"/>
                          </a:solidFill>
                          <a:effectLst/>
                          <a:latin typeface="+mj-ea"/>
                          <a:ea typeface="+mj-ea"/>
                        </a:rPr>
                        <a:t>, </a:t>
                      </a:r>
                      <a:r>
                        <a:rPr lang="ko-KR" altLang="en-US" sz="850" b="0" i="0" u="none" strike="noStrike" dirty="0">
                          <a:solidFill>
                            <a:srgbClr val="000000"/>
                          </a:solidFill>
                          <a:effectLst/>
                          <a:latin typeface="+mj-ea"/>
                          <a:ea typeface="+mj-ea"/>
                        </a:rPr>
                        <a:t>판매자</a:t>
                      </a:r>
                      <a:r>
                        <a:rPr lang="en-US" altLang="ko-KR" sz="850" b="0" i="0" u="none" strike="noStrike" dirty="0">
                          <a:solidFill>
                            <a:srgbClr val="000000"/>
                          </a:solidFill>
                          <a:effectLst/>
                          <a:latin typeface="+mj-ea"/>
                          <a:ea typeface="+mj-ea"/>
                        </a:rPr>
                        <a:t>(</a:t>
                      </a:r>
                      <a:r>
                        <a:rPr lang="ko-KR" altLang="en-US" sz="850" b="0" i="0" u="none" strike="noStrike" dirty="0">
                          <a:solidFill>
                            <a:srgbClr val="000000"/>
                          </a:solidFill>
                          <a:effectLst/>
                          <a:latin typeface="+mj-ea"/>
                          <a:ea typeface="+mj-ea"/>
                        </a:rPr>
                        <a:t>약국개설자는 제외한다</a:t>
                      </a:r>
                      <a:r>
                        <a:rPr lang="en-US" altLang="ko-KR" sz="850" b="0" i="0" u="none" strike="noStrike" dirty="0">
                          <a:solidFill>
                            <a:srgbClr val="000000"/>
                          </a:solidFill>
                          <a:effectLst/>
                          <a:latin typeface="+mj-ea"/>
                          <a:ea typeface="+mj-ea"/>
                        </a:rPr>
                        <a:t>)</a:t>
                      </a:r>
                      <a:r>
                        <a:rPr lang="ko-KR" altLang="en-US" sz="850" b="0" i="0" u="none" strike="noStrike" dirty="0">
                          <a:solidFill>
                            <a:srgbClr val="000000"/>
                          </a:solidFill>
                          <a:effectLst/>
                          <a:latin typeface="+mj-ea"/>
                          <a:ea typeface="+mj-ea"/>
                        </a:rPr>
                        <a:t>가 냉동차량 또는 냉장차량으로 직접 수송하는 경우에는 별표에 의한 수송용기를 사용하지 아니할 수 있으며</a:t>
                      </a:r>
                      <a:r>
                        <a:rPr lang="en-US" altLang="ko-KR" sz="850" b="0" i="0" u="none" strike="noStrike" dirty="0">
                          <a:solidFill>
                            <a:srgbClr val="000000"/>
                          </a:solidFill>
                          <a:effectLst/>
                          <a:latin typeface="+mj-ea"/>
                          <a:ea typeface="+mj-ea"/>
                        </a:rPr>
                        <a:t>, </a:t>
                      </a:r>
                      <a:r>
                        <a:rPr lang="ko-KR" altLang="en-US" sz="850" b="0" i="0" u="none" strike="noStrike" dirty="0">
                          <a:solidFill>
                            <a:srgbClr val="000000"/>
                          </a:solidFill>
                          <a:effectLst/>
                          <a:latin typeface="+mj-ea"/>
                          <a:ea typeface="+mj-ea"/>
                        </a:rPr>
                        <a:t>약국개설자가 의료기관에 공급하는 경우에는 </a:t>
                      </a:r>
                      <a:r>
                        <a:rPr lang="ko-KR" altLang="en-US" sz="850" b="0" i="0" u="none" strike="noStrike" dirty="0" err="1">
                          <a:solidFill>
                            <a:srgbClr val="000000"/>
                          </a:solidFill>
                          <a:effectLst/>
                          <a:latin typeface="+mj-ea"/>
                          <a:ea typeface="+mj-ea"/>
                        </a:rPr>
                        <a:t>아이스박스등의</a:t>
                      </a:r>
                      <a:r>
                        <a:rPr lang="ko-KR" altLang="en-US" sz="850" b="0" i="0" u="none" strike="noStrike" dirty="0">
                          <a:solidFill>
                            <a:srgbClr val="000000"/>
                          </a:solidFill>
                          <a:effectLst/>
                          <a:latin typeface="+mj-ea"/>
                          <a:ea typeface="+mj-ea"/>
                        </a:rPr>
                        <a:t> 냉각용기를 이용할 수 있다</a:t>
                      </a:r>
                      <a:r>
                        <a:rPr lang="en-US" altLang="ko-KR" sz="850" b="0" i="0" u="none" strike="noStrike" dirty="0">
                          <a:solidFill>
                            <a:srgbClr val="000000"/>
                          </a:solidFill>
                          <a:effectLst/>
                          <a:latin typeface="+mj-ea"/>
                          <a:ea typeface="+mj-ea"/>
                        </a:rPr>
                        <a:t>.</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50" b="0" i="0" u="none" strike="noStrike" dirty="0">
                          <a:solidFill>
                            <a:srgbClr val="000000"/>
                          </a:solidFill>
                          <a:effectLst/>
                          <a:latin typeface="+mj-ea"/>
                          <a:ea typeface="+mj-ea"/>
                        </a:rPr>
                        <a:t>제</a:t>
                      </a:r>
                      <a:r>
                        <a:rPr lang="en-US" altLang="ko-KR" sz="850" b="0" i="0" u="none" strike="noStrike" dirty="0">
                          <a:solidFill>
                            <a:srgbClr val="000000"/>
                          </a:solidFill>
                          <a:effectLst/>
                          <a:latin typeface="+mj-ea"/>
                          <a:ea typeface="+mj-ea"/>
                        </a:rPr>
                        <a:t>6</a:t>
                      </a:r>
                      <a:r>
                        <a:rPr lang="ko-KR" altLang="en-US" sz="850" b="0" i="0" u="none" strike="noStrike" dirty="0">
                          <a:solidFill>
                            <a:srgbClr val="000000"/>
                          </a:solidFill>
                          <a:effectLst/>
                          <a:latin typeface="+mj-ea"/>
                          <a:ea typeface="+mj-ea"/>
                        </a:rPr>
                        <a:t>조</a:t>
                      </a:r>
                      <a:r>
                        <a:rPr lang="en-US" altLang="ko-KR" sz="850" b="0" i="0" u="none" strike="noStrike" dirty="0">
                          <a:solidFill>
                            <a:srgbClr val="000000"/>
                          </a:solidFill>
                          <a:effectLst/>
                          <a:latin typeface="+mj-ea"/>
                          <a:ea typeface="+mj-ea"/>
                        </a:rPr>
                        <a:t>(</a:t>
                      </a:r>
                      <a:r>
                        <a:rPr lang="ko-KR" altLang="en-US" sz="850" b="0" i="0" u="none" strike="noStrike" dirty="0">
                          <a:solidFill>
                            <a:srgbClr val="000000"/>
                          </a:solidFill>
                          <a:effectLst/>
                          <a:latin typeface="+mj-ea"/>
                          <a:ea typeface="+mj-ea"/>
                        </a:rPr>
                        <a:t>수송 시 준수사항</a:t>
                      </a:r>
                      <a:r>
                        <a:rPr lang="en-US" altLang="ko-KR" sz="850" b="0" i="0" u="none" strike="noStrike" dirty="0">
                          <a:solidFill>
                            <a:srgbClr val="000000"/>
                          </a:solidFill>
                          <a:effectLst/>
                          <a:latin typeface="+mj-ea"/>
                          <a:ea typeface="+mj-ea"/>
                        </a:rPr>
                        <a:t>) </a:t>
                      </a:r>
                      <a:r>
                        <a:rPr lang="ko-KR" altLang="en-US" sz="850" b="0" i="0" u="none" strike="noStrike" dirty="0">
                          <a:solidFill>
                            <a:srgbClr val="000000"/>
                          </a:solidFill>
                          <a:effectLst/>
                          <a:latin typeface="+mj-ea"/>
                          <a:ea typeface="+mj-ea"/>
                        </a:rPr>
                        <a:t>① 판매자는 법 제</a:t>
                      </a:r>
                      <a:r>
                        <a:rPr lang="en-US" altLang="ko-KR" sz="850" b="0" i="0" u="none" strike="noStrike" dirty="0">
                          <a:solidFill>
                            <a:srgbClr val="000000"/>
                          </a:solidFill>
                          <a:effectLst/>
                          <a:latin typeface="+mj-ea"/>
                          <a:ea typeface="+mj-ea"/>
                        </a:rPr>
                        <a:t>47</a:t>
                      </a:r>
                      <a:r>
                        <a:rPr lang="ko-KR" altLang="en-US" sz="850" b="0" i="0" u="none" strike="noStrike" dirty="0">
                          <a:solidFill>
                            <a:srgbClr val="000000"/>
                          </a:solidFill>
                          <a:effectLst/>
                          <a:latin typeface="+mj-ea"/>
                          <a:ea typeface="+mj-ea"/>
                        </a:rPr>
                        <a:t>조제</a:t>
                      </a:r>
                      <a:r>
                        <a:rPr lang="en-US" altLang="ko-KR" sz="850" b="0" i="0" u="none" strike="noStrike" dirty="0">
                          <a:solidFill>
                            <a:srgbClr val="000000"/>
                          </a:solidFill>
                          <a:effectLst/>
                          <a:latin typeface="+mj-ea"/>
                          <a:ea typeface="+mj-ea"/>
                        </a:rPr>
                        <a:t>1</a:t>
                      </a:r>
                      <a:r>
                        <a:rPr lang="ko-KR" altLang="en-US" sz="850" b="0" i="0" u="none" strike="noStrike" dirty="0" err="1">
                          <a:solidFill>
                            <a:srgbClr val="000000"/>
                          </a:solidFill>
                          <a:effectLst/>
                          <a:latin typeface="+mj-ea"/>
                          <a:ea typeface="+mj-ea"/>
                        </a:rPr>
                        <a:t>항제</a:t>
                      </a:r>
                      <a:r>
                        <a:rPr lang="en-US" altLang="ko-KR" sz="850" b="0" i="0" u="none" strike="noStrike" dirty="0">
                          <a:solidFill>
                            <a:srgbClr val="000000"/>
                          </a:solidFill>
                          <a:effectLst/>
                          <a:latin typeface="+mj-ea"/>
                          <a:ea typeface="+mj-ea"/>
                        </a:rPr>
                        <a:t>4</a:t>
                      </a:r>
                      <a:r>
                        <a:rPr lang="ko-KR" altLang="en-US" sz="850" b="0" i="0" u="none" strike="noStrike" dirty="0">
                          <a:solidFill>
                            <a:srgbClr val="000000"/>
                          </a:solidFill>
                          <a:effectLst/>
                          <a:latin typeface="+mj-ea"/>
                          <a:ea typeface="+mj-ea"/>
                        </a:rPr>
                        <a:t>호가목에 따라 생물학적 제제등을 수송할 때에는 다음 각 호의 사항을 준수해야 한다</a:t>
                      </a:r>
                      <a:r>
                        <a:rPr lang="en-US" altLang="ko-KR" sz="850" b="0" i="0" u="none" strike="noStrike" dirty="0">
                          <a:solidFill>
                            <a:srgbClr val="000000"/>
                          </a:solidFill>
                          <a:effectLst/>
                          <a:latin typeface="+mj-ea"/>
                          <a:ea typeface="+mj-ea"/>
                        </a:rPr>
                        <a:t>.</a:t>
                      </a:r>
                      <a:br>
                        <a:rPr lang="en-US" altLang="ko-KR" sz="850" b="0" i="0" u="none" strike="noStrike" dirty="0">
                          <a:solidFill>
                            <a:srgbClr val="000000"/>
                          </a:solidFill>
                          <a:effectLst/>
                          <a:latin typeface="+mj-ea"/>
                          <a:ea typeface="+mj-ea"/>
                        </a:rPr>
                      </a:br>
                      <a:r>
                        <a:rPr lang="en-US" altLang="ko-KR" sz="850" b="0" i="0" u="none" strike="noStrike" dirty="0">
                          <a:solidFill>
                            <a:srgbClr val="000000"/>
                          </a:solidFill>
                          <a:effectLst/>
                          <a:latin typeface="+mj-ea"/>
                          <a:ea typeface="+mj-ea"/>
                        </a:rPr>
                        <a:t>1. </a:t>
                      </a:r>
                      <a:r>
                        <a:rPr lang="ko-KR" altLang="en-US" sz="850" b="0" i="0" u="none" strike="noStrike" dirty="0">
                          <a:solidFill>
                            <a:srgbClr val="000000"/>
                          </a:solidFill>
                          <a:effectLst/>
                          <a:latin typeface="+mj-ea"/>
                          <a:ea typeface="+mj-ea"/>
                        </a:rPr>
                        <a:t>다음 각 목의 요건을 모두 갖춘 수송용기 또는 차량</a:t>
                      </a:r>
                      <a:r>
                        <a:rPr lang="en-US" altLang="ko-KR" sz="850" b="0" i="0" u="none" strike="noStrike" dirty="0">
                          <a:solidFill>
                            <a:srgbClr val="000000"/>
                          </a:solidFill>
                          <a:effectLst/>
                          <a:latin typeface="+mj-ea"/>
                          <a:ea typeface="+mj-ea"/>
                        </a:rPr>
                        <a:t>(</a:t>
                      </a:r>
                      <a:r>
                        <a:rPr lang="ko-KR" altLang="en-US" sz="850" b="0" i="0" u="none" strike="noStrike" dirty="0">
                          <a:solidFill>
                            <a:srgbClr val="000000"/>
                          </a:solidFill>
                          <a:effectLst/>
                          <a:latin typeface="+mj-ea"/>
                          <a:ea typeface="+mj-ea"/>
                        </a:rPr>
                        <a:t>이하 “</a:t>
                      </a:r>
                      <a:r>
                        <a:rPr lang="ko-KR" altLang="en-US" sz="850" b="0" i="0" u="none" strike="noStrike" dirty="0" err="1">
                          <a:solidFill>
                            <a:srgbClr val="000000"/>
                          </a:solidFill>
                          <a:effectLst/>
                          <a:latin typeface="+mj-ea"/>
                          <a:ea typeface="+mj-ea"/>
                        </a:rPr>
                        <a:t>수송설비”라</a:t>
                      </a:r>
                      <a:r>
                        <a:rPr lang="ko-KR" altLang="en-US" sz="850" b="0" i="0" u="none" strike="noStrike" dirty="0">
                          <a:solidFill>
                            <a:srgbClr val="000000"/>
                          </a:solidFill>
                          <a:effectLst/>
                          <a:latin typeface="+mj-ea"/>
                          <a:ea typeface="+mj-ea"/>
                        </a:rPr>
                        <a:t> 한다</a:t>
                      </a:r>
                      <a:r>
                        <a:rPr lang="en-US" altLang="ko-KR" sz="850" b="0" i="0" u="none" strike="noStrike" dirty="0">
                          <a:solidFill>
                            <a:srgbClr val="000000"/>
                          </a:solidFill>
                          <a:effectLst/>
                          <a:latin typeface="+mj-ea"/>
                          <a:ea typeface="+mj-ea"/>
                        </a:rPr>
                        <a:t>)</a:t>
                      </a:r>
                      <a:r>
                        <a:rPr lang="ko-KR" altLang="en-US" sz="850" b="0" i="0" u="none" strike="noStrike" dirty="0">
                          <a:solidFill>
                            <a:srgbClr val="000000"/>
                          </a:solidFill>
                          <a:effectLst/>
                          <a:latin typeface="+mj-ea"/>
                          <a:ea typeface="+mj-ea"/>
                        </a:rPr>
                        <a:t>을 이용하여 수송할 것</a:t>
                      </a:r>
                      <a:br>
                        <a:rPr lang="ko-KR" altLang="en-US" sz="850" b="0" i="0" u="none" strike="noStrike" dirty="0">
                          <a:solidFill>
                            <a:srgbClr val="000000"/>
                          </a:solidFill>
                          <a:effectLst/>
                          <a:latin typeface="+mj-ea"/>
                          <a:ea typeface="+mj-ea"/>
                        </a:rPr>
                      </a:br>
                      <a:r>
                        <a:rPr lang="ko-KR" altLang="en-US" sz="850" b="0" i="0" u="none" strike="noStrike" dirty="0">
                          <a:solidFill>
                            <a:srgbClr val="000000"/>
                          </a:solidFill>
                          <a:effectLst/>
                          <a:latin typeface="+mj-ea"/>
                          <a:ea typeface="+mj-ea"/>
                        </a:rPr>
                        <a:t>가</a:t>
                      </a:r>
                      <a:r>
                        <a:rPr lang="en-US" altLang="ko-KR" sz="850" b="0" i="0" u="none" strike="noStrike" dirty="0">
                          <a:solidFill>
                            <a:srgbClr val="000000"/>
                          </a:solidFill>
                          <a:effectLst/>
                          <a:latin typeface="+mj-ea"/>
                          <a:ea typeface="+mj-ea"/>
                        </a:rPr>
                        <a:t>. </a:t>
                      </a:r>
                      <a:r>
                        <a:rPr lang="ko-KR" altLang="en-US" sz="850" b="1" i="0" u="none" strike="noStrike" dirty="0">
                          <a:solidFill>
                            <a:srgbClr val="000000"/>
                          </a:solidFill>
                          <a:effectLst/>
                          <a:latin typeface="+mj-ea"/>
                          <a:ea typeface="+mj-ea"/>
                        </a:rPr>
                        <a:t>자동온도기록장치가 설치</a:t>
                      </a:r>
                      <a:r>
                        <a:rPr lang="ko-KR" altLang="en-US" sz="850" b="0" i="0" u="none" strike="noStrike" dirty="0">
                          <a:solidFill>
                            <a:srgbClr val="000000"/>
                          </a:solidFill>
                          <a:effectLst/>
                          <a:latin typeface="+mj-ea"/>
                          <a:ea typeface="+mj-ea"/>
                        </a:rPr>
                        <a:t>되어 있을 것</a:t>
                      </a:r>
                      <a:br>
                        <a:rPr lang="ko-KR" altLang="en-US" sz="850" b="0" i="0" u="none" strike="noStrike" dirty="0">
                          <a:solidFill>
                            <a:srgbClr val="000000"/>
                          </a:solidFill>
                          <a:effectLst/>
                          <a:latin typeface="+mj-ea"/>
                          <a:ea typeface="+mj-ea"/>
                        </a:rPr>
                      </a:br>
                      <a:r>
                        <a:rPr lang="ko-KR" altLang="en-US" sz="850" b="0" i="0" u="none" strike="noStrike" dirty="0">
                          <a:solidFill>
                            <a:srgbClr val="000000"/>
                          </a:solidFill>
                          <a:effectLst/>
                          <a:latin typeface="+mj-ea"/>
                          <a:ea typeface="+mj-ea"/>
                        </a:rPr>
                        <a:t>나</a:t>
                      </a:r>
                      <a:r>
                        <a:rPr lang="en-US" altLang="ko-KR" sz="850" b="0" i="0" u="none" strike="noStrike" dirty="0">
                          <a:solidFill>
                            <a:srgbClr val="000000"/>
                          </a:solidFill>
                          <a:effectLst/>
                          <a:latin typeface="+mj-ea"/>
                          <a:ea typeface="+mj-ea"/>
                        </a:rPr>
                        <a:t>. </a:t>
                      </a:r>
                      <a:r>
                        <a:rPr lang="ko-KR" altLang="en-US" sz="850" b="0" i="0" u="none" strike="noStrike" dirty="0">
                          <a:solidFill>
                            <a:srgbClr val="000000"/>
                          </a:solidFill>
                          <a:effectLst/>
                          <a:latin typeface="+mj-ea"/>
                          <a:ea typeface="+mj-ea"/>
                        </a:rPr>
                        <a:t>수송용기에는 외부에서 내부의 온도변화를 관찰할 수 있는 </a:t>
                      </a:r>
                      <a:r>
                        <a:rPr lang="ko-KR" altLang="en-US" sz="850" b="1" i="0" u="none" strike="noStrike" dirty="0">
                          <a:solidFill>
                            <a:srgbClr val="000000"/>
                          </a:solidFill>
                          <a:effectLst/>
                          <a:latin typeface="+mj-ea"/>
                          <a:ea typeface="+mj-ea"/>
                        </a:rPr>
                        <a:t>온도계가 설치</a:t>
                      </a:r>
                      <a:r>
                        <a:rPr lang="ko-KR" altLang="en-US" sz="850" b="0" i="0" u="none" strike="noStrike" dirty="0">
                          <a:solidFill>
                            <a:srgbClr val="000000"/>
                          </a:solidFill>
                          <a:effectLst/>
                          <a:latin typeface="+mj-ea"/>
                          <a:ea typeface="+mj-ea"/>
                        </a:rPr>
                        <a:t>되어 있을 것</a:t>
                      </a:r>
                      <a:br>
                        <a:rPr lang="ko-KR" altLang="en-US" sz="850" b="0" i="0" u="none" strike="noStrike" dirty="0">
                          <a:solidFill>
                            <a:srgbClr val="000000"/>
                          </a:solidFill>
                          <a:effectLst/>
                          <a:latin typeface="+mj-ea"/>
                          <a:ea typeface="+mj-ea"/>
                        </a:rPr>
                      </a:br>
                      <a:r>
                        <a:rPr lang="en-US" altLang="ko-KR" sz="850" b="0" i="0" u="none" strike="noStrike" dirty="0">
                          <a:solidFill>
                            <a:srgbClr val="000000"/>
                          </a:solidFill>
                          <a:effectLst/>
                          <a:latin typeface="+mj-ea"/>
                          <a:ea typeface="+mj-ea"/>
                        </a:rPr>
                        <a:t>(</a:t>
                      </a:r>
                      <a:r>
                        <a:rPr lang="ko-KR" altLang="en-US" sz="850" b="0" i="0" u="none" strike="noStrike" dirty="0">
                          <a:solidFill>
                            <a:srgbClr val="000000"/>
                          </a:solidFill>
                          <a:effectLst/>
                          <a:latin typeface="+mj-ea"/>
                          <a:ea typeface="+mj-ea"/>
                        </a:rPr>
                        <a:t>중략</a:t>
                      </a:r>
                      <a:r>
                        <a:rPr lang="en-US" altLang="ko-KR" sz="850" b="0" i="0" u="none" strike="noStrike" dirty="0">
                          <a:solidFill>
                            <a:srgbClr val="000000"/>
                          </a:solidFill>
                          <a:effectLst/>
                          <a:latin typeface="+mj-ea"/>
                          <a:ea typeface="+mj-ea"/>
                        </a:rPr>
                        <a:t>)</a:t>
                      </a:r>
                      <a:br>
                        <a:rPr lang="en-US" altLang="ko-KR" sz="850" b="0" i="0" u="none" strike="noStrike" dirty="0">
                          <a:solidFill>
                            <a:srgbClr val="000000"/>
                          </a:solidFill>
                          <a:effectLst/>
                          <a:latin typeface="+mj-ea"/>
                          <a:ea typeface="+mj-ea"/>
                        </a:rPr>
                      </a:br>
                      <a:r>
                        <a:rPr lang="en-US" altLang="ko-KR" sz="850" b="0" i="0" u="none" strike="noStrike" dirty="0">
                          <a:solidFill>
                            <a:srgbClr val="000000"/>
                          </a:solidFill>
                          <a:effectLst/>
                          <a:latin typeface="+mj-ea"/>
                          <a:ea typeface="+mj-ea"/>
                        </a:rPr>
                        <a:t>6. </a:t>
                      </a:r>
                      <a:r>
                        <a:rPr lang="ko-KR" altLang="en-US" sz="850" b="0" i="0" u="none" strike="noStrike" dirty="0">
                          <a:solidFill>
                            <a:srgbClr val="000000"/>
                          </a:solidFill>
                          <a:effectLst/>
                          <a:latin typeface="+mj-ea"/>
                          <a:ea typeface="+mj-ea"/>
                        </a:rPr>
                        <a:t>별지 서식의 생물학적 </a:t>
                      </a:r>
                      <a:r>
                        <a:rPr lang="ko-KR" altLang="en-US" sz="850" b="0" i="0" u="none" strike="noStrike" dirty="0" err="1">
                          <a:solidFill>
                            <a:srgbClr val="000000"/>
                          </a:solidFill>
                          <a:effectLst/>
                          <a:latin typeface="+mj-ea"/>
                          <a:ea typeface="+mj-ea"/>
                        </a:rPr>
                        <a:t>제제등</a:t>
                      </a:r>
                      <a:r>
                        <a:rPr lang="ko-KR" altLang="en-US" sz="850" b="0" i="0" u="none" strike="noStrike" dirty="0">
                          <a:solidFill>
                            <a:srgbClr val="000000"/>
                          </a:solidFill>
                          <a:effectLst/>
                          <a:latin typeface="+mj-ea"/>
                          <a:ea typeface="+mj-ea"/>
                        </a:rPr>
                        <a:t> 출하증명서</a:t>
                      </a:r>
                      <a:r>
                        <a:rPr lang="en-US" altLang="ko-KR" sz="850" b="0" i="0" u="none" strike="noStrike" dirty="0">
                          <a:solidFill>
                            <a:srgbClr val="000000"/>
                          </a:solidFill>
                          <a:effectLst/>
                          <a:latin typeface="+mj-ea"/>
                          <a:ea typeface="+mj-ea"/>
                        </a:rPr>
                        <a:t>(</a:t>
                      </a:r>
                      <a:r>
                        <a:rPr lang="ko-KR" altLang="en-US" sz="850" b="0" i="0" u="none" strike="noStrike" dirty="0">
                          <a:solidFill>
                            <a:srgbClr val="000000"/>
                          </a:solidFill>
                          <a:effectLst/>
                          <a:latin typeface="+mj-ea"/>
                          <a:ea typeface="+mj-ea"/>
                        </a:rPr>
                        <a:t>전자문서로 된 증명서를 포함한다</a:t>
                      </a:r>
                      <a:r>
                        <a:rPr lang="en-US" altLang="ko-KR" sz="850" b="0" i="0" u="none" strike="noStrike" dirty="0">
                          <a:solidFill>
                            <a:srgbClr val="000000"/>
                          </a:solidFill>
                          <a:effectLst/>
                          <a:latin typeface="+mj-ea"/>
                          <a:ea typeface="+mj-ea"/>
                        </a:rPr>
                        <a:t>. (</a:t>
                      </a:r>
                      <a:r>
                        <a:rPr lang="ko-KR" altLang="en-US" sz="850" b="0" i="0" u="none" strike="noStrike" dirty="0">
                          <a:solidFill>
                            <a:srgbClr val="000000"/>
                          </a:solidFill>
                          <a:effectLst/>
                          <a:latin typeface="+mj-ea"/>
                          <a:ea typeface="+mj-ea"/>
                        </a:rPr>
                        <a:t>중략</a:t>
                      </a:r>
                      <a:r>
                        <a:rPr lang="en-US" altLang="ko-KR" sz="850" b="0" i="0" u="none" strike="noStrike" dirty="0">
                          <a:solidFill>
                            <a:srgbClr val="000000"/>
                          </a:solidFill>
                          <a:effectLst/>
                          <a:latin typeface="+mj-ea"/>
                          <a:ea typeface="+mj-ea"/>
                        </a:rPr>
                        <a:t>)</a:t>
                      </a:r>
                      <a:br>
                        <a:rPr lang="ko-KR" altLang="en-US" sz="850" b="0" i="0" u="none" strike="noStrike" dirty="0">
                          <a:solidFill>
                            <a:srgbClr val="000000"/>
                          </a:solidFill>
                          <a:effectLst/>
                          <a:latin typeface="+mj-ea"/>
                          <a:ea typeface="+mj-ea"/>
                        </a:rPr>
                      </a:br>
                      <a:r>
                        <a:rPr lang="ko-KR" altLang="en-US" sz="850" b="0" i="0" u="none" strike="noStrike" dirty="0">
                          <a:solidFill>
                            <a:srgbClr val="000000"/>
                          </a:solidFill>
                          <a:effectLst/>
                          <a:latin typeface="+mj-ea"/>
                          <a:ea typeface="+mj-ea"/>
                        </a:rPr>
                        <a:t>가</a:t>
                      </a:r>
                      <a:r>
                        <a:rPr lang="en-US" altLang="ko-KR" sz="850" b="0" i="0" u="none" strike="noStrike" dirty="0">
                          <a:solidFill>
                            <a:srgbClr val="000000"/>
                          </a:solidFill>
                          <a:effectLst/>
                          <a:latin typeface="+mj-ea"/>
                          <a:ea typeface="+mj-ea"/>
                        </a:rPr>
                        <a:t>. </a:t>
                      </a:r>
                      <a:r>
                        <a:rPr lang="ko-KR" altLang="en-US" sz="850" b="0" i="0" u="none" strike="noStrike" dirty="0">
                          <a:solidFill>
                            <a:srgbClr val="000000"/>
                          </a:solidFill>
                          <a:effectLst/>
                          <a:latin typeface="+mj-ea"/>
                          <a:ea typeface="+mj-ea"/>
                        </a:rPr>
                        <a:t>생물학적 제제등을 수송하는 자로 하여금 별지 서식의 생물학적 </a:t>
                      </a:r>
                      <a:r>
                        <a:rPr lang="ko-KR" altLang="en-US" sz="850" b="0" i="0" u="none" strike="noStrike" dirty="0" err="1">
                          <a:solidFill>
                            <a:srgbClr val="000000"/>
                          </a:solidFill>
                          <a:effectLst/>
                          <a:latin typeface="+mj-ea"/>
                          <a:ea typeface="+mj-ea"/>
                        </a:rPr>
                        <a:t>제제등</a:t>
                      </a:r>
                      <a:r>
                        <a:rPr lang="ko-KR" altLang="en-US" sz="850" b="0" i="0" u="none" strike="noStrike" dirty="0">
                          <a:solidFill>
                            <a:srgbClr val="000000"/>
                          </a:solidFill>
                          <a:effectLst/>
                          <a:latin typeface="+mj-ea"/>
                          <a:ea typeface="+mj-ea"/>
                        </a:rPr>
                        <a:t> 출하증명서를 지니고 생물학적 제제등을 수송하도록 할 것</a:t>
                      </a:r>
                      <a:br>
                        <a:rPr lang="ko-KR" altLang="en-US" sz="850" b="0" i="0" u="none" strike="noStrike" dirty="0">
                          <a:solidFill>
                            <a:srgbClr val="000000"/>
                          </a:solidFill>
                          <a:effectLst/>
                          <a:latin typeface="+mj-ea"/>
                          <a:ea typeface="+mj-ea"/>
                        </a:rPr>
                      </a:br>
                      <a:r>
                        <a:rPr lang="ko-KR" altLang="en-US" sz="850" b="0" i="0" u="none" strike="noStrike" dirty="0">
                          <a:solidFill>
                            <a:srgbClr val="000000"/>
                          </a:solidFill>
                          <a:effectLst/>
                          <a:latin typeface="+mj-ea"/>
                          <a:ea typeface="+mj-ea"/>
                        </a:rPr>
                        <a:t>나</a:t>
                      </a:r>
                      <a:r>
                        <a:rPr lang="en-US" altLang="ko-KR" sz="850" b="0" i="0" u="none" strike="noStrike" dirty="0">
                          <a:solidFill>
                            <a:srgbClr val="000000"/>
                          </a:solidFill>
                          <a:effectLst/>
                          <a:latin typeface="+mj-ea"/>
                          <a:ea typeface="+mj-ea"/>
                        </a:rPr>
                        <a:t>. </a:t>
                      </a:r>
                      <a:r>
                        <a:rPr lang="ko-KR" altLang="en-US" sz="850" b="0" i="0" u="none" strike="noStrike" dirty="0">
                          <a:solidFill>
                            <a:srgbClr val="000000"/>
                          </a:solidFill>
                          <a:effectLst/>
                          <a:latin typeface="+mj-ea"/>
                          <a:ea typeface="+mj-ea"/>
                        </a:rPr>
                        <a:t>별지 서식의 생물학적 </a:t>
                      </a:r>
                      <a:r>
                        <a:rPr lang="ko-KR" altLang="en-US" sz="850" b="0" i="0" u="none" strike="noStrike" dirty="0" err="1">
                          <a:solidFill>
                            <a:srgbClr val="000000"/>
                          </a:solidFill>
                          <a:effectLst/>
                          <a:latin typeface="+mj-ea"/>
                          <a:ea typeface="+mj-ea"/>
                        </a:rPr>
                        <a:t>제제등</a:t>
                      </a:r>
                      <a:r>
                        <a:rPr lang="ko-KR" altLang="en-US" sz="850" b="0" i="0" u="none" strike="noStrike" dirty="0">
                          <a:solidFill>
                            <a:srgbClr val="000000"/>
                          </a:solidFill>
                          <a:effectLst/>
                          <a:latin typeface="+mj-ea"/>
                          <a:ea typeface="+mj-ea"/>
                        </a:rPr>
                        <a:t> 출하증명서에 생물학적 제제등을 다른 판매자에게 인도하는 때의 수송설비 온도를 기록하고</a:t>
                      </a:r>
                      <a:r>
                        <a:rPr lang="en-US" altLang="ko-KR" sz="850" b="0" i="0" u="none" strike="noStrike" dirty="0">
                          <a:solidFill>
                            <a:srgbClr val="000000"/>
                          </a:solidFill>
                          <a:effectLst/>
                          <a:latin typeface="+mj-ea"/>
                          <a:ea typeface="+mj-ea"/>
                        </a:rPr>
                        <a:t>, </a:t>
                      </a:r>
                      <a:r>
                        <a:rPr lang="ko-KR" altLang="en-US" sz="850" b="0" i="0" u="none" strike="noStrike" dirty="0">
                          <a:solidFill>
                            <a:srgbClr val="000000"/>
                          </a:solidFill>
                          <a:effectLst/>
                          <a:latin typeface="+mj-ea"/>
                          <a:ea typeface="+mj-ea"/>
                        </a:rPr>
                        <a:t>수령자의 서명 또는 날인을 받을 것</a:t>
                      </a:r>
                      <a:r>
                        <a:rPr lang="en-US" altLang="ko-KR" sz="850" b="0" i="0" u="none" strike="noStrike" dirty="0">
                          <a:solidFill>
                            <a:srgbClr val="000000"/>
                          </a:solidFill>
                          <a:effectLst/>
                          <a:latin typeface="+mj-ea"/>
                          <a:ea typeface="+mj-ea"/>
                        </a:rPr>
                        <a:t>. </a:t>
                      </a:r>
                      <a:r>
                        <a:rPr lang="ko-KR" altLang="en-US" sz="850" b="0" i="0" u="none" strike="noStrike" dirty="0">
                          <a:solidFill>
                            <a:srgbClr val="000000"/>
                          </a:solidFill>
                          <a:effectLst/>
                          <a:latin typeface="+mj-ea"/>
                          <a:ea typeface="+mj-ea"/>
                        </a:rPr>
                        <a:t>이 경우 수령자는 그 사본을 요구할 수 있다</a:t>
                      </a:r>
                      <a:r>
                        <a:rPr lang="en-US" altLang="ko-KR" sz="850" b="0" i="0" u="none" strike="noStrike" dirty="0">
                          <a:solidFill>
                            <a:srgbClr val="000000"/>
                          </a:solidFill>
                          <a:effectLst/>
                          <a:latin typeface="+mj-ea"/>
                          <a:ea typeface="+mj-ea"/>
                        </a:rPr>
                        <a:t>.</a:t>
                      </a:r>
                      <a:br>
                        <a:rPr lang="en-US" altLang="ko-KR" sz="850" b="0" i="0" u="none" strike="noStrike" dirty="0">
                          <a:solidFill>
                            <a:srgbClr val="000000"/>
                          </a:solidFill>
                          <a:effectLst/>
                          <a:latin typeface="+mj-ea"/>
                          <a:ea typeface="+mj-ea"/>
                        </a:rPr>
                      </a:br>
                      <a:r>
                        <a:rPr lang="ko-KR" altLang="en-US" sz="850" b="0" i="0" u="none" strike="noStrike" dirty="0">
                          <a:solidFill>
                            <a:srgbClr val="000000"/>
                          </a:solidFill>
                          <a:effectLst/>
                          <a:latin typeface="+mj-ea"/>
                          <a:ea typeface="+mj-ea"/>
                        </a:rPr>
                        <a:t>다</a:t>
                      </a:r>
                      <a:r>
                        <a:rPr lang="en-US" altLang="ko-KR" sz="850" b="0" i="0" u="none" strike="noStrike" dirty="0">
                          <a:solidFill>
                            <a:srgbClr val="000000"/>
                          </a:solidFill>
                          <a:effectLst/>
                          <a:latin typeface="+mj-ea"/>
                          <a:ea typeface="+mj-ea"/>
                        </a:rPr>
                        <a:t>. </a:t>
                      </a:r>
                      <a:r>
                        <a:rPr lang="ko-KR" altLang="en-US" sz="850" b="0" i="0" u="none" strike="noStrike" dirty="0">
                          <a:solidFill>
                            <a:srgbClr val="000000"/>
                          </a:solidFill>
                          <a:effectLst/>
                          <a:latin typeface="+mj-ea"/>
                          <a:ea typeface="+mj-ea"/>
                        </a:rPr>
                        <a:t>별지 서식의 생물학적 </a:t>
                      </a:r>
                      <a:r>
                        <a:rPr lang="ko-KR" altLang="en-US" sz="850" b="0" i="0" u="none" strike="noStrike" dirty="0" err="1">
                          <a:solidFill>
                            <a:srgbClr val="000000"/>
                          </a:solidFill>
                          <a:effectLst/>
                          <a:latin typeface="+mj-ea"/>
                          <a:ea typeface="+mj-ea"/>
                        </a:rPr>
                        <a:t>제제등</a:t>
                      </a:r>
                      <a:r>
                        <a:rPr lang="ko-KR" altLang="en-US" sz="850" b="0" i="0" u="none" strike="noStrike" dirty="0">
                          <a:solidFill>
                            <a:srgbClr val="000000"/>
                          </a:solidFill>
                          <a:effectLst/>
                          <a:latin typeface="+mj-ea"/>
                          <a:ea typeface="+mj-ea"/>
                        </a:rPr>
                        <a:t> 출하증명서를 </a:t>
                      </a:r>
                      <a:r>
                        <a:rPr lang="en-US" altLang="ko-KR" sz="850" b="0" i="0" u="none" strike="noStrike" dirty="0">
                          <a:solidFill>
                            <a:srgbClr val="000000"/>
                          </a:solidFill>
                          <a:effectLst/>
                          <a:latin typeface="+mj-ea"/>
                          <a:ea typeface="+mj-ea"/>
                        </a:rPr>
                        <a:t>2</a:t>
                      </a:r>
                      <a:r>
                        <a:rPr lang="ko-KR" altLang="en-US" sz="850" b="0" i="0" u="none" strike="noStrike" dirty="0">
                          <a:solidFill>
                            <a:srgbClr val="000000"/>
                          </a:solidFill>
                          <a:effectLst/>
                          <a:latin typeface="+mj-ea"/>
                          <a:ea typeface="+mj-ea"/>
                        </a:rPr>
                        <a:t>년간 보관할 것</a:t>
                      </a:r>
                      <a:br>
                        <a:rPr lang="ko-KR" altLang="en-US" sz="850" b="0" i="0" u="none" strike="noStrike" dirty="0">
                          <a:solidFill>
                            <a:srgbClr val="000000"/>
                          </a:solidFill>
                          <a:effectLst/>
                          <a:latin typeface="+mj-ea"/>
                          <a:ea typeface="+mj-ea"/>
                        </a:rPr>
                      </a:br>
                      <a:r>
                        <a:rPr lang="en-US" altLang="ko-KR" sz="850" b="0" i="0" u="none" strike="noStrike" dirty="0">
                          <a:solidFill>
                            <a:srgbClr val="000000"/>
                          </a:solidFill>
                          <a:effectLst/>
                          <a:latin typeface="+mj-ea"/>
                          <a:ea typeface="+mj-ea"/>
                        </a:rPr>
                        <a:t>7. </a:t>
                      </a:r>
                      <a:r>
                        <a:rPr lang="ko-KR" altLang="en-US" sz="850" b="0" i="0" u="none" strike="noStrike" dirty="0">
                          <a:solidFill>
                            <a:srgbClr val="000000"/>
                          </a:solidFill>
                          <a:effectLst/>
                          <a:latin typeface="+mj-ea"/>
                          <a:ea typeface="+mj-ea"/>
                        </a:rPr>
                        <a:t>자동온도기록장치가 측정한 온도 및 제</a:t>
                      </a:r>
                      <a:r>
                        <a:rPr lang="en-US" altLang="ko-KR" sz="850" b="0" i="0" u="none" strike="noStrike" dirty="0">
                          <a:solidFill>
                            <a:srgbClr val="000000"/>
                          </a:solidFill>
                          <a:effectLst/>
                          <a:latin typeface="+mj-ea"/>
                          <a:ea typeface="+mj-ea"/>
                        </a:rPr>
                        <a:t>5</a:t>
                      </a:r>
                      <a:r>
                        <a:rPr lang="ko-KR" altLang="en-US" sz="850" b="0" i="0" u="none" strike="noStrike" dirty="0">
                          <a:solidFill>
                            <a:srgbClr val="000000"/>
                          </a:solidFill>
                          <a:effectLst/>
                          <a:latin typeface="+mj-ea"/>
                          <a:ea typeface="+mj-ea"/>
                        </a:rPr>
                        <a:t>호에 따른 </a:t>
                      </a:r>
                      <a:r>
                        <a:rPr lang="ko-KR" altLang="en-US" sz="850" b="0" i="0" u="none" strike="noStrike" dirty="0" err="1">
                          <a:solidFill>
                            <a:srgbClr val="000000"/>
                          </a:solidFill>
                          <a:effectLst/>
                          <a:latin typeface="+mj-ea"/>
                          <a:ea typeface="+mj-ea"/>
                        </a:rPr>
                        <a:t>검정ㆍ교정에</a:t>
                      </a:r>
                      <a:r>
                        <a:rPr lang="ko-KR" altLang="en-US" sz="850" b="0" i="0" u="none" strike="noStrike" dirty="0">
                          <a:solidFill>
                            <a:srgbClr val="000000"/>
                          </a:solidFill>
                          <a:effectLst/>
                          <a:latin typeface="+mj-ea"/>
                          <a:ea typeface="+mj-ea"/>
                        </a:rPr>
                        <a:t> 관한 사항을 기록하여 </a:t>
                      </a:r>
                      <a:r>
                        <a:rPr lang="en-US" altLang="ko-KR" sz="850" b="0" i="0" u="none" strike="noStrike" dirty="0">
                          <a:solidFill>
                            <a:srgbClr val="000000"/>
                          </a:solidFill>
                          <a:effectLst/>
                          <a:latin typeface="+mj-ea"/>
                          <a:ea typeface="+mj-ea"/>
                        </a:rPr>
                        <a:t>2</a:t>
                      </a:r>
                      <a:r>
                        <a:rPr lang="ko-KR" altLang="en-US" sz="850" b="0" i="0" u="none" strike="noStrike" dirty="0">
                          <a:solidFill>
                            <a:srgbClr val="000000"/>
                          </a:solidFill>
                          <a:effectLst/>
                          <a:latin typeface="+mj-ea"/>
                          <a:ea typeface="+mj-ea"/>
                        </a:rPr>
                        <a:t>년간 보관할 것</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850497874"/>
                  </a:ext>
                </a:extLst>
              </a:tr>
            </a:tbl>
          </a:graphicData>
        </a:graphic>
      </p:graphicFrame>
      <p:sp>
        <p:nvSpPr>
          <p:cNvPr id="6" name="제목 2">
            <a:extLst>
              <a:ext uri="{FF2B5EF4-FFF2-40B4-BE49-F238E27FC236}">
                <a16:creationId xmlns:a16="http://schemas.microsoft.com/office/drawing/2014/main" id="{3B7FF9FF-1E35-473D-89C1-3652828BE65E}"/>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ea typeface="맑은 고딕" panose="020B0503020000020004" pitchFamily="50" charset="-127"/>
              </a:rPr>
              <a:t>Key Findings</a:t>
            </a:r>
          </a:p>
        </p:txBody>
      </p:sp>
    </p:spTree>
    <p:extLst>
      <p:ext uri="{BB962C8B-B14F-4D97-AF65-F5344CB8AC3E}">
        <p14:creationId xmlns:p14="http://schemas.microsoft.com/office/powerpoint/2010/main" val="40687282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Group 3">
            <a:extLst>
              <a:ext uri="{FF2B5EF4-FFF2-40B4-BE49-F238E27FC236}">
                <a16:creationId xmlns:a16="http://schemas.microsoft.com/office/drawing/2014/main" id="{87960D7B-80B6-438E-8436-F1A6DB133D39}"/>
              </a:ext>
            </a:extLst>
          </p:cNvPr>
          <p:cNvGraphicFramePr>
            <a:graphicFrameLocks noGrp="1"/>
          </p:cNvGraphicFramePr>
          <p:nvPr>
            <p:extLst>
              <p:ext uri="{D42A27DB-BD31-4B8C-83A1-F6EECF244321}">
                <p14:modId xmlns:p14="http://schemas.microsoft.com/office/powerpoint/2010/main" val="2594832470"/>
              </p:ext>
            </p:extLst>
          </p:nvPr>
        </p:nvGraphicFramePr>
        <p:xfrm>
          <a:off x="468001" y="1191600"/>
          <a:ext cx="9038334" cy="5108281"/>
        </p:xfrm>
        <a:graphic>
          <a:graphicData uri="http://schemas.openxmlformats.org/drawingml/2006/table">
            <a:tbl>
              <a:tblPr/>
              <a:tblGrid>
                <a:gridCol w="1557064">
                  <a:extLst>
                    <a:ext uri="{9D8B030D-6E8A-4147-A177-3AD203B41FA5}">
                      <a16:colId xmlns:a16="http://schemas.microsoft.com/office/drawing/2014/main" val="20000"/>
                    </a:ext>
                  </a:extLst>
                </a:gridCol>
                <a:gridCol w="7481270">
                  <a:extLst>
                    <a:ext uri="{9D8B030D-6E8A-4147-A177-3AD203B41FA5}">
                      <a16:colId xmlns:a16="http://schemas.microsoft.com/office/drawing/2014/main" val="20001"/>
                    </a:ext>
                  </a:extLst>
                </a:gridCol>
              </a:tblGrid>
              <a:tr h="262800">
                <a:tc>
                  <a:txBody>
                    <a:bodyPr/>
                    <a:lstStyle/>
                    <a:p>
                      <a:pPr marL="0" marR="0" lvl="0" indent="0" algn="l" defTabSz="762000" rtl="0" eaLnBrk="1" fontAlgn="base" latinLnBrk="0" hangingPunct="1">
                        <a:lnSpc>
                          <a:spcPct val="100000"/>
                        </a:lnSpc>
                        <a:spcBef>
                          <a:spcPts val="600"/>
                        </a:spcBef>
                        <a:spcAft>
                          <a:spcPct val="0"/>
                        </a:spcAft>
                        <a:buClrTx/>
                        <a:buSzTx/>
                        <a:buFontTx/>
                        <a:buNone/>
                        <a:tabLst/>
                      </a:pPr>
                      <a:r>
                        <a:rPr lang="en-US" altLang="ko-KR" sz="1000" b="1" i="0" u="none" strike="noStrike" kern="1200" dirty="0">
                          <a:solidFill>
                            <a:schemeClr val="bg1"/>
                          </a:solidFill>
                          <a:effectLst/>
                          <a:latin typeface="Arial" panose="020B0604020202020204" pitchFamily="34" charset="0"/>
                          <a:ea typeface="+mn-ea"/>
                          <a:cs typeface="Arial" panose="020B0604020202020204" pitchFamily="34" charset="0"/>
                        </a:rPr>
                        <a:t>Topic</a:t>
                      </a:r>
                      <a:endPar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l"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Details</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4836672">
                <a:tc>
                  <a:txBody>
                    <a:bodyPr/>
                    <a:lstStyle/>
                    <a:p>
                      <a:pPr marL="0" marR="0" lvl="0" indent="0" algn="l" defTabSz="762000" rtl="0" eaLnBrk="1" fontAlgn="base" latinLnBrk="0" hangingPunct="1">
                        <a:lnSpc>
                          <a:spcPct val="100000"/>
                        </a:lnSpc>
                        <a:spcBef>
                          <a:spcPts val="600"/>
                        </a:spcBef>
                        <a:spcAft>
                          <a:spcPct val="0"/>
                        </a:spcAft>
                        <a:buClrTx/>
                        <a:buSzTx/>
                        <a:buFontTx/>
                        <a:buNone/>
                        <a:tabLst/>
                        <a:defRPr/>
                      </a:pPr>
                      <a:r>
                        <a:rPr kumimoji="0" lang="ko-KR" altLang="en-US"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법규 개정</a:t>
                      </a: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계속</a:t>
                      </a:r>
                      <a:r>
                        <a:rPr kumimoji="0" lang="en-US" altLang="ko-KR" sz="1000" b="1"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182563" marR="0" lvl="0" indent="-182563" algn="l" defTabSz="914400" rtl="0" eaLnBrk="1" fontAlgn="auto" latinLnBrk="0" hangingPunct="1">
                        <a:lnSpc>
                          <a:spcPts val="1200"/>
                        </a:lnSpc>
                        <a:spcBef>
                          <a:spcPts val="400"/>
                        </a:spcBef>
                        <a:spcAft>
                          <a:spcPts val="0"/>
                        </a:spcAft>
                        <a:buClr>
                          <a:srgbClr val="00338D"/>
                        </a:buClr>
                        <a:buSzTx/>
                        <a:buFont typeface="Wingdings" panose="05000000000000000000" pitchFamily="2" charset="2"/>
                        <a:buChar char="§"/>
                        <a:tabLst>
                          <a:tab pos="4843463" algn="l"/>
                        </a:tabLst>
                        <a:defRPr/>
                      </a:pPr>
                      <a:r>
                        <a:rPr kumimoji="0" lang="ko-KR" altLang="en-US" sz="900" b="1"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처벌 사항</a:t>
                      </a:r>
                      <a:endParaRPr kumimoji="0" lang="en-US" altLang="ko-KR" sz="900" b="1"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「약사법 시행 </a:t>
                      </a:r>
                      <a:r>
                        <a:rPr kumimoji="0" lang="ko-KR" altLang="en-US" sz="900" b="0" i="0" u="none" strike="noStrike" kern="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규칙」에</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따르면</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「의약품 등의 안전에 관한 규칙」 제</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62</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조제</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7</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호 또는 「생물학적 제제 등의 </a:t>
                      </a:r>
                      <a:r>
                        <a:rPr kumimoji="0" lang="ko-KR" altLang="en-US" sz="900" b="0" i="0" u="none" strike="noStrike" kern="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제조ㆍ판매관리</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규칙」 제</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5</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조 및 제</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6</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조를 위반한 경우 다음과 같은 행정처분을 </a:t>
                      </a:r>
                      <a:r>
                        <a:rPr kumimoji="0" lang="ko-KR" altLang="en-US" sz="900" b="0" i="0" u="none" strike="noStrike" kern="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받게됨</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271463" marR="0" lvl="0" indent="-182563" algn="l" defTabSz="914400" rtl="0" eaLnBrk="1" fontAlgn="auto" latinLnBrk="0" hangingPunct="1">
                        <a:lnSpc>
                          <a:spcPts val="1200"/>
                        </a:lnSpc>
                        <a:spcBef>
                          <a:spcPts val="300"/>
                        </a:spcBef>
                        <a:spcAft>
                          <a:spcPts val="0"/>
                        </a:spcAft>
                        <a:buClr>
                          <a:srgbClr val="00338D"/>
                        </a:buClr>
                        <a:buSzTx/>
                        <a:buFont typeface="Wingdings" panose="05000000000000000000" pitchFamily="2" charset="2"/>
                        <a:buChar char="ü"/>
                        <a:tabLst>
                          <a:tab pos="4843463" algn="l"/>
                        </a:tabLst>
                        <a:defRPr/>
                      </a:pPr>
                      <a:endPar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182563" marR="0" lvl="0" indent="-182563" algn="l" defTabSz="914400" rtl="0" eaLnBrk="1" fontAlgn="auto" latinLnBrk="0" hangingPunct="1">
                        <a:lnSpc>
                          <a:spcPts val="1200"/>
                        </a:lnSpc>
                        <a:spcBef>
                          <a:spcPts val="800"/>
                        </a:spcBef>
                        <a:spcAft>
                          <a:spcPts val="0"/>
                        </a:spcAft>
                        <a:buClr>
                          <a:srgbClr val="00338D"/>
                        </a:buClr>
                        <a:buSzTx/>
                        <a:buFont typeface="Wingdings" panose="05000000000000000000" pitchFamily="2" charset="2"/>
                        <a:buChar char="§"/>
                        <a:tabLst>
                          <a:tab pos="4843463" algn="l"/>
                        </a:tabLst>
                        <a:defRPr/>
                      </a:pP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법규 개정 관련하여 시장 전망에 대해 외부 전문가와 인터뷰한 주요 사항은 다음과 같음</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271463" marR="0" lvl="0" indent="-182563" algn="l" defTabSz="914400" rtl="0" eaLnBrk="1" fontAlgn="auto" latinLnBrk="0" hangingPunct="1">
                        <a:lnSpc>
                          <a:spcPts val="1200"/>
                        </a:lnSpc>
                        <a:spcBef>
                          <a:spcPts val="200"/>
                        </a:spcBef>
                        <a:spcAft>
                          <a:spcPts val="0"/>
                        </a:spcAft>
                        <a:buClr>
                          <a:srgbClr val="00338D"/>
                        </a:buClr>
                        <a:buSzTx/>
                        <a:buFont typeface="Wingdings" panose="05000000000000000000" pitchFamily="2" charset="2"/>
                        <a:buChar char="ü"/>
                        <a:tabLst>
                          <a:tab pos="4843463" algn="l"/>
                        </a:tabLst>
                        <a:defRPr/>
                      </a:pP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대기업의 경우 법규 개정에 대한 사항을 개정 전부터 모두 이행하고 있어 해당 개정에 대한 영향은 크지 않으며</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온도계</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수송용기는 내재화 할 계획이 없으나</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보수적인 의약품 업계 특성 상 큰 가격적 이익이 없을 경우 기존 구매처를 변경하기 어려움</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a:t>
                      </a:r>
                    </a:p>
                    <a:p>
                      <a:pPr marL="271463" marR="0" lvl="0" indent="-182563" algn="l" defTabSz="914400" rtl="0" eaLnBrk="1" fontAlgn="auto" latinLnBrk="0" hangingPunct="1">
                        <a:lnSpc>
                          <a:spcPts val="1200"/>
                        </a:lnSpc>
                        <a:spcBef>
                          <a:spcPts val="200"/>
                        </a:spcBef>
                        <a:spcAft>
                          <a:spcPts val="0"/>
                        </a:spcAft>
                        <a:buClr>
                          <a:srgbClr val="00338D"/>
                        </a:buClr>
                        <a:buSzTx/>
                        <a:buFont typeface="Wingdings" panose="05000000000000000000" pitchFamily="2" charset="2"/>
                        <a:buChar char="ü"/>
                        <a:tabLst>
                          <a:tab pos="4843463" algn="l"/>
                        </a:tabLst>
                        <a:defRPr/>
                      </a:pP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의약품 유통 대기업</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a:t>
                      </a:r>
                      <a:r>
                        <a:rPr kumimoji="0" lang="ko-KR" altLang="en-US" sz="900" b="0" i="0" u="none" strike="noStrike" kern="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지오영</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백제</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동원</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 </a:t>
                      </a:r>
                      <a:r>
                        <a:rPr kumimoji="0" lang="ko-KR" altLang="en-US" sz="900" b="0" i="0" u="none" strike="noStrike" kern="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복산나이스</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 등</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들은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ERP,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온도계 연동 소프트웨어를 </a:t>
                      </a:r>
                      <a:r>
                        <a:rPr kumimoji="0" lang="ko-KR" altLang="en-US" sz="900" b="0" i="0" u="none" strike="noStrike" kern="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내재화할</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  예정이며</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검교정이나 출하증명서 등도 이미 출력가능한 시스템을 갖추고 있음</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국내 의약품 유통회사 중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8-90%(3,000</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여개 정도</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는 영세한 업체로</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이런 업체들에 대한 소프트웨어 수요는 있을 수 있음</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a:t>
                      </a:r>
                    </a:p>
                    <a:p>
                      <a:pPr marL="271463" marR="0" lvl="0" indent="-182563" algn="l" defTabSz="914400" rtl="0" eaLnBrk="1" fontAlgn="auto" latinLnBrk="0" hangingPunct="1">
                        <a:lnSpc>
                          <a:spcPts val="1200"/>
                        </a:lnSpc>
                        <a:spcBef>
                          <a:spcPts val="200"/>
                        </a:spcBef>
                        <a:spcAft>
                          <a:spcPts val="0"/>
                        </a:spcAft>
                        <a:buClr>
                          <a:srgbClr val="00338D"/>
                        </a:buClr>
                        <a:buSzTx/>
                        <a:buFont typeface="Wingdings" panose="05000000000000000000" pitchFamily="2" charset="2"/>
                        <a:buChar char="ü"/>
                        <a:tabLst>
                          <a:tab pos="4843463" algn="l"/>
                        </a:tabLst>
                        <a:defRPr/>
                      </a:pP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중소 유통업체의 경우 생물학적제제 유통 마진</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(GP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마진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2~6%</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수준</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대비 처분사항에 대한 </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risk </a:t>
                      </a:r>
                      <a:r>
                        <a:rPr kumimoji="0" lang="ko-KR" altLang="en-US"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및 초기비용 부담이 큰 콜드체인 유통 자체를 놓아버릴 가능성이 존재함</a:t>
                      </a:r>
                      <a:r>
                        <a:rPr kumimoji="0" lang="en-US" altLang="ko-KR" sz="9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a:t>
                      </a: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4" name="제목 2">
            <a:extLst>
              <a:ext uri="{FF2B5EF4-FFF2-40B4-BE49-F238E27FC236}">
                <a16:creationId xmlns:a16="http://schemas.microsoft.com/office/drawing/2014/main" id="{EC31AAB1-348F-4B38-BBAE-3ED466156B32}"/>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400" b="1" dirty="0">
                <a:solidFill>
                  <a:srgbClr val="00338D"/>
                </a:solidFill>
                <a:latin typeface="KPMG Extralight" panose="020B0303030202040204" pitchFamily="34" charset="0"/>
              </a:rPr>
              <a:t>Other Considerations (3/3)</a:t>
            </a:r>
          </a:p>
        </p:txBody>
      </p:sp>
      <p:graphicFrame>
        <p:nvGraphicFramePr>
          <p:cNvPr id="3" name="표 2">
            <a:extLst>
              <a:ext uri="{FF2B5EF4-FFF2-40B4-BE49-F238E27FC236}">
                <a16:creationId xmlns:a16="http://schemas.microsoft.com/office/drawing/2014/main" id="{C3D2CB04-CA2E-47B4-A6E6-61789A090119}"/>
              </a:ext>
            </a:extLst>
          </p:cNvPr>
          <p:cNvGraphicFramePr>
            <a:graphicFrameLocks noGrp="1"/>
          </p:cNvGraphicFramePr>
          <p:nvPr/>
        </p:nvGraphicFramePr>
        <p:xfrm>
          <a:off x="2158365" y="2026920"/>
          <a:ext cx="7211569" cy="2804160"/>
        </p:xfrm>
        <a:graphic>
          <a:graphicData uri="http://schemas.openxmlformats.org/drawingml/2006/table">
            <a:tbl>
              <a:tblPr/>
              <a:tblGrid>
                <a:gridCol w="228600">
                  <a:extLst>
                    <a:ext uri="{9D8B030D-6E8A-4147-A177-3AD203B41FA5}">
                      <a16:colId xmlns:a16="http://schemas.microsoft.com/office/drawing/2014/main" val="1428896014"/>
                    </a:ext>
                  </a:extLst>
                </a:gridCol>
                <a:gridCol w="4614845">
                  <a:extLst>
                    <a:ext uri="{9D8B030D-6E8A-4147-A177-3AD203B41FA5}">
                      <a16:colId xmlns:a16="http://schemas.microsoft.com/office/drawing/2014/main" val="3385809824"/>
                    </a:ext>
                  </a:extLst>
                </a:gridCol>
                <a:gridCol w="592031">
                  <a:extLst>
                    <a:ext uri="{9D8B030D-6E8A-4147-A177-3AD203B41FA5}">
                      <a16:colId xmlns:a16="http://schemas.microsoft.com/office/drawing/2014/main" val="2189471260"/>
                    </a:ext>
                  </a:extLst>
                </a:gridCol>
                <a:gridCol w="592031">
                  <a:extLst>
                    <a:ext uri="{9D8B030D-6E8A-4147-A177-3AD203B41FA5}">
                      <a16:colId xmlns:a16="http://schemas.microsoft.com/office/drawing/2014/main" val="4241437385"/>
                    </a:ext>
                  </a:extLst>
                </a:gridCol>
                <a:gridCol w="592031">
                  <a:extLst>
                    <a:ext uri="{9D8B030D-6E8A-4147-A177-3AD203B41FA5}">
                      <a16:colId xmlns:a16="http://schemas.microsoft.com/office/drawing/2014/main" val="727726053"/>
                    </a:ext>
                  </a:extLst>
                </a:gridCol>
                <a:gridCol w="592031">
                  <a:extLst>
                    <a:ext uri="{9D8B030D-6E8A-4147-A177-3AD203B41FA5}">
                      <a16:colId xmlns:a16="http://schemas.microsoft.com/office/drawing/2014/main" val="1991056950"/>
                    </a:ext>
                  </a:extLst>
                </a:gridCol>
              </a:tblGrid>
              <a:tr h="103864">
                <a:tc rowSpan="2">
                  <a:txBody>
                    <a:bodyPr/>
                    <a:lstStyle/>
                    <a:p>
                      <a:pPr algn="ctr" fontAlgn="ctr"/>
                      <a:r>
                        <a:rPr lang="en-US" altLang="ko-KR" sz="800" b="1" i="0" u="none" strike="noStrike" dirty="0">
                          <a:solidFill>
                            <a:srgbClr val="FFFFFF"/>
                          </a:solidFill>
                          <a:effectLst/>
                          <a:latin typeface="Arial" panose="020B0604020202020204" pitchFamily="34" charset="0"/>
                          <a:ea typeface="+mj-ea"/>
                          <a:cs typeface="Arial" panose="020B0604020202020204" pitchFamily="34" charset="0"/>
                        </a:rPr>
                        <a:t>#</a:t>
                      </a:r>
                      <a:endParaRPr lang="ko-KR" altLang="en-US" sz="800" b="1" i="0" u="none" strike="noStrike" dirty="0">
                        <a:solidFill>
                          <a:srgbClr val="FFFFFF"/>
                        </a:solidFill>
                        <a:effectLst/>
                        <a:latin typeface="Arial" panose="020B0604020202020204" pitchFamily="34" charset="0"/>
                        <a:ea typeface="+mj-ea"/>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rowSpan="2">
                  <a:txBody>
                    <a:bodyPr/>
                    <a:lstStyle/>
                    <a:p>
                      <a:pPr algn="ctr" fontAlgn="ctr"/>
                      <a:r>
                        <a:rPr lang="ko-KR" altLang="en-US" sz="800" b="1" i="0" u="none" strike="noStrike" dirty="0">
                          <a:solidFill>
                            <a:srgbClr val="FFFFFF"/>
                          </a:solidFill>
                          <a:effectLst/>
                          <a:latin typeface="+mj-ea"/>
                          <a:ea typeface="+mj-ea"/>
                          <a:cs typeface="Arial" panose="020B0604020202020204" pitchFamily="34" charset="0"/>
                        </a:rPr>
                        <a:t>위반사항</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gridSpan="4">
                  <a:txBody>
                    <a:bodyPr/>
                    <a:lstStyle/>
                    <a:p>
                      <a:pPr algn="ctr" fontAlgn="ctr"/>
                      <a:r>
                        <a:rPr lang="ko-KR" altLang="en-US" sz="800" b="1" i="0" u="none" strike="noStrike">
                          <a:solidFill>
                            <a:srgbClr val="FFFFFF"/>
                          </a:solidFill>
                          <a:effectLst/>
                          <a:latin typeface="+mj-ea"/>
                          <a:ea typeface="+mj-ea"/>
                          <a:cs typeface="Arial" panose="020B0604020202020204" pitchFamily="34" charset="0"/>
                        </a:rPr>
                        <a:t>행정처분</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072373236"/>
                  </a:ext>
                </a:extLst>
              </a:tr>
              <a:tr h="103864">
                <a:tc vMerge="1">
                  <a:txBody>
                    <a:bodyPr/>
                    <a:lstStyle/>
                    <a:p>
                      <a:pPr latinLnBrk="1"/>
                      <a:endParaRPr lang="ko-KR" altLang="en-US"/>
                    </a:p>
                  </a:txBody>
                  <a:tcPr/>
                </a:tc>
                <a:tc vMerge="1">
                  <a:txBody>
                    <a:bodyPr/>
                    <a:lstStyle/>
                    <a:p>
                      <a:pPr latinLnBrk="1"/>
                      <a:endParaRPr lang="ko-KR" altLang="en-US"/>
                    </a:p>
                  </a:txBody>
                  <a:tcPr/>
                </a:tc>
                <a:tc>
                  <a:txBody>
                    <a:bodyPr/>
                    <a:lstStyle/>
                    <a:p>
                      <a:pPr algn="ctr" fontAlgn="ctr"/>
                      <a:r>
                        <a:rPr lang="en-US" altLang="ko-KR" sz="800" b="1" i="0" u="none" strike="noStrike">
                          <a:solidFill>
                            <a:srgbClr val="FFFFFF"/>
                          </a:solidFill>
                          <a:effectLst/>
                          <a:latin typeface="+mj-ea"/>
                          <a:ea typeface="+mj-ea"/>
                          <a:cs typeface="Arial" panose="020B0604020202020204" pitchFamily="34" charset="0"/>
                        </a:rPr>
                        <a:t>1</a:t>
                      </a:r>
                      <a:r>
                        <a:rPr lang="ko-KR" altLang="en-US" sz="800" b="1" i="0" u="none" strike="noStrike">
                          <a:solidFill>
                            <a:srgbClr val="FFFFFF"/>
                          </a:solidFill>
                          <a:effectLst/>
                          <a:latin typeface="+mj-ea"/>
                          <a:ea typeface="+mj-ea"/>
                          <a:cs typeface="Arial" panose="020B0604020202020204" pitchFamily="34" charset="0"/>
                        </a:rPr>
                        <a:t>차위반</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altLang="ko-KR" sz="800" b="1" i="0" u="none" strike="noStrike">
                          <a:solidFill>
                            <a:srgbClr val="FFFFFF"/>
                          </a:solidFill>
                          <a:effectLst/>
                          <a:latin typeface="+mj-ea"/>
                          <a:ea typeface="+mj-ea"/>
                          <a:cs typeface="Arial" panose="020B0604020202020204" pitchFamily="34" charset="0"/>
                        </a:rPr>
                        <a:t>2</a:t>
                      </a:r>
                      <a:r>
                        <a:rPr lang="ko-KR" altLang="en-US" sz="800" b="1" i="0" u="none" strike="noStrike">
                          <a:solidFill>
                            <a:srgbClr val="FFFFFF"/>
                          </a:solidFill>
                          <a:effectLst/>
                          <a:latin typeface="+mj-ea"/>
                          <a:ea typeface="+mj-ea"/>
                          <a:cs typeface="Arial" panose="020B0604020202020204" pitchFamily="34" charset="0"/>
                        </a:rPr>
                        <a:t>차위반</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altLang="ko-KR" sz="800" b="1" i="0" u="none" strike="noStrike">
                          <a:solidFill>
                            <a:srgbClr val="FFFFFF"/>
                          </a:solidFill>
                          <a:effectLst/>
                          <a:latin typeface="+mj-ea"/>
                          <a:ea typeface="+mj-ea"/>
                          <a:cs typeface="Arial" panose="020B0604020202020204" pitchFamily="34" charset="0"/>
                        </a:rPr>
                        <a:t>3</a:t>
                      </a:r>
                      <a:r>
                        <a:rPr lang="ko-KR" altLang="en-US" sz="800" b="1" i="0" u="none" strike="noStrike">
                          <a:solidFill>
                            <a:srgbClr val="FFFFFF"/>
                          </a:solidFill>
                          <a:effectLst/>
                          <a:latin typeface="+mj-ea"/>
                          <a:ea typeface="+mj-ea"/>
                          <a:cs typeface="Arial" panose="020B0604020202020204" pitchFamily="34" charset="0"/>
                        </a:rPr>
                        <a:t>차위반</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altLang="ko-KR" sz="800" b="1" i="0" u="none" strike="noStrike">
                          <a:solidFill>
                            <a:srgbClr val="FFFFFF"/>
                          </a:solidFill>
                          <a:effectLst/>
                          <a:latin typeface="+mj-ea"/>
                          <a:ea typeface="+mj-ea"/>
                          <a:cs typeface="Arial" panose="020B0604020202020204" pitchFamily="34" charset="0"/>
                        </a:rPr>
                        <a:t>4</a:t>
                      </a:r>
                      <a:r>
                        <a:rPr lang="ko-KR" altLang="en-US" sz="800" b="1" i="0" u="none" strike="noStrike">
                          <a:solidFill>
                            <a:srgbClr val="FFFFFF"/>
                          </a:solidFill>
                          <a:effectLst/>
                          <a:latin typeface="+mj-ea"/>
                          <a:ea typeface="+mj-ea"/>
                          <a:cs typeface="Arial" panose="020B0604020202020204" pitchFamily="34" charset="0"/>
                        </a:rPr>
                        <a:t>차위반</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1987827137"/>
                  </a:ext>
                </a:extLst>
              </a:tr>
              <a:tr h="207727">
                <a:tc>
                  <a:txBody>
                    <a:bodyPr/>
                    <a:lstStyle/>
                    <a:p>
                      <a:pPr algn="ctr" fontAlgn="t"/>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a:t>
                      </a:r>
                      <a:endParaRPr lang="ko-KR" altLang="en-US" sz="800" b="0"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dirty="0">
                          <a:solidFill>
                            <a:srgbClr val="000000"/>
                          </a:solidFill>
                          <a:effectLst/>
                          <a:latin typeface="+mj-ea"/>
                          <a:ea typeface="+mj-ea"/>
                          <a:cs typeface="Arial" panose="020B0604020202020204" pitchFamily="34" charset="0"/>
                        </a:rPr>
                        <a:t>보관온도에 따라 구분이 필요한 의약품을 냉장 또는 냉동장소에 구분하여 보관하지 않거나</a:t>
                      </a:r>
                      <a:r>
                        <a:rPr lang="en-US" altLang="ko-KR" sz="800" b="0" i="0" u="none" strike="noStrike" dirty="0">
                          <a:solidFill>
                            <a:srgbClr val="000000"/>
                          </a:solidFill>
                          <a:effectLst/>
                          <a:latin typeface="+mj-ea"/>
                          <a:ea typeface="+mj-ea"/>
                          <a:cs typeface="Arial" panose="020B0604020202020204" pitchFamily="34" charset="0"/>
                        </a:rPr>
                        <a:t>, </a:t>
                      </a:r>
                      <a:r>
                        <a:rPr lang="ko-KR" altLang="en-US" sz="800" b="0" i="0" u="none" strike="noStrike" dirty="0">
                          <a:solidFill>
                            <a:srgbClr val="000000"/>
                          </a:solidFill>
                          <a:effectLst/>
                          <a:latin typeface="+mj-ea"/>
                          <a:ea typeface="+mj-ea"/>
                          <a:cs typeface="Arial" panose="020B0604020202020204" pitchFamily="34" charset="0"/>
                        </a:rPr>
                        <a:t>운송 중에 적정한 온도를 유지하지 않은 경우</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dirty="0">
                          <a:solidFill>
                            <a:srgbClr val="000000"/>
                          </a:solidFill>
                          <a:effectLst/>
                          <a:latin typeface="+mj-ea"/>
                          <a:ea typeface="+mj-ea"/>
                          <a:cs typeface="Arial" panose="020B0604020202020204" pitchFamily="34" charset="0"/>
                        </a:rPr>
                        <a:t>업무정지</a:t>
                      </a:r>
                      <a:br>
                        <a:rPr lang="ko-KR" altLang="en-US" sz="800" b="0" i="0" u="none" strike="noStrike" dirty="0">
                          <a:solidFill>
                            <a:srgbClr val="000000"/>
                          </a:solidFill>
                          <a:effectLst/>
                          <a:latin typeface="+mj-ea"/>
                          <a:ea typeface="+mj-ea"/>
                          <a:cs typeface="Arial" panose="020B0604020202020204" pitchFamily="34" charset="0"/>
                        </a:rPr>
                      </a:br>
                      <a:r>
                        <a:rPr lang="en-US" altLang="ko-KR" sz="800" b="0" i="0" u="none" strike="noStrike" dirty="0">
                          <a:solidFill>
                            <a:srgbClr val="000000"/>
                          </a:solidFill>
                          <a:effectLst/>
                          <a:latin typeface="+mj-ea"/>
                          <a:ea typeface="+mj-ea"/>
                          <a:cs typeface="Arial" panose="020B0604020202020204" pitchFamily="34" charset="0"/>
                        </a:rPr>
                        <a:t>15</a:t>
                      </a:r>
                      <a:r>
                        <a:rPr lang="ko-KR" altLang="en-US" sz="800" b="0" i="0" u="none" strike="noStrike" dirty="0">
                          <a:solidFill>
                            <a:srgbClr val="000000"/>
                          </a:solidFill>
                          <a:effectLst/>
                          <a:latin typeface="+mj-ea"/>
                          <a:ea typeface="+mj-ea"/>
                          <a:cs typeface="Arial" panose="020B0604020202020204" pitchFamily="34" charset="0"/>
                        </a:rPr>
                        <a:t>일</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a:solidFill>
                            <a:srgbClr val="000000"/>
                          </a:solidFill>
                          <a:effectLst/>
                          <a:latin typeface="+mj-ea"/>
                          <a:ea typeface="+mj-ea"/>
                          <a:cs typeface="Arial" panose="020B0604020202020204" pitchFamily="34" charset="0"/>
                        </a:rPr>
                        <a:t>업무정지</a:t>
                      </a:r>
                      <a:br>
                        <a:rPr lang="ko-KR" altLang="en-US" sz="800" b="0" i="0" u="none" strike="noStrike">
                          <a:solidFill>
                            <a:srgbClr val="000000"/>
                          </a:solidFill>
                          <a:effectLst/>
                          <a:latin typeface="+mj-ea"/>
                          <a:ea typeface="+mj-ea"/>
                          <a:cs typeface="Arial" panose="020B0604020202020204" pitchFamily="34" charset="0"/>
                        </a:rPr>
                      </a:br>
                      <a:r>
                        <a:rPr lang="en-US" altLang="ko-KR" sz="800" b="0" i="0" u="none" strike="noStrike">
                          <a:solidFill>
                            <a:srgbClr val="000000"/>
                          </a:solidFill>
                          <a:effectLst/>
                          <a:latin typeface="+mj-ea"/>
                          <a:ea typeface="+mj-ea"/>
                          <a:cs typeface="Arial" panose="020B0604020202020204" pitchFamily="34" charset="0"/>
                        </a:rPr>
                        <a:t>1</a:t>
                      </a:r>
                      <a:r>
                        <a:rPr lang="ko-KR" altLang="en-US" sz="800" b="0" i="0" u="none" strike="noStrike">
                          <a:solidFill>
                            <a:srgbClr val="000000"/>
                          </a:solidFill>
                          <a:effectLst/>
                          <a:latin typeface="+mj-ea"/>
                          <a:ea typeface="+mj-ea"/>
                          <a:cs typeface="Arial" panose="020B0604020202020204" pitchFamily="34" charset="0"/>
                        </a:rPr>
                        <a:t>개월</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dirty="0">
                          <a:solidFill>
                            <a:srgbClr val="000000"/>
                          </a:solidFill>
                          <a:effectLst/>
                          <a:latin typeface="+mj-ea"/>
                          <a:ea typeface="+mj-ea"/>
                          <a:cs typeface="Arial" panose="020B0604020202020204" pitchFamily="34" charset="0"/>
                        </a:rPr>
                        <a:t>업무정지</a:t>
                      </a:r>
                      <a:br>
                        <a:rPr lang="ko-KR" altLang="en-US" sz="800" b="0" i="0" u="none" strike="noStrike" dirty="0">
                          <a:solidFill>
                            <a:srgbClr val="000000"/>
                          </a:solidFill>
                          <a:effectLst/>
                          <a:latin typeface="+mj-ea"/>
                          <a:ea typeface="+mj-ea"/>
                          <a:cs typeface="Arial" panose="020B0604020202020204" pitchFamily="34" charset="0"/>
                        </a:rPr>
                      </a:br>
                      <a:r>
                        <a:rPr lang="en-US" altLang="ko-KR" sz="800" b="0" i="0" u="none" strike="noStrike" dirty="0">
                          <a:solidFill>
                            <a:srgbClr val="000000"/>
                          </a:solidFill>
                          <a:effectLst/>
                          <a:latin typeface="+mj-ea"/>
                          <a:ea typeface="+mj-ea"/>
                          <a:cs typeface="Arial" panose="020B0604020202020204" pitchFamily="34" charset="0"/>
                        </a:rPr>
                        <a:t>3</a:t>
                      </a:r>
                      <a:r>
                        <a:rPr lang="ko-KR" altLang="en-US" sz="800" b="0" i="0" u="none" strike="noStrike" dirty="0">
                          <a:solidFill>
                            <a:srgbClr val="000000"/>
                          </a:solidFill>
                          <a:effectLst/>
                          <a:latin typeface="+mj-ea"/>
                          <a:ea typeface="+mj-ea"/>
                          <a:cs typeface="Arial" panose="020B0604020202020204" pitchFamily="34" charset="0"/>
                        </a:rPr>
                        <a:t>개월</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dirty="0">
                          <a:solidFill>
                            <a:srgbClr val="000000"/>
                          </a:solidFill>
                          <a:effectLst/>
                          <a:latin typeface="+mj-ea"/>
                          <a:ea typeface="+mj-ea"/>
                          <a:cs typeface="Arial" panose="020B0604020202020204" pitchFamily="34" charset="0"/>
                        </a:rPr>
                        <a:t>업무정지</a:t>
                      </a:r>
                      <a:br>
                        <a:rPr lang="ko-KR" altLang="en-US" sz="800" b="0" i="0" u="none" strike="noStrike" dirty="0">
                          <a:solidFill>
                            <a:srgbClr val="000000"/>
                          </a:solidFill>
                          <a:effectLst/>
                          <a:latin typeface="+mj-ea"/>
                          <a:ea typeface="+mj-ea"/>
                          <a:cs typeface="Arial" panose="020B0604020202020204" pitchFamily="34" charset="0"/>
                        </a:rPr>
                      </a:br>
                      <a:r>
                        <a:rPr lang="en-US" altLang="ko-KR" sz="800" b="0" i="0" u="none" strike="noStrike" dirty="0">
                          <a:solidFill>
                            <a:srgbClr val="000000"/>
                          </a:solidFill>
                          <a:effectLst/>
                          <a:latin typeface="+mj-ea"/>
                          <a:ea typeface="+mj-ea"/>
                          <a:cs typeface="Arial" panose="020B0604020202020204" pitchFamily="34" charset="0"/>
                        </a:rPr>
                        <a:t>6</a:t>
                      </a:r>
                      <a:r>
                        <a:rPr lang="ko-KR" altLang="en-US" sz="800" b="0" i="0" u="none" strike="noStrike" dirty="0">
                          <a:solidFill>
                            <a:srgbClr val="000000"/>
                          </a:solidFill>
                          <a:effectLst/>
                          <a:latin typeface="+mj-ea"/>
                          <a:ea typeface="+mj-ea"/>
                          <a:cs typeface="Arial" panose="020B0604020202020204" pitchFamily="34" charset="0"/>
                        </a:rPr>
                        <a:t>개월</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251645550"/>
                  </a:ext>
                </a:extLst>
              </a:tr>
              <a:tr h="207727">
                <a:tc>
                  <a:txBody>
                    <a:bodyPr/>
                    <a:lstStyle/>
                    <a:p>
                      <a:pPr algn="ctr" fontAlgn="t"/>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2</a:t>
                      </a:r>
                      <a:endParaRPr lang="ko-KR" altLang="en-US" sz="800" b="0"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dirty="0">
                          <a:solidFill>
                            <a:srgbClr val="000000"/>
                          </a:solidFill>
                          <a:effectLst/>
                          <a:latin typeface="+mj-ea"/>
                          <a:ea typeface="+mj-ea"/>
                          <a:cs typeface="Arial" panose="020B0604020202020204" pitchFamily="34" charset="0"/>
                        </a:rPr>
                        <a:t>품질관리기록</a:t>
                      </a:r>
                      <a:r>
                        <a:rPr lang="en-US" altLang="ko-KR" sz="800" b="0" i="0" u="none" strike="noStrike" dirty="0">
                          <a:solidFill>
                            <a:srgbClr val="000000"/>
                          </a:solidFill>
                          <a:effectLst/>
                          <a:latin typeface="+mj-ea"/>
                          <a:ea typeface="+mj-ea"/>
                          <a:cs typeface="Arial" panose="020B0604020202020204" pitchFamily="34" charset="0"/>
                        </a:rPr>
                        <a:t>, </a:t>
                      </a:r>
                      <a:r>
                        <a:rPr lang="ko-KR" altLang="en-US" sz="800" b="0" i="0" u="none" strike="noStrike" dirty="0">
                          <a:solidFill>
                            <a:srgbClr val="000000"/>
                          </a:solidFill>
                          <a:effectLst/>
                          <a:latin typeface="+mj-ea"/>
                          <a:ea typeface="+mj-ea"/>
                          <a:cs typeface="Arial" panose="020B0604020202020204" pitchFamily="34" charset="0"/>
                        </a:rPr>
                        <a:t>온도 기록</a:t>
                      </a:r>
                      <a:r>
                        <a:rPr lang="en-US" altLang="ko-KR" sz="800" b="0" i="0" u="none" strike="noStrike" dirty="0">
                          <a:solidFill>
                            <a:srgbClr val="000000"/>
                          </a:solidFill>
                          <a:effectLst/>
                          <a:latin typeface="+mj-ea"/>
                          <a:ea typeface="+mj-ea"/>
                          <a:cs typeface="Arial" panose="020B0604020202020204" pitchFamily="34" charset="0"/>
                        </a:rPr>
                        <a:t>, </a:t>
                      </a:r>
                      <a:r>
                        <a:rPr lang="ko-KR" altLang="en-US" sz="800" b="0" i="0" u="none" strike="noStrike" dirty="0" err="1">
                          <a:solidFill>
                            <a:srgbClr val="000000"/>
                          </a:solidFill>
                          <a:effectLst/>
                          <a:latin typeface="+mj-ea"/>
                          <a:ea typeface="+mj-ea"/>
                          <a:cs typeface="Arial" panose="020B0604020202020204" pitchFamily="34" charset="0"/>
                        </a:rPr>
                        <a:t>검정ㆍ교정기록을</a:t>
                      </a:r>
                      <a:r>
                        <a:rPr lang="ko-KR" altLang="en-US" sz="800" b="0" i="0" u="none" strike="noStrike" dirty="0">
                          <a:solidFill>
                            <a:srgbClr val="000000"/>
                          </a:solidFill>
                          <a:effectLst/>
                          <a:latin typeface="+mj-ea"/>
                          <a:ea typeface="+mj-ea"/>
                          <a:cs typeface="Arial" panose="020B0604020202020204" pitchFamily="34" charset="0"/>
                        </a:rPr>
                        <a:t> </a:t>
                      </a:r>
                      <a:r>
                        <a:rPr lang="ko-KR" altLang="en-US" sz="800" b="0" i="0" u="none" strike="noStrike" dirty="0" err="1">
                          <a:solidFill>
                            <a:srgbClr val="000000"/>
                          </a:solidFill>
                          <a:effectLst/>
                          <a:latin typeface="+mj-ea"/>
                          <a:ea typeface="+mj-ea"/>
                          <a:cs typeface="Arial" panose="020B0604020202020204" pitchFamily="34" charset="0"/>
                        </a:rPr>
                        <a:t>작성ㆍ보관하지</a:t>
                      </a:r>
                      <a:r>
                        <a:rPr lang="ko-KR" altLang="en-US" sz="800" b="0" i="0" u="none" strike="noStrike" dirty="0">
                          <a:solidFill>
                            <a:srgbClr val="000000"/>
                          </a:solidFill>
                          <a:effectLst/>
                          <a:latin typeface="+mj-ea"/>
                          <a:ea typeface="+mj-ea"/>
                          <a:cs typeface="Arial" panose="020B0604020202020204" pitchFamily="34" charset="0"/>
                        </a:rPr>
                        <a:t> 않은 경우</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dirty="0">
                          <a:solidFill>
                            <a:srgbClr val="000000"/>
                          </a:solidFill>
                          <a:effectLst/>
                          <a:latin typeface="+mj-ea"/>
                          <a:ea typeface="+mj-ea"/>
                          <a:cs typeface="Arial" panose="020B0604020202020204" pitchFamily="34" charset="0"/>
                        </a:rPr>
                        <a:t>업무정지</a:t>
                      </a:r>
                      <a:br>
                        <a:rPr lang="ko-KR" altLang="en-US" sz="800" b="0" i="0" u="none" strike="noStrike" dirty="0">
                          <a:solidFill>
                            <a:srgbClr val="000000"/>
                          </a:solidFill>
                          <a:effectLst/>
                          <a:latin typeface="+mj-ea"/>
                          <a:ea typeface="+mj-ea"/>
                          <a:cs typeface="Arial" panose="020B0604020202020204" pitchFamily="34" charset="0"/>
                        </a:rPr>
                      </a:br>
                      <a:r>
                        <a:rPr lang="en-US" altLang="ko-KR" sz="800" b="0" i="0" u="none" strike="noStrike" dirty="0">
                          <a:solidFill>
                            <a:srgbClr val="000000"/>
                          </a:solidFill>
                          <a:effectLst/>
                          <a:latin typeface="+mj-ea"/>
                          <a:ea typeface="+mj-ea"/>
                          <a:cs typeface="Arial" panose="020B0604020202020204" pitchFamily="34" charset="0"/>
                        </a:rPr>
                        <a:t>7</a:t>
                      </a:r>
                      <a:r>
                        <a:rPr lang="ko-KR" altLang="en-US" sz="800" b="0" i="0" u="none" strike="noStrike" dirty="0">
                          <a:solidFill>
                            <a:srgbClr val="000000"/>
                          </a:solidFill>
                          <a:effectLst/>
                          <a:latin typeface="+mj-ea"/>
                          <a:ea typeface="+mj-ea"/>
                          <a:cs typeface="Arial" panose="020B0604020202020204" pitchFamily="34" charset="0"/>
                        </a:rPr>
                        <a:t>일</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dirty="0">
                          <a:solidFill>
                            <a:srgbClr val="000000"/>
                          </a:solidFill>
                          <a:effectLst/>
                          <a:latin typeface="+mj-ea"/>
                          <a:ea typeface="+mj-ea"/>
                          <a:cs typeface="Arial" panose="020B0604020202020204" pitchFamily="34" charset="0"/>
                        </a:rPr>
                        <a:t>업무정지</a:t>
                      </a:r>
                      <a:br>
                        <a:rPr lang="ko-KR" altLang="en-US" sz="800" b="0" i="0" u="none" strike="noStrike" dirty="0">
                          <a:solidFill>
                            <a:srgbClr val="000000"/>
                          </a:solidFill>
                          <a:effectLst/>
                          <a:latin typeface="+mj-ea"/>
                          <a:ea typeface="+mj-ea"/>
                          <a:cs typeface="Arial" panose="020B0604020202020204" pitchFamily="34" charset="0"/>
                        </a:rPr>
                      </a:br>
                      <a:r>
                        <a:rPr lang="en-US" altLang="ko-KR" sz="800" b="0" i="0" u="none" strike="noStrike" dirty="0">
                          <a:solidFill>
                            <a:srgbClr val="000000"/>
                          </a:solidFill>
                          <a:effectLst/>
                          <a:latin typeface="+mj-ea"/>
                          <a:ea typeface="+mj-ea"/>
                          <a:cs typeface="Arial" panose="020B0604020202020204" pitchFamily="34" charset="0"/>
                        </a:rPr>
                        <a:t>15</a:t>
                      </a:r>
                      <a:r>
                        <a:rPr lang="ko-KR" altLang="en-US" sz="800" b="0" i="0" u="none" strike="noStrike" dirty="0">
                          <a:solidFill>
                            <a:srgbClr val="000000"/>
                          </a:solidFill>
                          <a:effectLst/>
                          <a:latin typeface="+mj-ea"/>
                          <a:ea typeface="+mj-ea"/>
                          <a:cs typeface="Arial" panose="020B0604020202020204" pitchFamily="34" charset="0"/>
                        </a:rPr>
                        <a:t>일</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dirty="0">
                          <a:solidFill>
                            <a:srgbClr val="000000"/>
                          </a:solidFill>
                          <a:effectLst/>
                          <a:latin typeface="+mj-ea"/>
                          <a:ea typeface="+mj-ea"/>
                          <a:cs typeface="Arial" panose="020B0604020202020204" pitchFamily="34" charset="0"/>
                        </a:rPr>
                        <a:t>업무정지</a:t>
                      </a:r>
                      <a:br>
                        <a:rPr lang="ko-KR" altLang="en-US" sz="800" b="0" i="0" u="none" strike="noStrike" dirty="0">
                          <a:solidFill>
                            <a:srgbClr val="000000"/>
                          </a:solidFill>
                          <a:effectLst/>
                          <a:latin typeface="+mj-ea"/>
                          <a:ea typeface="+mj-ea"/>
                          <a:cs typeface="Arial" panose="020B0604020202020204" pitchFamily="34" charset="0"/>
                        </a:rPr>
                      </a:br>
                      <a:r>
                        <a:rPr lang="en-US" altLang="ko-KR" sz="800" b="0" i="0" u="none" strike="noStrike" dirty="0">
                          <a:solidFill>
                            <a:srgbClr val="000000"/>
                          </a:solidFill>
                          <a:effectLst/>
                          <a:latin typeface="+mj-ea"/>
                          <a:ea typeface="+mj-ea"/>
                          <a:cs typeface="Arial" panose="020B0604020202020204" pitchFamily="34" charset="0"/>
                        </a:rPr>
                        <a:t>1</a:t>
                      </a:r>
                      <a:r>
                        <a:rPr lang="ko-KR" altLang="en-US" sz="800" b="0" i="0" u="none" strike="noStrike" dirty="0">
                          <a:solidFill>
                            <a:srgbClr val="000000"/>
                          </a:solidFill>
                          <a:effectLst/>
                          <a:latin typeface="+mj-ea"/>
                          <a:ea typeface="+mj-ea"/>
                          <a:cs typeface="Arial" panose="020B0604020202020204" pitchFamily="34" charset="0"/>
                        </a:rPr>
                        <a:t>개월</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dirty="0">
                          <a:solidFill>
                            <a:srgbClr val="000000"/>
                          </a:solidFill>
                          <a:effectLst/>
                          <a:latin typeface="+mj-ea"/>
                          <a:ea typeface="+mj-ea"/>
                          <a:cs typeface="Arial" panose="020B0604020202020204" pitchFamily="34" charset="0"/>
                        </a:rPr>
                        <a:t>업무정지</a:t>
                      </a:r>
                      <a:br>
                        <a:rPr lang="ko-KR" altLang="en-US" sz="800" b="0" i="0" u="none" strike="noStrike" dirty="0">
                          <a:solidFill>
                            <a:srgbClr val="000000"/>
                          </a:solidFill>
                          <a:effectLst/>
                          <a:latin typeface="+mj-ea"/>
                          <a:ea typeface="+mj-ea"/>
                          <a:cs typeface="Arial" panose="020B0604020202020204" pitchFamily="34" charset="0"/>
                        </a:rPr>
                      </a:br>
                      <a:r>
                        <a:rPr lang="en-US" altLang="ko-KR" sz="800" b="0" i="0" u="none" strike="noStrike" dirty="0">
                          <a:solidFill>
                            <a:srgbClr val="000000"/>
                          </a:solidFill>
                          <a:effectLst/>
                          <a:latin typeface="+mj-ea"/>
                          <a:ea typeface="+mj-ea"/>
                          <a:cs typeface="Arial" panose="020B0604020202020204" pitchFamily="34" charset="0"/>
                        </a:rPr>
                        <a:t>3</a:t>
                      </a:r>
                      <a:r>
                        <a:rPr lang="ko-KR" altLang="en-US" sz="800" b="0" i="0" u="none" strike="noStrike" dirty="0">
                          <a:solidFill>
                            <a:srgbClr val="000000"/>
                          </a:solidFill>
                          <a:effectLst/>
                          <a:latin typeface="+mj-ea"/>
                          <a:ea typeface="+mj-ea"/>
                          <a:cs typeface="Arial" panose="020B0604020202020204" pitchFamily="34" charset="0"/>
                        </a:rPr>
                        <a:t>개월</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977077406"/>
                  </a:ext>
                </a:extLst>
              </a:tr>
              <a:tr h="207727">
                <a:tc>
                  <a:txBody>
                    <a:bodyPr/>
                    <a:lstStyle/>
                    <a:p>
                      <a:pPr algn="ctr" fontAlgn="t"/>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3</a:t>
                      </a:r>
                      <a:endParaRPr lang="ko-KR" altLang="en-US" sz="800" b="0"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dirty="0">
                          <a:solidFill>
                            <a:srgbClr val="000000"/>
                          </a:solidFill>
                          <a:effectLst/>
                          <a:latin typeface="+mj-ea"/>
                          <a:ea typeface="+mj-ea"/>
                          <a:cs typeface="Arial" panose="020B0604020202020204" pitchFamily="34" charset="0"/>
                        </a:rPr>
                        <a:t>생물학적 </a:t>
                      </a:r>
                      <a:r>
                        <a:rPr lang="ko-KR" altLang="en-US" sz="800" b="0" i="0" u="none" strike="noStrike" dirty="0" err="1">
                          <a:solidFill>
                            <a:srgbClr val="000000"/>
                          </a:solidFill>
                          <a:effectLst/>
                          <a:latin typeface="+mj-ea"/>
                          <a:ea typeface="+mj-ea"/>
                          <a:cs typeface="Arial" panose="020B0604020202020204" pitchFamily="34" charset="0"/>
                        </a:rPr>
                        <a:t>제제등</a:t>
                      </a:r>
                      <a:r>
                        <a:rPr lang="ko-KR" altLang="en-US" sz="800" b="0" i="0" u="none" strike="noStrike" dirty="0">
                          <a:solidFill>
                            <a:srgbClr val="000000"/>
                          </a:solidFill>
                          <a:effectLst/>
                          <a:latin typeface="+mj-ea"/>
                          <a:ea typeface="+mj-ea"/>
                          <a:cs typeface="Arial" panose="020B0604020202020204" pitchFamily="34" charset="0"/>
                        </a:rPr>
                        <a:t> 출고 시 </a:t>
                      </a:r>
                      <a:r>
                        <a:rPr lang="ko-KR" altLang="en-US" sz="800" b="0" i="0" u="none" strike="noStrike" dirty="0" err="1">
                          <a:solidFill>
                            <a:srgbClr val="000000"/>
                          </a:solidFill>
                          <a:effectLst/>
                          <a:latin typeface="+mj-ea"/>
                          <a:ea typeface="+mj-ea"/>
                          <a:cs typeface="Arial" panose="020B0604020202020204" pitchFamily="34" charset="0"/>
                        </a:rPr>
                        <a:t>운송처별로</a:t>
                      </a:r>
                      <a:r>
                        <a:rPr lang="ko-KR" altLang="en-US" sz="800" b="0" i="0" u="none" strike="noStrike" dirty="0">
                          <a:solidFill>
                            <a:srgbClr val="000000"/>
                          </a:solidFill>
                          <a:effectLst/>
                          <a:latin typeface="+mj-ea"/>
                          <a:ea typeface="+mj-ea"/>
                          <a:cs typeface="Arial" panose="020B0604020202020204" pitchFamily="34" charset="0"/>
                        </a:rPr>
                        <a:t> 품목</a:t>
                      </a:r>
                      <a:r>
                        <a:rPr lang="en-US" altLang="ko-KR" sz="800" b="0" i="0" u="none" strike="noStrike" dirty="0">
                          <a:solidFill>
                            <a:srgbClr val="000000"/>
                          </a:solidFill>
                          <a:effectLst/>
                          <a:latin typeface="+mj-ea"/>
                          <a:ea typeface="+mj-ea"/>
                          <a:cs typeface="Arial" panose="020B0604020202020204" pitchFamily="34" charset="0"/>
                        </a:rPr>
                        <a:t>, </a:t>
                      </a:r>
                      <a:r>
                        <a:rPr lang="ko-KR" altLang="en-US" sz="800" b="0" i="0" u="none" strike="noStrike" dirty="0">
                          <a:solidFill>
                            <a:srgbClr val="000000"/>
                          </a:solidFill>
                          <a:effectLst/>
                          <a:latin typeface="+mj-ea"/>
                          <a:ea typeface="+mj-ea"/>
                          <a:cs typeface="Arial" panose="020B0604020202020204" pitchFamily="34" charset="0"/>
                        </a:rPr>
                        <a:t>수량 및 규격 등을 기록하지 않은 경우</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a:solidFill>
                            <a:srgbClr val="000000"/>
                          </a:solidFill>
                          <a:effectLst/>
                          <a:latin typeface="+mj-ea"/>
                          <a:ea typeface="+mj-ea"/>
                          <a:cs typeface="Arial" panose="020B0604020202020204" pitchFamily="34" charset="0"/>
                        </a:rPr>
                        <a:t>업무정지</a:t>
                      </a:r>
                      <a:br>
                        <a:rPr lang="ko-KR" altLang="en-US" sz="800" b="0" i="0" u="none" strike="noStrike">
                          <a:solidFill>
                            <a:srgbClr val="000000"/>
                          </a:solidFill>
                          <a:effectLst/>
                          <a:latin typeface="+mj-ea"/>
                          <a:ea typeface="+mj-ea"/>
                          <a:cs typeface="Arial" panose="020B0604020202020204" pitchFamily="34" charset="0"/>
                        </a:rPr>
                      </a:br>
                      <a:r>
                        <a:rPr lang="en-US" altLang="ko-KR" sz="800" b="0" i="0" u="none" strike="noStrike">
                          <a:solidFill>
                            <a:srgbClr val="000000"/>
                          </a:solidFill>
                          <a:effectLst/>
                          <a:latin typeface="+mj-ea"/>
                          <a:ea typeface="+mj-ea"/>
                          <a:cs typeface="Arial" panose="020B0604020202020204" pitchFamily="34" charset="0"/>
                        </a:rPr>
                        <a:t>3</a:t>
                      </a:r>
                      <a:r>
                        <a:rPr lang="ko-KR" altLang="en-US" sz="800" b="0" i="0" u="none" strike="noStrike">
                          <a:solidFill>
                            <a:srgbClr val="000000"/>
                          </a:solidFill>
                          <a:effectLst/>
                          <a:latin typeface="+mj-ea"/>
                          <a:ea typeface="+mj-ea"/>
                          <a:cs typeface="Arial" panose="020B0604020202020204" pitchFamily="34" charset="0"/>
                        </a:rPr>
                        <a:t>일</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a:solidFill>
                            <a:srgbClr val="000000"/>
                          </a:solidFill>
                          <a:effectLst/>
                          <a:latin typeface="+mj-ea"/>
                          <a:ea typeface="+mj-ea"/>
                          <a:cs typeface="Arial" panose="020B0604020202020204" pitchFamily="34" charset="0"/>
                        </a:rPr>
                        <a:t>업무정지</a:t>
                      </a:r>
                      <a:br>
                        <a:rPr lang="ko-KR" altLang="en-US" sz="800" b="0" i="0" u="none" strike="noStrike">
                          <a:solidFill>
                            <a:srgbClr val="000000"/>
                          </a:solidFill>
                          <a:effectLst/>
                          <a:latin typeface="+mj-ea"/>
                          <a:ea typeface="+mj-ea"/>
                          <a:cs typeface="Arial" panose="020B0604020202020204" pitchFamily="34" charset="0"/>
                        </a:rPr>
                      </a:br>
                      <a:r>
                        <a:rPr lang="en-US" altLang="ko-KR" sz="800" b="0" i="0" u="none" strike="noStrike">
                          <a:solidFill>
                            <a:srgbClr val="000000"/>
                          </a:solidFill>
                          <a:effectLst/>
                          <a:latin typeface="+mj-ea"/>
                          <a:ea typeface="+mj-ea"/>
                          <a:cs typeface="Arial" panose="020B0604020202020204" pitchFamily="34" charset="0"/>
                        </a:rPr>
                        <a:t>7</a:t>
                      </a:r>
                      <a:r>
                        <a:rPr lang="ko-KR" altLang="en-US" sz="800" b="0" i="0" u="none" strike="noStrike">
                          <a:solidFill>
                            <a:srgbClr val="000000"/>
                          </a:solidFill>
                          <a:effectLst/>
                          <a:latin typeface="+mj-ea"/>
                          <a:ea typeface="+mj-ea"/>
                          <a:cs typeface="Arial" panose="020B0604020202020204" pitchFamily="34" charset="0"/>
                        </a:rPr>
                        <a:t>일</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a:solidFill>
                            <a:srgbClr val="000000"/>
                          </a:solidFill>
                          <a:effectLst/>
                          <a:latin typeface="+mj-ea"/>
                          <a:ea typeface="+mj-ea"/>
                          <a:cs typeface="Arial" panose="020B0604020202020204" pitchFamily="34" charset="0"/>
                        </a:rPr>
                        <a:t>업무정지</a:t>
                      </a:r>
                      <a:br>
                        <a:rPr lang="ko-KR" altLang="en-US" sz="800" b="0" i="0" u="none" strike="noStrike">
                          <a:solidFill>
                            <a:srgbClr val="000000"/>
                          </a:solidFill>
                          <a:effectLst/>
                          <a:latin typeface="+mj-ea"/>
                          <a:ea typeface="+mj-ea"/>
                          <a:cs typeface="Arial" panose="020B0604020202020204" pitchFamily="34" charset="0"/>
                        </a:rPr>
                      </a:br>
                      <a:r>
                        <a:rPr lang="en-US" altLang="ko-KR" sz="800" b="0" i="0" u="none" strike="noStrike">
                          <a:solidFill>
                            <a:srgbClr val="000000"/>
                          </a:solidFill>
                          <a:effectLst/>
                          <a:latin typeface="+mj-ea"/>
                          <a:ea typeface="+mj-ea"/>
                          <a:cs typeface="Arial" panose="020B0604020202020204" pitchFamily="34" charset="0"/>
                        </a:rPr>
                        <a:t>15</a:t>
                      </a:r>
                      <a:r>
                        <a:rPr lang="ko-KR" altLang="en-US" sz="800" b="0" i="0" u="none" strike="noStrike">
                          <a:solidFill>
                            <a:srgbClr val="000000"/>
                          </a:solidFill>
                          <a:effectLst/>
                          <a:latin typeface="+mj-ea"/>
                          <a:ea typeface="+mj-ea"/>
                          <a:cs typeface="Arial" panose="020B0604020202020204" pitchFamily="34" charset="0"/>
                        </a:rPr>
                        <a:t>일</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a:solidFill>
                            <a:srgbClr val="000000"/>
                          </a:solidFill>
                          <a:effectLst/>
                          <a:latin typeface="+mj-ea"/>
                          <a:ea typeface="+mj-ea"/>
                          <a:cs typeface="Arial" panose="020B0604020202020204" pitchFamily="34" charset="0"/>
                        </a:rPr>
                        <a:t>업무정지</a:t>
                      </a:r>
                      <a:br>
                        <a:rPr lang="ko-KR" altLang="en-US" sz="800" b="0" i="0" u="none" strike="noStrike">
                          <a:solidFill>
                            <a:srgbClr val="000000"/>
                          </a:solidFill>
                          <a:effectLst/>
                          <a:latin typeface="+mj-ea"/>
                          <a:ea typeface="+mj-ea"/>
                          <a:cs typeface="Arial" panose="020B0604020202020204" pitchFamily="34" charset="0"/>
                        </a:rPr>
                      </a:br>
                      <a:r>
                        <a:rPr lang="en-US" altLang="ko-KR" sz="800" b="0" i="0" u="none" strike="noStrike">
                          <a:solidFill>
                            <a:srgbClr val="000000"/>
                          </a:solidFill>
                          <a:effectLst/>
                          <a:latin typeface="+mj-ea"/>
                          <a:ea typeface="+mj-ea"/>
                          <a:cs typeface="Arial" panose="020B0604020202020204" pitchFamily="34" charset="0"/>
                        </a:rPr>
                        <a:t>1</a:t>
                      </a:r>
                      <a:r>
                        <a:rPr lang="ko-KR" altLang="en-US" sz="800" b="0" i="0" u="none" strike="noStrike">
                          <a:solidFill>
                            <a:srgbClr val="000000"/>
                          </a:solidFill>
                          <a:effectLst/>
                          <a:latin typeface="+mj-ea"/>
                          <a:ea typeface="+mj-ea"/>
                          <a:cs typeface="Arial" panose="020B0604020202020204" pitchFamily="34" charset="0"/>
                        </a:rPr>
                        <a:t>개월</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526982931"/>
                  </a:ext>
                </a:extLst>
              </a:tr>
              <a:tr h="207727">
                <a:tc>
                  <a:txBody>
                    <a:bodyPr/>
                    <a:lstStyle/>
                    <a:p>
                      <a:pPr algn="ctr" fontAlgn="t"/>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4</a:t>
                      </a:r>
                      <a:endParaRPr lang="ko-KR" altLang="en-US" sz="800" b="0"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dirty="0">
                          <a:solidFill>
                            <a:srgbClr val="000000"/>
                          </a:solidFill>
                          <a:effectLst/>
                          <a:latin typeface="+mj-ea"/>
                          <a:ea typeface="+mj-ea"/>
                          <a:cs typeface="Arial" panose="020B0604020202020204" pitchFamily="34" charset="0"/>
                        </a:rPr>
                        <a:t>의약품의 운반용 차량 등에 이를 식별할 수 있는 표지판을 부치지 않은 경우</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a:solidFill>
                            <a:srgbClr val="000000"/>
                          </a:solidFill>
                          <a:effectLst/>
                          <a:latin typeface="+mj-ea"/>
                          <a:ea typeface="+mj-ea"/>
                          <a:cs typeface="Arial" panose="020B0604020202020204" pitchFamily="34" charset="0"/>
                        </a:rPr>
                        <a:t>업무정지</a:t>
                      </a:r>
                      <a:br>
                        <a:rPr lang="ko-KR" altLang="en-US" sz="800" b="0" i="0" u="none" strike="noStrike">
                          <a:solidFill>
                            <a:srgbClr val="000000"/>
                          </a:solidFill>
                          <a:effectLst/>
                          <a:latin typeface="+mj-ea"/>
                          <a:ea typeface="+mj-ea"/>
                          <a:cs typeface="Arial" panose="020B0604020202020204" pitchFamily="34" charset="0"/>
                        </a:rPr>
                      </a:br>
                      <a:r>
                        <a:rPr lang="en-US" altLang="ko-KR" sz="800" b="0" i="0" u="none" strike="noStrike">
                          <a:solidFill>
                            <a:srgbClr val="000000"/>
                          </a:solidFill>
                          <a:effectLst/>
                          <a:latin typeface="+mj-ea"/>
                          <a:ea typeface="+mj-ea"/>
                          <a:cs typeface="Arial" panose="020B0604020202020204" pitchFamily="34" charset="0"/>
                        </a:rPr>
                        <a:t>3</a:t>
                      </a:r>
                      <a:r>
                        <a:rPr lang="ko-KR" altLang="en-US" sz="800" b="0" i="0" u="none" strike="noStrike">
                          <a:solidFill>
                            <a:srgbClr val="000000"/>
                          </a:solidFill>
                          <a:effectLst/>
                          <a:latin typeface="+mj-ea"/>
                          <a:ea typeface="+mj-ea"/>
                          <a:cs typeface="Arial" panose="020B0604020202020204" pitchFamily="34" charset="0"/>
                        </a:rPr>
                        <a:t>일</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a:solidFill>
                            <a:srgbClr val="000000"/>
                          </a:solidFill>
                          <a:effectLst/>
                          <a:latin typeface="+mj-ea"/>
                          <a:ea typeface="+mj-ea"/>
                          <a:cs typeface="Arial" panose="020B0604020202020204" pitchFamily="34" charset="0"/>
                        </a:rPr>
                        <a:t>업무정지</a:t>
                      </a:r>
                      <a:br>
                        <a:rPr lang="ko-KR" altLang="en-US" sz="800" b="0" i="0" u="none" strike="noStrike">
                          <a:solidFill>
                            <a:srgbClr val="000000"/>
                          </a:solidFill>
                          <a:effectLst/>
                          <a:latin typeface="+mj-ea"/>
                          <a:ea typeface="+mj-ea"/>
                          <a:cs typeface="Arial" panose="020B0604020202020204" pitchFamily="34" charset="0"/>
                        </a:rPr>
                      </a:br>
                      <a:r>
                        <a:rPr lang="en-US" altLang="ko-KR" sz="800" b="0" i="0" u="none" strike="noStrike">
                          <a:solidFill>
                            <a:srgbClr val="000000"/>
                          </a:solidFill>
                          <a:effectLst/>
                          <a:latin typeface="+mj-ea"/>
                          <a:ea typeface="+mj-ea"/>
                          <a:cs typeface="Arial" panose="020B0604020202020204" pitchFamily="34" charset="0"/>
                        </a:rPr>
                        <a:t>7</a:t>
                      </a:r>
                      <a:r>
                        <a:rPr lang="ko-KR" altLang="en-US" sz="800" b="0" i="0" u="none" strike="noStrike">
                          <a:solidFill>
                            <a:srgbClr val="000000"/>
                          </a:solidFill>
                          <a:effectLst/>
                          <a:latin typeface="+mj-ea"/>
                          <a:ea typeface="+mj-ea"/>
                          <a:cs typeface="Arial" panose="020B0604020202020204" pitchFamily="34" charset="0"/>
                        </a:rPr>
                        <a:t>일</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a:solidFill>
                            <a:srgbClr val="000000"/>
                          </a:solidFill>
                          <a:effectLst/>
                          <a:latin typeface="+mj-ea"/>
                          <a:ea typeface="+mj-ea"/>
                          <a:cs typeface="Arial" panose="020B0604020202020204" pitchFamily="34" charset="0"/>
                        </a:rPr>
                        <a:t>업무정지</a:t>
                      </a:r>
                      <a:br>
                        <a:rPr lang="ko-KR" altLang="en-US" sz="800" b="0" i="0" u="none" strike="noStrike">
                          <a:solidFill>
                            <a:srgbClr val="000000"/>
                          </a:solidFill>
                          <a:effectLst/>
                          <a:latin typeface="+mj-ea"/>
                          <a:ea typeface="+mj-ea"/>
                          <a:cs typeface="Arial" panose="020B0604020202020204" pitchFamily="34" charset="0"/>
                        </a:rPr>
                      </a:br>
                      <a:r>
                        <a:rPr lang="en-US" altLang="ko-KR" sz="800" b="0" i="0" u="none" strike="noStrike">
                          <a:solidFill>
                            <a:srgbClr val="000000"/>
                          </a:solidFill>
                          <a:effectLst/>
                          <a:latin typeface="+mj-ea"/>
                          <a:ea typeface="+mj-ea"/>
                          <a:cs typeface="Arial" panose="020B0604020202020204" pitchFamily="34" charset="0"/>
                        </a:rPr>
                        <a:t>15</a:t>
                      </a:r>
                      <a:r>
                        <a:rPr lang="ko-KR" altLang="en-US" sz="800" b="0" i="0" u="none" strike="noStrike">
                          <a:solidFill>
                            <a:srgbClr val="000000"/>
                          </a:solidFill>
                          <a:effectLst/>
                          <a:latin typeface="+mj-ea"/>
                          <a:ea typeface="+mj-ea"/>
                          <a:cs typeface="Arial" panose="020B0604020202020204" pitchFamily="34" charset="0"/>
                        </a:rPr>
                        <a:t>일</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a:solidFill>
                            <a:srgbClr val="000000"/>
                          </a:solidFill>
                          <a:effectLst/>
                          <a:latin typeface="+mj-ea"/>
                          <a:ea typeface="+mj-ea"/>
                          <a:cs typeface="Arial" panose="020B0604020202020204" pitchFamily="34" charset="0"/>
                        </a:rPr>
                        <a:t>업무정지</a:t>
                      </a:r>
                      <a:br>
                        <a:rPr lang="ko-KR" altLang="en-US" sz="800" b="0" i="0" u="none" strike="noStrike">
                          <a:solidFill>
                            <a:srgbClr val="000000"/>
                          </a:solidFill>
                          <a:effectLst/>
                          <a:latin typeface="+mj-ea"/>
                          <a:ea typeface="+mj-ea"/>
                          <a:cs typeface="Arial" panose="020B0604020202020204" pitchFamily="34" charset="0"/>
                        </a:rPr>
                      </a:br>
                      <a:r>
                        <a:rPr lang="en-US" altLang="ko-KR" sz="800" b="0" i="0" u="none" strike="noStrike">
                          <a:solidFill>
                            <a:srgbClr val="000000"/>
                          </a:solidFill>
                          <a:effectLst/>
                          <a:latin typeface="+mj-ea"/>
                          <a:ea typeface="+mj-ea"/>
                          <a:cs typeface="Arial" panose="020B0604020202020204" pitchFamily="34" charset="0"/>
                        </a:rPr>
                        <a:t>1</a:t>
                      </a:r>
                      <a:r>
                        <a:rPr lang="ko-KR" altLang="en-US" sz="800" b="0" i="0" u="none" strike="noStrike">
                          <a:solidFill>
                            <a:srgbClr val="000000"/>
                          </a:solidFill>
                          <a:effectLst/>
                          <a:latin typeface="+mj-ea"/>
                          <a:ea typeface="+mj-ea"/>
                          <a:cs typeface="Arial" panose="020B0604020202020204" pitchFamily="34" charset="0"/>
                        </a:rPr>
                        <a:t>개월</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33318091"/>
                  </a:ext>
                </a:extLst>
              </a:tr>
              <a:tr h="207727">
                <a:tc>
                  <a:txBody>
                    <a:bodyPr/>
                    <a:lstStyle/>
                    <a:p>
                      <a:pPr algn="ctr" fontAlgn="t"/>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5</a:t>
                      </a:r>
                      <a:endParaRPr lang="ko-KR" altLang="en-US" sz="800" b="0"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dirty="0">
                          <a:solidFill>
                            <a:srgbClr val="000000"/>
                          </a:solidFill>
                          <a:effectLst/>
                          <a:latin typeface="+mj-ea"/>
                          <a:ea typeface="+mj-ea"/>
                          <a:cs typeface="Arial" panose="020B0604020202020204" pitchFamily="34" charset="0"/>
                        </a:rPr>
                        <a:t>관계 법령에서 정하는 바에 따라 지정의약품의 잠금장치</a:t>
                      </a:r>
                      <a:r>
                        <a:rPr lang="en-US" altLang="ko-KR" sz="800" b="0" i="0" u="none" strike="noStrike" dirty="0">
                          <a:solidFill>
                            <a:srgbClr val="000000"/>
                          </a:solidFill>
                          <a:effectLst/>
                          <a:latin typeface="+mj-ea"/>
                          <a:ea typeface="+mj-ea"/>
                          <a:cs typeface="Arial" panose="020B0604020202020204" pitchFamily="34" charset="0"/>
                        </a:rPr>
                        <a:t>, </a:t>
                      </a:r>
                      <a:r>
                        <a:rPr lang="ko-KR" altLang="en-US" sz="800" b="0" i="0" u="none" strike="noStrike" dirty="0">
                          <a:solidFill>
                            <a:srgbClr val="000000"/>
                          </a:solidFill>
                          <a:effectLst/>
                          <a:latin typeface="+mj-ea"/>
                          <a:ea typeface="+mj-ea"/>
                          <a:cs typeface="Arial" panose="020B0604020202020204" pitchFamily="34" charset="0"/>
                        </a:rPr>
                        <a:t>소화설비 및 </a:t>
                      </a:r>
                      <a:r>
                        <a:rPr lang="ko-KR" altLang="en-US" sz="800" b="0" i="0" u="none" strike="noStrike" dirty="0" err="1">
                          <a:solidFill>
                            <a:srgbClr val="000000"/>
                          </a:solidFill>
                          <a:effectLst/>
                          <a:latin typeface="+mj-ea"/>
                          <a:ea typeface="+mj-ea"/>
                          <a:cs typeface="Arial" panose="020B0604020202020204" pitchFamily="34" charset="0"/>
                        </a:rPr>
                        <a:t>냉동ㆍ냉장설비</a:t>
                      </a:r>
                      <a:r>
                        <a:rPr lang="en-US" altLang="ko-KR" sz="800" b="0" i="0" u="none" strike="noStrike" dirty="0">
                          <a:solidFill>
                            <a:srgbClr val="000000"/>
                          </a:solidFill>
                          <a:effectLst/>
                          <a:latin typeface="+mj-ea"/>
                          <a:ea typeface="+mj-ea"/>
                          <a:cs typeface="Arial" panose="020B0604020202020204" pitchFamily="34" charset="0"/>
                        </a:rPr>
                        <a:t>(</a:t>
                      </a:r>
                      <a:r>
                        <a:rPr lang="ko-KR" altLang="en-US" sz="800" b="0" i="0" u="none" strike="noStrike" dirty="0">
                          <a:solidFill>
                            <a:srgbClr val="000000"/>
                          </a:solidFill>
                          <a:effectLst/>
                          <a:latin typeface="+mj-ea"/>
                          <a:ea typeface="+mj-ea"/>
                          <a:cs typeface="Arial" panose="020B0604020202020204" pitchFamily="34" charset="0"/>
                        </a:rPr>
                        <a:t>생물학적 제제등의 </a:t>
                      </a:r>
                      <a:r>
                        <a:rPr lang="ko-KR" altLang="en-US" sz="800" b="0" i="0" u="none" strike="noStrike" dirty="0" err="1">
                          <a:solidFill>
                            <a:srgbClr val="000000"/>
                          </a:solidFill>
                          <a:effectLst/>
                          <a:latin typeface="+mj-ea"/>
                          <a:ea typeface="+mj-ea"/>
                          <a:cs typeface="Arial" panose="020B0604020202020204" pitchFamily="34" charset="0"/>
                        </a:rPr>
                        <a:t>냉동ㆍ냉장설비는</a:t>
                      </a:r>
                      <a:r>
                        <a:rPr lang="ko-KR" altLang="en-US" sz="800" b="0" i="0" u="none" strike="noStrike" dirty="0">
                          <a:solidFill>
                            <a:srgbClr val="000000"/>
                          </a:solidFill>
                          <a:effectLst/>
                          <a:latin typeface="+mj-ea"/>
                          <a:ea typeface="+mj-ea"/>
                          <a:cs typeface="Arial" panose="020B0604020202020204" pitchFamily="34" charset="0"/>
                        </a:rPr>
                        <a:t> 제외한다</a:t>
                      </a:r>
                      <a:r>
                        <a:rPr lang="en-US" altLang="ko-KR" sz="800" b="0" i="0" u="none" strike="noStrike" dirty="0">
                          <a:solidFill>
                            <a:srgbClr val="000000"/>
                          </a:solidFill>
                          <a:effectLst/>
                          <a:latin typeface="+mj-ea"/>
                          <a:ea typeface="+mj-ea"/>
                          <a:cs typeface="Arial" panose="020B0604020202020204" pitchFamily="34" charset="0"/>
                        </a:rPr>
                        <a:t>) </a:t>
                      </a:r>
                      <a:r>
                        <a:rPr lang="ko-KR" altLang="en-US" sz="800" b="0" i="0" u="none" strike="noStrike" dirty="0">
                          <a:solidFill>
                            <a:srgbClr val="000000"/>
                          </a:solidFill>
                          <a:effectLst/>
                          <a:latin typeface="+mj-ea"/>
                          <a:ea typeface="+mj-ea"/>
                          <a:cs typeface="Arial" panose="020B0604020202020204" pitchFamily="34" charset="0"/>
                        </a:rPr>
                        <a:t>등을 갖추지 않은 경우</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dirty="0">
                          <a:solidFill>
                            <a:srgbClr val="000000"/>
                          </a:solidFill>
                          <a:effectLst/>
                          <a:latin typeface="+mj-ea"/>
                          <a:ea typeface="+mj-ea"/>
                          <a:cs typeface="Arial" panose="020B0604020202020204" pitchFamily="34" charset="0"/>
                        </a:rPr>
                        <a:t>업무정지</a:t>
                      </a:r>
                      <a:br>
                        <a:rPr lang="ko-KR" altLang="en-US" sz="800" b="0" i="0" u="none" strike="noStrike" dirty="0">
                          <a:solidFill>
                            <a:srgbClr val="000000"/>
                          </a:solidFill>
                          <a:effectLst/>
                          <a:latin typeface="+mj-ea"/>
                          <a:ea typeface="+mj-ea"/>
                          <a:cs typeface="Arial" panose="020B0604020202020204" pitchFamily="34" charset="0"/>
                        </a:rPr>
                      </a:br>
                      <a:r>
                        <a:rPr lang="en-US" altLang="ko-KR" sz="800" b="0" i="0" u="none" strike="noStrike" dirty="0">
                          <a:solidFill>
                            <a:srgbClr val="000000"/>
                          </a:solidFill>
                          <a:effectLst/>
                          <a:latin typeface="+mj-ea"/>
                          <a:ea typeface="+mj-ea"/>
                          <a:cs typeface="Arial" panose="020B0604020202020204" pitchFamily="34" charset="0"/>
                        </a:rPr>
                        <a:t>3</a:t>
                      </a:r>
                      <a:r>
                        <a:rPr lang="ko-KR" altLang="en-US" sz="800" b="0" i="0" u="none" strike="noStrike" dirty="0">
                          <a:solidFill>
                            <a:srgbClr val="000000"/>
                          </a:solidFill>
                          <a:effectLst/>
                          <a:latin typeface="+mj-ea"/>
                          <a:ea typeface="+mj-ea"/>
                          <a:cs typeface="Arial" panose="020B0604020202020204" pitchFamily="34" charset="0"/>
                        </a:rPr>
                        <a:t>일</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a:solidFill>
                            <a:srgbClr val="000000"/>
                          </a:solidFill>
                          <a:effectLst/>
                          <a:latin typeface="+mj-ea"/>
                          <a:ea typeface="+mj-ea"/>
                          <a:cs typeface="Arial" panose="020B0604020202020204" pitchFamily="34" charset="0"/>
                        </a:rPr>
                        <a:t>업무정지</a:t>
                      </a:r>
                      <a:br>
                        <a:rPr lang="ko-KR" altLang="en-US" sz="800" b="0" i="0" u="none" strike="noStrike">
                          <a:solidFill>
                            <a:srgbClr val="000000"/>
                          </a:solidFill>
                          <a:effectLst/>
                          <a:latin typeface="+mj-ea"/>
                          <a:ea typeface="+mj-ea"/>
                          <a:cs typeface="Arial" panose="020B0604020202020204" pitchFamily="34" charset="0"/>
                        </a:rPr>
                      </a:br>
                      <a:r>
                        <a:rPr lang="en-US" altLang="ko-KR" sz="800" b="0" i="0" u="none" strike="noStrike">
                          <a:solidFill>
                            <a:srgbClr val="000000"/>
                          </a:solidFill>
                          <a:effectLst/>
                          <a:latin typeface="+mj-ea"/>
                          <a:ea typeface="+mj-ea"/>
                          <a:cs typeface="Arial" panose="020B0604020202020204" pitchFamily="34" charset="0"/>
                        </a:rPr>
                        <a:t>7</a:t>
                      </a:r>
                      <a:r>
                        <a:rPr lang="ko-KR" altLang="en-US" sz="800" b="0" i="0" u="none" strike="noStrike">
                          <a:solidFill>
                            <a:srgbClr val="000000"/>
                          </a:solidFill>
                          <a:effectLst/>
                          <a:latin typeface="+mj-ea"/>
                          <a:ea typeface="+mj-ea"/>
                          <a:cs typeface="Arial" panose="020B0604020202020204" pitchFamily="34" charset="0"/>
                        </a:rPr>
                        <a:t>일</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a:solidFill>
                            <a:srgbClr val="000000"/>
                          </a:solidFill>
                          <a:effectLst/>
                          <a:latin typeface="+mj-ea"/>
                          <a:ea typeface="+mj-ea"/>
                          <a:cs typeface="Arial" panose="020B0604020202020204" pitchFamily="34" charset="0"/>
                        </a:rPr>
                        <a:t>업무정지</a:t>
                      </a:r>
                      <a:br>
                        <a:rPr lang="ko-KR" altLang="en-US" sz="800" b="0" i="0" u="none" strike="noStrike">
                          <a:solidFill>
                            <a:srgbClr val="000000"/>
                          </a:solidFill>
                          <a:effectLst/>
                          <a:latin typeface="+mj-ea"/>
                          <a:ea typeface="+mj-ea"/>
                          <a:cs typeface="Arial" panose="020B0604020202020204" pitchFamily="34" charset="0"/>
                        </a:rPr>
                      </a:br>
                      <a:r>
                        <a:rPr lang="en-US" altLang="ko-KR" sz="800" b="0" i="0" u="none" strike="noStrike">
                          <a:solidFill>
                            <a:srgbClr val="000000"/>
                          </a:solidFill>
                          <a:effectLst/>
                          <a:latin typeface="+mj-ea"/>
                          <a:ea typeface="+mj-ea"/>
                          <a:cs typeface="Arial" panose="020B0604020202020204" pitchFamily="34" charset="0"/>
                        </a:rPr>
                        <a:t>15</a:t>
                      </a:r>
                      <a:r>
                        <a:rPr lang="ko-KR" altLang="en-US" sz="800" b="0" i="0" u="none" strike="noStrike">
                          <a:solidFill>
                            <a:srgbClr val="000000"/>
                          </a:solidFill>
                          <a:effectLst/>
                          <a:latin typeface="+mj-ea"/>
                          <a:ea typeface="+mj-ea"/>
                          <a:cs typeface="Arial" panose="020B0604020202020204" pitchFamily="34" charset="0"/>
                        </a:rPr>
                        <a:t>일</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a:solidFill>
                            <a:srgbClr val="000000"/>
                          </a:solidFill>
                          <a:effectLst/>
                          <a:latin typeface="+mj-ea"/>
                          <a:ea typeface="+mj-ea"/>
                          <a:cs typeface="Arial" panose="020B0604020202020204" pitchFamily="34" charset="0"/>
                        </a:rPr>
                        <a:t>업무정지</a:t>
                      </a:r>
                      <a:br>
                        <a:rPr lang="ko-KR" altLang="en-US" sz="800" b="0" i="0" u="none" strike="noStrike">
                          <a:solidFill>
                            <a:srgbClr val="000000"/>
                          </a:solidFill>
                          <a:effectLst/>
                          <a:latin typeface="+mj-ea"/>
                          <a:ea typeface="+mj-ea"/>
                          <a:cs typeface="Arial" panose="020B0604020202020204" pitchFamily="34" charset="0"/>
                        </a:rPr>
                      </a:br>
                      <a:r>
                        <a:rPr lang="en-US" altLang="ko-KR" sz="800" b="0" i="0" u="none" strike="noStrike">
                          <a:solidFill>
                            <a:srgbClr val="000000"/>
                          </a:solidFill>
                          <a:effectLst/>
                          <a:latin typeface="+mj-ea"/>
                          <a:ea typeface="+mj-ea"/>
                          <a:cs typeface="Arial" panose="020B0604020202020204" pitchFamily="34" charset="0"/>
                        </a:rPr>
                        <a:t>1</a:t>
                      </a:r>
                      <a:r>
                        <a:rPr lang="ko-KR" altLang="en-US" sz="800" b="0" i="0" u="none" strike="noStrike">
                          <a:solidFill>
                            <a:srgbClr val="000000"/>
                          </a:solidFill>
                          <a:effectLst/>
                          <a:latin typeface="+mj-ea"/>
                          <a:ea typeface="+mj-ea"/>
                          <a:cs typeface="Arial" panose="020B0604020202020204" pitchFamily="34" charset="0"/>
                        </a:rPr>
                        <a:t>개월</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79969128"/>
                  </a:ext>
                </a:extLst>
              </a:tr>
              <a:tr h="311591">
                <a:tc>
                  <a:txBody>
                    <a:bodyPr/>
                    <a:lstStyle/>
                    <a:p>
                      <a:pPr algn="ctr" fontAlgn="t"/>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6</a:t>
                      </a:r>
                      <a:endParaRPr lang="ko-KR" altLang="en-US" sz="800" b="0"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dirty="0">
                          <a:solidFill>
                            <a:srgbClr val="000000"/>
                          </a:solidFill>
                          <a:effectLst/>
                          <a:latin typeface="+mj-ea"/>
                          <a:ea typeface="+mj-ea"/>
                          <a:cs typeface="Arial" panose="020B0604020202020204" pitchFamily="34" charset="0"/>
                        </a:rPr>
                        <a:t>「생물학적 제제 등의 </a:t>
                      </a:r>
                      <a:r>
                        <a:rPr lang="ko-KR" altLang="en-US" sz="800" b="0" i="0" u="none" strike="noStrike" dirty="0" err="1">
                          <a:solidFill>
                            <a:srgbClr val="000000"/>
                          </a:solidFill>
                          <a:effectLst/>
                          <a:latin typeface="+mj-ea"/>
                          <a:ea typeface="+mj-ea"/>
                          <a:cs typeface="Arial" panose="020B0604020202020204" pitchFamily="34" charset="0"/>
                        </a:rPr>
                        <a:t>제조ㆍ판매관리</a:t>
                      </a:r>
                      <a:r>
                        <a:rPr lang="ko-KR" altLang="en-US" sz="800" b="0" i="0" u="none" strike="noStrike" dirty="0">
                          <a:solidFill>
                            <a:srgbClr val="000000"/>
                          </a:solidFill>
                          <a:effectLst/>
                          <a:latin typeface="+mj-ea"/>
                          <a:ea typeface="+mj-ea"/>
                          <a:cs typeface="Arial" panose="020B0604020202020204" pitchFamily="34" charset="0"/>
                        </a:rPr>
                        <a:t> </a:t>
                      </a:r>
                      <a:r>
                        <a:rPr lang="ko-KR" altLang="en-US" sz="800" b="0" i="0" u="none" strike="noStrike" dirty="0" err="1">
                          <a:solidFill>
                            <a:srgbClr val="000000"/>
                          </a:solidFill>
                          <a:effectLst/>
                          <a:latin typeface="+mj-ea"/>
                          <a:ea typeface="+mj-ea"/>
                          <a:cs typeface="Arial" panose="020B0604020202020204" pitchFamily="34" charset="0"/>
                        </a:rPr>
                        <a:t>규칙」제</a:t>
                      </a:r>
                      <a:r>
                        <a:rPr lang="en-US" altLang="ko-KR" sz="800" b="0" i="0" u="none" strike="noStrike" dirty="0">
                          <a:solidFill>
                            <a:srgbClr val="000000"/>
                          </a:solidFill>
                          <a:effectLst/>
                          <a:latin typeface="+mj-ea"/>
                          <a:ea typeface="+mj-ea"/>
                          <a:cs typeface="Arial" panose="020B0604020202020204" pitchFamily="34" charset="0"/>
                        </a:rPr>
                        <a:t>5</a:t>
                      </a:r>
                      <a:r>
                        <a:rPr lang="ko-KR" altLang="en-US" sz="800" b="0" i="0" u="none" strike="noStrike" dirty="0">
                          <a:solidFill>
                            <a:srgbClr val="000000"/>
                          </a:solidFill>
                          <a:effectLst/>
                          <a:latin typeface="+mj-ea"/>
                          <a:ea typeface="+mj-ea"/>
                          <a:cs typeface="Arial" panose="020B0604020202020204" pitchFamily="34" charset="0"/>
                        </a:rPr>
                        <a:t>조제</a:t>
                      </a:r>
                      <a:r>
                        <a:rPr lang="en-US" altLang="ko-KR" sz="800" b="0" i="0" u="none" strike="noStrike" dirty="0">
                          <a:solidFill>
                            <a:srgbClr val="000000"/>
                          </a:solidFill>
                          <a:effectLst/>
                          <a:latin typeface="+mj-ea"/>
                          <a:ea typeface="+mj-ea"/>
                          <a:cs typeface="Arial" panose="020B0604020202020204" pitchFamily="34" charset="0"/>
                        </a:rPr>
                        <a:t>1</a:t>
                      </a:r>
                      <a:r>
                        <a:rPr lang="ko-KR" altLang="en-US" sz="800" b="0" i="0" u="none" strike="noStrike" dirty="0" err="1">
                          <a:solidFill>
                            <a:srgbClr val="000000"/>
                          </a:solidFill>
                          <a:effectLst/>
                          <a:latin typeface="+mj-ea"/>
                          <a:ea typeface="+mj-ea"/>
                          <a:cs typeface="Arial" panose="020B0604020202020204" pitchFamily="34" charset="0"/>
                        </a:rPr>
                        <a:t>항제</a:t>
                      </a:r>
                      <a:r>
                        <a:rPr lang="en-US" altLang="ko-KR" sz="800" b="0" i="0" u="none" strike="noStrike" dirty="0">
                          <a:solidFill>
                            <a:srgbClr val="000000"/>
                          </a:solidFill>
                          <a:effectLst/>
                          <a:latin typeface="+mj-ea"/>
                          <a:ea typeface="+mj-ea"/>
                          <a:cs typeface="Arial" panose="020B0604020202020204" pitchFamily="34" charset="0"/>
                        </a:rPr>
                        <a:t>1</a:t>
                      </a:r>
                      <a:r>
                        <a:rPr lang="ko-KR" altLang="en-US" sz="800" b="0" i="0" u="none" strike="noStrike" dirty="0">
                          <a:solidFill>
                            <a:srgbClr val="000000"/>
                          </a:solidFill>
                          <a:effectLst/>
                          <a:latin typeface="+mj-ea"/>
                          <a:ea typeface="+mj-ea"/>
                          <a:cs typeface="Arial" panose="020B0604020202020204" pitchFamily="34" charset="0"/>
                        </a:rPr>
                        <a:t>호 및 제</a:t>
                      </a:r>
                      <a:r>
                        <a:rPr lang="en-US" altLang="ko-KR" sz="800" b="0" i="0" u="none" strike="noStrike" dirty="0">
                          <a:solidFill>
                            <a:srgbClr val="000000"/>
                          </a:solidFill>
                          <a:effectLst/>
                          <a:latin typeface="+mj-ea"/>
                          <a:ea typeface="+mj-ea"/>
                          <a:cs typeface="Arial" panose="020B0604020202020204" pitchFamily="34" charset="0"/>
                        </a:rPr>
                        <a:t>6</a:t>
                      </a:r>
                      <a:r>
                        <a:rPr lang="ko-KR" altLang="en-US" sz="800" b="0" i="0" u="none" strike="noStrike" dirty="0">
                          <a:solidFill>
                            <a:srgbClr val="000000"/>
                          </a:solidFill>
                          <a:effectLst/>
                          <a:latin typeface="+mj-ea"/>
                          <a:ea typeface="+mj-ea"/>
                          <a:cs typeface="Arial" panose="020B0604020202020204" pitchFamily="34" charset="0"/>
                        </a:rPr>
                        <a:t>조제</a:t>
                      </a:r>
                      <a:r>
                        <a:rPr lang="en-US" altLang="ko-KR" sz="800" b="0" i="0" u="none" strike="noStrike" dirty="0">
                          <a:solidFill>
                            <a:srgbClr val="000000"/>
                          </a:solidFill>
                          <a:effectLst/>
                          <a:latin typeface="+mj-ea"/>
                          <a:ea typeface="+mj-ea"/>
                          <a:cs typeface="Arial" panose="020B0604020202020204" pitchFamily="34" charset="0"/>
                        </a:rPr>
                        <a:t>1</a:t>
                      </a:r>
                      <a:r>
                        <a:rPr lang="ko-KR" altLang="en-US" sz="800" b="0" i="0" u="none" strike="noStrike" dirty="0" err="1">
                          <a:solidFill>
                            <a:srgbClr val="000000"/>
                          </a:solidFill>
                          <a:effectLst/>
                          <a:latin typeface="+mj-ea"/>
                          <a:ea typeface="+mj-ea"/>
                          <a:cs typeface="Arial" panose="020B0604020202020204" pitchFamily="34" charset="0"/>
                        </a:rPr>
                        <a:t>항제</a:t>
                      </a:r>
                      <a:r>
                        <a:rPr lang="en-US" altLang="ko-KR" sz="800" b="0" i="0" u="none" strike="noStrike" dirty="0">
                          <a:solidFill>
                            <a:srgbClr val="000000"/>
                          </a:solidFill>
                          <a:effectLst/>
                          <a:latin typeface="+mj-ea"/>
                          <a:ea typeface="+mj-ea"/>
                          <a:cs typeface="Arial" panose="020B0604020202020204" pitchFamily="34" charset="0"/>
                        </a:rPr>
                        <a:t>1</a:t>
                      </a:r>
                      <a:r>
                        <a:rPr lang="ko-KR" altLang="en-US" sz="800" b="0" i="0" u="none" strike="noStrike" dirty="0">
                          <a:solidFill>
                            <a:srgbClr val="000000"/>
                          </a:solidFill>
                          <a:effectLst/>
                          <a:latin typeface="+mj-ea"/>
                          <a:ea typeface="+mj-ea"/>
                          <a:cs typeface="Arial" panose="020B0604020202020204" pitchFamily="34" charset="0"/>
                        </a:rPr>
                        <a:t>호를 위반하여 생물학적 제제등의 냉장고 또는 냉동고 등</a:t>
                      </a:r>
                      <a:r>
                        <a:rPr lang="en-US" altLang="ko-KR" sz="800" b="0" i="0" u="none" strike="noStrike" dirty="0">
                          <a:solidFill>
                            <a:srgbClr val="000000"/>
                          </a:solidFill>
                          <a:effectLst/>
                          <a:latin typeface="+mj-ea"/>
                          <a:ea typeface="+mj-ea"/>
                          <a:cs typeface="Arial" panose="020B0604020202020204" pitchFamily="34" charset="0"/>
                        </a:rPr>
                        <a:t>(</a:t>
                      </a:r>
                      <a:r>
                        <a:rPr lang="ko-KR" altLang="en-US" sz="800" b="0" i="0" u="none" strike="noStrike" dirty="0">
                          <a:solidFill>
                            <a:srgbClr val="000000"/>
                          </a:solidFill>
                          <a:effectLst/>
                          <a:latin typeface="+mj-ea"/>
                          <a:ea typeface="+mj-ea"/>
                          <a:cs typeface="Arial" panose="020B0604020202020204" pitchFamily="34" charset="0"/>
                        </a:rPr>
                        <a:t>보관시설</a:t>
                      </a:r>
                      <a:r>
                        <a:rPr lang="en-US" altLang="ko-KR" sz="800" b="0" i="0" u="none" strike="noStrike" dirty="0">
                          <a:solidFill>
                            <a:srgbClr val="000000"/>
                          </a:solidFill>
                          <a:effectLst/>
                          <a:latin typeface="+mj-ea"/>
                          <a:ea typeface="+mj-ea"/>
                          <a:cs typeface="Arial" panose="020B0604020202020204" pitchFamily="34" charset="0"/>
                        </a:rPr>
                        <a:t>), </a:t>
                      </a:r>
                      <a:r>
                        <a:rPr lang="ko-KR" altLang="en-US" sz="800" b="0" i="0" u="none" strike="noStrike" dirty="0">
                          <a:solidFill>
                            <a:srgbClr val="000000"/>
                          </a:solidFill>
                          <a:effectLst/>
                          <a:latin typeface="+mj-ea"/>
                          <a:ea typeface="+mj-ea"/>
                          <a:cs typeface="Arial" panose="020B0604020202020204" pitchFamily="34" charset="0"/>
                        </a:rPr>
                        <a:t>자동온도기록장치</a:t>
                      </a:r>
                      <a:r>
                        <a:rPr lang="en-US" altLang="ko-KR" sz="800" b="0" i="0" u="none" strike="noStrike" dirty="0">
                          <a:solidFill>
                            <a:srgbClr val="000000"/>
                          </a:solidFill>
                          <a:effectLst/>
                          <a:latin typeface="+mj-ea"/>
                          <a:ea typeface="+mj-ea"/>
                          <a:cs typeface="Arial" panose="020B0604020202020204" pitchFamily="34" charset="0"/>
                        </a:rPr>
                        <a:t>, </a:t>
                      </a:r>
                      <a:r>
                        <a:rPr lang="ko-KR" altLang="en-US" sz="800" b="0" i="0" u="none" strike="noStrike" dirty="0">
                          <a:solidFill>
                            <a:srgbClr val="000000"/>
                          </a:solidFill>
                          <a:effectLst/>
                          <a:latin typeface="+mj-ea"/>
                          <a:ea typeface="+mj-ea"/>
                          <a:cs typeface="Arial" panose="020B0604020202020204" pitchFamily="34" charset="0"/>
                        </a:rPr>
                        <a:t>수송용기 또는 차량</a:t>
                      </a:r>
                      <a:r>
                        <a:rPr lang="en-US" altLang="ko-KR" sz="800" b="0" i="0" u="none" strike="noStrike" dirty="0">
                          <a:solidFill>
                            <a:srgbClr val="000000"/>
                          </a:solidFill>
                          <a:effectLst/>
                          <a:latin typeface="+mj-ea"/>
                          <a:ea typeface="+mj-ea"/>
                          <a:cs typeface="Arial" panose="020B0604020202020204" pitchFamily="34" charset="0"/>
                        </a:rPr>
                        <a:t>(</a:t>
                      </a:r>
                      <a:r>
                        <a:rPr lang="ko-KR" altLang="en-US" sz="800" b="0" i="0" u="none" strike="noStrike" dirty="0">
                          <a:solidFill>
                            <a:srgbClr val="000000"/>
                          </a:solidFill>
                          <a:effectLst/>
                          <a:latin typeface="+mj-ea"/>
                          <a:ea typeface="+mj-ea"/>
                          <a:cs typeface="Arial" panose="020B0604020202020204" pitchFamily="34" charset="0"/>
                        </a:rPr>
                        <a:t>수송설비</a:t>
                      </a:r>
                      <a:r>
                        <a:rPr lang="en-US" altLang="ko-KR" sz="800" b="0" i="0" u="none" strike="noStrike" dirty="0">
                          <a:solidFill>
                            <a:srgbClr val="000000"/>
                          </a:solidFill>
                          <a:effectLst/>
                          <a:latin typeface="+mj-ea"/>
                          <a:ea typeface="+mj-ea"/>
                          <a:cs typeface="Arial" panose="020B0604020202020204" pitchFamily="34" charset="0"/>
                        </a:rPr>
                        <a:t>)</a:t>
                      </a:r>
                      <a:r>
                        <a:rPr lang="ko-KR" altLang="en-US" sz="800" b="0" i="0" u="none" strike="noStrike" dirty="0">
                          <a:solidFill>
                            <a:srgbClr val="000000"/>
                          </a:solidFill>
                          <a:effectLst/>
                          <a:latin typeface="+mj-ea"/>
                          <a:ea typeface="+mj-ea"/>
                          <a:cs typeface="Arial" panose="020B0604020202020204" pitchFamily="34" charset="0"/>
                        </a:rPr>
                        <a:t>을 갖추지 않은 경우 </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a:solidFill>
                            <a:srgbClr val="000000"/>
                          </a:solidFill>
                          <a:effectLst/>
                          <a:latin typeface="+mj-ea"/>
                          <a:ea typeface="+mj-ea"/>
                          <a:cs typeface="Arial" panose="020B0604020202020204" pitchFamily="34" charset="0"/>
                        </a:rPr>
                        <a:t>업무정지</a:t>
                      </a:r>
                      <a:br>
                        <a:rPr lang="ko-KR" altLang="en-US" sz="800" b="0" i="0" u="none" strike="noStrike">
                          <a:solidFill>
                            <a:srgbClr val="000000"/>
                          </a:solidFill>
                          <a:effectLst/>
                          <a:latin typeface="+mj-ea"/>
                          <a:ea typeface="+mj-ea"/>
                          <a:cs typeface="Arial" panose="020B0604020202020204" pitchFamily="34" charset="0"/>
                        </a:rPr>
                      </a:br>
                      <a:r>
                        <a:rPr lang="en-US" altLang="ko-KR" sz="800" b="0" i="0" u="none" strike="noStrike">
                          <a:solidFill>
                            <a:srgbClr val="000000"/>
                          </a:solidFill>
                          <a:effectLst/>
                          <a:latin typeface="+mj-ea"/>
                          <a:ea typeface="+mj-ea"/>
                          <a:cs typeface="Arial" panose="020B0604020202020204" pitchFamily="34" charset="0"/>
                        </a:rPr>
                        <a:t>1</a:t>
                      </a:r>
                      <a:r>
                        <a:rPr lang="ko-KR" altLang="en-US" sz="800" b="0" i="0" u="none" strike="noStrike">
                          <a:solidFill>
                            <a:srgbClr val="000000"/>
                          </a:solidFill>
                          <a:effectLst/>
                          <a:latin typeface="+mj-ea"/>
                          <a:ea typeface="+mj-ea"/>
                          <a:cs typeface="Arial" panose="020B0604020202020204" pitchFamily="34" charset="0"/>
                        </a:rPr>
                        <a:t>개월</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dirty="0">
                          <a:solidFill>
                            <a:srgbClr val="000000"/>
                          </a:solidFill>
                          <a:effectLst/>
                          <a:latin typeface="+mj-ea"/>
                          <a:ea typeface="+mj-ea"/>
                          <a:cs typeface="Arial" panose="020B0604020202020204" pitchFamily="34" charset="0"/>
                        </a:rPr>
                        <a:t>업무정지</a:t>
                      </a:r>
                      <a:br>
                        <a:rPr lang="ko-KR" altLang="en-US" sz="800" b="0" i="0" u="none" strike="noStrike" dirty="0">
                          <a:solidFill>
                            <a:srgbClr val="000000"/>
                          </a:solidFill>
                          <a:effectLst/>
                          <a:latin typeface="+mj-ea"/>
                          <a:ea typeface="+mj-ea"/>
                          <a:cs typeface="Arial" panose="020B0604020202020204" pitchFamily="34" charset="0"/>
                        </a:rPr>
                      </a:br>
                      <a:r>
                        <a:rPr lang="en-US" altLang="ko-KR" sz="800" b="0" i="0" u="none" strike="noStrike" dirty="0">
                          <a:solidFill>
                            <a:srgbClr val="000000"/>
                          </a:solidFill>
                          <a:effectLst/>
                          <a:latin typeface="+mj-ea"/>
                          <a:ea typeface="+mj-ea"/>
                          <a:cs typeface="Arial" panose="020B0604020202020204" pitchFamily="34" charset="0"/>
                        </a:rPr>
                        <a:t>3</a:t>
                      </a:r>
                      <a:r>
                        <a:rPr lang="ko-KR" altLang="en-US" sz="800" b="0" i="0" u="none" strike="noStrike" dirty="0">
                          <a:solidFill>
                            <a:srgbClr val="000000"/>
                          </a:solidFill>
                          <a:effectLst/>
                          <a:latin typeface="+mj-ea"/>
                          <a:ea typeface="+mj-ea"/>
                          <a:cs typeface="Arial" panose="020B0604020202020204" pitchFamily="34" charset="0"/>
                        </a:rPr>
                        <a:t>개월</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a:solidFill>
                            <a:srgbClr val="000000"/>
                          </a:solidFill>
                          <a:effectLst/>
                          <a:latin typeface="+mj-ea"/>
                          <a:ea typeface="+mj-ea"/>
                          <a:cs typeface="Arial" panose="020B0604020202020204" pitchFamily="34" charset="0"/>
                        </a:rPr>
                        <a:t>업무정지</a:t>
                      </a:r>
                      <a:br>
                        <a:rPr lang="ko-KR" altLang="en-US" sz="800" b="0" i="0" u="none" strike="noStrike">
                          <a:solidFill>
                            <a:srgbClr val="000000"/>
                          </a:solidFill>
                          <a:effectLst/>
                          <a:latin typeface="+mj-ea"/>
                          <a:ea typeface="+mj-ea"/>
                          <a:cs typeface="Arial" panose="020B0604020202020204" pitchFamily="34" charset="0"/>
                        </a:rPr>
                      </a:br>
                      <a:r>
                        <a:rPr lang="en-US" altLang="ko-KR" sz="800" b="0" i="0" u="none" strike="noStrike">
                          <a:solidFill>
                            <a:srgbClr val="000000"/>
                          </a:solidFill>
                          <a:effectLst/>
                          <a:latin typeface="+mj-ea"/>
                          <a:ea typeface="+mj-ea"/>
                          <a:cs typeface="Arial" panose="020B0604020202020204" pitchFamily="34" charset="0"/>
                        </a:rPr>
                        <a:t>6</a:t>
                      </a:r>
                      <a:r>
                        <a:rPr lang="ko-KR" altLang="en-US" sz="800" b="0" i="0" u="none" strike="noStrike">
                          <a:solidFill>
                            <a:srgbClr val="000000"/>
                          </a:solidFill>
                          <a:effectLst/>
                          <a:latin typeface="+mj-ea"/>
                          <a:ea typeface="+mj-ea"/>
                          <a:cs typeface="Arial" panose="020B0604020202020204" pitchFamily="34" charset="0"/>
                        </a:rPr>
                        <a:t>개월</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dirty="0" err="1">
                          <a:solidFill>
                            <a:srgbClr val="000000"/>
                          </a:solidFill>
                          <a:effectLst/>
                          <a:latin typeface="+mj-ea"/>
                          <a:ea typeface="+mj-ea"/>
                          <a:cs typeface="Arial" panose="020B0604020202020204" pitchFamily="34" charset="0"/>
                        </a:rPr>
                        <a:t>입허가</a:t>
                      </a:r>
                      <a:r>
                        <a:rPr lang="ko-KR" altLang="en-US" sz="800" b="0" i="0" u="none" strike="noStrike" dirty="0">
                          <a:solidFill>
                            <a:srgbClr val="000000"/>
                          </a:solidFill>
                          <a:effectLst/>
                          <a:latin typeface="+mj-ea"/>
                          <a:ea typeface="+mj-ea"/>
                          <a:cs typeface="Arial" panose="020B0604020202020204" pitchFamily="34" charset="0"/>
                        </a:rPr>
                        <a:t> </a:t>
                      </a:r>
                      <a:endParaRPr lang="en-US" altLang="ko-KR" sz="800" b="0" i="0" u="none" strike="noStrike" dirty="0">
                        <a:solidFill>
                          <a:srgbClr val="000000"/>
                        </a:solidFill>
                        <a:effectLst/>
                        <a:latin typeface="+mj-ea"/>
                        <a:ea typeface="+mj-ea"/>
                        <a:cs typeface="Arial" panose="020B0604020202020204" pitchFamily="34" charset="0"/>
                      </a:endParaRPr>
                    </a:p>
                    <a:p>
                      <a:pPr algn="l" fontAlgn="t"/>
                      <a:r>
                        <a:rPr lang="ko-KR" altLang="en-US" sz="800" b="0" i="0" u="none" strike="noStrike" dirty="0">
                          <a:solidFill>
                            <a:srgbClr val="000000"/>
                          </a:solidFill>
                          <a:effectLst/>
                          <a:latin typeface="+mj-ea"/>
                          <a:ea typeface="+mj-ea"/>
                          <a:cs typeface="Arial" panose="020B0604020202020204" pitchFamily="34" charset="0"/>
                        </a:rPr>
                        <a:t>취소</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847921853"/>
                  </a:ext>
                </a:extLst>
              </a:tr>
              <a:tr h="207727">
                <a:tc>
                  <a:txBody>
                    <a:bodyPr/>
                    <a:lstStyle/>
                    <a:p>
                      <a:pPr algn="ctr" fontAlgn="t"/>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7</a:t>
                      </a:r>
                      <a:endParaRPr lang="ko-KR" altLang="en-US" sz="800" b="0"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dirty="0">
                          <a:solidFill>
                            <a:srgbClr val="000000"/>
                          </a:solidFill>
                          <a:effectLst/>
                          <a:latin typeface="+mj-ea"/>
                          <a:ea typeface="+mj-ea"/>
                          <a:cs typeface="Arial" panose="020B0604020202020204" pitchFamily="34" charset="0"/>
                        </a:rPr>
                        <a:t>「생물학적 제제 등의 </a:t>
                      </a:r>
                      <a:r>
                        <a:rPr lang="ko-KR" altLang="en-US" sz="800" b="0" i="0" u="none" strike="noStrike" dirty="0" err="1">
                          <a:solidFill>
                            <a:srgbClr val="000000"/>
                          </a:solidFill>
                          <a:effectLst/>
                          <a:latin typeface="+mj-ea"/>
                          <a:ea typeface="+mj-ea"/>
                          <a:cs typeface="Arial" panose="020B0604020202020204" pitchFamily="34" charset="0"/>
                        </a:rPr>
                        <a:t>제조ㆍ판매관리</a:t>
                      </a:r>
                      <a:r>
                        <a:rPr lang="ko-KR" altLang="en-US" sz="800" b="0" i="0" u="none" strike="noStrike" dirty="0">
                          <a:solidFill>
                            <a:srgbClr val="000000"/>
                          </a:solidFill>
                          <a:effectLst/>
                          <a:latin typeface="+mj-ea"/>
                          <a:ea typeface="+mj-ea"/>
                          <a:cs typeface="Arial" panose="020B0604020202020204" pitchFamily="34" charset="0"/>
                        </a:rPr>
                        <a:t> </a:t>
                      </a:r>
                      <a:r>
                        <a:rPr lang="ko-KR" altLang="en-US" sz="800" b="0" i="0" u="none" strike="noStrike" dirty="0" err="1">
                          <a:solidFill>
                            <a:srgbClr val="000000"/>
                          </a:solidFill>
                          <a:effectLst/>
                          <a:latin typeface="+mj-ea"/>
                          <a:ea typeface="+mj-ea"/>
                          <a:cs typeface="Arial" panose="020B0604020202020204" pitchFamily="34" charset="0"/>
                        </a:rPr>
                        <a:t>규칙」제</a:t>
                      </a:r>
                      <a:r>
                        <a:rPr lang="en-US" altLang="ko-KR" sz="800" b="0" i="0" u="none" strike="noStrike" dirty="0">
                          <a:solidFill>
                            <a:srgbClr val="000000"/>
                          </a:solidFill>
                          <a:effectLst/>
                          <a:latin typeface="+mj-ea"/>
                          <a:ea typeface="+mj-ea"/>
                          <a:cs typeface="Arial" panose="020B0604020202020204" pitchFamily="34" charset="0"/>
                        </a:rPr>
                        <a:t>5</a:t>
                      </a:r>
                      <a:r>
                        <a:rPr lang="ko-KR" altLang="en-US" sz="800" b="0" i="0" u="none" strike="noStrike" dirty="0">
                          <a:solidFill>
                            <a:srgbClr val="000000"/>
                          </a:solidFill>
                          <a:effectLst/>
                          <a:latin typeface="+mj-ea"/>
                          <a:ea typeface="+mj-ea"/>
                          <a:cs typeface="Arial" panose="020B0604020202020204" pitchFamily="34" charset="0"/>
                        </a:rPr>
                        <a:t>조제</a:t>
                      </a:r>
                      <a:r>
                        <a:rPr lang="en-US" altLang="ko-KR" sz="800" b="0" i="0" u="none" strike="noStrike" dirty="0">
                          <a:solidFill>
                            <a:srgbClr val="000000"/>
                          </a:solidFill>
                          <a:effectLst/>
                          <a:latin typeface="+mj-ea"/>
                          <a:ea typeface="+mj-ea"/>
                          <a:cs typeface="Arial" panose="020B0604020202020204" pitchFamily="34" charset="0"/>
                        </a:rPr>
                        <a:t>1</a:t>
                      </a:r>
                      <a:r>
                        <a:rPr lang="ko-KR" altLang="en-US" sz="800" b="0" i="0" u="none" strike="noStrike" dirty="0" err="1">
                          <a:solidFill>
                            <a:srgbClr val="000000"/>
                          </a:solidFill>
                          <a:effectLst/>
                          <a:latin typeface="+mj-ea"/>
                          <a:ea typeface="+mj-ea"/>
                          <a:cs typeface="Arial" panose="020B0604020202020204" pitchFamily="34" charset="0"/>
                        </a:rPr>
                        <a:t>항제</a:t>
                      </a:r>
                      <a:r>
                        <a:rPr lang="en-US" altLang="ko-KR" sz="800" b="0" i="0" u="none" strike="noStrike" dirty="0">
                          <a:solidFill>
                            <a:srgbClr val="000000"/>
                          </a:solidFill>
                          <a:effectLst/>
                          <a:latin typeface="+mj-ea"/>
                          <a:ea typeface="+mj-ea"/>
                          <a:cs typeface="Arial" panose="020B0604020202020204" pitchFamily="34" charset="0"/>
                        </a:rPr>
                        <a:t>7</a:t>
                      </a:r>
                      <a:r>
                        <a:rPr lang="ko-KR" altLang="en-US" sz="800" b="0" i="0" u="none" strike="noStrike" dirty="0">
                          <a:solidFill>
                            <a:srgbClr val="000000"/>
                          </a:solidFill>
                          <a:effectLst/>
                          <a:latin typeface="+mj-ea"/>
                          <a:ea typeface="+mj-ea"/>
                          <a:cs typeface="Arial" panose="020B0604020202020204" pitchFamily="34" charset="0"/>
                        </a:rPr>
                        <a:t>호 및 제</a:t>
                      </a:r>
                      <a:r>
                        <a:rPr lang="en-US" altLang="ko-KR" sz="800" b="0" i="0" u="none" strike="noStrike" dirty="0">
                          <a:solidFill>
                            <a:srgbClr val="000000"/>
                          </a:solidFill>
                          <a:effectLst/>
                          <a:latin typeface="+mj-ea"/>
                          <a:ea typeface="+mj-ea"/>
                          <a:cs typeface="Arial" panose="020B0604020202020204" pitchFamily="34" charset="0"/>
                        </a:rPr>
                        <a:t>6</a:t>
                      </a:r>
                      <a:r>
                        <a:rPr lang="ko-KR" altLang="en-US" sz="800" b="0" i="0" u="none" strike="noStrike" dirty="0">
                          <a:solidFill>
                            <a:srgbClr val="000000"/>
                          </a:solidFill>
                          <a:effectLst/>
                          <a:latin typeface="+mj-ea"/>
                          <a:ea typeface="+mj-ea"/>
                          <a:cs typeface="Arial" panose="020B0604020202020204" pitchFamily="34" charset="0"/>
                        </a:rPr>
                        <a:t>조제</a:t>
                      </a:r>
                      <a:r>
                        <a:rPr lang="en-US" altLang="ko-KR" sz="800" b="0" i="0" u="none" strike="noStrike" dirty="0">
                          <a:solidFill>
                            <a:srgbClr val="000000"/>
                          </a:solidFill>
                          <a:effectLst/>
                          <a:latin typeface="+mj-ea"/>
                          <a:ea typeface="+mj-ea"/>
                          <a:cs typeface="Arial" panose="020B0604020202020204" pitchFamily="34" charset="0"/>
                        </a:rPr>
                        <a:t>1</a:t>
                      </a:r>
                      <a:r>
                        <a:rPr lang="ko-KR" altLang="en-US" sz="800" b="0" i="0" u="none" strike="noStrike" dirty="0" err="1">
                          <a:solidFill>
                            <a:srgbClr val="000000"/>
                          </a:solidFill>
                          <a:effectLst/>
                          <a:latin typeface="+mj-ea"/>
                          <a:ea typeface="+mj-ea"/>
                          <a:cs typeface="Arial" panose="020B0604020202020204" pitchFamily="34" charset="0"/>
                        </a:rPr>
                        <a:t>항제</a:t>
                      </a:r>
                      <a:r>
                        <a:rPr lang="en-US" altLang="ko-KR" sz="800" b="0" i="0" u="none" strike="noStrike" dirty="0">
                          <a:solidFill>
                            <a:srgbClr val="000000"/>
                          </a:solidFill>
                          <a:effectLst/>
                          <a:latin typeface="+mj-ea"/>
                          <a:ea typeface="+mj-ea"/>
                          <a:cs typeface="Arial" panose="020B0604020202020204" pitchFamily="34" charset="0"/>
                        </a:rPr>
                        <a:t>5</a:t>
                      </a:r>
                      <a:r>
                        <a:rPr lang="ko-KR" altLang="en-US" sz="800" b="0" i="0" u="none" strike="noStrike" dirty="0">
                          <a:solidFill>
                            <a:srgbClr val="000000"/>
                          </a:solidFill>
                          <a:effectLst/>
                          <a:latin typeface="+mj-ea"/>
                          <a:ea typeface="+mj-ea"/>
                          <a:cs typeface="Arial" panose="020B0604020202020204" pitchFamily="34" charset="0"/>
                        </a:rPr>
                        <a:t>호를 위반하여 자동온도기록장치에 대한 </a:t>
                      </a:r>
                      <a:r>
                        <a:rPr lang="ko-KR" altLang="en-US" sz="800" b="0" i="0" u="none" strike="noStrike" dirty="0" err="1">
                          <a:solidFill>
                            <a:srgbClr val="000000"/>
                          </a:solidFill>
                          <a:effectLst/>
                          <a:latin typeface="+mj-ea"/>
                          <a:ea typeface="+mj-ea"/>
                          <a:cs typeface="Arial" panose="020B0604020202020204" pitchFamily="34" charset="0"/>
                        </a:rPr>
                        <a:t>검정ㆍ교정을</a:t>
                      </a:r>
                      <a:r>
                        <a:rPr lang="ko-KR" altLang="en-US" sz="800" b="0" i="0" u="none" strike="noStrike" dirty="0">
                          <a:solidFill>
                            <a:srgbClr val="000000"/>
                          </a:solidFill>
                          <a:effectLst/>
                          <a:latin typeface="+mj-ea"/>
                          <a:ea typeface="+mj-ea"/>
                          <a:cs typeface="Arial" panose="020B0604020202020204" pitchFamily="34" charset="0"/>
                        </a:rPr>
                        <a:t> 실시하지 않은 경우 </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a:solidFill>
                            <a:srgbClr val="000000"/>
                          </a:solidFill>
                          <a:effectLst/>
                          <a:latin typeface="+mj-ea"/>
                          <a:ea typeface="+mj-ea"/>
                          <a:cs typeface="Arial" panose="020B0604020202020204" pitchFamily="34" charset="0"/>
                        </a:rPr>
                        <a:t>업무정지</a:t>
                      </a:r>
                      <a:br>
                        <a:rPr lang="ko-KR" altLang="en-US" sz="800" b="0" i="0" u="none" strike="noStrike">
                          <a:solidFill>
                            <a:srgbClr val="000000"/>
                          </a:solidFill>
                          <a:effectLst/>
                          <a:latin typeface="+mj-ea"/>
                          <a:ea typeface="+mj-ea"/>
                          <a:cs typeface="Arial" panose="020B0604020202020204" pitchFamily="34" charset="0"/>
                        </a:rPr>
                      </a:br>
                      <a:r>
                        <a:rPr lang="en-US" altLang="ko-KR" sz="800" b="0" i="0" u="none" strike="noStrike">
                          <a:solidFill>
                            <a:srgbClr val="000000"/>
                          </a:solidFill>
                          <a:effectLst/>
                          <a:latin typeface="+mj-ea"/>
                          <a:ea typeface="+mj-ea"/>
                          <a:cs typeface="Arial" panose="020B0604020202020204" pitchFamily="34" charset="0"/>
                        </a:rPr>
                        <a:t>15</a:t>
                      </a:r>
                      <a:r>
                        <a:rPr lang="ko-KR" altLang="en-US" sz="800" b="0" i="0" u="none" strike="noStrike">
                          <a:solidFill>
                            <a:srgbClr val="000000"/>
                          </a:solidFill>
                          <a:effectLst/>
                          <a:latin typeface="+mj-ea"/>
                          <a:ea typeface="+mj-ea"/>
                          <a:cs typeface="Arial" panose="020B0604020202020204" pitchFamily="34" charset="0"/>
                        </a:rPr>
                        <a:t>일</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a:solidFill>
                            <a:srgbClr val="000000"/>
                          </a:solidFill>
                          <a:effectLst/>
                          <a:latin typeface="+mj-ea"/>
                          <a:ea typeface="+mj-ea"/>
                          <a:cs typeface="Arial" panose="020B0604020202020204" pitchFamily="34" charset="0"/>
                        </a:rPr>
                        <a:t>업무정지</a:t>
                      </a:r>
                      <a:br>
                        <a:rPr lang="ko-KR" altLang="en-US" sz="800" b="0" i="0" u="none" strike="noStrike">
                          <a:solidFill>
                            <a:srgbClr val="000000"/>
                          </a:solidFill>
                          <a:effectLst/>
                          <a:latin typeface="+mj-ea"/>
                          <a:ea typeface="+mj-ea"/>
                          <a:cs typeface="Arial" panose="020B0604020202020204" pitchFamily="34" charset="0"/>
                        </a:rPr>
                      </a:br>
                      <a:r>
                        <a:rPr lang="en-US" altLang="ko-KR" sz="800" b="0" i="0" u="none" strike="noStrike">
                          <a:solidFill>
                            <a:srgbClr val="000000"/>
                          </a:solidFill>
                          <a:effectLst/>
                          <a:latin typeface="+mj-ea"/>
                          <a:ea typeface="+mj-ea"/>
                          <a:cs typeface="Arial" panose="020B0604020202020204" pitchFamily="34" charset="0"/>
                        </a:rPr>
                        <a:t>1</a:t>
                      </a:r>
                      <a:r>
                        <a:rPr lang="ko-KR" altLang="en-US" sz="800" b="0" i="0" u="none" strike="noStrike">
                          <a:solidFill>
                            <a:srgbClr val="000000"/>
                          </a:solidFill>
                          <a:effectLst/>
                          <a:latin typeface="+mj-ea"/>
                          <a:ea typeface="+mj-ea"/>
                          <a:cs typeface="Arial" panose="020B0604020202020204" pitchFamily="34" charset="0"/>
                        </a:rPr>
                        <a:t>개월</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a:solidFill>
                            <a:srgbClr val="000000"/>
                          </a:solidFill>
                          <a:effectLst/>
                          <a:latin typeface="+mj-ea"/>
                          <a:ea typeface="+mj-ea"/>
                          <a:cs typeface="Arial" panose="020B0604020202020204" pitchFamily="34" charset="0"/>
                        </a:rPr>
                        <a:t>업무정지</a:t>
                      </a:r>
                      <a:br>
                        <a:rPr lang="ko-KR" altLang="en-US" sz="800" b="0" i="0" u="none" strike="noStrike">
                          <a:solidFill>
                            <a:srgbClr val="000000"/>
                          </a:solidFill>
                          <a:effectLst/>
                          <a:latin typeface="+mj-ea"/>
                          <a:ea typeface="+mj-ea"/>
                          <a:cs typeface="Arial" panose="020B0604020202020204" pitchFamily="34" charset="0"/>
                        </a:rPr>
                      </a:br>
                      <a:r>
                        <a:rPr lang="en-US" altLang="ko-KR" sz="800" b="0" i="0" u="none" strike="noStrike">
                          <a:solidFill>
                            <a:srgbClr val="000000"/>
                          </a:solidFill>
                          <a:effectLst/>
                          <a:latin typeface="+mj-ea"/>
                          <a:ea typeface="+mj-ea"/>
                          <a:cs typeface="Arial" panose="020B0604020202020204" pitchFamily="34" charset="0"/>
                        </a:rPr>
                        <a:t>3</a:t>
                      </a:r>
                      <a:r>
                        <a:rPr lang="ko-KR" altLang="en-US" sz="800" b="0" i="0" u="none" strike="noStrike">
                          <a:solidFill>
                            <a:srgbClr val="000000"/>
                          </a:solidFill>
                          <a:effectLst/>
                          <a:latin typeface="+mj-ea"/>
                          <a:ea typeface="+mj-ea"/>
                          <a:cs typeface="Arial" panose="020B0604020202020204" pitchFamily="34" charset="0"/>
                        </a:rPr>
                        <a:t>개월</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a:solidFill>
                            <a:srgbClr val="000000"/>
                          </a:solidFill>
                          <a:effectLst/>
                          <a:latin typeface="+mj-ea"/>
                          <a:ea typeface="+mj-ea"/>
                          <a:cs typeface="Arial" panose="020B0604020202020204" pitchFamily="34" charset="0"/>
                        </a:rPr>
                        <a:t>업무정지</a:t>
                      </a:r>
                      <a:br>
                        <a:rPr lang="ko-KR" altLang="en-US" sz="800" b="0" i="0" u="none" strike="noStrike">
                          <a:solidFill>
                            <a:srgbClr val="000000"/>
                          </a:solidFill>
                          <a:effectLst/>
                          <a:latin typeface="+mj-ea"/>
                          <a:ea typeface="+mj-ea"/>
                          <a:cs typeface="Arial" panose="020B0604020202020204" pitchFamily="34" charset="0"/>
                        </a:rPr>
                      </a:br>
                      <a:r>
                        <a:rPr lang="en-US" altLang="ko-KR" sz="800" b="0" i="0" u="none" strike="noStrike">
                          <a:solidFill>
                            <a:srgbClr val="000000"/>
                          </a:solidFill>
                          <a:effectLst/>
                          <a:latin typeface="+mj-ea"/>
                          <a:ea typeface="+mj-ea"/>
                          <a:cs typeface="Arial" panose="020B0604020202020204" pitchFamily="34" charset="0"/>
                        </a:rPr>
                        <a:t>6</a:t>
                      </a:r>
                      <a:r>
                        <a:rPr lang="ko-KR" altLang="en-US" sz="800" b="0" i="0" u="none" strike="noStrike">
                          <a:solidFill>
                            <a:srgbClr val="000000"/>
                          </a:solidFill>
                          <a:effectLst/>
                          <a:latin typeface="+mj-ea"/>
                          <a:ea typeface="+mj-ea"/>
                          <a:cs typeface="Arial" panose="020B0604020202020204" pitchFamily="34" charset="0"/>
                        </a:rPr>
                        <a:t>개월</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897582071"/>
                  </a:ext>
                </a:extLst>
              </a:tr>
              <a:tr h="207727">
                <a:tc>
                  <a:txBody>
                    <a:bodyPr/>
                    <a:lstStyle/>
                    <a:p>
                      <a:pPr algn="ctr" fontAlgn="t"/>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8</a:t>
                      </a:r>
                      <a:endParaRPr lang="ko-KR" altLang="en-US" sz="800" b="0"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dirty="0">
                          <a:solidFill>
                            <a:srgbClr val="000000"/>
                          </a:solidFill>
                          <a:effectLst/>
                          <a:latin typeface="+mj-ea"/>
                          <a:ea typeface="+mj-ea"/>
                          <a:cs typeface="Arial" panose="020B0604020202020204" pitchFamily="34" charset="0"/>
                        </a:rPr>
                        <a:t>「생물학적 제제 등의 </a:t>
                      </a:r>
                      <a:r>
                        <a:rPr lang="ko-KR" altLang="en-US" sz="800" b="0" i="0" u="none" strike="noStrike" dirty="0" err="1">
                          <a:solidFill>
                            <a:srgbClr val="000000"/>
                          </a:solidFill>
                          <a:effectLst/>
                          <a:latin typeface="+mj-ea"/>
                          <a:ea typeface="+mj-ea"/>
                          <a:cs typeface="Arial" panose="020B0604020202020204" pitchFamily="34" charset="0"/>
                        </a:rPr>
                        <a:t>제조ㆍ판매관리</a:t>
                      </a:r>
                      <a:r>
                        <a:rPr lang="ko-KR" altLang="en-US" sz="800" b="0" i="0" u="none" strike="noStrike" dirty="0">
                          <a:solidFill>
                            <a:srgbClr val="000000"/>
                          </a:solidFill>
                          <a:effectLst/>
                          <a:latin typeface="+mj-ea"/>
                          <a:ea typeface="+mj-ea"/>
                          <a:cs typeface="Arial" panose="020B0604020202020204" pitchFamily="34" charset="0"/>
                        </a:rPr>
                        <a:t> </a:t>
                      </a:r>
                      <a:r>
                        <a:rPr lang="ko-KR" altLang="en-US" sz="800" b="0" i="0" u="none" strike="noStrike" dirty="0" err="1">
                          <a:solidFill>
                            <a:srgbClr val="000000"/>
                          </a:solidFill>
                          <a:effectLst/>
                          <a:latin typeface="+mj-ea"/>
                          <a:ea typeface="+mj-ea"/>
                          <a:cs typeface="Arial" panose="020B0604020202020204" pitchFamily="34" charset="0"/>
                        </a:rPr>
                        <a:t>규칙」제</a:t>
                      </a:r>
                      <a:r>
                        <a:rPr lang="en-US" altLang="ko-KR" sz="800" b="0" i="0" u="none" strike="noStrike" dirty="0">
                          <a:solidFill>
                            <a:srgbClr val="000000"/>
                          </a:solidFill>
                          <a:effectLst/>
                          <a:latin typeface="+mj-ea"/>
                          <a:ea typeface="+mj-ea"/>
                          <a:cs typeface="Arial" panose="020B0604020202020204" pitchFamily="34" charset="0"/>
                        </a:rPr>
                        <a:t>6</a:t>
                      </a:r>
                      <a:r>
                        <a:rPr lang="ko-KR" altLang="en-US" sz="800" b="0" i="0" u="none" strike="noStrike" dirty="0">
                          <a:solidFill>
                            <a:srgbClr val="000000"/>
                          </a:solidFill>
                          <a:effectLst/>
                          <a:latin typeface="+mj-ea"/>
                          <a:ea typeface="+mj-ea"/>
                          <a:cs typeface="Arial" panose="020B0604020202020204" pitchFamily="34" charset="0"/>
                        </a:rPr>
                        <a:t>조제</a:t>
                      </a:r>
                      <a:r>
                        <a:rPr lang="en-US" altLang="ko-KR" sz="800" b="0" i="0" u="none" strike="noStrike" dirty="0">
                          <a:solidFill>
                            <a:srgbClr val="000000"/>
                          </a:solidFill>
                          <a:effectLst/>
                          <a:latin typeface="+mj-ea"/>
                          <a:ea typeface="+mj-ea"/>
                          <a:cs typeface="Arial" panose="020B0604020202020204" pitchFamily="34" charset="0"/>
                        </a:rPr>
                        <a:t>1</a:t>
                      </a:r>
                      <a:r>
                        <a:rPr lang="ko-KR" altLang="en-US" sz="800" b="0" i="0" u="none" strike="noStrike" dirty="0" err="1">
                          <a:solidFill>
                            <a:srgbClr val="000000"/>
                          </a:solidFill>
                          <a:effectLst/>
                          <a:latin typeface="+mj-ea"/>
                          <a:ea typeface="+mj-ea"/>
                          <a:cs typeface="Arial" panose="020B0604020202020204" pitchFamily="34" charset="0"/>
                        </a:rPr>
                        <a:t>항제</a:t>
                      </a:r>
                      <a:r>
                        <a:rPr lang="en-US" altLang="ko-KR" sz="800" b="0" i="0" u="none" strike="noStrike" dirty="0">
                          <a:solidFill>
                            <a:srgbClr val="000000"/>
                          </a:solidFill>
                          <a:effectLst/>
                          <a:latin typeface="+mj-ea"/>
                          <a:ea typeface="+mj-ea"/>
                          <a:cs typeface="Arial" panose="020B0604020202020204" pitchFamily="34" charset="0"/>
                        </a:rPr>
                        <a:t>1</a:t>
                      </a:r>
                      <a:r>
                        <a:rPr lang="ko-KR" altLang="en-US" sz="800" b="0" i="0" u="none" strike="noStrike" dirty="0">
                          <a:solidFill>
                            <a:srgbClr val="000000"/>
                          </a:solidFill>
                          <a:effectLst/>
                          <a:latin typeface="+mj-ea"/>
                          <a:ea typeface="+mj-ea"/>
                          <a:cs typeface="Arial" panose="020B0604020202020204" pitchFamily="34" charset="0"/>
                        </a:rPr>
                        <a:t>호를 위반하여 수송용기 외부에 온도계를 설치하지 않거나 생물학적 제제등의 수송설비에 대한 수송검증을 실시하지 않은 경우</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a:solidFill>
                            <a:srgbClr val="000000"/>
                          </a:solidFill>
                          <a:effectLst/>
                          <a:latin typeface="+mj-ea"/>
                          <a:ea typeface="+mj-ea"/>
                          <a:cs typeface="Arial" panose="020B0604020202020204" pitchFamily="34" charset="0"/>
                        </a:rPr>
                        <a:t>업무정지</a:t>
                      </a:r>
                      <a:br>
                        <a:rPr lang="ko-KR" altLang="en-US" sz="800" b="0" i="0" u="none" strike="noStrike">
                          <a:solidFill>
                            <a:srgbClr val="000000"/>
                          </a:solidFill>
                          <a:effectLst/>
                          <a:latin typeface="+mj-ea"/>
                          <a:ea typeface="+mj-ea"/>
                          <a:cs typeface="Arial" panose="020B0604020202020204" pitchFamily="34" charset="0"/>
                        </a:rPr>
                      </a:br>
                      <a:r>
                        <a:rPr lang="en-US" altLang="ko-KR" sz="800" b="0" i="0" u="none" strike="noStrike">
                          <a:solidFill>
                            <a:srgbClr val="000000"/>
                          </a:solidFill>
                          <a:effectLst/>
                          <a:latin typeface="+mj-ea"/>
                          <a:ea typeface="+mj-ea"/>
                          <a:cs typeface="Arial" panose="020B0604020202020204" pitchFamily="34" charset="0"/>
                        </a:rPr>
                        <a:t>15</a:t>
                      </a:r>
                      <a:r>
                        <a:rPr lang="ko-KR" altLang="en-US" sz="800" b="0" i="0" u="none" strike="noStrike">
                          <a:solidFill>
                            <a:srgbClr val="000000"/>
                          </a:solidFill>
                          <a:effectLst/>
                          <a:latin typeface="+mj-ea"/>
                          <a:ea typeface="+mj-ea"/>
                          <a:cs typeface="Arial" panose="020B0604020202020204" pitchFamily="34" charset="0"/>
                        </a:rPr>
                        <a:t>일</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a:solidFill>
                            <a:srgbClr val="000000"/>
                          </a:solidFill>
                          <a:effectLst/>
                          <a:latin typeface="+mj-ea"/>
                          <a:ea typeface="+mj-ea"/>
                          <a:cs typeface="Arial" panose="020B0604020202020204" pitchFamily="34" charset="0"/>
                        </a:rPr>
                        <a:t>업무정지</a:t>
                      </a:r>
                      <a:br>
                        <a:rPr lang="ko-KR" altLang="en-US" sz="800" b="0" i="0" u="none" strike="noStrike">
                          <a:solidFill>
                            <a:srgbClr val="000000"/>
                          </a:solidFill>
                          <a:effectLst/>
                          <a:latin typeface="+mj-ea"/>
                          <a:ea typeface="+mj-ea"/>
                          <a:cs typeface="Arial" panose="020B0604020202020204" pitchFamily="34" charset="0"/>
                        </a:rPr>
                      </a:br>
                      <a:r>
                        <a:rPr lang="en-US" altLang="ko-KR" sz="800" b="0" i="0" u="none" strike="noStrike">
                          <a:solidFill>
                            <a:srgbClr val="000000"/>
                          </a:solidFill>
                          <a:effectLst/>
                          <a:latin typeface="+mj-ea"/>
                          <a:ea typeface="+mj-ea"/>
                          <a:cs typeface="Arial" panose="020B0604020202020204" pitchFamily="34" charset="0"/>
                        </a:rPr>
                        <a:t>1</a:t>
                      </a:r>
                      <a:r>
                        <a:rPr lang="ko-KR" altLang="en-US" sz="800" b="0" i="0" u="none" strike="noStrike">
                          <a:solidFill>
                            <a:srgbClr val="000000"/>
                          </a:solidFill>
                          <a:effectLst/>
                          <a:latin typeface="+mj-ea"/>
                          <a:ea typeface="+mj-ea"/>
                          <a:cs typeface="Arial" panose="020B0604020202020204" pitchFamily="34" charset="0"/>
                        </a:rPr>
                        <a:t>개월</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a:solidFill>
                            <a:srgbClr val="000000"/>
                          </a:solidFill>
                          <a:effectLst/>
                          <a:latin typeface="+mj-ea"/>
                          <a:ea typeface="+mj-ea"/>
                          <a:cs typeface="Arial" panose="020B0604020202020204" pitchFamily="34" charset="0"/>
                        </a:rPr>
                        <a:t>업무정지</a:t>
                      </a:r>
                      <a:br>
                        <a:rPr lang="ko-KR" altLang="en-US" sz="800" b="0" i="0" u="none" strike="noStrike">
                          <a:solidFill>
                            <a:srgbClr val="000000"/>
                          </a:solidFill>
                          <a:effectLst/>
                          <a:latin typeface="+mj-ea"/>
                          <a:ea typeface="+mj-ea"/>
                          <a:cs typeface="Arial" panose="020B0604020202020204" pitchFamily="34" charset="0"/>
                        </a:rPr>
                      </a:br>
                      <a:r>
                        <a:rPr lang="en-US" altLang="ko-KR" sz="800" b="0" i="0" u="none" strike="noStrike">
                          <a:solidFill>
                            <a:srgbClr val="000000"/>
                          </a:solidFill>
                          <a:effectLst/>
                          <a:latin typeface="+mj-ea"/>
                          <a:ea typeface="+mj-ea"/>
                          <a:cs typeface="Arial" panose="020B0604020202020204" pitchFamily="34" charset="0"/>
                        </a:rPr>
                        <a:t>3</a:t>
                      </a:r>
                      <a:r>
                        <a:rPr lang="ko-KR" altLang="en-US" sz="800" b="0" i="0" u="none" strike="noStrike">
                          <a:solidFill>
                            <a:srgbClr val="000000"/>
                          </a:solidFill>
                          <a:effectLst/>
                          <a:latin typeface="+mj-ea"/>
                          <a:ea typeface="+mj-ea"/>
                          <a:cs typeface="Arial" panose="020B0604020202020204" pitchFamily="34" charset="0"/>
                        </a:rPr>
                        <a:t>개월</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a:solidFill>
                            <a:srgbClr val="000000"/>
                          </a:solidFill>
                          <a:effectLst/>
                          <a:latin typeface="+mj-ea"/>
                          <a:ea typeface="+mj-ea"/>
                          <a:cs typeface="Arial" panose="020B0604020202020204" pitchFamily="34" charset="0"/>
                        </a:rPr>
                        <a:t>업무정지</a:t>
                      </a:r>
                      <a:br>
                        <a:rPr lang="ko-KR" altLang="en-US" sz="800" b="0" i="0" u="none" strike="noStrike">
                          <a:solidFill>
                            <a:srgbClr val="000000"/>
                          </a:solidFill>
                          <a:effectLst/>
                          <a:latin typeface="+mj-ea"/>
                          <a:ea typeface="+mj-ea"/>
                          <a:cs typeface="Arial" panose="020B0604020202020204" pitchFamily="34" charset="0"/>
                        </a:rPr>
                      </a:br>
                      <a:r>
                        <a:rPr lang="en-US" altLang="ko-KR" sz="800" b="0" i="0" u="none" strike="noStrike">
                          <a:solidFill>
                            <a:srgbClr val="000000"/>
                          </a:solidFill>
                          <a:effectLst/>
                          <a:latin typeface="+mj-ea"/>
                          <a:ea typeface="+mj-ea"/>
                          <a:cs typeface="Arial" panose="020B0604020202020204" pitchFamily="34" charset="0"/>
                        </a:rPr>
                        <a:t>6</a:t>
                      </a:r>
                      <a:r>
                        <a:rPr lang="ko-KR" altLang="en-US" sz="800" b="0" i="0" u="none" strike="noStrike">
                          <a:solidFill>
                            <a:srgbClr val="000000"/>
                          </a:solidFill>
                          <a:effectLst/>
                          <a:latin typeface="+mj-ea"/>
                          <a:ea typeface="+mj-ea"/>
                          <a:cs typeface="Arial" panose="020B0604020202020204" pitchFamily="34" charset="0"/>
                        </a:rPr>
                        <a:t>개월</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050533123"/>
                  </a:ext>
                </a:extLst>
              </a:tr>
              <a:tr h="207727">
                <a:tc>
                  <a:txBody>
                    <a:bodyPr/>
                    <a:lstStyle/>
                    <a:p>
                      <a:pPr algn="ctr" fontAlgn="t"/>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9</a:t>
                      </a:r>
                      <a:endParaRPr lang="ko-KR" altLang="en-US" sz="800" b="0"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dirty="0">
                          <a:solidFill>
                            <a:srgbClr val="000000"/>
                          </a:solidFill>
                          <a:effectLst/>
                          <a:latin typeface="+mj-ea"/>
                          <a:ea typeface="+mj-ea"/>
                          <a:cs typeface="Arial" panose="020B0604020202020204" pitchFamily="34" charset="0"/>
                        </a:rPr>
                        <a:t>「생물학적 제제 등의 </a:t>
                      </a:r>
                      <a:r>
                        <a:rPr lang="ko-KR" altLang="en-US" sz="800" b="0" i="0" u="none" strike="noStrike" dirty="0" err="1">
                          <a:solidFill>
                            <a:srgbClr val="000000"/>
                          </a:solidFill>
                          <a:effectLst/>
                          <a:latin typeface="+mj-ea"/>
                          <a:ea typeface="+mj-ea"/>
                          <a:cs typeface="Arial" panose="020B0604020202020204" pitchFamily="34" charset="0"/>
                        </a:rPr>
                        <a:t>제조ㆍ판매관리</a:t>
                      </a:r>
                      <a:r>
                        <a:rPr lang="ko-KR" altLang="en-US" sz="800" b="0" i="0" u="none" strike="noStrike" dirty="0">
                          <a:solidFill>
                            <a:srgbClr val="000000"/>
                          </a:solidFill>
                          <a:effectLst/>
                          <a:latin typeface="+mj-ea"/>
                          <a:ea typeface="+mj-ea"/>
                          <a:cs typeface="Arial" panose="020B0604020202020204" pitchFamily="34" charset="0"/>
                        </a:rPr>
                        <a:t> </a:t>
                      </a:r>
                      <a:r>
                        <a:rPr lang="ko-KR" altLang="en-US" sz="800" b="0" i="0" u="none" strike="noStrike" dirty="0" err="1">
                          <a:solidFill>
                            <a:srgbClr val="000000"/>
                          </a:solidFill>
                          <a:effectLst/>
                          <a:latin typeface="+mj-ea"/>
                          <a:ea typeface="+mj-ea"/>
                          <a:cs typeface="Arial" panose="020B0604020202020204" pitchFamily="34" charset="0"/>
                        </a:rPr>
                        <a:t>규칙」제</a:t>
                      </a:r>
                      <a:r>
                        <a:rPr lang="en-US" altLang="ko-KR" sz="800" b="0" i="0" u="none" strike="noStrike" dirty="0">
                          <a:solidFill>
                            <a:srgbClr val="000000"/>
                          </a:solidFill>
                          <a:effectLst/>
                          <a:latin typeface="+mj-ea"/>
                          <a:ea typeface="+mj-ea"/>
                          <a:cs typeface="Arial" panose="020B0604020202020204" pitchFamily="34" charset="0"/>
                        </a:rPr>
                        <a:t>6</a:t>
                      </a:r>
                      <a:r>
                        <a:rPr lang="ko-KR" altLang="en-US" sz="800" b="0" i="0" u="none" strike="noStrike" dirty="0">
                          <a:solidFill>
                            <a:srgbClr val="000000"/>
                          </a:solidFill>
                          <a:effectLst/>
                          <a:latin typeface="+mj-ea"/>
                          <a:ea typeface="+mj-ea"/>
                          <a:cs typeface="Arial" panose="020B0604020202020204" pitchFamily="34" charset="0"/>
                        </a:rPr>
                        <a:t>조제</a:t>
                      </a:r>
                      <a:r>
                        <a:rPr lang="en-US" altLang="ko-KR" sz="800" b="0" i="0" u="none" strike="noStrike" dirty="0">
                          <a:solidFill>
                            <a:srgbClr val="000000"/>
                          </a:solidFill>
                          <a:effectLst/>
                          <a:latin typeface="+mj-ea"/>
                          <a:ea typeface="+mj-ea"/>
                          <a:cs typeface="Arial" panose="020B0604020202020204" pitchFamily="34" charset="0"/>
                        </a:rPr>
                        <a:t>1</a:t>
                      </a:r>
                      <a:r>
                        <a:rPr lang="ko-KR" altLang="en-US" sz="800" b="0" i="0" u="none" strike="noStrike" dirty="0" err="1">
                          <a:solidFill>
                            <a:srgbClr val="000000"/>
                          </a:solidFill>
                          <a:effectLst/>
                          <a:latin typeface="+mj-ea"/>
                          <a:ea typeface="+mj-ea"/>
                          <a:cs typeface="Arial" panose="020B0604020202020204" pitchFamily="34" charset="0"/>
                        </a:rPr>
                        <a:t>항제</a:t>
                      </a:r>
                      <a:r>
                        <a:rPr lang="en-US" altLang="ko-KR" sz="800" b="0" i="0" u="none" strike="noStrike" dirty="0">
                          <a:solidFill>
                            <a:srgbClr val="000000"/>
                          </a:solidFill>
                          <a:effectLst/>
                          <a:latin typeface="+mj-ea"/>
                          <a:ea typeface="+mj-ea"/>
                          <a:cs typeface="Arial" panose="020B0604020202020204" pitchFamily="34" charset="0"/>
                        </a:rPr>
                        <a:t>4</a:t>
                      </a:r>
                      <a:r>
                        <a:rPr lang="ko-KR" altLang="en-US" sz="800" b="0" i="0" u="none" strike="noStrike" dirty="0">
                          <a:solidFill>
                            <a:srgbClr val="000000"/>
                          </a:solidFill>
                          <a:effectLst/>
                          <a:latin typeface="+mj-ea"/>
                          <a:ea typeface="+mj-ea"/>
                          <a:cs typeface="Arial" panose="020B0604020202020204" pitchFamily="34" charset="0"/>
                        </a:rPr>
                        <a:t>호를 위반하여 자동온도기록장치의 온도 기록을 조작하는 경우</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a:solidFill>
                            <a:srgbClr val="000000"/>
                          </a:solidFill>
                          <a:effectLst/>
                          <a:latin typeface="+mj-ea"/>
                          <a:ea typeface="+mj-ea"/>
                          <a:cs typeface="Arial" panose="020B0604020202020204" pitchFamily="34" charset="0"/>
                        </a:rPr>
                        <a:t>업무정지</a:t>
                      </a:r>
                      <a:br>
                        <a:rPr lang="ko-KR" altLang="en-US" sz="800" b="0" i="0" u="none" strike="noStrike">
                          <a:solidFill>
                            <a:srgbClr val="000000"/>
                          </a:solidFill>
                          <a:effectLst/>
                          <a:latin typeface="+mj-ea"/>
                          <a:ea typeface="+mj-ea"/>
                          <a:cs typeface="Arial" panose="020B0604020202020204" pitchFamily="34" charset="0"/>
                        </a:rPr>
                      </a:br>
                      <a:r>
                        <a:rPr lang="en-US" altLang="ko-KR" sz="800" b="0" i="0" u="none" strike="noStrike">
                          <a:solidFill>
                            <a:srgbClr val="000000"/>
                          </a:solidFill>
                          <a:effectLst/>
                          <a:latin typeface="+mj-ea"/>
                          <a:ea typeface="+mj-ea"/>
                          <a:cs typeface="Arial" panose="020B0604020202020204" pitchFamily="34" charset="0"/>
                        </a:rPr>
                        <a:t>3</a:t>
                      </a:r>
                      <a:r>
                        <a:rPr lang="ko-KR" altLang="en-US" sz="800" b="0" i="0" u="none" strike="noStrike">
                          <a:solidFill>
                            <a:srgbClr val="000000"/>
                          </a:solidFill>
                          <a:effectLst/>
                          <a:latin typeface="+mj-ea"/>
                          <a:ea typeface="+mj-ea"/>
                          <a:cs typeface="Arial" panose="020B0604020202020204" pitchFamily="34" charset="0"/>
                        </a:rPr>
                        <a:t>개월</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a:solidFill>
                            <a:srgbClr val="000000"/>
                          </a:solidFill>
                          <a:effectLst/>
                          <a:latin typeface="+mj-ea"/>
                          <a:ea typeface="+mj-ea"/>
                          <a:cs typeface="Arial" panose="020B0604020202020204" pitchFamily="34" charset="0"/>
                        </a:rPr>
                        <a:t>업무정지</a:t>
                      </a:r>
                      <a:br>
                        <a:rPr lang="ko-KR" altLang="en-US" sz="800" b="0" i="0" u="none" strike="noStrike">
                          <a:solidFill>
                            <a:srgbClr val="000000"/>
                          </a:solidFill>
                          <a:effectLst/>
                          <a:latin typeface="+mj-ea"/>
                          <a:ea typeface="+mj-ea"/>
                          <a:cs typeface="Arial" panose="020B0604020202020204" pitchFamily="34" charset="0"/>
                        </a:rPr>
                      </a:br>
                      <a:r>
                        <a:rPr lang="en-US" altLang="ko-KR" sz="800" b="0" i="0" u="none" strike="noStrike">
                          <a:solidFill>
                            <a:srgbClr val="000000"/>
                          </a:solidFill>
                          <a:effectLst/>
                          <a:latin typeface="+mj-ea"/>
                          <a:ea typeface="+mj-ea"/>
                          <a:cs typeface="Arial" panose="020B0604020202020204" pitchFamily="34" charset="0"/>
                        </a:rPr>
                        <a:t>6</a:t>
                      </a:r>
                      <a:r>
                        <a:rPr lang="ko-KR" altLang="en-US" sz="800" b="0" i="0" u="none" strike="noStrike">
                          <a:solidFill>
                            <a:srgbClr val="000000"/>
                          </a:solidFill>
                          <a:effectLst/>
                          <a:latin typeface="+mj-ea"/>
                          <a:ea typeface="+mj-ea"/>
                          <a:cs typeface="Arial" panose="020B0604020202020204" pitchFamily="34" charset="0"/>
                        </a:rPr>
                        <a:t>개월</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dirty="0" err="1">
                          <a:solidFill>
                            <a:srgbClr val="000000"/>
                          </a:solidFill>
                          <a:effectLst/>
                          <a:latin typeface="+mj-ea"/>
                          <a:ea typeface="+mj-ea"/>
                          <a:cs typeface="Arial" panose="020B0604020202020204" pitchFamily="34" charset="0"/>
                        </a:rPr>
                        <a:t>입허가</a:t>
                      </a:r>
                      <a:r>
                        <a:rPr lang="ko-KR" altLang="en-US" sz="800" b="0" i="0" u="none" strike="noStrike" dirty="0">
                          <a:solidFill>
                            <a:srgbClr val="000000"/>
                          </a:solidFill>
                          <a:effectLst/>
                          <a:latin typeface="+mj-ea"/>
                          <a:ea typeface="+mj-ea"/>
                          <a:cs typeface="Arial" panose="020B0604020202020204" pitchFamily="34" charset="0"/>
                        </a:rPr>
                        <a:t> </a:t>
                      </a:r>
                      <a:endParaRPr lang="en-US" altLang="ko-KR" sz="800" b="0" i="0" u="none" strike="noStrike" dirty="0">
                        <a:solidFill>
                          <a:srgbClr val="000000"/>
                        </a:solidFill>
                        <a:effectLst/>
                        <a:latin typeface="+mj-ea"/>
                        <a:ea typeface="+mj-ea"/>
                        <a:cs typeface="Arial" panose="020B0604020202020204" pitchFamily="34" charset="0"/>
                      </a:endParaRPr>
                    </a:p>
                    <a:p>
                      <a:pPr algn="l" fontAlgn="t"/>
                      <a:r>
                        <a:rPr lang="ko-KR" altLang="en-US" sz="800" b="0" i="0" u="none" strike="noStrike" dirty="0">
                          <a:solidFill>
                            <a:srgbClr val="000000"/>
                          </a:solidFill>
                          <a:effectLst/>
                          <a:latin typeface="+mj-ea"/>
                          <a:ea typeface="+mj-ea"/>
                          <a:cs typeface="Arial" panose="020B0604020202020204" pitchFamily="34" charset="0"/>
                        </a:rPr>
                        <a:t>취소</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mj-ea"/>
                          <a:ea typeface="+mj-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575663199"/>
                  </a:ext>
                </a:extLst>
              </a:tr>
              <a:tr h="207727">
                <a:tc>
                  <a:txBody>
                    <a:bodyPr/>
                    <a:lstStyle/>
                    <a:p>
                      <a:pPr algn="ctr" fontAlgn="t"/>
                      <a:r>
                        <a:rPr lang="en-US" altLang="ko-KR" sz="800" b="0" i="0" u="none" strike="noStrike" dirty="0">
                          <a:solidFill>
                            <a:srgbClr val="000000"/>
                          </a:solidFill>
                          <a:effectLst/>
                          <a:latin typeface="Arial" panose="020B0604020202020204" pitchFamily="34" charset="0"/>
                          <a:ea typeface="+mj-ea"/>
                          <a:cs typeface="Arial" panose="020B0604020202020204" pitchFamily="34" charset="0"/>
                        </a:rPr>
                        <a:t>10</a:t>
                      </a:r>
                      <a:endParaRPr lang="ko-KR" altLang="en-US" sz="800" b="0" i="0" u="none" strike="noStrike" dirty="0">
                        <a:solidFill>
                          <a:srgbClr val="000000"/>
                        </a:solidFill>
                        <a:effectLst/>
                        <a:latin typeface="Arial" panose="020B0604020202020204" pitchFamily="34" charset="0"/>
                        <a:ea typeface="+mj-ea"/>
                        <a:cs typeface="Arial" panose="020B0604020202020204" pitchFamily="34" charset="0"/>
                      </a:endParaRP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dirty="0">
                          <a:solidFill>
                            <a:srgbClr val="000000"/>
                          </a:solidFill>
                          <a:effectLst/>
                          <a:latin typeface="+mj-ea"/>
                          <a:ea typeface="+mj-ea"/>
                          <a:cs typeface="Arial" panose="020B0604020202020204" pitchFamily="34" charset="0"/>
                        </a:rPr>
                        <a:t>그 밖에 의약품 유통품질 관리기준 또는 생물학적 제제등의 </a:t>
                      </a:r>
                      <a:r>
                        <a:rPr lang="ko-KR" altLang="en-US" sz="800" b="0" i="0" u="none" strike="noStrike" dirty="0" err="1">
                          <a:solidFill>
                            <a:srgbClr val="000000"/>
                          </a:solidFill>
                          <a:effectLst/>
                          <a:latin typeface="+mj-ea"/>
                          <a:ea typeface="+mj-ea"/>
                          <a:cs typeface="Arial" panose="020B0604020202020204" pitchFamily="34" charset="0"/>
                        </a:rPr>
                        <a:t>보관ㆍ수송</a:t>
                      </a:r>
                      <a:r>
                        <a:rPr lang="ko-KR" altLang="en-US" sz="800" b="0" i="0" u="none" strike="noStrike" dirty="0">
                          <a:solidFill>
                            <a:srgbClr val="000000"/>
                          </a:solidFill>
                          <a:effectLst/>
                          <a:latin typeface="+mj-ea"/>
                          <a:ea typeface="+mj-ea"/>
                          <a:cs typeface="Arial" panose="020B0604020202020204" pitchFamily="34" charset="0"/>
                        </a:rPr>
                        <a:t> 시 정하는 사항을 준수하지 않은 경우 </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ctr"/>
                      <a:r>
                        <a:rPr lang="ko-KR" altLang="en-US" sz="800" b="0" i="0" u="none" strike="noStrike">
                          <a:solidFill>
                            <a:srgbClr val="000000"/>
                          </a:solidFill>
                          <a:effectLst/>
                          <a:latin typeface="+mj-ea"/>
                          <a:ea typeface="+mj-ea"/>
                          <a:cs typeface="Arial" panose="020B0604020202020204" pitchFamily="34" charset="0"/>
                        </a:rPr>
                        <a:t>시정명령</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a:solidFill>
                            <a:srgbClr val="000000"/>
                          </a:solidFill>
                          <a:effectLst/>
                          <a:latin typeface="+mj-ea"/>
                          <a:ea typeface="+mj-ea"/>
                          <a:cs typeface="Arial" panose="020B0604020202020204" pitchFamily="34" charset="0"/>
                        </a:rPr>
                        <a:t>업무정지</a:t>
                      </a:r>
                      <a:br>
                        <a:rPr lang="ko-KR" altLang="en-US" sz="800" b="0" i="0" u="none" strike="noStrike">
                          <a:solidFill>
                            <a:srgbClr val="000000"/>
                          </a:solidFill>
                          <a:effectLst/>
                          <a:latin typeface="+mj-ea"/>
                          <a:ea typeface="+mj-ea"/>
                          <a:cs typeface="Arial" panose="020B0604020202020204" pitchFamily="34" charset="0"/>
                        </a:rPr>
                      </a:br>
                      <a:r>
                        <a:rPr lang="en-US" altLang="ko-KR" sz="800" b="0" i="0" u="none" strike="noStrike">
                          <a:solidFill>
                            <a:srgbClr val="000000"/>
                          </a:solidFill>
                          <a:effectLst/>
                          <a:latin typeface="+mj-ea"/>
                          <a:ea typeface="+mj-ea"/>
                          <a:cs typeface="Arial" panose="020B0604020202020204" pitchFamily="34" charset="0"/>
                        </a:rPr>
                        <a:t>3</a:t>
                      </a:r>
                      <a:r>
                        <a:rPr lang="ko-KR" altLang="en-US" sz="800" b="0" i="0" u="none" strike="noStrike">
                          <a:solidFill>
                            <a:srgbClr val="000000"/>
                          </a:solidFill>
                          <a:effectLst/>
                          <a:latin typeface="+mj-ea"/>
                          <a:ea typeface="+mj-ea"/>
                          <a:cs typeface="Arial" panose="020B0604020202020204" pitchFamily="34" charset="0"/>
                        </a:rPr>
                        <a:t>일</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a:solidFill>
                            <a:srgbClr val="000000"/>
                          </a:solidFill>
                          <a:effectLst/>
                          <a:latin typeface="+mj-ea"/>
                          <a:ea typeface="+mj-ea"/>
                          <a:cs typeface="Arial" panose="020B0604020202020204" pitchFamily="34" charset="0"/>
                        </a:rPr>
                        <a:t>업무정지</a:t>
                      </a:r>
                      <a:br>
                        <a:rPr lang="ko-KR" altLang="en-US" sz="800" b="0" i="0" u="none" strike="noStrike">
                          <a:solidFill>
                            <a:srgbClr val="000000"/>
                          </a:solidFill>
                          <a:effectLst/>
                          <a:latin typeface="+mj-ea"/>
                          <a:ea typeface="+mj-ea"/>
                          <a:cs typeface="Arial" panose="020B0604020202020204" pitchFamily="34" charset="0"/>
                        </a:rPr>
                      </a:br>
                      <a:r>
                        <a:rPr lang="en-US" altLang="ko-KR" sz="800" b="0" i="0" u="none" strike="noStrike">
                          <a:solidFill>
                            <a:srgbClr val="000000"/>
                          </a:solidFill>
                          <a:effectLst/>
                          <a:latin typeface="+mj-ea"/>
                          <a:ea typeface="+mj-ea"/>
                          <a:cs typeface="Arial" panose="020B0604020202020204" pitchFamily="34" charset="0"/>
                        </a:rPr>
                        <a:t>7</a:t>
                      </a:r>
                      <a:r>
                        <a:rPr lang="ko-KR" altLang="en-US" sz="800" b="0" i="0" u="none" strike="noStrike">
                          <a:solidFill>
                            <a:srgbClr val="000000"/>
                          </a:solidFill>
                          <a:effectLst/>
                          <a:latin typeface="+mj-ea"/>
                          <a:ea typeface="+mj-ea"/>
                          <a:cs typeface="Arial" panose="020B0604020202020204" pitchFamily="34" charset="0"/>
                        </a:rPr>
                        <a:t>일</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l" fontAlgn="t"/>
                      <a:r>
                        <a:rPr lang="ko-KR" altLang="en-US" sz="800" b="0" i="0" u="none" strike="noStrike" dirty="0">
                          <a:solidFill>
                            <a:srgbClr val="000000"/>
                          </a:solidFill>
                          <a:effectLst/>
                          <a:latin typeface="+mj-ea"/>
                          <a:ea typeface="+mj-ea"/>
                          <a:cs typeface="Arial" panose="020B0604020202020204" pitchFamily="34" charset="0"/>
                        </a:rPr>
                        <a:t>업무정지</a:t>
                      </a:r>
                      <a:br>
                        <a:rPr lang="ko-KR" altLang="en-US" sz="800" b="0" i="0" u="none" strike="noStrike" dirty="0">
                          <a:solidFill>
                            <a:srgbClr val="000000"/>
                          </a:solidFill>
                          <a:effectLst/>
                          <a:latin typeface="+mj-ea"/>
                          <a:ea typeface="+mj-ea"/>
                          <a:cs typeface="Arial" panose="020B0604020202020204" pitchFamily="34" charset="0"/>
                        </a:rPr>
                      </a:br>
                      <a:r>
                        <a:rPr lang="en-US" altLang="ko-KR" sz="800" b="0" i="0" u="none" strike="noStrike" dirty="0">
                          <a:solidFill>
                            <a:srgbClr val="000000"/>
                          </a:solidFill>
                          <a:effectLst/>
                          <a:latin typeface="+mj-ea"/>
                          <a:ea typeface="+mj-ea"/>
                          <a:cs typeface="Arial" panose="020B0604020202020204" pitchFamily="34" charset="0"/>
                        </a:rPr>
                        <a:t>15</a:t>
                      </a:r>
                      <a:r>
                        <a:rPr lang="ko-KR" altLang="en-US" sz="800" b="0" i="0" u="none" strike="noStrike" dirty="0">
                          <a:solidFill>
                            <a:srgbClr val="000000"/>
                          </a:solidFill>
                          <a:effectLst/>
                          <a:latin typeface="+mj-ea"/>
                          <a:ea typeface="+mj-ea"/>
                          <a:cs typeface="Arial" panose="020B0604020202020204" pitchFamily="34" charset="0"/>
                        </a:rPr>
                        <a:t>일</a:t>
                      </a:r>
                    </a:p>
                  </a:txBody>
                  <a:tcPr marL="36000" marR="36000" marT="0" marB="0">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06494501"/>
                  </a:ext>
                </a:extLst>
              </a:tr>
            </a:tbl>
          </a:graphicData>
        </a:graphic>
      </p:graphicFrame>
      <p:sp>
        <p:nvSpPr>
          <p:cNvPr id="6" name="제목 2">
            <a:extLst>
              <a:ext uri="{FF2B5EF4-FFF2-40B4-BE49-F238E27FC236}">
                <a16:creationId xmlns:a16="http://schemas.microsoft.com/office/drawing/2014/main" id="{0E42B137-0ECA-4B07-A892-94649422F207}"/>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ea typeface="맑은 고딕" panose="020B0503020000020004" pitchFamily="50" charset="-127"/>
              </a:rPr>
              <a:t>Key Findings</a:t>
            </a:r>
          </a:p>
        </p:txBody>
      </p:sp>
    </p:spTree>
    <p:extLst>
      <p:ext uri="{BB962C8B-B14F-4D97-AF65-F5344CB8AC3E}">
        <p14:creationId xmlns:p14="http://schemas.microsoft.com/office/powerpoint/2010/main" val="650045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ounded Rectangle 117">
            <a:extLst>
              <a:ext uri="{FF2B5EF4-FFF2-40B4-BE49-F238E27FC236}">
                <a16:creationId xmlns:a16="http://schemas.microsoft.com/office/drawing/2014/main" id="{D524AE68-348E-48AE-A569-EE8622AB6B3D}"/>
              </a:ext>
            </a:extLst>
          </p:cNvPr>
          <p:cNvSpPr/>
          <p:nvPr/>
        </p:nvSpPr>
        <p:spPr bwMode="auto">
          <a:xfrm>
            <a:off x="8360348" y="3774196"/>
            <a:ext cx="755839" cy="276409"/>
          </a:xfrm>
          <a:prstGeom prst="roundRect">
            <a:avLst>
              <a:gd name="adj" fmla="val 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900" dirty="0">
                <a:solidFill>
                  <a:schemeClr val="tx1"/>
                </a:solidFill>
                <a:latin typeface="Arial" panose="020B0604020202020204" pitchFamily="34" charset="0"/>
                <a:cs typeface="Arial" panose="020B0604020202020204" pitchFamily="34" charset="0"/>
              </a:rPr>
              <a:t>직원 </a:t>
            </a:r>
            <a:r>
              <a:rPr lang="en-US" altLang="ko-KR" sz="900" dirty="0">
                <a:solidFill>
                  <a:schemeClr val="tx1"/>
                </a:solidFill>
                <a:latin typeface="Arial" panose="020B0604020202020204" pitchFamily="34" charset="0"/>
                <a:cs typeface="Arial" panose="020B0604020202020204" pitchFamily="34" charset="0"/>
              </a:rPr>
              <a:t>(5)</a:t>
            </a:r>
          </a:p>
        </p:txBody>
      </p:sp>
      <p:sp>
        <p:nvSpPr>
          <p:cNvPr id="39" name="Rectangle 41">
            <a:extLst>
              <a:ext uri="{FF2B5EF4-FFF2-40B4-BE49-F238E27FC236}">
                <a16:creationId xmlns:a16="http://schemas.microsoft.com/office/drawing/2014/main" id="{93718AF9-67E2-4E23-B9E9-C82E19859E80}"/>
              </a:ext>
            </a:extLst>
          </p:cNvPr>
          <p:cNvSpPr>
            <a:spLocks noChangeArrowheads="1"/>
          </p:cNvSpPr>
          <p:nvPr/>
        </p:nvSpPr>
        <p:spPr bwMode="auto">
          <a:xfrm>
            <a:off x="536280" y="4503261"/>
            <a:ext cx="3763132" cy="360000"/>
          </a:xfrm>
          <a:prstGeom prst="rect">
            <a:avLst/>
          </a:prstGeom>
          <a:noFill/>
          <a:ln w="9525">
            <a:noFill/>
            <a:miter lim="800000"/>
            <a:headEnd/>
            <a:tailEnd/>
          </a:ln>
        </p:spPr>
        <p:txBody>
          <a:bodyPr lIns="0" tIns="0" rIns="0" bIns="0" anchor="ctr"/>
          <a:lstStyle/>
          <a:p>
            <a:pPr fontAlgn="base">
              <a:lnSpc>
                <a:spcPct val="120000"/>
              </a:lnSpc>
              <a:spcBef>
                <a:spcPct val="0"/>
              </a:spcBef>
              <a:spcAft>
                <a:spcPct val="0"/>
              </a:spcAft>
            </a:pPr>
            <a:r>
              <a:rPr lang="ko-KR" altLang="en-US" sz="1200" b="1" dirty="0">
                <a:solidFill>
                  <a:srgbClr val="00338D"/>
                </a:solidFill>
                <a:latin typeface="Arial" panose="020B0604020202020204" pitchFamily="34" charset="0"/>
                <a:cs typeface="Arial" panose="020B0604020202020204" pitchFamily="34" charset="0"/>
              </a:rPr>
              <a:t>▌주요 경영진 </a:t>
            </a:r>
            <a:endParaRPr lang="en-US" altLang="ko-KR" sz="1400" b="1" baseline="30000" dirty="0">
              <a:solidFill>
                <a:srgbClr val="00338D"/>
              </a:solidFill>
              <a:latin typeface="Arial" panose="020B0604020202020204" pitchFamily="34" charset="0"/>
              <a:cs typeface="Arial" panose="020B0604020202020204" pitchFamily="34" charset="0"/>
            </a:endParaRPr>
          </a:p>
        </p:txBody>
      </p:sp>
      <p:sp>
        <p:nvSpPr>
          <p:cNvPr id="54" name="Rectangle 41">
            <a:extLst>
              <a:ext uri="{FF2B5EF4-FFF2-40B4-BE49-F238E27FC236}">
                <a16:creationId xmlns:a16="http://schemas.microsoft.com/office/drawing/2014/main" id="{F5E954EE-12C6-4094-9DA7-928202944113}"/>
              </a:ext>
            </a:extLst>
          </p:cNvPr>
          <p:cNvSpPr>
            <a:spLocks noChangeArrowheads="1"/>
          </p:cNvSpPr>
          <p:nvPr/>
        </p:nvSpPr>
        <p:spPr bwMode="auto">
          <a:xfrm>
            <a:off x="550783" y="962526"/>
            <a:ext cx="3763131" cy="360000"/>
          </a:xfrm>
          <a:prstGeom prst="rect">
            <a:avLst/>
          </a:prstGeom>
          <a:noFill/>
          <a:ln w="9525">
            <a:noFill/>
            <a:miter lim="800000"/>
            <a:headEnd/>
            <a:tailEnd/>
          </a:ln>
        </p:spPr>
        <p:txBody>
          <a:bodyPr lIns="0" tIns="0" rIns="0" bIns="0" anchor="ctr"/>
          <a:lstStyle/>
          <a:p>
            <a:pPr fontAlgn="base">
              <a:lnSpc>
                <a:spcPct val="120000"/>
              </a:lnSpc>
              <a:spcBef>
                <a:spcPct val="0"/>
              </a:spcBef>
              <a:spcAft>
                <a:spcPct val="0"/>
              </a:spcAft>
            </a:pPr>
            <a:r>
              <a:rPr lang="ko-KR" altLang="en-US" sz="1200" b="1" dirty="0">
                <a:solidFill>
                  <a:srgbClr val="00338D"/>
                </a:solidFill>
                <a:latin typeface="Arial" panose="020B0604020202020204" pitchFamily="34" charset="0"/>
                <a:cs typeface="Arial" panose="020B0604020202020204" pitchFamily="34" charset="0"/>
              </a:rPr>
              <a:t>▌</a:t>
            </a:r>
            <a:r>
              <a:rPr lang="en-US" altLang="ko-KR" sz="1200" b="1" dirty="0">
                <a:solidFill>
                  <a:srgbClr val="00338D"/>
                </a:solidFill>
                <a:latin typeface="Arial" panose="020B0604020202020204" pitchFamily="34" charset="0"/>
                <a:cs typeface="Arial" panose="020B0604020202020204" pitchFamily="34" charset="0"/>
              </a:rPr>
              <a:t>Company Overview</a:t>
            </a:r>
            <a:endParaRPr lang="en-US" altLang="ko-KR" sz="1400" b="1" dirty="0">
              <a:solidFill>
                <a:srgbClr val="00338D"/>
              </a:solidFill>
              <a:latin typeface="Arial" panose="020B0604020202020204" pitchFamily="34" charset="0"/>
              <a:cs typeface="Arial" panose="020B0604020202020204" pitchFamily="34" charset="0"/>
            </a:endParaRPr>
          </a:p>
        </p:txBody>
      </p:sp>
      <p:graphicFrame>
        <p:nvGraphicFramePr>
          <p:cNvPr id="56" name="Table 2">
            <a:extLst>
              <a:ext uri="{FF2B5EF4-FFF2-40B4-BE49-F238E27FC236}">
                <a16:creationId xmlns:a16="http://schemas.microsoft.com/office/drawing/2014/main" id="{20B3D59A-D0EC-409E-8077-CECCAEA32093}"/>
              </a:ext>
            </a:extLst>
          </p:cNvPr>
          <p:cNvGraphicFramePr>
            <a:graphicFrameLocks noGrp="1"/>
          </p:cNvGraphicFramePr>
          <p:nvPr>
            <p:extLst>
              <p:ext uri="{D42A27DB-BD31-4B8C-83A1-F6EECF244321}">
                <p14:modId xmlns:p14="http://schemas.microsoft.com/office/powerpoint/2010/main" val="3066091722"/>
              </p:ext>
            </p:extLst>
          </p:nvPr>
        </p:nvGraphicFramePr>
        <p:xfrm>
          <a:off x="540000" y="1348592"/>
          <a:ext cx="3636000" cy="1320165"/>
        </p:xfrm>
        <a:graphic>
          <a:graphicData uri="http://schemas.openxmlformats.org/drawingml/2006/table">
            <a:tbl>
              <a:tblPr/>
              <a:tblGrid>
                <a:gridCol w="747780">
                  <a:extLst>
                    <a:ext uri="{9D8B030D-6E8A-4147-A177-3AD203B41FA5}">
                      <a16:colId xmlns:a16="http://schemas.microsoft.com/office/drawing/2014/main" val="20000"/>
                    </a:ext>
                  </a:extLst>
                </a:gridCol>
                <a:gridCol w="2888220">
                  <a:extLst>
                    <a:ext uri="{9D8B030D-6E8A-4147-A177-3AD203B41FA5}">
                      <a16:colId xmlns:a16="http://schemas.microsoft.com/office/drawing/2014/main" val="20001"/>
                    </a:ext>
                  </a:extLst>
                </a:gridCol>
              </a:tblGrid>
              <a:tr h="146685">
                <a:tc>
                  <a:txBody>
                    <a:bodyPr/>
                    <a:lstStyle/>
                    <a:p>
                      <a:pPr algn="ctr" fontAlgn="ctr" latinLnBrk="0"/>
                      <a:r>
                        <a:rPr lang="ko-KR" altLang="en-US" sz="900" b="1" i="0" u="none" strike="noStrike" dirty="0">
                          <a:solidFill>
                            <a:srgbClr val="FFFFFF"/>
                          </a:solidFill>
                          <a:effectLst/>
                          <a:latin typeface="Arial" panose="020B0604020202020204" pitchFamily="34" charset="0"/>
                          <a:ea typeface="+mn-ea"/>
                          <a:cs typeface="Arial" panose="020B0604020202020204" pitchFamily="34" charset="0"/>
                        </a:rPr>
                        <a:t>구분</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latinLnBrk="0"/>
                      <a:r>
                        <a:rPr lang="ko-KR" altLang="en-US" sz="900" b="1" i="0" u="none" strike="noStrike" dirty="0">
                          <a:solidFill>
                            <a:srgbClr val="FFFFFF"/>
                          </a:solidFill>
                          <a:effectLst/>
                          <a:latin typeface="Arial" panose="020B0604020202020204" pitchFamily="34" charset="0"/>
                          <a:ea typeface="+mn-ea"/>
                          <a:cs typeface="Arial" panose="020B0604020202020204" pitchFamily="34" charset="0"/>
                        </a:rPr>
                        <a:t>내용</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10000"/>
                  </a:ext>
                </a:extLst>
              </a:tr>
              <a:tr h="146685">
                <a:tc>
                  <a:txBody>
                    <a:bodyPr/>
                    <a:lstStyle/>
                    <a:p>
                      <a:pPr algn="ctr" fontAlgn="ctr" latinLnBrk="0">
                        <a:spcBef>
                          <a:spcPts val="0"/>
                        </a:spcBef>
                        <a:spcAft>
                          <a:spcPts val="0"/>
                        </a:spcAft>
                      </a:pPr>
                      <a:r>
                        <a:rPr lang="ko-KR" altLang="en-US" sz="900" b="1" i="0" u="none" strike="noStrike" kern="1200" dirty="0">
                          <a:solidFill>
                            <a:srgbClr val="000000"/>
                          </a:solidFill>
                          <a:effectLst/>
                          <a:latin typeface="Arial" panose="020B0604020202020204" pitchFamily="34" charset="0"/>
                          <a:ea typeface="+mn-ea"/>
                          <a:cs typeface="Arial" panose="020B0604020202020204" pitchFamily="34" charset="0"/>
                        </a:rPr>
                        <a:t>회사명</a:t>
                      </a: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marL="0" marR="0" indent="0" algn="l" eaLnBrk="1" fontAlgn="ctr" latinLnBrk="0" hangingPunct="1">
                        <a:spcBef>
                          <a:spcPts val="0"/>
                        </a:spcBef>
                        <a:spcAft>
                          <a:spcPts val="0"/>
                        </a:spcAft>
                      </a:pP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a:t>
                      </a:r>
                      <a:r>
                        <a:rPr lang="ko-KR" altLang="en-US" sz="900" b="0" i="0" u="none" strike="noStrike" dirty="0" err="1">
                          <a:solidFill>
                            <a:srgbClr val="000000"/>
                          </a:solidFill>
                          <a:effectLst/>
                          <a:latin typeface="Arial" panose="020B0604020202020204" pitchFamily="34" charset="0"/>
                          <a:ea typeface="+mn-ea"/>
                          <a:cs typeface="Arial" panose="020B0604020202020204" pitchFamily="34" charset="0"/>
                        </a:rPr>
                        <a:t>엠투클라우드</a:t>
                      </a:r>
                      <a:endParaRPr lang="ko-KR" altLang="en-US" sz="900" b="0" i="0" u="none" strike="noStrike" dirty="0">
                        <a:effectLst/>
                        <a:latin typeface="Arial" panose="020B0604020202020204" pitchFamily="34" charset="0"/>
                        <a:ea typeface="+mn-ea"/>
                        <a:cs typeface="Arial" panose="020B0604020202020204" pitchFamily="34" charset="0"/>
                      </a:endParaRP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0001"/>
                  </a:ext>
                </a:extLst>
              </a:tr>
              <a:tr h="146685">
                <a:tc>
                  <a:txBody>
                    <a:bodyPr/>
                    <a:lstStyle/>
                    <a:p>
                      <a:pPr algn="ctr" fontAlgn="ctr" latinLnBrk="0">
                        <a:spcBef>
                          <a:spcPts val="0"/>
                        </a:spcBef>
                        <a:spcAft>
                          <a:spcPts val="0"/>
                        </a:spcAft>
                      </a:pPr>
                      <a:r>
                        <a:rPr lang="ko-KR" altLang="en-US" sz="900" b="1" i="0" u="none" strike="noStrike" kern="1200" dirty="0">
                          <a:solidFill>
                            <a:srgbClr val="000000"/>
                          </a:solidFill>
                          <a:effectLst/>
                          <a:latin typeface="Arial" panose="020B0604020202020204" pitchFamily="34" charset="0"/>
                          <a:ea typeface="+mn-ea"/>
                          <a:cs typeface="Arial" panose="020B0604020202020204" pitchFamily="34" charset="0"/>
                        </a:rPr>
                        <a:t>대표이사</a:t>
                      </a: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marL="0" marR="0" indent="0" algn="l" eaLnBrk="1" fontAlgn="ctr" latinLnBrk="0" hangingPunct="1">
                        <a:spcBef>
                          <a:spcPts val="0"/>
                        </a:spcBef>
                        <a:spcAft>
                          <a:spcPts val="0"/>
                        </a:spcAft>
                      </a:pP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문진수</a:t>
                      </a:r>
                      <a:endParaRPr lang="ko-KR" altLang="en-US" sz="900" b="0" i="0" u="none" strike="noStrike" dirty="0">
                        <a:effectLst/>
                        <a:latin typeface="Arial" panose="020B0604020202020204" pitchFamily="34" charset="0"/>
                        <a:ea typeface="+mn-ea"/>
                        <a:cs typeface="Arial" panose="020B0604020202020204" pitchFamily="34" charset="0"/>
                      </a:endParaRP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0002"/>
                  </a:ext>
                </a:extLst>
              </a:tr>
              <a:tr h="146685">
                <a:tc>
                  <a:txBody>
                    <a:bodyPr/>
                    <a:lstStyle/>
                    <a:p>
                      <a:pPr algn="ctr" fontAlgn="ctr" latinLnBrk="0">
                        <a:spcBef>
                          <a:spcPts val="0"/>
                        </a:spcBef>
                        <a:spcAft>
                          <a:spcPts val="0"/>
                        </a:spcAft>
                      </a:pPr>
                      <a:r>
                        <a:rPr lang="ko-KR" altLang="en-US" sz="900" b="1" i="0" u="none" strike="noStrike" kern="1200" dirty="0">
                          <a:solidFill>
                            <a:srgbClr val="000000"/>
                          </a:solidFill>
                          <a:effectLst/>
                          <a:latin typeface="Arial" panose="020B0604020202020204" pitchFamily="34" charset="0"/>
                          <a:ea typeface="+mn-ea"/>
                          <a:cs typeface="Arial" panose="020B0604020202020204" pitchFamily="34" charset="0"/>
                        </a:rPr>
                        <a:t>주요사업</a:t>
                      </a: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marL="0" marR="0" indent="0" algn="l" eaLnBrk="1" fontAlgn="ctr" latinLnBrk="0" hangingPunct="1">
                        <a:spcBef>
                          <a:spcPts val="0"/>
                        </a:spcBef>
                        <a:spcAft>
                          <a:spcPts val="0"/>
                        </a:spcAft>
                      </a:pPr>
                      <a:r>
                        <a:rPr lang="en-US" altLang="ko-KR" sz="900" b="0" i="0" u="none" strike="noStrike" dirty="0">
                          <a:effectLst/>
                          <a:latin typeface="Arial" panose="020B0604020202020204" pitchFamily="34" charset="0"/>
                          <a:ea typeface="+mn-ea"/>
                          <a:cs typeface="Arial" panose="020B0604020202020204" pitchFamily="34" charset="0"/>
                        </a:rPr>
                        <a:t>IoT</a:t>
                      </a:r>
                      <a:r>
                        <a:rPr lang="ko-KR" altLang="en-US" sz="900" b="0" i="0" u="none" strike="noStrike" dirty="0">
                          <a:effectLst/>
                          <a:latin typeface="Arial" panose="020B0604020202020204" pitchFamily="34" charset="0"/>
                          <a:ea typeface="+mn-ea"/>
                          <a:cs typeface="Arial" panose="020B0604020202020204" pitchFamily="34" charset="0"/>
                        </a:rPr>
                        <a:t>을 통한 의료통합 관리 서비스 </a:t>
                      </a:r>
                      <a:r>
                        <a:rPr lang="ko-KR" altLang="en-US" sz="900" b="0" i="0" u="none" strike="noStrike" dirty="0" err="1">
                          <a:effectLst/>
                          <a:latin typeface="Arial" panose="020B0604020202020204" pitchFamily="34" charset="0"/>
                          <a:ea typeface="+mn-ea"/>
                          <a:cs typeface="Arial" panose="020B0604020202020204" pitchFamily="34" charset="0"/>
                        </a:rPr>
                        <a:t>제공업</a:t>
                      </a:r>
                      <a:endParaRPr lang="ko-KR" altLang="en-US" sz="900" b="0" i="0" u="none" strike="noStrike" dirty="0">
                        <a:effectLst/>
                        <a:latin typeface="Arial" panose="020B0604020202020204" pitchFamily="34" charset="0"/>
                        <a:ea typeface="+mn-ea"/>
                        <a:cs typeface="Arial" panose="020B0604020202020204" pitchFamily="34" charset="0"/>
                      </a:endParaRP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0003"/>
                  </a:ext>
                </a:extLst>
              </a:tr>
              <a:tr h="146685">
                <a:tc>
                  <a:txBody>
                    <a:bodyPr/>
                    <a:lstStyle/>
                    <a:p>
                      <a:pPr algn="ctr" fontAlgn="ctr" latinLnBrk="0">
                        <a:spcBef>
                          <a:spcPts val="0"/>
                        </a:spcBef>
                        <a:spcAft>
                          <a:spcPts val="0"/>
                        </a:spcAft>
                      </a:pPr>
                      <a:r>
                        <a:rPr lang="ko-KR" altLang="en-US" sz="900" b="1" i="0" u="none" strike="noStrike" kern="1200" dirty="0">
                          <a:solidFill>
                            <a:srgbClr val="000000"/>
                          </a:solidFill>
                          <a:effectLst/>
                          <a:latin typeface="Arial" panose="020B0604020202020204" pitchFamily="34" charset="0"/>
                          <a:ea typeface="+mn-ea"/>
                          <a:cs typeface="Arial" panose="020B0604020202020204" pitchFamily="34" charset="0"/>
                        </a:rPr>
                        <a:t>본사</a:t>
                      </a: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marL="0" marR="0" indent="0" algn="l" eaLnBrk="1" fontAlgn="ctr" latinLnBrk="0" hangingPunct="1">
                        <a:spcBef>
                          <a:spcPts val="0"/>
                        </a:spcBef>
                        <a:spcAft>
                          <a:spcPts val="0"/>
                        </a:spcAft>
                      </a:pP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서울 송파구 </a:t>
                      </a:r>
                      <a:r>
                        <a:rPr lang="ko-KR" altLang="en-US" sz="900" b="0" i="0" u="none" strike="noStrike" dirty="0" err="1">
                          <a:solidFill>
                            <a:srgbClr val="000000"/>
                          </a:solidFill>
                          <a:effectLst/>
                          <a:latin typeface="Arial" panose="020B0604020202020204" pitchFamily="34" charset="0"/>
                          <a:ea typeface="+mn-ea"/>
                          <a:cs typeface="Arial" panose="020B0604020202020204" pitchFamily="34" charset="0"/>
                        </a:rPr>
                        <a:t>법원로</a:t>
                      </a: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 </a:t>
                      </a: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11</a:t>
                      </a: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길 </a:t>
                      </a: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11, B</a:t>
                      </a: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동 </a:t>
                      </a: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311</a:t>
                      </a: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호</a:t>
                      </a:r>
                      <a:endParaRPr lang="ko-KR" altLang="en-US" sz="900" b="0" i="0" u="none" strike="noStrike" dirty="0">
                        <a:effectLst/>
                        <a:latin typeface="Arial" panose="020B0604020202020204" pitchFamily="34" charset="0"/>
                        <a:ea typeface="+mn-ea"/>
                        <a:cs typeface="Arial" panose="020B0604020202020204" pitchFamily="34" charset="0"/>
                      </a:endParaRP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4178919880"/>
                  </a:ext>
                </a:extLst>
              </a:tr>
              <a:tr h="146685">
                <a:tc>
                  <a:txBody>
                    <a:bodyPr/>
                    <a:lstStyle/>
                    <a:p>
                      <a:pPr algn="ctr" fontAlgn="ctr" latinLnBrk="0">
                        <a:spcBef>
                          <a:spcPts val="0"/>
                        </a:spcBef>
                        <a:spcAft>
                          <a:spcPts val="0"/>
                        </a:spcAft>
                      </a:pPr>
                      <a:r>
                        <a:rPr lang="ko-KR" altLang="en-US" sz="900" b="1" i="0" u="none" strike="noStrike" kern="1200" dirty="0">
                          <a:solidFill>
                            <a:srgbClr val="000000"/>
                          </a:solidFill>
                          <a:effectLst/>
                          <a:latin typeface="Arial" panose="020B0604020202020204" pitchFamily="34" charset="0"/>
                          <a:ea typeface="+mn-ea"/>
                          <a:cs typeface="Arial" panose="020B0604020202020204" pitchFamily="34" charset="0"/>
                        </a:rPr>
                        <a:t>설립일</a:t>
                      </a: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marL="0" marR="0" indent="0" algn="l" eaLnBrk="1" fontAlgn="ctr" latinLnBrk="0" hangingPunct="1">
                        <a:spcBef>
                          <a:spcPts val="0"/>
                        </a:spcBef>
                        <a:spcAft>
                          <a:spcPts val="0"/>
                        </a:spcAft>
                      </a:pP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2015</a:t>
                      </a: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년 </a:t>
                      </a: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06</a:t>
                      </a: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월</a:t>
                      </a:r>
                      <a:endParaRPr lang="en-US" altLang="ko-KR" sz="900" b="0" i="0" u="none" strike="noStrike" dirty="0">
                        <a:effectLst/>
                        <a:latin typeface="Arial" panose="020B0604020202020204" pitchFamily="34" charset="0"/>
                        <a:ea typeface="+mn-ea"/>
                        <a:cs typeface="Arial" panose="020B0604020202020204" pitchFamily="34" charset="0"/>
                      </a:endParaRPr>
                    </a:p>
                  </a:txBody>
                  <a:tcPr marL="35941" marR="35941"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0004"/>
                  </a:ext>
                </a:extLst>
              </a:tr>
              <a:tr h="146685">
                <a:tc>
                  <a:txBody>
                    <a:bodyPr/>
                    <a:lstStyle/>
                    <a:p>
                      <a:pPr algn="ctr" fontAlgn="ctr" latinLnBrk="0">
                        <a:spcBef>
                          <a:spcPts val="0"/>
                        </a:spcBef>
                        <a:spcAft>
                          <a:spcPts val="0"/>
                        </a:spcAft>
                      </a:pPr>
                      <a:r>
                        <a:rPr lang="ko-KR" altLang="en-US" sz="900" b="1" i="0" u="none" strike="noStrike" kern="1200" dirty="0">
                          <a:solidFill>
                            <a:srgbClr val="000000"/>
                          </a:solidFill>
                          <a:effectLst/>
                          <a:latin typeface="Arial" panose="020B0604020202020204" pitchFamily="34" charset="0"/>
                          <a:ea typeface="+mn-ea"/>
                          <a:cs typeface="Arial" panose="020B0604020202020204" pitchFamily="34" charset="0"/>
                        </a:rPr>
                        <a:t>임직원 수</a:t>
                      </a: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marL="0" marR="0" indent="0" algn="l" eaLnBrk="1" fontAlgn="ctr" latinLnBrk="0" hangingPunct="1">
                        <a:spcBef>
                          <a:spcPts val="0"/>
                        </a:spcBef>
                        <a:spcAft>
                          <a:spcPts val="0"/>
                        </a:spcAft>
                      </a:pP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18</a:t>
                      </a: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명</a:t>
                      </a:r>
                      <a:endParaRPr lang="ko-KR" altLang="en-US" sz="900" b="0" i="0" u="none" strike="noStrike" dirty="0">
                        <a:effectLst/>
                        <a:latin typeface="Arial" panose="020B0604020202020204" pitchFamily="34" charset="0"/>
                        <a:ea typeface="+mn-ea"/>
                        <a:cs typeface="Arial" panose="020B0604020202020204" pitchFamily="34" charset="0"/>
                      </a:endParaRP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0005"/>
                  </a:ext>
                </a:extLst>
              </a:tr>
              <a:tr h="146685">
                <a:tc>
                  <a:txBody>
                    <a:bodyPr/>
                    <a:lstStyle/>
                    <a:p>
                      <a:pPr algn="ctr" fontAlgn="ctr" latinLnBrk="0">
                        <a:spcBef>
                          <a:spcPts val="0"/>
                        </a:spcBef>
                        <a:spcAft>
                          <a:spcPts val="0"/>
                        </a:spcAft>
                      </a:pPr>
                      <a:r>
                        <a:rPr lang="ko-KR" altLang="en-US" sz="900" b="1" i="0" u="none" strike="noStrike" kern="1200" dirty="0">
                          <a:solidFill>
                            <a:srgbClr val="000000"/>
                          </a:solidFill>
                          <a:effectLst/>
                          <a:latin typeface="Arial" panose="020B0604020202020204" pitchFamily="34" charset="0"/>
                          <a:ea typeface="+mn-ea"/>
                          <a:cs typeface="Arial" panose="020B0604020202020204" pitchFamily="34" charset="0"/>
                        </a:rPr>
                        <a:t>자본금</a:t>
                      </a: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marL="0" marR="0" indent="0" algn="l" eaLnBrk="1" fontAlgn="ctr" latinLnBrk="0" hangingPunct="1">
                        <a:spcBef>
                          <a:spcPts val="0"/>
                        </a:spcBef>
                        <a:spcAft>
                          <a:spcPts val="0"/>
                        </a:spcAft>
                      </a:pPr>
                      <a:r>
                        <a:rPr lang="en-US" altLang="ko-KR" sz="900" b="0" i="0" u="none" strike="noStrike" dirty="0">
                          <a:solidFill>
                            <a:schemeClr val="tx1"/>
                          </a:solidFill>
                          <a:effectLst/>
                          <a:latin typeface="Arial" panose="020B0604020202020204" pitchFamily="34" charset="0"/>
                          <a:ea typeface="+mn-ea"/>
                          <a:cs typeface="Arial" panose="020B0604020202020204" pitchFamily="34" charset="0"/>
                        </a:rPr>
                        <a:t>211,288,000</a:t>
                      </a:r>
                      <a:r>
                        <a:rPr lang="ko-KR" altLang="en-US" sz="900" b="0" i="0" u="none" strike="noStrike" dirty="0">
                          <a:solidFill>
                            <a:schemeClr val="tx1"/>
                          </a:solidFill>
                          <a:effectLst/>
                          <a:latin typeface="Arial" panose="020B0604020202020204" pitchFamily="34" charset="0"/>
                          <a:ea typeface="+mn-ea"/>
                          <a:cs typeface="Arial" panose="020B0604020202020204" pitchFamily="34" charset="0"/>
                        </a:rPr>
                        <a:t>원</a:t>
                      </a: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0006"/>
                  </a:ext>
                </a:extLst>
              </a:tr>
              <a:tr h="146685">
                <a:tc>
                  <a:txBody>
                    <a:bodyPr/>
                    <a:lstStyle/>
                    <a:p>
                      <a:pPr algn="ctr" fontAlgn="ctr" latinLnBrk="0">
                        <a:spcBef>
                          <a:spcPts val="0"/>
                        </a:spcBef>
                        <a:spcAft>
                          <a:spcPts val="0"/>
                        </a:spcAft>
                      </a:pPr>
                      <a:r>
                        <a:rPr lang="ko-KR" altLang="en-US" sz="900" b="1" i="0" u="none" strike="noStrike" kern="1200" dirty="0">
                          <a:solidFill>
                            <a:srgbClr val="000000"/>
                          </a:solidFill>
                          <a:effectLst/>
                          <a:latin typeface="Arial" panose="020B0604020202020204" pitchFamily="34" charset="0"/>
                          <a:ea typeface="+mn-ea"/>
                          <a:cs typeface="Arial" panose="020B0604020202020204" pitchFamily="34" charset="0"/>
                        </a:rPr>
                        <a:t>주식현황</a:t>
                      </a: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solidFill>
                      <a:srgbClr val="E5F4FB"/>
                    </a:solidFill>
                  </a:tcPr>
                </a:tc>
                <a:tc>
                  <a:txBody>
                    <a:bodyPr/>
                    <a:lstStyle/>
                    <a:p>
                      <a:pPr marL="0" marR="0" indent="0" algn="l" eaLnBrk="1" fontAlgn="ctr" latinLnBrk="0" hangingPunct="1">
                        <a:spcBef>
                          <a:spcPts val="0"/>
                        </a:spcBef>
                        <a:spcAft>
                          <a:spcPts val="0"/>
                        </a:spcAft>
                      </a:pPr>
                      <a:r>
                        <a:rPr lang="en-US" altLang="ko-KR" sz="900" b="0" i="0" u="none" strike="noStrike" dirty="0">
                          <a:solidFill>
                            <a:schemeClr val="tx1"/>
                          </a:solidFill>
                          <a:effectLst/>
                          <a:latin typeface="Arial" panose="020B0604020202020204" pitchFamily="34" charset="0"/>
                          <a:ea typeface="+mn-ea"/>
                          <a:cs typeface="Arial" panose="020B0604020202020204" pitchFamily="34" charset="0"/>
                        </a:rPr>
                        <a:t>211,288</a:t>
                      </a:r>
                      <a:r>
                        <a:rPr lang="ko-KR" altLang="en-US" sz="900" b="0" i="0" u="none" strike="noStrike" dirty="0">
                          <a:solidFill>
                            <a:schemeClr val="tx1"/>
                          </a:solidFill>
                          <a:effectLst/>
                          <a:latin typeface="Arial" panose="020B0604020202020204" pitchFamily="34" charset="0"/>
                          <a:ea typeface="+mn-ea"/>
                          <a:cs typeface="Arial" panose="020B0604020202020204" pitchFamily="34" charset="0"/>
                        </a:rPr>
                        <a:t>주</a:t>
                      </a: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
        <p:nvSpPr>
          <p:cNvPr id="68" name="직사각형 119">
            <a:extLst>
              <a:ext uri="{FF2B5EF4-FFF2-40B4-BE49-F238E27FC236}">
                <a16:creationId xmlns:a16="http://schemas.microsoft.com/office/drawing/2014/main" id="{16B8BC73-B8AA-47C1-BEF6-1364AEC7BF85}"/>
              </a:ext>
            </a:extLst>
          </p:cNvPr>
          <p:cNvSpPr/>
          <p:nvPr/>
        </p:nvSpPr>
        <p:spPr bwMode="auto">
          <a:xfrm>
            <a:off x="2076562" y="1112815"/>
            <a:ext cx="2098510" cy="231646"/>
          </a:xfrm>
          <a:prstGeom prst="rect">
            <a:avLst/>
          </a:prstGeom>
          <a:noFill/>
          <a:ln w="9525" cap="flat" cmpd="sng" algn="ctr">
            <a:noFill/>
            <a:prstDash val="solid"/>
            <a:round/>
            <a:headEnd type="none" w="med" len="med"/>
            <a:tailEnd type="none" w="med" len="med"/>
          </a:ln>
          <a:effectLst/>
        </p:spPr>
        <p:txBody>
          <a:bodyPr lIns="32548" tIns="32548" rIns="32548" bIns="32548" rtlCol="0" anchor="ctr"/>
          <a:lstStyle/>
          <a:p>
            <a:pPr algn="r" defTabSz="826710">
              <a:buClr>
                <a:srgbClr val="99CC00"/>
              </a:buClr>
              <a:tabLst>
                <a:tab pos="241125" algn="l"/>
              </a:tabLst>
            </a:pPr>
            <a:r>
              <a:rPr lang="en-US" altLang="ko-KR" sz="800" dirty="0">
                <a:solidFill>
                  <a:prstClr val="black"/>
                </a:solidFill>
                <a:latin typeface="Arial" panose="020B0604020202020204" pitchFamily="34" charset="0"/>
                <a:ea typeface="+mj-ea"/>
                <a:cs typeface="Arial" panose="020B0604020202020204" pitchFamily="34" charset="0"/>
              </a:rPr>
              <a:t>(’21</a:t>
            </a:r>
            <a:r>
              <a:rPr lang="ko-KR" altLang="en-US" sz="800" dirty="0">
                <a:solidFill>
                  <a:prstClr val="black"/>
                </a:solidFill>
                <a:latin typeface="Arial" panose="020B0604020202020204" pitchFamily="34" charset="0"/>
                <a:ea typeface="+mj-ea"/>
                <a:cs typeface="Arial" panose="020B0604020202020204" pitchFamily="34" charset="0"/>
              </a:rPr>
              <a:t>년 </a:t>
            </a:r>
            <a:r>
              <a:rPr lang="en-US" altLang="ko-KR" sz="800" dirty="0">
                <a:solidFill>
                  <a:prstClr val="black"/>
                </a:solidFill>
                <a:latin typeface="Arial" panose="020B0604020202020204" pitchFamily="34" charset="0"/>
                <a:ea typeface="+mj-ea"/>
                <a:cs typeface="Arial" panose="020B0604020202020204" pitchFamily="34" charset="0"/>
              </a:rPr>
              <a:t>12</a:t>
            </a:r>
            <a:r>
              <a:rPr lang="ko-KR" altLang="en-US" sz="800" dirty="0">
                <a:solidFill>
                  <a:prstClr val="black"/>
                </a:solidFill>
                <a:latin typeface="Arial" panose="020B0604020202020204" pitchFamily="34" charset="0"/>
                <a:ea typeface="+mj-ea"/>
                <a:cs typeface="Arial" panose="020B0604020202020204" pitchFamily="34" charset="0"/>
              </a:rPr>
              <a:t>월말 기준</a:t>
            </a:r>
            <a:r>
              <a:rPr lang="en-US" altLang="ko-KR" sz="800" dirty="0">
                <a:solidFill>
                  <a:prstClr val="black"/>
                </a:solidFill>
                <a:latin typeface="Arial" panose="020B0604020202020204" pitchFamily="34" charset="0"/>
                <a:ea typeface="+mj-ea"/>
                <a:cs typeface="Arial" panose="020B0604020202020204" pitchFamily="34" charset="0"/>
              </a:rPr>
              <a:t>)</a:t>
            </a:r>
          </a:p>
        </p:txBody>
      </p:sp>
      <p:sp>
        <p:nvSpPr>
          <p:cNvPr id="80" name="제목 2">
            <a:extLst>
              <a:ext uri="{FF2B5EF4-FFF2-40B4-BE49-F238E27FC236}">
                <a16:creationId xmlns:a16="http://schemas.microsoft.com/office/drawing/2014/main" id="{D5CC0388-8169-4FE9-98CD-0809A2736CC4}"/>
              </a:ext>
            </a:extLst>
          </p:cNvPr>
          <p:cNvSpPr txBox="1">
            <a:spLocks/>
          </p:cNvSpPr>
          <p:nvPr/>
        </p:nvSpPr>
        <p:spPr>
          <a:xfrm>
            <a:off x="399665" y="471220"/>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atinLnBrk="0"/>
            <a:r>
              <a:rPr lang="en-US" altLang="ko-KR" sz="4400" b="1" dirty="0">
                <a:solidFill>
                  <a:srgbClr val="00338D"/>
                </a:solidFill>
                <a:latin typeface="KPMG Extralight" panose="020B0303030202040204" pitchFamily="34" charset="0"/>
              </a:rPr>
              <a:t>General Information</a:t>
            </a:r>
          </a:p>
        </p:txBody>
      </p:sp>
      <p:sp>
        <p:nvSpPr>
          <p:cNvPr id="83" name="제목 2">
            <a:extLst>
              <a:ext uri="{FF2B5EF4-FFF2-40B4-BE49-F238E27FC236}">
                <a16:creationId xmlns:a16="http://schemas.microsoft.com/office/drawing/2014/main" id="{3AD7705A-186A-40DD-86C0-121D89133635}"/>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800" b="1" dirty="0">
                <a:solidFill>
                  <a:srgbClr val="00338D"/>
                </a:solidFill>
                <a:latin typeface="KPMG Extralight" panose="020B0303030202040204" pitchFamily="34" charset="0"/>
              </a:rPr>
              <a:t>Understanding of target</a:t>
            </a:r>
          </a:p>
        </p:txBody>
      </p:sp>
      <p:sp>
        <p:nvSpPr>
          <p:cNvPr id="119" name="Rectangle 41">
            <a:extLst>
              <a:ext uri="{FF2B5EF4-FFF2-40B4-BE49-F238E27FC236}">
                <a16:creationId xmlns:a16="http://schemas.microsoft.com/office/drawing/2014/main" id="{5EF72908-FDD9-4AAD-A8F1-D612F15B1076}"/>
              </a:ext>
            </a:extLst>
          </p:cNvPr>
          <p:cNvSpPr>
            <a:spLocks noChangeArrowheads="1"/>
          </p:cNvSpPr>
          <p:nvPr/>
        </p:nvSpPr>
        <p:spPr bwMode="auto">
          <a:xfrm>
            <a:off x="4313914" y="962526"/>
            <a:ext cx="4821245" cy="360000"/>
          </a:xfrm>
          <a:prstGeom prst="rect">
            <a:avLst/>
          </a:prstGeom>
          <a:noFill/>
          <a:ln w="9525">
            <a:noFill/>
            <a:miter lim="800000"/>
            <a:headEnd/>
            <a:tailEnd/>
          </a:ln>
        </p:spPr>
        <p:txBody>
          <a:bodyPr lIns="0" tIns="0" rIns="0" bIns="0" anchor="ctr"/>
          <a:lstStyle/>
          <a:p>
            <a:pPr fontAlgn="base">
              <a:lnSpc>
                <a:spcPct val="120000"/>
              </a:lnSpc>
              <a:spcBef>
                <a:spcPct val="0"/>
              </a:spcBef>
              <a:spcAft>
                <a:spcPct val="0"/>
              </a:spcAft>
            </a:pPr>
            <a:r>
              <a:rPr lang="ko-KR" altLang="en-US" sz="1200" b="1" dirty="0">
                <a:solidFill>
                  <a:srgbClr val="00338D"/>
                </a:solidFill>
                <a:latin typeface="Arial" panose="020B0604020202020204" pitchFamily="34" charset="0"/>
                <a:cs typeface="Arial" panose="020B0604020202020204" pitchFamily="34" charset="0"/>
              </a:rPr>
              <a:t>▌</a:t>
            </a:r>
            <a:r>
              <a:rPr lang="en-US" altLang="ko-KR" sz="1200" b="1" dirty="0">
                <a:solidFill>
                  <a:srgbClr val="00338D"/>
                </a:solidFill>
                <a:latin typeface="Arial" panose="020B0604020202020204" pitchFamily="34" charset="0"/>
                <a:cs typeface="Arial" panose="020B0604020202020204" pitchFamily="34" charset="0"/>
              </a:rPr>
              <a:t> Governance</a:t>
            </a:r>
            <a:endParaRPr lang="en-US" altLang="ko-KR" sz="1400" b="1" dirty="0">
              <a:solidFill>
                <a:srgbClr val="00338D"/>
              </a:solidFill>
              <a:latin typeface="Arial" panose="020B0604020202020204" pitchFamily="34" charset="0"/>
              <a:cs typeface="Arial" panose="020B0604020202020204" pitchFamily="34" charset="0"/>
            </a:endParaRPr>
          </a:p>
        </p:txBody>
      </p:sp>
      <p:sp>
        <p:nvSpPr>
          <p:cNvPr id="107" name="직사각형 119">
            <a:extLst>
              <a:ext uri="{FF2B5EF4-FFF2-40B4-BE49-F238E27FC236}">
                <a16:creationId xmlns:a16="http://schemas.microsoft.com/office/drawing/2014/main" id="{112F92B3-10C3-4286-8BE5-2E0D699E3F98}"/>
              </a:ext>
            </a:extLst>
          </p:cNvPr>
          <p:cNvSpPr/>
          <p:nvPr/>
        </p:nvSpPr>
        <p:spPr bwMode="auto">
          <a:xfrm>
            <a:off x="8016697" y="1055743"/>
            <a:ext cx="1409439" cy="177858"/>
          </a:xfrm>
          <a:prstGeom prst="rect">
            <a:avLst/>
          </a:prstGeom>
          <a:noFill/>
          <a:ln w="9525" cap="flat" cmpd="sng" algn="ctr">
            <a:noFill/>
            <a:prstDash val="solid"/>
            <a:round/>
            <a:headEnd type="none" w="med" len="med"/>
            <a:tailEnd type="none" w="med" len="med"/>
          </a:ln>
          <a:effectLst/>
        </p:spPr>
        <p:txBody>
          <a:bodyPr lIns="32548" tIns="32548" rIns="32548" bIns="32548" rtlCol="0" anchor="ctr"/>
          <a:lstStyle/>
          <a:p>
            <a:pPr algn="r" defTabSz="826710">
              <a:buClr>
                <a:srgbClr val="99CC00"/>
              </a:buClr>
              <a:tabLst>
                <a:tab pos="241125" algn="l"/>
              </a:tabLst>
            </a:pPr>
            <a:r>
              <a:rPr lang="en-US" altLang="ko-KR" sz="800" dirty="0">
                <a:solidFill>
                  <a:prstClr val="black"/>
                </a:solidFill>
                <a:latin typeface="Arial" panose="020B0604020202020204" pitchFamily="34" charset="0"/>
                <a:ea typeface="+mj-ea"/>
                <a:cs typeface="Arial" panose="020B0604020202020204" pitchFamily="34" charset="0"/>
              </a:rPr>
              <a:t>(’21</a:t>
            </a:r>
            <a:r>
              <a:rPr lang="ko-KR" altLang="en-US" sz="800" dirty="0">
                <a:solidFill>
                  <a:prstClr val="black"/>
                </a:solidFill>
                <a:latin typeface="Arial" panose="020B0604020202020204" pitchFamily="34" charset="0"/>
                <a:ea typeface="+mj-ea"/>
                <a:cs typeface="Arial" panose="020B0604020202020204" pitchFamily="34" charset="0"/>
              </a:rPr>
              <a:t>년 </a:t>
            </a:r>
            <a:r>
              <a:rPr lang="en-US" altLang="ko-KR" sz="800" dirty="0">
                <a:solidFill>
                  <a:prstClr val="black"/>
                </a:solidFill>
                <a:latin typeface="Arial" panose="020B0604020202020204" pitchFamily="34" charset="0"/>
                <a:ea typeface="+mj-ea"/>
                <a:cs typeface="Arial" panose="020B0604020202020204" pitchFamily="34" charset="0"/>
              </a:rPr>
              <a:t>12</a:t>
            </a:r>
            <a:r>
              <a:rPr lang="ko-KR" altLang="en-US" sz="800" dirty="0">
                <a:solidFill>
                  <a:prstClr val="black"/>
                </a:solidFill>
                <a:latin typeface="Arial" panose="020B0604020202020204" pitchFamily="34" charset="0"/>
                <a:ea typeface="+mj-ea"/>
                <a:cs typeface="Arial" panose="020B0604020202020204" pitchFamily="34" charset="0"/>
              </a:rPr>
              <a:t>월말 기준</a:t>
            </a:r>
            <a:r>
              <a:rPr lang="en-US" altLang="ko-KR" sz="800" dirty="0">
                <a:solidFill>
                  <a:prstClr val="black"/>
                </a:solidFill>
                <a:latin typeface="Arial" panose="020B0604020202020204" pitchFamily="34" charset="0"/>
                <a:ea typeface="+mj-ea"/>
                <a:cs typeface="Arial" panose="020B0604020202020204" pitchFamily="34" charset="0"/>
              </a:rPr>
              <a:t>)</a:t>
            </a:r>
          </a:p>
        </p:txBody>
      </p:sp>
      <p:sp>
        <p:nvSpPr>
          <p:cNvPr id="127" name="Rounded Rectangle 117">
            <a:extLst>
              <a:ext uri="{FF2B5EF4-FFF2-40B4-BE49-F238E27FC236}">
                <a16:creationId xmlns:a16="http://schemas.microsoft.com/office/drawing/2014/main" id="{4D7C4DC4-BD18-4DEA-A440-82367FB60FB0}"/>
              </a:ext>
            </a:extLst>
          </p:cNvPr>
          <p:cNvSpPr/>
          <p:nvPr/>
        </p:nvSpPr>
        <p:spPr bwMode="auto">
          <a:xfrm>
            <a:off x="4408600" y="1539475"/>
            <a:ext cx="540612" cy="364921"/>
          </a:xfrm>
          <a:prstGeom prst="roundRect">
            <a:avLst>
              <a:gd name="adj" fmla="val 0"/>
            </a:avLst>
          </a:prstGeom>
          <a:solidFill>
            <a:srgbClr val="00338D"/>
          </a:solidFill>
          <a:ln w="9525" cap="flat" cmpd="sng" algn="ctr">
            <a:noFill/>
            <a:prstDash val="solid"/>
            <a:round/>
            <a:headEnd type="none" w="med" len="med"/>
            <a:tailEnd type="none" w="med" len="med"/>
          </a:ln>
          <a:effectLst/>
        </p:spPr>
        <p:txBody>
          <a:bodyPr lIns="30788" tIns="30788" rIns="30788" bIns="30788" rtlCol="0" anchor="ctr" anchorCtr="0"/>
          <a:lstStyle/>
          <a:p>
            <a:pPr algn="ctr" defTabSz="781986">
              <a:buClr>
                <a:srgbClr val="99CC00"/>
              </a:buClr>
              <a:tabLst>
                <a:tab pos="228079" algn="l"/>
              </a:tabLst>
              <a:defRPr/>
            </a:pPr>
            <a:r>
              <a:rPr lang="ko-KR" altLang="en-US" sz="800" b="1" dirty="0">
                <a:solidFill>
                  <a:prstClr val="white"/>
                </a:solidFill>
                <a:latin typeface="Arial" panose="020B0604020202020204" pitchFamily="34" charset="0"/>
                <a:cs typeface="Arial" panose="020B0604020202020204" pitchFamily="34" charset="0"/>
              </a:rPr>
              <a:t>문진수</a:t>
            </a:r>
            <a:endParaRPr lang="en-US" altLang="ko-KR" sz="800" b="1" dirty="0">
              <a:solidFill>
                <a:prstClr val="white"/>
              </a:solidFill>
              <a:latin typeface="Arial" panose="020B0604020202020204" pitchFamily="34" charset="0"/>
              <a:cs typeface="Arial" panose="020B0604020202020204" pitchFamily="34" charset="0"/>
            </a:endParaRPr>
          </a:p>
          <a:p>
            <a:pPr algn="ctr" defTabSz="781986">
              <a:buClr>
                <a:srgbClr val="99CC00"/>
              </a:buClr>
              <a:tabLst>
                <a:tab pos="228079" algn="l"/>
              </a:tabLst>
              <a:defRPr/>
            </a:pPr>
            <a:r>
              <a:rPr lang="en-US" altLang="ko-KR" sz="800" b="1" dirty="0">
                <a:solidFill>
                  <a:prstClr val="white"/>
                </a:solidFill>
                <a:latin typeface="Arial" panose="020B0604020202020204" pitchFamily="34" charset="0"/>
                <a:cs typeface="Arial" panose="020B0604020202020204" pitchFamily="34" charset="0"/>
              </a:rPr>
              <a:t>(</a:t>
            </a:r>
            <a:r>
              <a:rPr lang="ko-KR" altLang="en-US" sz="800" b="1" dirty="0">
                <a:solidFill>
                  <a:prstClr val="white"/>
                </a:solidFill>
                <a:latin typeface="Arial" panose="020B0604020202020204" pitchFamily="34" charset="0"/>
                <a:cs typeface="Arial" panose="020B0604020202020204" pitchFamily="34" charset="0"/>
              </a:rPr>
              <a:t>대표이사</a:t>
            </a:r>
            <a:r>
              <a:rPr lang="en-US" altLang="ko-KR" sz="800" b="1" dirty="0">
                <a:solidFill>
                  <a:prstClr val="white"/>
                </a:solidFill>
                <a:latin typeface="Arial" panose="020B0604020202020204" pitchFamily="34" charset="0"/>
                <a:cs typeface="Arial" panose="020B0604020202020204" pitchFamily="34" charset="0"/>
              </a:rPr>
              <a:t>)</a:t>
            </a:r>
          </a:p>
        </p:txBody>
      </p:sp>
      <p:sp>
        <p:nvSpPr>
          <p:cNvPr id="147" name="Rounded Rectangle 117">
            <a:extLst>
              <a:ext uri="{FF2B5EF4-FFF2-40B4-BE49-F238E27FC236}">
                <a16:creationId xmlns:a16="http://schemas.microsoft.com/office/drawing/2014/main" id="{F2A6FFBF-744D-4A17-AEDE-626FF2BA0AC8}"/>
              </a:ext>
            </a:extLst>
          </p:cNvPr>
          <p:cNvSpPr/>
          <p:nvPr/>
        </p:nvSpPr>
        <p:spPr bwMode="auto">
          <a:xfrm>
            <a:off x="5124713" y="1539475"/>
            <a:ext cx="509214" cy="364921"/>
          </a:xfrm>
          <a:prstGeom prst="roundRect">
            <a:avLst>
              <a:gd name="adj" fmla="val 0"/>
            </a:avLst>
          </a:prstGeom>
          <a:solidFill>
            <a:srgbClr val="00338D"/>
          </a:solidFill>
          <a:ln w="9525" cap="flat" cmpd="sng" algn="ctr">
            <a:noFill/>
            <a:prstDash val="solid"/>
            <a:round/>
            <a:headEnd type="none" w="med" len="med"/>
            <a:tailEnd type="none" w="med" len="med"/>
          </a:ln>
          <a:effectLst/>
        </p:spPr>
        <p:txBody>
          <a:bodyPr lIns="30788" tIns="30788" rIns="30788" bIns="30788" rtlCol="0" anchor="ctr" anchorCtr="0"/>
          <a:lstStyle/>
          <a:p>
            <a:pPr algn="ctr" defTabSz="781986">
              <a:buClr>
                <a:srgbClr val="99CC00"/>
              </a:buClr>
              <a:tabLst>
                <a:tab pos="228079" algn="l"/>
              </a:tabLst>
              <a:defRPr/>
            </a:pPr>
            <a:r>
              <a:rPr lang="ko-KR" altLang="en-US" sz="800" b="1" dirty="0" err="1">
                <a:solidFill>
                  <a:prstClr val="white"/>
                </a:solidFill>
                <a:latin typeface="Arial" panose="020B0604020202020204" pitchFamily="34" charset="0"/>
                <a:cs typeface="Arial" panose="020B0604020202020204" pitchFamily="34" charset="0"/>
              </a:rPr>
              <a:t>이익희</a:t>
            </a:r>
            <a:endParaRPr lang="en-US" altLang="ko-KR" sz="800" b="1" dirty="0">
              <a:solidFill>
                <a:prstClr val="white"/>
              </a:solidFill>
              <a:latin typeface="Arial" panose="020B0604020202020204" pitchFamily="34" charset="0"/>
              <a:cs typeface="Arial" panose="020B0604020202020204" pitchFamily="34" charset="0"/>
            </a:endParaRPr>
          </a:p>
        </p:txBody>
      </p:sp>
      <p:sp>
        <p:nvSpPr>
          <p:cNvPr id="150" name="Rounded Rectangle 117">
            <a:extLst>
              <a:ext uri="{FF2B5EF4-FFF2-40B4-BE49-F238E27FC236}">
                <a16:creationId xmlns:a16="http://schemas.microsoft.com/office/drawing/2014/main" id="{B4C3DC90-6A6B-47AA-8596-1C0CFF7120A6}"/>
              </a:ext>
            </a:extLst>
          </p:cNvPr>
          <p:cNvSpPr/>
          <p:nvPr/>
        </p:nvSpPr>
        <p:spPr bwMode="auto">
          <a:xfrm>
            <a:off x="5808649" y="1539475"/>
            <a:ext cx="509214" cy="364921"/>
          </a:xfrm>
          <a:prstGeom prst="roundRect">
            <a:avLst>
              <a:gd name="adj" fmla="val 0"/>
            </a:avLst>
          </a:prstGeom>
          <a:solidFill>
            <a:srgbClr val="00338D"/>
          </a:solidFill>
          <a:ln w="9525" cap="flat" cmpd="sng" algn="ctr">
            <a:noFill/>
            <a:prstDash val="solid"/>
            <a:round/>
            <a:headEnd type="none" w="med" len="med"/>
            <a:tailEnd type="none" w="med" len="med"/>
          </a:ln>
          <a:effectLst/>
        </p:spPr>
        <p:txBody>
          <a:bodyPr lIns="30788" tIns="30788" rIns="30788" bIns="30788" rtlCol="0" anchor="ctr" anchorCtr="0"/>
          <a:lstStyle/>
          <a:p>
            <a:pPr algn="ctr" defTabSz="781986">
              <a:buClr>
                <a:srgbClr val="99CC00"/>
              </a:buClr>
              <a:tabLst>
                <a:tab pos="228079" algn="l"/>
              </a:tabLst>
              <a:defRPr/>
            </a:pPr>
            <a:r>
              <a:rPr lang="ko-KR" altLang="en-US" sz="800" b="1" dirty="0">
                <a:solidFill>
                  <a:prstClr val="white"/>
                </a:solidFill>
                <a:latin typeface="Arial" panose="020B0604020202020204" pitchFamily="34" charset="0"/>
                <a:cs typeface="Arial" panose="020B0604020202020204" pitchFamily="34" charset="0"/>
              </a:rPr>
              <a:t>㈜</a:t>
            </a:r>
            <a:r>
              <a:rPr lang="ko-KR" altLang="en-US" sz="800" b="1" dirty="0" err="1">
                <a:solidFill>
                  <a:prstClr val="white"/>
                </a:solidFill>
                <a:latin typeface="Arial" panose="020B0604020202020204" pitchFamily="34" charset="0"/>
                <a:cs typeface="Arial" panose="020B0604020202020204" pitchFamily="34" charset="0"/>
              </a:rPr>
              <a:t>지엔팜</a:t>
            </a:r>
            <a:endParaRPr lang="en-US" altLang="ko-KR" sz="800" b="1" dirty="0">
              <a:solidFill>
                <a:prstClr val="white"/>
              </a:solidFill>
              <a:latin typeface="Arial" panose="020B0604020202020204" pitchFamily="34" charset="0"/>
              <a:cs typeface="Arial" panose="020B0604020202020204" pitchFamily="34" charset="0"/>
            </a:endParaRPr>
          </a:p>
        </p:txBody>
      </p:sp>
      <p:sp>
        <p:nvSpPr>
          <p:cNvPr id="152" name="Rounded Rectangle 117">
            <a:extLst>
              <a:ext uri="{FF2B5EF4-FFF2-40B4-BE49-F238E27FC236}">
                <a16:creationId xmlns:a16="http://schemas.microsoft.com/office/drawing/2014/main" id="{47526781-1A52-48D0-90BC-3B641F83BC2F}"/>
              </a:ext>
            </a:extLst>
          </p:cNvPr>
          <p:cNvSpPr/>
          <p:nvPr/>
        </p:nvSpPr>
        <p:spPr bwMode="auto">
          <a:xfrm>
            <a:off x="6512352" y="1531647"/>
            <a:ext cx="509214" cy="364921"/>
          </a:xfrm>
          <a:prstGeom prst="roundRect">
            <a:avLst>
              <a:gd name="adj" fmla="val 0"/>
            </a:avLst>
          </a:prstGeom>
          <a:solidFill>
            <a:srgbClr val="00338D"/>
          </a:solidFill>
          <a:ln w="9525" cap="flat" cmpd="sng" algn="ctr">
            <a:noFill/>
            <a:prstDash val="solid"/>
            <a:round/>
            <a:headEnd type="none" w="med" len="med"/>
            <a:tailEnd type="none" w="med" len="med"/>
          </a:ln>
          <a:effectLst/>
        </p:spPr>
        <p:txBody>
          <a:bodyPr lIns="30788" tIns="30788" rIns="30788" bIns="30788" rtlCol="0" anchor="ctr" anchorCtr="0"/>
          <a:lstStyle/>
          <a:p>
            <a:pPr algn="ctr" defTabSz="781986">
              <a:buClr>
                <a:srgbClr val="99CC00"/>
              </a:buClr>
              <a:tabLst>
                <a:tab pos="228079" algn="l"/>
              </a:tabLst>
              <a:defRPr/>
            </a:pPr>
            <a:r>
              <a:rPr lang="ko-KR" altLang="en-US" sz="800" b="1" dirty="0">
                <a:solidFill>
                  <a:prstClr val="white"/>
                </a:solidFill>
                <a:latin typeface="Arial" panose="020B0604020202020204" pitchFamily="34" charset="0"/>
                <a:cs typeface="Arial" panose="020B0604020202020204" pitchFamily="34" charset="0"/>
              </a:rPr>
              <a:t>박세진</a:t>
            </a:r>
            <a:r>
              <a:rPr lang="en-US" altLang="ko-KR" sz="800" b="1" baseline="30000" dirty="0">
                <a:solidFill>
                  <a:prstClr val="white"/>
                </a:solidFill>
                <a:latin typeface="Arial" panose="020B0604020202020204" pitchFamily="34" charset="0"/>
                <a:cs typeface="Arial" panose="020B0604020202020204" pitchFamily="34" charset="0"/>
              </a:rPr>
              <a:t>1</a:t>
            </a:r>
          </a:p>
        </p:txBody>
      </p:sp>
      <p:sp>
        <p:nvSpPr>
          <p:cNvPr id="154" name="Rounded Rectangle 117">
            <a:extLst>
              <a:ext uri="{FF2B5EF4-FFF2-40B4-BE49-F238E27FC236}">
                <a16:creationId xmlns:a16="http://schemas.microsoft.com/office/drawing/2014/main" id="{8E2B28CE-27F6-4C58-8FAC-B1491C1EBD99}"/>
              </a:ext>
            </a:extLst>
          </p:cNvPr>
          <p:cNvSpPr/>
          <p:nvPr/>
        </p:nvSpPr>
        <p:spPr bwMode="auto">
          <a:xfrm>
            <a:off x="6611098" y="2353340"/>
            <a:ext cx="1018800" cy="374400"/>
          </a:xfrm>
          <a:prstGeom prst="roundRect">
            <a:avLst>
              <a:gd name="adj" fmla="val 0"/>
            </a:avLst>
          </a:prstGeom>
          <a:solidFill>
            <a:srgbClr val="6D2077"/>
          </a:solidFill>
          <a:ln w="9525" cap="flat" cmpd="sng" algn="ctr">
            <a:noFill/>
            <a:prstDash val="solid"/>
            <a:round/>
            <a:headEnd type="none" w="med" len="med"/>
            <a:tailEnd type="none" w="med" len="med"/>
          </a:ln>
          <a:effectLst/>
        </p:spPr>
        <p:txBody>
          <a:bodyPr lIns="30788" tIns="30788" rIns="30788" bIns="30788" rtlCol="0" anchor="ctr" anchorCtr="0"/>
          <a:lstStyle/>
          <a:p>
            <a:pPr algn="ctr" defTabSz="781990">
              <a:buClr>
                <a:srgbClr val="99CC00"/>
              </a:buClr>
              <a:tabLst>
                <a:tab pos="228080" algn="l"/>
              </a:tabLst>
              <a:defRPr/>
            </a:pPr>
            <a:r>
              <a:rPr lang="ko-KR" altLang="en-US" sz="900" b="1" spc="-100" dirty="0">
                <a:solidFill>
                  <a:prstClr val="white"/>
                </a:solidFill>
                <a:latin typeface="Arial" panose="020B0604020202020204" pitchFamily="34" charset="0"/>
                <a:cs typeface="Arial" panose="020B0604020202020204" pitchFamily="34" charset="0"/>
              </a:rPr>
              <a:t>㈜</a:t>
            </a:r>
            <a:r>
              <a:rPr lang="ko-KR" altLang="en-US" sz="900" b="1" spc="-100" dirty="0" err="1">
                <a:solidFill>
                  <a:prstClr val="white"/>
                </a:solidFill>
                <a:latin typeface="Arial" panose="020B0604020202020204" pitchFamily="34" charset="0"/>
                <a:cs typeface="Arial" panose="020B0604020202020204" pitchFamily="34" charset="0"/>
              </a:rPr>
              <a:t>엠투클라우드</a:t>
            </a:r>
            <a:endParaRPr lang="en-US" altLang="ko-KR" sz="900" b="1" spc="-100" baseline="30000" dirty="0">
              <a:solidFill>
                <a:prstClr val="white"/>
              </a:solidFill>
              <a:latin typeface="Arial" panose="020B0604020202020204" pitchFamily="34" charset="0"/>
              <a:cs typeface="Arial" panose="020B0604020202020204" pitchFamily="34" charset="0"/>
            </a:endParaRPr>
          </a:p>
        </p:txBody>
      </p:sp>
      <p:cxnSp>
        <p:nvCxnSpPr>
          <p:cNvPr id="171" name="연결선: 꺾임 170">
            <a:extLst>
              <a:ext uri="{FF2B5EF4-FFF2-40B4-BE49-F238E27FC236}">
                <a16:creationId xmlns:a16="http://schemas.microsoft.com/office/drawing/2014/main" id="{1A5F6F95-0BFE-4A8A-8F45-0BCFA4BF4562}"/>
              </a:ext>
            </a:extLst>
          </p:cNvPr>
          <p:cNvCxnSpPr>
            <a:cxnSpLocks/>
            <a:stCxn id="154" idx="0"/>
            <a:endCxn id="127" idx="2"/>
          </p:cNvCxnSpPr>
          <p:nvPr/>
        </p:nvCxnSpPr>
        <p:spPr>
          <a:xfrm rot="16200000" flipV="1">
            <a:off x="5675230" y="908072"/>
            <a:ext cx="448944" cy="2441592"/>
          </a:xfrm>
          <a:prstGeom prst="bentConnector3">
            <a:avLst>
              <a:gd name="adj1" fmla="val 50000"/>
            </a:avLst>
          </a:prstGeom>
          <a:ln>
            <a:solidFill>
              <a:srgbClr val="00338D"/>
            </a:solidFill>
          </a:ln>
        </p:spPr>
        <p:style>
          <a:lnRef idx="1">
            <a:schemeClr val="accent1"/>
          </a:lnRef>
          <a:fillRef idx="0">
            <a:schemeClr val="accent1"/>
          </a:fillRef>
          <a:effectRef idx="0">
            <a:schemeClr val="accent1"/>
          </a:effectRef>
          <a:fontRef idx="minor">
            <a:schemeClr val="tx1"/>
          </a:fontRef>
        </p:style>
      </p:cxnSp>
      <p:cxnSp>
        <p:nvCxnSpPr>
          <p:cNvPr id="174" name="연결선: 꺾임 173">
            <a:extLst>
              <a:ext uri="{FF2B5EF4-FFF2-40B4-BE49-F238E27FC236}">
                <a16:creationId xmlns:a16="http://schemas.microsoft.com/office/drawing/2014/main" id="{281714FA-FC95-40DB-BE16-2766B67BAFA7}"/>
              </a:ext>
            </a:extLst>
          </p:cNvPr>
          <p:cNvCxnSpPr>
            <a:cxnSpLocks/>
            <a:stCxn id="154" idx="0"/>
            <a:endCxn id="150" idx="2"/>
          </p:cNvCxnSpPr>
          <p:nvPr/>
        </p:nvCxnSpPr>
        <p:spPr>
          <a:xfrm rot="16200000" flipV="1">
            <a:off x="6367405" y="1600247"/>
            <a:ext cx="448944" cy="1057242"/>
          </a:xfrm>
          <a:prstGeom prst="bentConnector3">
            <a:avLst>
              <a:gd name="adj1" fmla="val 50000"/>
            </a:avLst>
          </a:prstGeom>
          <a:ln>
            <a:solidFill>
              <a:srgbClr val="00338D"/>
            </a:solidFill>
          </a:ln>
        </p:spPr>
        <p:style>
          <a:lnRef idx="1">
            <a:schemeClr val="accent1"/>
          </a:lnRef>
          <a:fillRef idx="0">
            <a:schemeClr val="accent1"/>
          </a:fillRef>
          <a:effectRef idx="0">
            <a:schemeClr val="accent1"/>
          </a:effectRef>
          <a:fontRef idx="minor">
            <a:schemeClr val="tx1"/>
          </a:fontRef>
        </p:style>
      </p:cxnSp>
      <p:cxnSp>
        <p:nvCxnSpPr>
          <p:cNvPr id="176" name="연결선: 꺾임 175">
            <a:extLst>
              <a:ext uri="{FF2B5EF4-FFF2-40B4-BE49-F238E27FC236}">
                <a16:creationId xmlns:a16="http://schemas.microsoft.com/office/drawing/2014/main" id="{DC5CCB91-1B7E-40DD-9DA3-1296174E0F59}"/>
              </a:ext>
            </a:extLst>
          </p:cNvPr>
          <p:cNvCxnSpPr>
            <a:cxnSpLocks/>
            <a:stCxn id="154" idx="0"/>
            <a:endCxn id="152" idx="2"/>
          </p:cNvCxnSpPr>
          <p:nvPr/>
        </p:nvCxnSpPr>
        <p:spPr>
          <a:xfrm rot="16200000" flipV="1">
            <a:off x="6715343" y="1948184"/>
            <a:ext cx="456772" cy="353539"/>
          </a:xfrm>
          <a:prstGeom prst="bentConnector3">
            <a:avLst>
              <a:gd name="adj1" fmla="val 50000"/>
            </a:avLst>
          </a:prstGeom>
          <a:ln>
            <a:solidFill>
              <a:srgbClr val="00338D"/>
            </a:solidFill>
          </a:ln>
        </p:spPr>
        <p:style>
          <a:lnRef idx="1">
            <a:schemeClr val="accent1"/>
          </a:lnRef>
          <a:fillRef idx="0">
            <a:schemeClr val="accent1"/>
          </a:fillRef>
          <a:effectRef idx="0">
            <a:schemeClr val="accent1"/>
          </a:effectRef>
          <a:fontRef idx="minor">
            <a:schemeClr val="tx1"/>
          </a:fontRef>
        </p:style>
      </p:cxnSp>
      <p:sp>
        <p:nvSpPr>
          <p:cNvPr id="99" name="Rounded Rectangle 117">
            <a:extLst>
              <a:ext uri="{FF2B5EF4-FFF2-40B4-BE49-F238E27FC236}">
                <a16:creationId xmlns:a16="http://schemas.microsoft.com/office/drawing/2014/main" id="{E3F20EB0-6058-44AB-B6DF-DE8E1C3A03FB}"/>
              </a:ext>
            </a:extLst>
          </p:cNvPr>
          <p:cNvSpPr/>
          <p:nvPr/>
        </p:nvSpPr>
        <p:spPr bwMode="auto">
          <a:xfrm>
            <a:off x="6633935" y="3260429"/>
            <a:ext cx="1019180" cy="175337"/>
          </a:xfrm>
          <a:prstGeom prst="roundRect">
            <a:avLst>
              <a:gd name="adj" fmla="val 0"/>
            </a:avLst>
          </a:prstGeom>
          <a:solidFill>
            <a:srgbClr val="00338D"/>
          </a:solidFill>
          <a:ln w="3175" cap="flat" cmpd="sng" algn="ctr">
            <a:noFill/>
            <a:prstDash val="solid"/>
            <a:round/>
            <a:headEnd type="none" w="med" len="med"/>
            <a:tailEnd type="none" w="med" len="med"/>
          </a:ln>
          <a:effectLst/>
        </p:spPr>
        <p:txBody>
          <a:bodyPr lIns="30788" tIns="30788" rIns="30788" bIns="30788" rtlCol="0" anchor="ctr" anchorCtr="0"/>
          <a:lstStyle/>
          <a:p>
            <a:pPr algn="ctr" defTabSz="781990">
              <a:buClr>
                <a:srgbClr val="99CC00"/>
              </a:buClr>
              <a:tabLst>
                <a:tab pos="228080" algn="l"/>
              </a:tabLst>
              <a:defRPr/>
            </a:pPr>
            <a:r>
              <a:rPr lang="ko-KR" altLang="en-US" sz="900" b="1" spc="-100" dirty="0">
                <a:solidFill>
                  <a:prstClr val="white"/>
                </a:solidFill>
                <a:latin typeface="Arial" panose="020B0604020202020204" pitchFamily="34" charset="0"/>
                <a:cs typeface="Arial" panose="020B0604020202020204" pitchFamily="34" charset="0"/>
              </a:rPr>
              <a:t>대표이사 </a:t>
            </a:r>
            <a:r>
              <a:rPr lang="en-US" altLang="ko-KR" sz="900" b="1" spc="-100" dirty="0">
                <a:solidFill>
                  <a:prstClr val="white"/>
                </a:solidFill>
                <a:latin typeface="Arial" panose="020B0604020202020204" pitchFamily="34" charset="0"/>
                <a:cs typeface="Arial" panose="020B0604020202020204" pitchFamily="34" charset="0"/>
              </a:rPr>
              <a:t>(1)</a:t>
            </a:r>
          </a:p>
        </p:txBody>
      </p:sp>
      <p:sp>
        <p:nvSpPr>
          <p:cNvPr id="116" name="직사각형 119">
            <a:extLst>
              <a:ext uri="{FF2B5EF4-FFF2-40B4-BE49-F238E27FC236}">
                <a16:creationId xmlns:a16="http://schemas.microsoft.com/office/drawing/2014/main" id="{11129BA8-99CE-4393-A396-0E2E107342E2}"/>
              </a:ext>
            </a:extLst>
          </p:cNvPr>
          <p:cNvSpPr/>
          <p:nvPr/>
        </p:nvSpPr>
        <p:spPr bwMode="auto">
          <a:xfrm>
            <a:off x="8031033" y="2891255"/>
            <a:ext cx="1433310" cy="231646"/>
          </a:xfrm>
          <a:prstGeom prst="rect">
            <a:avLst/>
          </a:prstGeom>
          <a:noFill/>
          <a:ln w="9525" cap="flat" cmpd="sng" algn="ctr">
            <a:noFill/>
            <a:prstDash val="solid"/>
            <a:round/>
            <a:headEnd type="none" w="med" len="med"/>
            <a:tailEnd type="none" w="med" len="med"/>
          </a:ln>
          <a:effectLst/>
        </p:spPr>
        <p:txBody>
          <a:bodyPr lIns="32548" tIns="32548" rIns="32548" bIns="32548" rtlCol="0" anchor="ctr"/>
          <a:lstStyle/>
          <a:p>
            <a:pPr algn="r" defTabSz="826710">
              <a:buClr>
                <a:srgbClr val="99CC00"/>
              </a:buClr>
              <a:tabLst>
                <a:tab pos="241125" algn="l"/>
              </a:tabLst>
            </a:pPr>
            <a:r>
              <a:rPr lang="en-US" altLang="ko-KR" sz="800" dirty="0">
                <a:solidFill>
                  <a:prstClr val="black"/>
                </a:solidFill>
                <a:latin typeface="Arial" panose="020B0604020202020204" pitchFamily="34" charset="0"/>
                <a:ea typeface="+mj-ea"/>
                <a:cs typeface="Arial" panose="020B0604020202020204" pitchFamily="34" charset="0"/>
              </a:rPr>
              <a:t>(’21</a:t>
            </a:r>
            <a:r>
              <a:rPr lang="ko-KR" altLang="en-US" sz="800" dirty="0">
                <a:solidFill>
                  <a:prstClr val="black"/>
                </a:solidFill>
                <a:latin typeface="Arial" panose="020B0604020202020204" pitchFamily="34" charset="0"/>
                <a:ea typeface="+mj-ea"/>
                <a:cs typeface="Arial" panose="020B0604020202020204" pitchFamily="34" charset="0"/>
              </a:rPr>
              <a:t>년 </a:t>
            </a:r>
            <a:r>
              <a:rPr lang="en-US" altLang="ko-KR" sz="800" dirty="0">
                <a:solidFill>
                  <a:prstClr val="black"/>
                </a:solidFill>
                <a:latin typeface="Arial" panose="020B0604020202020204" pitchFamily="34" charset="0"/>
                <a:ea typeface="+mj-ea"/>
                <a:cs typeface="Arial" panose="020B0604020202020204" pitchFamily="34" charset="0"/>
              </a:rPr>
              <a:t>12</a:t>
            </a:r>
            <a:r>
              <a:rPr lang="ko-KR" altLang="en-US" sz="800" dirty="0">
                <a:solidFill>
                  <a:prstClr val="black"/>
                </a:solidFill>
                <a:latin typeface="Arial" panose="020B0604020202020204" pitchFamily="34" charset="0"/>
                <a:ea typeface="+mj-ea"/>
                <a:cs typeface="Arial" panose="020B0604020202020204" pitchFamily="34" charset="0"/>
              </a:rPr>
              <a:t>월말 기준</a:t>
            </a:r>
            <a:r>
              <a:rPr lang="en-US" altLang="ko-KR" sz="800" dirty="0">
                <a:solidFill>
                  <a:prstClr val="black"/>
                </a:solidFill>
                <a:latin typeface="Arial" panose="020B0604020202020204" pitchFamily="34" charset="0"/>
                <a:ea typeface="+mj-ea"/>
                <a:cs typeface="Arial" panose="020B0604020202020204" pitchFamily="34" charset="0"/>
              </a:rPr>
              <a:t>)</a:t>
            </a:r>
          </a:p>
        </p:txBody>
      </p:sp>
      <p:sp>
        <p:nvSpPr>
          <p:cNvPr id="120" name="Rectangle 41">
            <a:extLst>
              <a:ext uri="{FF2B5EF4-FFF2-40B4-BE49-F238E27FC236}">
                <a16:creationId xmlns:a16="http://schemas.microsoft.com/office/drawing/2014/main" id="{C5F5C056-9425-45BA-9631-F2C26B95BA51}"/>
              </a:ext>
            </a:extLst>
          </p:cNvPr>
          <p:cNvSpPr>
            <a:spLocks noChangeArrowheads="1"/>
          </p:cNvSpPr>
          <p:nvPr/>
        </p:nvSpPr>
        <p:spPr bwMode="auto">
          <a:xfrm>
            <a:off x="4324065" y="2965891"/>
            <a:ext cx="3624749" cy="276408"/>
          </a:xfrm>
          <a:prstGeom prst="rect">
            <a:avLst/>
          </a:prstGeom>
          <a:noFill/>
          <a:ln w="9525">
            <a:noFill/>
            <a:miter lim="800000"/>
            <a:headEnd/>
            <a:tailEnd/>
          </a:ln>
        </p:spPr>
        <p:txBody>
          <a:bodyPr lIns="0" tIns="0" rIns="0" bIns="0" anchor="ctr"/>
          <a:lstStyle/>
          <a:p>
            <a:pPr fontAlgn="base">
              <a:lnSpc>
                <a:spcPct val="120000"/>
              </a:lnSpc>
              <a:spcBef>
                <a:spcPct val="0"/>
              </a:spcBef>
              <a:spcAft>
                <a:spcPct val="0"/>
              </a:spcAft>
            </a:pPr>
            <a:r>
              <a:rPr lang="ko-KR" altLang="en-US" sz="1200" b="1" dirty="0">
                <a:solidFill>
                  <a:srgbClr val="00338D"/>
                </a:solidFill>
                <a:latin typeface="Arial" panose="020B0604020202020204" pitchFamily="34" charset="0"/>
                <a:cs typeface="Arial" panose="020B0604020202020204" pitchFamily="34" charset="0"/>
              </a:rPr>
              <a:t>▌</a:t>
            </a:r>
            <a:r>
              <a:rPr lang="en-US" altLang="ko-KR" sz="1200" b="1" dirty="0">
                <a:solidFill>
                  <a:srgbClr val="00338D"/>
                </a:solidFill>
                <a:latin typeface="Arial" panose="020B0604020202020204" pitchFamily="34" charset="0"/>
                <a:cs typeface="Arial" panose="020B0604020202020204" pitchFamily="34" charset="0"/>
              </a:rPr>
              <a:t>Organizational Chart</a:t>
            </a:r>
            <a:endParaRPr lang="en-US" altLang="ko-KR" sz="1400" b="1" dirty="0">
              <a:solidFill>
                <a:srgbClr val="00338D"/>
              </a:solidFill>
              <a:latin typeface="Arial" panose="020B0604020202020204" pitchFamily="34" charset="0"/>
              <a:cs typeface="Arial" panose="020B0604020202020204" pitchFamily="34" charset="0"/>
            </a:endParaRPr>
          </a:p>
        </p:txBody>
      </p:sp>
      <p:sp>
        <p:nvSpPr>
          <p:cNvPr id="121" name="Rounded Rectangle 117">
            <a:extLst>
              <a:ext uri="{FF2B5EF4-FFF2-40B4-BE49-F238E27FC236}">
                <a16:creationId xmlns:a16="http://schemas.microsoft.com/office/drawing/2014/main" id="{ADC80F30-7914-463C-9E9B-83AE28E2DA27}"/>
              </a:ext>
            </a:extLst>
          </p:cNvPr>
          <p:cNvSpPr/>
          <p:nvPr/>
        </p:nvSpPr>
        <p:spPr bwMode="auto">
          <a:xfrm>
            <a:off x="8358147" y="3624506"/>
            <a:ext cx="755839" cy="167749"/>
          </a:xfrm>
          <a:prstGeom prst="roundRect">
            <a:avLst>
              <a:gd name="adj" fmla="val 0"/>
            </a:avLst>
          </a:prstGeom>
          <a:solidFill>
            <a:srgbClr val="6D2077"/>
          </a:solidFill>
          <a:ln w="3175" cap="flat" cmpd="sng" algn="ctr">
            <a:noFill/>
            <a:prstDash val="solid"/>
            <a:round/>
            <a:headEnd type="none" w="med" len="med"/>
            <a:tailEnd type="none" w="med" len="med"/>
          </a:ln>
          <a:effectLst/>
        </p:spPr>
        <p:txBody>
          <a:bodyPr lIns="30788" tIns="30788" rIns="30788" bIns="30788" rtlCol="0" anchor="ctr" anchorCtr="0"/>
          <a:lstStyle/>
          <a:p>
            <a:pPr algn="ctr" defTabSz="781990">
              <a:buClr>
                <a:srgbClr val="99CC00"/>
              </a:buClr>
              <a:tabLst>
                <a:tab pos="228080" algn="l"/>
              </a:tabLst>
            </a:pPr>
            <a:r>
              <a:rPr lang="ko-KR" altLang="en-US" sz="900" b="1" spc="-100" dirty="0">
                <a:solidFill>
                  <a:prstClr val="white"/>
                </a:solidFill>
                <a:latin typeface="Arial" panose="020B0604020202020204" pitchFamily="34" charset="0"/>
                <a:cs typeface="Arial" panose="020B0604020202020204" pitchFamily="34" charset="0"/>
              </a:rPr>
              <a:t>경영지원팀 </a:t>
            </a:r>
            <a:r>
              <a:rPr lang="en-US" altLang="ko-KR" sz="900" b="1" spc="-100" dirty="0">
                <a:solidFill>
                  <a:prstClr val="white"/>
                </a:solidFill>
                <a:latin typeface="Arial" panose="020B0604020202020204" pitchFamily="34" charset="0"/>
                <a:cs typeface="Arial" panose="020B0604020202020204" pitchFamily="34" charset="0"/>
              </a:rPr>
              <a:t>(5)</a:t>
            </a:r>
          </a:p>
        </p:txBody>
      </p:sp>
      <p:cxnSp>
        <p:nvCxnSpPr>
          <p:cNvPr id="130" name="연결선: 꺾임 129">
            <a:extLst>
              <a:ext uri="{FF2B5EF4-FFF2-40B4-BE49-F238E27FC236}">
                <a16:creationId xmlns:a16="http://schemas.microsoft.com/office/drawing/2014/main" id="{7DB84598-E5E5-4940-8A8A-B93317BF60AF}"/>
              </a:ext>
            </a:extLst>
          </p:cNvPr>
          <p:cNvCxnSpPr>
            <a:cxnSpLocks/>
            <a:stCxn id="99" idx="2"/>
            <a:endCxn id="121" idx="0"/>
          </p:cNvCxnSpPr>
          <p:nvPr/>
        </p:nvCxnSpPr>
        <p:spPr>
          <a:xfrm rot="16200000" flipH="1">
            <a:off x="7845426" y="2733865"/>
            <a:ext cx="188740" cy="1592542"/>
          </a:xfrm>
          <a:prstGeom prst="bentConnector3">
            <a:avLst>
              <a:gd name="adj1" fmla="val 50000"/>
            </a:avLst>
          </a:prstGeom>
          <a:ln>
            <a:solidFill>
              <a:srgbClr val="00338D"/>
            </a:solidFill>
          </a:ln>
        </p:spPr>
        <p:style>
          <a:lnRef idx="1">
            <a:schemeClr val="accent1"/>
          </a:lnRef>
          <a:fillRef idx="0">
            <a:schemeClr val="accent1"/>
          </a:fillRef>
          <a:effectRef idx="0">
            <a:schemeClr val="accent1"/>
          </a:effectRef>
          <a:fontRef idx="minor">
            <a:schemeClr val="tx1"/>
          </a:fontRef>
        </p:style>
      </p:cxnSp>
      <p:cxnSp>
        <p:nvCxnSpPr>
          <p:cNvPr id="94" name="연결선: 꺾임 93">
            <a:extLst>
              <a:ext uri="{FF2B5EF4-FFF2-40B4-BE49-F238E27FC236}">
                <a16:creationId xmlns:a16="http://schemas.microsoft.com/office/drawing/2014/main" id="{733ACC66-8780-4BF3-ADEB-0641B284F0F6}"/>
              </a:ext>
            </a:extLst>
          </p:cNvPr>
          <p:cNvCxnSpPr>
            <a:cxnSpLocks/>
            <a:stCxn id="154" idx="0"/>
            <a:endCxn id="147" idx="2"/>
          </p:cNvCxnSpPr>
          <p:nvPr/>
        </p:nvCxnSpPr>
        <p:spPr>
          <a:xfrm rot="16200000" flipV="1">
            <a:off x="6025437" y="1258279"/>
            <a:ext cx="448944" cy="1741178"/>
          </a:xfrm>
          <a:prstGeom prst="bentConnector3">
            <a:avLst>
              <a:gd name="adj1" fmla="val 50000"/>
            </a:avLst>
          </a:prstGeom>
          <a:ln>
            <a:solidFill>
              <a:srgbClr val="00338D"/>
            </a:solidFill>
          </a:ln>
        </p:spPr>
        <p:style>
          <a:lnRef idx="1">
            <a:schemeClr val="accent1"/>
          </a:lnRef>
          <a:fillRef idx="0">
            <a:schemeClr val="accent1"/>
          </a:fillRef>
          <a:effectRef idx="0">
            <a:schemeClr val="accent1"/>
          </a:effectRef>
          <a:fontRef idx="minor">
            <a:schemeClr val="tx1"/>
          </a:fontRef>
        </p:style>
      </p:cxnSp>
      <p:sp>
        <p:nvSpPr>
          <p:cNvPr id="157" name="직사각형 119">
            <a:extLst>
              <a:ext uri="{FF2B5EF4-FFF2-40B4-BE49-F238E27FC236}">
                <a16:creationId xmlns:a16="http://schemas.microsoft.com/office/drawing/2014/main" id="{FCCC2B7F-48E3-440E-8D4F-B01718BB76CF}"/>
              </a:ext>
            </a:extLst>
          </p:cNvPr>
          <p:cNvSpPr/>
          <p:nvPr/>
        </p:nvSpPr>
        <p:spPr bwMode="auto">
          <a:xfrm>
            <a:off x="4665567" y="1927409"/>
            <a:ext cx="409176" cy="144422"/>
          </a:xfrm>
          <a:prstGeom prst="rect">
            <a:avLst/>
          </a:prstGeom>
          <a:noFill/>
          <a:ln w="9525" cap="flat" cmpd="sng" algn="ctr">
            <a:noFill/>
            <a:prstDash val="solid"/>
            <a:round/>
            <a:headEnd type="none" w="med" len="med"/>
            <a:tailEnd type="none" w="med" len="med"/>
          </a:ln>
          <a:effectLst/>
        </p:spPr>
        <p:txBody>
          <a:bodyPr lIns="32548" tIns="32548" rIns="32548" bIns="32548" rtlCol="0" anchor="ctr"/>
          <a:lstStyle/>
          <a:p>
            <a:pPr algn="ctr" defTabSz="826710">
              <a:buClr>
                <a:srgbClr val="99CC00"/>
              </a:buClr>
              <a:tabLst>
                <a:tab pos="241125" algn="l"/>
              </a:tabLst>
            </a:pPr>
            <a:r>
              <a:rPr lang="en-US" altLang="ko-KR" sz="800" i="1" dirty="0">
                <a:solidFill>
                  <a:prstClr val="black"/>
                </a:solidFill>
                <a:latin typeface="Arial" panose="020B0604020202020204" pitchFamily="34" charset="0"/>
                <a:ea typeface="+mj-ea"/>
                <a:cs typeface="Arial" panose="020B0604020202020204" pitchFamily="34" charset="0"/>
              </a:rPr>
              <a:t>65.1%</a:t>
            </a:r>
          </a:p>
        </p:txBody>
      </p:sp>
      <p:sp>
        <p:nvSpPr>
          <p:cNvPr id="159" name="직사각형 119">
            <a:extLst>
              <a:ext uri="{FF2B5EF4-FFF2-40B4-BE49-F238E27FC236}">
                <a16:creationId xmlns:a16="http://schemas.microsoft.com/office/drawing/2014/main" id="{E55BDC42-AC91-470B-9CE8-81042627299C}"/>
              </a:ext>
            </a:extLst>
          </p:cNvPr>
          <p:cNvSpPr/>
          <p:nvPr/>
        </p:nvSpPr>
        <p:spPr bwMode="auto">
          <a:xfrm>
            <a:off x="5370427" y="1927409"/>
            <a:ext cx="409176" cy="144422"/>
          </a:xfrm>
          <a:prstGeom prst="rect">
            <a:avLst/>
          </a:prstGeom>
          <a:noFill/>
          <a:ln w="9525" cap="flat" cmpd="sng" algn="ctr">
            <a:noFill/>
            <a:prstDash val="solid"/>
            <a:round/>
            <a:headEnd type="none" w="med" len="med"/>
            <a:tailEnd type="none" w="med" len="med"/>
          </a:ln>
          <a:effectLst/>
        </p:spPr>
        <p:txBody>
          <a:bodyPr lIns="32548" tIns="32548" rIns="32548" bIns="32548" rtlCol="0" anchor="ctr"/>
          <a:lstStyle/>
          <a:p>
            <a:pPr algn="ctr" defTabSz="826710">
              <a:buClr>
                <a:srgbClr val="99CC00"/>
              </a:buClr>
              <a:tabLst>
                <a:tab pos="241125" algn="l"/>
              </a:tabLst>
            </a:pPr>
            <a:r>
              <a:rPr lang="en-US" altLang="ko-KR" sz="800" i="1">
                <a:solidFill>
                  <a:prstClr val="black"/>
                </a:solidFill>
                <a:latin typeface="Arial" panose="020B0604020202020204" pitchFamily="34" charset="0"/>
                <a:ea typeface="+mj-ea"/>
                <a:cs typeface="Arial" panose="020B0604020202020204" pitchFamily="34" charset="0"/>
              </a:rPr>
              <a:t>11.8%</a:t>
            </a:r>
            <a:endParaRPr lang="en-US" altLang="ko-KR" sz="800" i="1" dirty="0">
              <a:solidFill>
                <a:prstClr val="black"/>
              </a:solidFill>
              <a:latin typeface="Arial" panose="020B0604020202020204" pitchFamily="34" charset="0"/>
              <a:ea typeface="+mj-ea"/>
              <a:cs typeface="Arial" panose="020B0604020202020204" pitchFamily="34" charset="0"/>
            </a:endParaRPr>
          </a:p>
        </p:txBody>
      </p:sp>
      <p:sp>
        <p:nvSpPr>
          <p:cNvPr id="109" name="Rounded Rectangle 117">
            <a:extLst>
              <a:ext uri="{FF2B5EF4-FFF2-40B4-BE49-F238E27FC236}">
                <a16:creationId xmlns:a16="http://schemas.microsoft.com/office/drawing/2014/main" id="{700E6380-EB8F-4D03-B282-1D13279A8B38}"/>
              </a:ext>
            </a:extLst>
          </p:cNvPr>
          <p:cNvSpPr/>
          <p:nvPr/>
        </p:nvSpPr>
        <p:spPr bwMode="auto">
          <a:xfrm>
            <a:off x="4720250" y="4013121"/>
            <a:ext cx="755839" cy="167750"/>
          </a:xfrm>
          <a:prstGeom prst="roundRect">
            <a:avLst>
              <a:gd name="adj" fmla="val 0"/>
            </a:avLst>
          </a:prstGeom>
          <a:ln>
            <a:solidFill>
              <a:srgbClr val="0091DA"/>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900" b="1" dirty="0">
                <a:solidFill>
                  <a:schemeClr val="bg1"/>
                </a:solidFill>
                <a:latin typeface="Arial" panose="020B0604020202020204" pitchFamily="34" charset="0"/>
                <a:cs typeface="Arial" panose="020B0604020202020204" pitchFamily="34" charset="0"/>
              </a:rPr>
              <a:t>F/W &amp; H/W</a:t>
            </a:r>
          </a:p>
        </p:txBody>
      </p:sp>
      <p:sp>
        <p:nvSpPr>
          <p:cNvPr id="111" name="Rounded Rectangle 117">
            <a:extLst>
              <a:ext uri="{FF2B5EF4-FFF2-40B4-BE49-F238E27FC236}">
                <a16:creationId xmlns:a16="http://schemas.microsoft.com/office/drawing/2014/main" id="{15AC64B3-7C48-45EA-B0D5-CF463A68030D}"/>
              </a:ext>
            </a:extLst>
          </p:cNvPr>
          <p:cNvSpPr/>
          <p:nvPr/>
        </p:nvSpPr>
        <p:spPr bwMode="auto">
          <a:xfrm>
            <a:off x="5610770" y="4013121"/>
            <a:ext cx="755839" cy="167750"/>
          </a:xfrm>
          <a:prstGeom prst="roundRect">
            <a:avLst>
              <a:gd name="adj" fmla="val 0"/>
            </a:avLst>
          </a:prstGeom>
          <a:ln>
            <a:solidFill>
              <a:srgbClr val="0091DA"/>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en-US" altLang="ko-KR" sz="900" b="1" dirty="0">
                <a:solidFill>
                  <a:schemeClr val="bg1"/>
                </a:solidFill>
                <a:latin typeface="Arial" panose="020B0604020202020204" pitchFamily="34" charset="0"/>
                <a:cs typeface="Arial" panose="020B0604020202020204" pitchFamily="34" charset="0"/>
              </a:rPr>
              <a:t>S/W</a:t>
            </a:r>
          </a:p>
        </p:txBody>
      </p:sp>
      <p:cxnSp>
        <p:nvCxnSpPr>
          <p:cNvPr id="143" name="연결선: 꺾임 142">
            <a:extLst>
              <a:ext uri="{FF2B5EF4-FFF2-40B4-BE49-F238E27FC236}">
                <a16:creationId xmlns:a16="http://schemas.microsoft.com/office/drawing/2014/main" id="{7C66F129-0788-4A10-A71C-99827D668074}"/>
              </a:ext>
            </a:extLst>
          </p:cNvPr>
          <p:cNvCxnSpPr>
            <a:cxnSpLocks/>
            <a:stCxn id="192" idx="2"/>
            <a:endCxn id="109" idx="0"/>
          </p:cNvCxnSpPr>
          <p:nvPr/>
        </p:nvCxnSpPr>
        <p:spPr>
          <a:xfrm rot="5400000">
            <a:off x="5206742" y="3668876"/>
            <a:ext cx="235674" cy="452817"/>
          </a:xfrm>
          <a:prstGeom prst="bentConnector3">
            <a:avLst>
              <a:gd name="adj1" fmla="val 50000"/>
            </a:avLst>
          </a:prstGeom>
          <a:ln>
            <a:solidFill>
              <a:srgbClr val="00338D"/>
            </a:solidFill>
          </a:ln>
        </p:spPr>
        <p:style>
          <a:lnRef idx="1">
            <a:schemeClr val="accent1"/>
          </a:lnRef>
          <a:fillRef idx="0">
            <a:schemeClr val="accent1"/>
          </a:fillRef>
          <a:effectRef idx="0">
            <a:schemeClr val="accent1"/>
          </a:effectRef>
          <a:fontRef idx="minor">
            <a:schemeClr val="tx1"/>
          </a:fontRef>
        </p:style>
      </p:cxnSp>
      <p:cxnSp>
        <p:nvCxnSpPr>
          <p:cNvPr id="145" name="연결선: 꺾임 144">
            <a:extLst>
              <a:ext uri="{FF2B5EF4-FFF2-40B4-BE49-F238E27FC236}">
                <a16:creationId xmlns:a16="http://schemas.microsoft.com/office/drawing/2014/main" id="{3CC87652-D66C-4419-8831-FC9A896FD3E7}"/>
              </a:ext>
            </a:extLst>
          </p:cNvPr>
          <p:cNvCxnSpPr>
            <a:cxnSpLocks/>
            <a:stCxn id="192" idx="2"/>
            <a:endCxn id="111" idx="0"/>
          </p:cNvCxnSpPr>
          <p:nvPr/>
        </p:nvCxnSpPr>
        <p:spPr>
          <a:xfrm rot="16200000" flipH="1">
            <a:off x="5652001" y="3676432"/>
            <a:ext cx="235674" cy="437703"/>
          </a:xfrm>
          <a:prstGeom prst="bentConnector3">
            <a:avLst>
              <a:gd name="adj1" fmla="val 50000"/>
            </a:avLst>
          </a:prstGeom>
          <a:ln>
            <a:solidFill>
              <a:srgbClr val="00338D"/>
            </a:solidFill>
          </a:ln>
        </p:spPr>
        <p:style>
          <a:lnRef idx="1">
            <a:schemeClr val="accent1"/>
          </a:lnRef>
          <a:fillRef idx="0">
            <a:schemeClr val="accent1"/>
          </a:fillRef>
          <a:effectRef idx="0">
            <a:schemeClr val="accent1"/>
          </a:effectRef>
          <a:fontRef idx="minor">
            <a:schemeClr val="tx1"/>
          </a:fontRef>
        </p:style>
      </p:cxnSp>
      <p:cxnSp>
        <p:nvCxnSpPr>
          <p:cNvPr id="180" name="연결선: 꺾임 179">
            <a:extLst>
              <a:ext uri="{FF2B5EF4-FFF2-40B4-BE49-F238E27FC236}">
                <a16:creationId xmlns:a16="http://schemas.microsoft.com/office/drawing/2014/main" id="{4C78255E-5E7E-40EC-AEC8-650D8B633B84}"/>
              </a:ext>
            </a:extLst>
          </p:cNvPr>
          <p:cNvCxnSpPr>
            <a:cxnSpLocks/>
            <a:stCxn id="99" idx="2"/>
            <a:endCxn id="100" idx="0"/>
          </p:cNvCxnSpPr>
          <p:nvPr/>
        </p:nvCxnSpPr>
        <p:spPr>
          <a:xfrm rot="16200000" flipH="1">
            <a:off x="7058097" y="3521194"/>
            <a:ext cx="170858" cy="2"/>
          </a:xfrm>
          <a:prstGeom prst="bentConnector3">
            <a:avLst>
              <a:gd name="adj1" fmla="val 50000"/>
            </a:avLst>
          </a:prstGeom>
          <a:ln>
            <a:solidFill>
              <a:srgbClr val="00338D"/>
            </a:solidFill>
          </a:ln>
        </p:spPr>
        <p:style>
          <a:lnRef idx="1">
            <a:schemeClr val="accent1"/>
          </a:lnRef>
          <a:fillRef idx="0">
            <a:schemeClr val="accent1"/>
          </a:fillRef>
          <a:effectRef idx="0">
            <a:schemeClr val="accent1"/>
          </a:effectRef>
          <a:fontRef idx="minor">
            <a:schemeClr val="tx1"/>
          </a:fontRef>
        </p:style>
      </p:cxnSp>
      <p:sp>
        <p:nvSpPr>
          <p:cNvPr id="183" name="Rounded Rectangle 117">
            <a:extLst>
              <a:ext uri="{FF2B5EF4-FFF2-40B4-BE49-F238E27FC236}">
                <a16:creationId xmlns:a16="http://schemas.microsoft.com/office/drawing/2014/main" id="{A8537B38-482C-44C4-B1F4-024FBAC747BA}"/>
              </a:ext>
            </a:extLst>
          </p:cNvPr>
          <p:cNvSpPr/>
          <p:nvPr/>
        </p:nvSpPr>
        <p:spPr bwMode="auto">
          <a:xfrm>
            <a:off x="4720250" y="4172244"/>
            <a:ext cx="755839" cy="276409"/>
          </a:xfrm>
          <a:prstGeom prst="roundRect">
            <a:avLst>
              <a:gd name="adj" fmla="val 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900" dirty="0">
                <a:solidFill>
                  <a:schemeClr val="tx1"/>
                </a:solidFill>
                <a:latin typeface="Arial" panose="020B0604020202020204" pitchFamily="34" charset="0"/>
                <a:cs typeface="Arial" panose="020B0604020202020204" pitchFamily="34" charset="0"/>
              </a:rPr>
              <a:t>이사 </a:t>
            </a:r>
            <a:r>
              <a:rPr lang="en-US" altLang="ko-KR" sz="900" dirty="0">
                <a:solidFill>
                  <a:schemeClr val="tx1"/>
                </a:solidFill>
                <a:latin typeface="Arial" panose="020B0604020202020204" pitchFamily="34" charset="0"/>
                <a:cs typeface="Arial" panose="020B0604020202020204" pitchFamily="34" charset="0"/>
              </a:rPr>
              <a:t>(1)</a:t>
            </a:r>
          </a:p>
          <a:p>
            <a:pPr algn="ctr"/>
            <a:r>
              <a:rPr lang="ko-KR" altLang="en-US" sz="900" dirty="0">
                <a:solidFill>
                  <a:schemeClr val="tx1"/>
                </a:solidFill>
                <a:latin typeface="Arial" panose="020B0604020202020204" pitchFamily="34" charset="0"/>
                <a:cs typeface="Arial" panose="020B0604020202020204" pitchFamily="34" charset="0"/>
              </a:rPr>
              <a:t>직원 </a:t>
            </a:r>
            <a:r>
              <a:rPr lang="en-US" altLang="ko-KR" sz="900" dirty="0">
                <a:solidFill>
                  <a:schemeClr val="tx1"/>
                </a:solidFill>
                <a:latin typeface="Arial" panose="020B0604020202020204" pitchFamily="34" charset="0"/>
                <a:cs typeface="Arial" panose="020B0604020202020204" pitchFamily="34" charset="0"/>
              </a:rPr>
              <a:t>(2)</a:t>
            </a:r>
          </a:p>
        </p:txBody>
      </p:sp>
      <p:sp>
        <p:nvSpPr>
          <p:cNvPr id="185" name="Rounded Rectangle 117">
            <a:extLst>
              <a:ext uri="{FF2B5EF4-FFF2-40B4-BE49-F238E27FC236}">
                <a16:creationId xmlns:a16="http://schemas.microsoft.com/office/drawing/2014/main" id="{5F1D57B8-899D-4AE1-900A-164CCD43EA0E}"/>
              </a:ext>
            </a:extLst>
          </p:cNvPr>
          <p:cNvSpPr/>
          <p:nvPr/>
        </p:nvSpPr>
        <p:spPr bwMode="auto">
          <a:xfrm>
            <a:off x="5610770" y="4172244"/>
            <a:ext cx="755839" cy="276409"/>
          </a:xfrm>
          <a:prstGeom prst="roundRect">
            <a:avLst>
              <a:gd name="adj" fmla="val 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900" dirty="0">
                <a:solidFill>
                  <a:schemeClr val="tx1"/>
                </a:solidFill>
                <a:latin typeface="Arial" panose="020B0604020202020204" pitchFamily="34" charset="0"/>
                <a:cs typeface="Arial" panose="020B0604020202020204" pitchFamily="34" charset="0"/>
              </a:rPr>
              <a:t>이사 </a:t>
            </a:r>
            <a:r>
              <a:rPr lang="en-US" altLang="ko-KR" sz="900" dirty="0">
                <a:solidFill>
                  <a:schemeClr val="tx1"/>
                </a:solidFill>
                <a:latin typeface="Arial" panose="020B0604020202020204" pitchFamily="34" charset="0"/>
                <a:cs typeface="Arial" panose="020B0604020202020204" pitchFamily="34" charset="0"/>
              </a:rPr>
              <a:t>(1)</a:t>
            </a:r>
            <a:r>
              <a:rPr lang="ko-KR" altLang="en-US" sz="900" dirty="0">
                <a:solidFill>
                  <a:schemeClr val="tx1"/>
                </a:solidFill>
                <a:latin typeface="Arial" panose="020B0604020202020204" pitchFamily="34" charset="0"/>
                <a:cs typeface="Arial" panose="020B0604020202020204" pitchFamily="34" charset="0"/>
              </a:rPr>
              <a:t> </a:t>
            </a:r>
            <a:endParaRPr lang="en-US" altLang="ko-KR" sz="900" dirty="0">
              <a:solidFill>
                <a:schemeClr val="tx1"/>
              </a:solidFill>
              <a:latin typeface="Arial" panose="020B0604020202020204" pitchFamily="34" charset="0"/>
              <a:cs typeface="Arial" panose="020B0604020202020204" pitchFamily="34" charset="0"/>
            </a:endParaRPr>
          </a:p>
          <a:p>
            <a:pPr algn="ctr"/>
            <a:r>
              <a:rPr lang="ko-KR" altLang="en-US" sz="900" dirty="0">
                <a:solidFill>
                  <a:schemeClr val="tx1"/>
                </a:solidFill>
                <a:latin typeface="Arial" panose="020B0604020202020204" pitchFamily="34" charset="0"/>
                <a:cs typeface="Arial" panose="020B0604020202020204" pitchFamily="34" charset="0"/>
              </a:rPr>
              <a:t>직원 </a:t>
            </a:r>
            <a:r>
              <a:rPr lang="en-US" altLang="ko-KR" sz="900" dirty="0">
                <a:solidFill>
                  <a:schemeClr val="tx1"/>
                </a:solidFill>
                <a:latin typeface="Arial" panose="020B0604020202020204" pitchFamily="34" charset="0"/>
                <a:cs typeface="Arial" panose="020B0604020202020204" pitchFamily="34" charset="0"/>
              </a:rPr>
              <a:t>(5)</a:t>
            </a:r>
          </a:p>
        </p:txBody>
      </p:sp>
      <p:sp>
        <p:nvSpPr>
          <p:cNvPr id="186" name="Rounded Rectangle 117">
            <a:extLst>
              <a:ext uri="{FF2B5EF4-FFF2-40B4-BE49-F238E27FC236}">
                <a16:creationId xmlns:a16="http://schemas.microsoft.com/office/drawing/2014/main" id="{CAF8F7B7-457B-4BC7-A9C1-27C6D3ED4062}"/>
              </a:ext>
            </a:extLst>
          </p:cNvPr>
          <p:cNvSpPr/>
          <p:nvPr/>
        </p:nvSpPr>
        <p:spPr bwMode="auto">
          <a:xfrm>
            <a:off x="6761207" y="3774197"/>
            <a:ext cx="755839" cy="276409"/>
          </a:xfrm>
          <a:prstGeom prst="roundRect">
            <a:avLst>
              <a:gd name="adj" fmla="val 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a:r>
              <a:rPr lang="ko-KR" altLang="en-US" sz="900" dirty="0">
                <a:solidFill>
                  <a:schemeClr val="tx1"/>
                </a:solidFill>
                <a:latin typeface="Arial" panose="020B0604020202020204" pitchFamily="34" charset="0"/>
                <a:cs typeface="Arial" panose="020B0604020202020204" pitchFamily="34" charset="0"/>
              </a:rPr>
              <a:t>이사</a:t>
            </a:r>
            <a:r>
              <a:rPr lang="en-US" altLang="ko-KR" sz="900" dirty="0">
                <a:solidFill>
                  <a:schemeClr val="tx1"/>
                </a:solidFill>
                <a:latin typeface="Arial" panose="020B0604020202020204" pitchFamily="34" charset="0"/>
                <a:cs typeface="Arial" panose="020B0604020202020204" pitchFamily="34" charset="0"/>
              </a:rPr>
              <a:t> (1)</a:t>
            </a:r>
          </a:p>
          <a:p>
            <a:pPr algn="ctr"/>
            <a:r>
              <a:rPr lang="ko-KR" altLang="en-US" sz="900" dirty="0">
                <a:solidFill>
                  <a:schemeClr val="tx1"/>
                </a:solidFill>
                <a:latin typeface="Arial" panose="020B0604020202020204" pitchFamily="34" charset="0"/>
                <a:cs typeface="Arial" panose="020B0604020202020204" pitchFamily="34" charset="0"/>
              </a:rPr>
              <a:t>직원 </a:t>
            </a:r>
            <a:r>
              <a:rPr lang="en-US" altLang="ko-KR" sz="900" dirty="0">
                <a:solidFill>
                  <a:schemeClr val="tx1"/>
                </a:solidFill>
                <a:latin typeface="Arial" panose="020B0604020202020204" pitchFamily="34" charset="0"/>
                <a:cs typeface="Arial" panose="020B0604020202020204" pitchFamily="34" charset="0"/>
              </a:rPr>
              <a:t>(2)</a:t>
            </a:r>
          </a:p>
        </p:txBody>
      </p:sp>
      <p:sp>
        <p:nvSpPr>
          <p:cNvPr id="192" name="Rounded Rectangle 117">
            <a:extLst>
              <a:ext uri="{FF2B5EF4-FFF2-40B4-BE49-F238E27FC236}">
                <a16:creationId xmlns:a16="http://schemas.microsoft.com/office/drawing/2014/main" id="{EAB06124-5EAF-43CA-9AAE-6FE6117DC4DA}"/>
              </a:ext>
            </a:extLst>
          </p:cNvPr>
          <p:cNvSpPr/>
          <p:nvPr/>
        </p:nvSpPr>
        <p:spPr bwMode="auto">
          <a:xfrm>
            <a:off x="5173067" y="3609698"/>
            <a:ext cx="755839" cy="167749"/>
          </a:xfrm>
          <a:prstGeom prst="roundRect">
            <a:avLst>
              <a:gd name="adj" fmla="val 0"/>
            </a:avLst>
          </a:prstGeom>
          <a:solidFill>
            <a:srgbClr val="6D2077"/>
          </a:solidFill>
          <a:ln w="3175" cap="flat" cmpd="sng" algn="ctr">
            <a:noFill/>
            <a:prstDash val="solid"/>
            <a:round/>
            <a:headEnd type="none" w="med" len="med"/>
            <a:tailEnd type="none" w="med" len="med"/>
          </a:ln>
          <a:effectLst/>
        </p:spPr>
        <p:txBody>
          <a:bodyPr lIns="30788" tIns="30788" rIns="30788" bIns="30788" rtlCol="0" anchor="ctr" anchorCtr="0"/>
          <a:lstStyle/>
          <a:p>
            <a:pPr algn="ctr" defTabSz="781990">
              <a:buClr>
                <a:srgbClr val="99CC00"/>
              </a:buClr>
              <a:tabLst>
                <a:tab pos="228080" algn="l"/>
              </a:tabLst>
            </a:pPr>
            <a:r>
              <a:rPr lang="ko-KR" altLang="en-US" sz="900" b="1" spc="-100" dirty="0">
                <a:solidFill>
                  <a:prstClr val="white"/>
                </a:solidFill>
                <a:latin typeface="Arial" panose="020B0604020202020204" pitchFamily="34" charset="0"/>
                <a:cs typeface="Arial" panose="020B0604020202020204" pitchFamily="34" charset="0"/>
              </a:rPr>
              <a:t>개발팀 </a:t>
            </a:r>
            <a:r>
              <a:rPr lang="en-US" altLang="ko-KR" sz="900" b="1" spc="-100" dirty="0">
                <a:solidFill>
                  <a:prstClr val="white"/>
                </a:solidFill>
                <a:latin typeface="Arial" panose="020B0604020202020204" pitchFamily="34" charset="0"/>
                <a:cs typeface="Arial" panose="020B0604020202020204" pitchFamily="34" charset="0"/>
              </a:rPr>
              <a:t>(9)</a:t>
            </a:r>
          </a:p>
        </p:txBody>
      </p:sp>
      <p:sp>
        <p:nvSpPr>
          <p:cNvPr id="62" name="Rounded Rectangle 117">
            <a:extLst>
              <a:ext uri="{FF2B5EF4-FFF2-40B4-BE49-F238E27FC236}">
                <a16:creationId xmlns:a16="http://schemas.microsoft.com/office/drawing/2014/main" id="{1D83D322-BFBD-4174-AD04-4734DF9C3AB7}"/>
              </a:ext>
            </a:extLst>
          </p:cNvPr>
          <p:cNvSpPr/>
          <p:nvPr/>
        </p:nvSpPr>
        <p:spPr bwMode="auto">
          <a:xfrm>
            <a:off x="7211725" y="1539475"/>
            <a:ext cx="509214" cy="364921"/>
          </a:xfrm>
          <a:prstGeom prst="roundRect">
            <a:avLst>
              <a:gd name="adj" fmla="val 0"/>
            </a:avLst>
          </a:prstGeom>
          <a:solidFill>
            <a:srgbClr val="00338D"/>
          </a:solidFill>
          <a:ln w="9525" cap="flat" cmpd="sng" algn="ctr">
            <a:noFill/>
            <a:prstDash val="solid"/>
            <a:round/>
            <a:headEnd type="none" w="med" len="med"/>
            <a:tailEnd type="none" w="med" len="med"/>
          </a:ln>
          <a:effectLst/>
        </p:spPr>
        <p:txBody>
          <a:bodyPr lIns="30788" tIns="30788" rIns="30788" bIns="30788" rtlCol="0" anchor="ctr" anchorCtr="0"/>
          <a:lstStyle/>
          <a:p>
            <a:pPr algn="ctr" defTabSz="781986">
              <a:buClr>
                <a:srgbClr val="99CC00"/>
              </a:buClr>
              <a:tabLst>
                <a:tab pos="228079" algn="l"/>
              </a:tabLst>
              <a:defRPr/>
            </a:pPr>
            <a:r>
              <a:rPr lang="ko-KR" altLang="en-US" sz="800" b="1" dirty="0" err="1">
                <a:solidFill>
                  <a:prstClr val="white"/>
                </a:solidFill>
                <a:latin typeface="Arial" panose="020B0604020202020204" pitchFamily="34" charset="0"/>
                <a:cs typeface="Arial" panose="020B0604020202020204" pitchFamily="34" charset="0"/>
              </a:rPr>
              <a:t>박양동</a:t>
            </a:r>
            <a:endParaRPr lang="en-US" altLang="ko-KR" sz="800" b="1" dirty="0">
              <a:solidFill>
                <a:prstClr val="white"/>
              </a:solidFill>
              <a:latin typeface="Arial" panose="020B0604020202020204" pitchFamily="34" charset="0"/>
              <a:cs typeface="Arial" panose="020B0604020202020204" pitchFamily="34" charset="0"/>
            </a:endParaRPr>
          </a:p>
        </p:txBody>
      </p:sp>
      <p:sp>
        <p:nvSpPr>
          <p:cNvPr id="63" name="Rounded Rectangle 117">
            <a:extLst>
              <a:ext uri="{FF2B5EF4-FFF2-40B4-BE49-F238E27FC236}">
                <a16:creationId xmlns:a16="http://schemas.microsoft.com/office/drawing/2014/main" id="{F130DB9C-AA33-44DA-ABEE-FC5BEEAF574E}"/>
              </a:ext>
            </a:extLst>
          </p:cNvPr>
          <p:cNvSpPr/>
          <p:nvPr/>
        </p:nvSpPr>
        <p:spPr bwMode="auto">
          <a:xfrm>
            <a:off x="7875109" y="1530509"/>
            <a:ext cx="509214" cy="364921"/>
          </a:xfrm>
          <a:prstGeom prst="roundRect">
            <a:avLst>
              <a:gd name="adj" fmla="val 0"/>
            </a:avLst>
          </a:prstGeom>
          <a:solidFill>
            <a:srgbClr val="00338D"/>
          </a:solidFill>
          <a:ln w="9525" cap="flat" cmpd="sng" algn="ctr">
            <a:noFill/>
            <a:prstDash val="solid"/>
            <a:round/>
            <a:headEnd type="none" w="med" len="med"/>
            <a:tailEnd type="none" w="med" len="med"/>
          </a:ln>
          <a:effectLst/>
        </p:spPr>
        <p:txBody>
          <a:bodyPr lIns="30788" tIns="30788" rIns="30788" bIns="30788" rtlCol="0" anchor="ctr" anchorCtr="0"/>
          <a:lstStyle/>
          <a:p>
            <a:pPr algn="ctr" defTabSz="781986">
              <a:buClr>
                <a:srgbClr val="99CC00"/>
              </a:buClr>
              <a:tabLst>
                <a:tab pos="228079" algn="l"/>
              </a:tabLst>
              <a:defRPr/>
            </a:pPr>
            <a:r>
              <a:rPr lang="ko-KR" altLang="en-US" sz="800" b="1" dirty="0">
                <a:solidFill>
                  <a:prstClr val="white"/>
                </a:solidFill>
                <a:latin typeface="Arial" panose="020B0604020202020204" pitchFamily="34" charset="0"/>
                <a:cs typeface="Arial" panose="020B0604020202020204" pitchFamily="34" charset="0"/>
              </a:rPr>
              <a:t>이상환</a:t>
            </a:r>
            <a:endParaRPr lang="en-US" altLang="ko-KR" sz="800" b="1" dirty="0">
              <a:solidFill>
                <a:prstClr val="white"/>
              </a:solidFill>
              <a:latin typeface="Arial" panose="020B0604020202020204" pitchFamily="34" charset="0"/>
              <a:cs typeface="Arial" panose="020B0604020202020204" pitchFamily="34" charset="0"/>
            </a:endParaRPr>
          </a:p>
        </p:txBody>
      </p:sp>
      <p:sp>
        <p:nvSpPr>
          <p:cNvPr id="64" name="직사각형 119">
            <a:extLst>
              <a:ext uri="{FF2B5EF4-FFF2-40B4-BE49-F238E27FC236}">
                <a16:creationId xmlns:a16="http://schemas.microsoft.com/office/drawing/2014/main" id="{7985A83B-844E-4B93-9AF3-86B6ADC8CF70}"/>
              </a:ext>
            </a:extLst>
          </p:cNvPr>
          <p:cNvSpPr/>
          <p:nvPr/>
        </p:nvSpPr>
        <p:spPr bwMode="auto">
          <a:xfrm>
            <a:off x="6036433" y="1927409"/>
            <a:ext cx="409176" cy="159446"/>
          </a:xfrm>
          <a:prstGeom prst="rect">
            <a:avLst/>
          </a:prstGeom>
          <a:noFill/>
          <a:ln w="9525" cap="flat" cmpd="sng" algn="ctr">
            <a:noFill/>
            <a:prstDash val="solid"/>
            <a:round/>
            <a:headEnd type="none" w="med" len="med"/>
            <a:tailEnd type="none" w="med" len="med"/>
          </a:ln>
          <a:effectLst/>
        </p:spPr>
        <p:txBody>
          <a:bodyPr lIns="32548" tIns="32548" rIns="32548" bIns="32548" rtlCol="0" anchor="ctr"/>
          <a:lstStyle/>
          <a:p>
            <a:pPr algn="ctr" defTabSz="826710">
              <a:buClr>
                <a:srgbClr val="99CC00"/>
              </a:buClr>
              <a:tabLst>
                <a:tab pos="241125" algn="l"/>
              </a:tabLst>
            </a:pPr>
            <a:r>
              <a:rPr lang="en-US" altLang="ko-KR" sz="800" i="1" dirty="0">
                <a:solidFill>
                  <a:prstClr val="black"/>
                </a:solidFill>
                <a:latin typeface="Arial" panose="020B0604020202020204" pitchFamily="34" charset="0"/>
                <a:ea typeface="+mj-ea"/>
                <a:cs typeface="Arial" panose="020B0604020202020204" pitchFamily="34" charset="0"/>
              </a:rPr>
              <a:t>11.3%</a:t>
            </a:r>
          </a:p>
        </p:txBody>
      </p:sp>
      <p:sp>
        <p:nvSpPr>
          <p:cNvPr id="65" name="직사각형 119">
            <a:extLst>
              <a:ext uri="{FF2B5EF4-FFF2-40B4-BE49-F238E27FC236}">
                <a16:creationId xmlns:a16="http://schemas.microsoft.com/office/drawing/2014/main" id="{62ADE4B4-2C9E-4785-881B-5CC6F40DE39E}"/>
              </a:ext>
            </a:extLst>
          </p:cNvPr>
          <p:cNvSpPr/>
          <p:nvPr/>
        </p:nvSpPr>
        <p:spPr bwMode="auto">
          <a:xfrm>
            <a:off x="6725119" y="1927409"/>
            <a:ext cx="409176" cy="159446"/>
          </a:xfrm>
          <a:prstGeom prst="rect">
            <a:avLst/>
          </a:prstGeom>
          <a:noFill/>
          <a:ln w="9525" cap="flat" cmpd="sng" algn="ctr">
            <a:noFill/>
            <a:prstDash val="solid"/>
            <a:round/>
            <a:headEnd type="none" w="med" len="med"/>
            <a:tailEnd type="none" w="med" len="med"/>
          </a:ln>
          <a:effectLst/>
        </p:spPr>
        <p:txBody>
          <a:bodyPr lIns="32548" tIns="32548" rIns="32548" bIns="32548" rtlCol="0" anchor="ctr"/>
          <a:lstStyle/>
          <a:p>
            <a:pPr algn="ctr" defTabSz="826710">
              <a:buClr>
                <a:srgbClr val="99CC00"/>
              </a:buClr>
              <a:tabLst>
                <a:tab pos="241125" algn="l"/>
              </a:tabLst>
            </a:pPr>
            <a:r>
              <a:rPr lang="en-US" altLang="ko-KR" sz="800" i="1" dirty="0">
                <a:solidFill>
                  <a:prstClr val="black"/>
                </a:solidFill>
                <a:latin typeface="Arial" panose="020B0604020202020204" pitchFamily="34" charset="0"/>
                <a:ea typeface="+mj-ea"/>
                <a:cs typeface="Arial" panose="020B0604020202020204" pitchFamily="34" charset="0"/>
              </a:rPr>
              <a:t>6.7%</a:t>
            </a:r>
          </a:p>
        </p:txBody>
      </p:sp>
      <p:cxnSp>
        <p:nvCxnSpPr>
          <p:cNvPr id="67" name="연결선: 꺾임 66">
            <a:extLst>
              <a:ext uri="{FF2B5EF4-FFF2-40B4-BE49-F238E27FC236}">
                <a16:creationId xmlns:a16="http://schemas.microsoft.com/office/drawing/2014/main" id="{A0E83EEE-3DEB-419E-ACA3-1C6B653C7C27}"/>
              </a:ext>
            </a:extLst>
          </p:cNvPr>
          <p:cNvCxnSpPr>
            <a:cxnSpLocks/>
            <a:stCxn id="154" idx="0"/>
            <a:endCxn id="62" idx="2"/>
          </p:cNvCxnSpPr>
          <p:nvPr/>
        </p:nvCxnSpPr>
        <p:spPr>
          <a:xfrm rot="5400000" flipH="1" flipV="1">
            <a:off x="7068943" y="1955951"/>
            <a:ext cx="448944" cy="345834"/>
          </a:xfrm>
          <a:prstGeom prst="bentConnector3">
            <a:avLst>
              <a:gd name="adj1" fmla="val 50000"/>
            </a:avLst>
          </a:prstGeom>
          <a:ln>
            <a:solidFill>
              <a:srgbClr val="00338D"/>
            </a:solidFill>
          </a:ln>
        </p:spPr>
        <p:style>
          <a:lnRef idx="1">
            <a:schemeClr val="accent1"/>
          </a:lnRef>
          <a:fillRef idx="0">
            <a:schemeClr val="accent1"/>
          </a:fillRef>
          <a:effectRef idx="0">
            <a:schemeClr val="accent1"/>
          </a:effectRef>
          <a:fontRef idx="minor">
            <a:schemeClr val="tx1"/>
          </a:fontRef>
        </p:style>
      </p:cxnSp>
      <p:sp>
        <p:nvSpPr>
          <p:cNvPr id="70" name="직사각형 119">
            <a:extLst>
              <a:ext uri="{FF2B5EF4-FFF2-40B4-BE49-F238E27FC236}">
                <a16:creationId xmlns:a16="http://schemas.microsoft.com/office/drawing/2014/main" id="{4FA733E4-3E9B-487F-A745-9BDD129FAE33}"/>
              </a:ext>
            </a:extLst>
          </p:cNvPr>
          <p:cNvSpPr/>
          <p:nvPr/>
        </p:nvSpPr>
        <p:spPr bwMode="auto">
          <a:xfrm>
            <a:off x="7433854" y="1927409"/>
            <a:ext cx="409176" cy="159446"/>
          </a:xfrm>
          <a:prstGeom prst="rect">
            <a:avLst/>
          </a:prstGeom>
          <a:noFill/>
          <a:ln w="9525" cap="flat" cmpd="sng" algn="ctr">
            <a:noFill/>
            <a:prstDash val="solid"/>
            <a:round/>
            <a:headEnd type="none" w="med" len="med"/>
            <a:tailEnd type="none" w="med" len="med"/>
          </a:ln>
          <a:effectLst/>
        </p:spPr>
        <p:txBody>
          <a:bodyPr lIns="32548" tIns="32548" rIns="32548" bIns="32548" rtlCol="0" anchor="ctr"/>
          <a:lstStyle/>
          <a:p>
            <a:pPr algn="ctr" defTabSz="826710">
              <a:buClr>
                <a:srgbClr val="99CC00"/>
              </a:buClr>
              <a:tabLst>
                <a:tab pos="241125" algn="l"/>
              </a:tabLst>
            </a:pPr>
            <a:r>
              <a:rPr lang="en-US" altLang="ko-KR" sz="800" i="1" dirty="0">
                <a:solidFill>
                  <a:prstClr val="black"/>
                </a:solidFill>
                <a:latin typeface="Arial" panose="020B0604020202020204" pitchFamily="34" charset="0"/>
                <a:ea typeface="+mj-ea"/>
                <a:cs typeface="Arial" panose="020B0604020202020204" pitchFamily="34" charset="0"/>
              </a:rPr>
              <a:t>3.2%</a:t>
            </a:r>
          </a:p>
        </p:txBody>
      </p:sp>
      <p:sp>
        <p:nvSpPr>
          <p:cNvPr id="71" name="Rounded Rectangle 117">
            <a:extLst>
              <a:ext uri="{FF2B5EF4-FFF2-40B4-BE49-F238E27FC236}">
                <a16:creationId xmlns:a16="http://schemas.microsoft.com/office/drawing/2014/main" id="{2941379A-DF93-4D4C-A16C-CE0D384BC21C}"/>
              </a:ext>
            </a:extLst>
          </p:cNvPr>
          <p:cNvSpPr/>
          <p:nvPr/>
        </p:nvSpPr>
        <p:spPr bwMode="auto">
          <a:xfrm>
            <a:off x="8538493" y="1530509"/>
            <a:ext cx="509214" cy="364921"/>
          </a:xfrm>
          <a:prstGeom prst="roundRect">
            <a:avLst>
              <a:gd name="adj" fmla="val 0"/>
            </a:avLst>
          </a:prstGeom>
          <a:solidFill>
            <a:srgbClr val="00338D"/>
          </a:solidFill>
          <a:ln w="9525" cap="flat" cmpd="sng" algn="ctr">
            <a:noFill/>
            <a:prstDash val="solid"/>
            <a:round/>
            <a:headEnd type="none" w="med" len="med"/>
            <a:tailEnd type="none" w="med" len="med"/>
          </a:ln>
          <a:effectLst/>
        </p:spPr>
        <p:txBody>
          <a:bodyPr lIns="30788" tIns="30788" rIns="30788" bIns="30788" rtlCol="0" anchor="ctr" anchorCtr="0"/>
          <a:lstStyle/>
          <a:p>
            <a:pPr algn="ctr" defTabSz="781986">
              <a:buClr>
                <a:srgbClr val="99CC00"/>
              </a:buClr>
              <a:tabLst>
                <a:tab pos="228079" algn="l"/>
              </a:tabLst>
              <a:defRPr/>
            </a:pPr>
            <a:r>
              <a:rPr lang="ko-KR" altLang="en-US" sz="800" b="1">
                <a:solidFill>
                  <a:prstClr val="white"/>
                </a:solidFill>
                <a:latin typeface="Arial" panose="020B0604020202020204" pitchFamily="34" charset="0"/>
                <a:cs typeface="Arial" panose="020B0604020202020204" pitchFamily="34" charset="0"/>
              </a:rPr>
              <a:t>손정기</a:t>
            </a:r>
            <a:endParaRPr lang="en-US" altLang="ko-KR" sz="800" b="1" dirty="0">
              <a:solidFill>
                <a:prstClr val="white"/>
              </a:solidFill>
              <a:latin typeface="Arial" panose="020B0604020202020204" pitchFamily="34" charset="0"/>
              <a:cs typeface="Arial" panose="020B0604020202020204" pitchFamily="34" charset="0"/>
            </a:endParaRPr>
          </a:p>
        </p:txBody>
      </p:sp>
      <p:sp>
        <p:nvSpPr>
          <p:cNvPr id="72" name="Rounded Rectangle 117">
            <a:extLst>
              <a:ext uri="{FF2B5EF4-FFF2-40B4-BE49-F238E27FC236}">
                <a16:creationId xmlns:a16="http://schemas.microsoft.com/office/drawing/2014/main" id="{C92B8E31-EE8A-48FA-9221-5AF1927A3F56}"/>
              </a:ext>
            </a:extLst>
          </p:cNvPr>
          <p:cNvSpPr/>
          <p:nvPr/>
        </p:nvSpPr>
        <p:spPr bwMode="auto">
          <a:xfrm>
            <a:off x="9171529" y="1530509"/>
            <a:ext cx="509214" cy="364921"/>
          </a:xfrm>
          <a:prstGeom prst="roundRect">
            <a:avLst>
              <a:gd name="adj" fmla="val 0"/>
            </a:avLst>
          </a:prstGeom>
          <a:solidFill>
            <a:srgbClr val="00338D"/>
          </a:solidFill>
          <a:ln w="9525" cap="flat" cmpd="sng" algn="ctr">
            <a:noFill/>
            <a:prstDash val="solid"/>
            <a:round/>
            <a:headEnd type="none" w="med" len="med"/>
            <a:tailEnd type="none" w="med" len="med"/>
          </a:ln>
          <a:effectLst/>
        </p:spPr>
        <p:txBody>
          <a:bodyPr lIns="30788" tIns="30788" rIns="30788" bIns="30788" rtlCol="0" anchor="ctr" anchorCtr="0"/>
          <a:lstStyle/>
          <a:p>
            <a:pPr algn="ctr" defTabSz="781986">
              <a:buClr>
                <a:srgbClr val="99CC00"/>
              </a:buClr>
              <a:tabLst>
                <a:tab pos="228079" algn="l"/>
              </a:tabLst>
              <a:defRPr/>
            </a:pPr>
            <a:r>
              <a:rPr lang="ko-KR" altLang="en-US" sz="800" b="1" dirty="0" err="1">
                <a:solidFill>
                  <a:prstClr val="white"/>
                </a:solidFill>
                <a:latin typeface="Arial" panose="020B0604020202020204" pitchFamily="34" charset="0"/>
                <a:cs typeface="Arial" panose="020B0604020202020204" pitchFamily="34" charset="0"/>
              </a:rPr>
              <a:t>양정안</a:t>
            </a:r>
            <a:endParaRPr lang="en-US" altLang="ko-KR" sz="800" b="1" dirty="0">
              <a:solidFill>
                <a:prstClr val="white"/>
              </a:solidFill>
              <a:latin typeface="Arial" panose="020B0604020202020204" pitchFamily="34" charset="0"/>
              <a:cs typeface="Arial" panose="020B0604020202020204" pitchFamily="34" charset="0"/>
            </a:endParaRPr>
          </a:p>
        </p:txBody>
      </p:sp>
      <p:cxnSp>
        <p:nvCxnSpPr>
          <p:cNvPr id="78" name="연결선: 꺾임 77">
            <a:extLst>
              <a:ext uri="{FF2B5EF4-FFF2-40B4-BE49-F238E27FC236}">
                <a16:creationId xmlns:a16="http://schemas.microsoft.com/office/drawing/2014/main" id="{8F3497F9-DCE2-4391-BD23-6F360D3EACD4}"/>
              </a:ext>
            </a:extLst>
          </p:cNvPr>
          <p:cNvCxnSpPr>
            <a:cxnSpLocks/>
            <a:stCxn id="154" idx="0"/>
            <a:endCxn id="63" idx="2"/>
          </p:cNvCxnSpPr>
          <p:nvPr/>
        </p:nvCxnSpPr>
        <p:spPr>
          <a:xfrm rot="5400000" flipH="1" flipV="1">
            <a:off x="7396152" y="1619776"/>
            <a:ext cx="457910" cy="1009218"/>
          </a:xfrm>
          <a:prstGeom prst="bentConnector3">
            <a:avLst>
              <a:gd name="adj1" fmla="val 50000"/>
            </a:avLst>
          </a:prstGeom>
          <a:ln>
            <a:solidFill>
              <a:srgbClr val="00338D"/>
            </a:solidFill>
          </a:ln>
        </p:spPr>
        <p:style>
          <a:lnRef idx="1">
            <a:schemeClr val="accent1"/>
          </a:lnRef>
          <a:fillRef idx="0">
            <a:schemeClr val="accent1"/>
          </a:fillRef>
          <a:effectRef idx="0">
            <a:schemeClr val="accent1"/>
          </a:effectRef>
          <a:fontRef idx="minor">
            <a:schemeClr val="tx1"/>
          </a:fontRef>
        </p:style>
      </p:cxnSp>
      <p:cxnSp>
        <p:nvCxnSpPr>
          <p:cNvPr id="81" name="연결선: 꺾임 80">
            <a:extLst>
              <a:ext uri="{FF2B5EF4-FFF2-40B4-BE49-F238E27FC236}">
                <a16:creationId xmlns:a16="http://schemas.microsoft.com/office/drawing/2014/main" id="{C02DC08E-CBC6-4FE4-B4C6-182A3EF28559}"/>
              </a:ext>
            </a:extLst>
          </p:cNvPr>
          <p:cNvCxnSpPr>
            <a:cxnSpLocks/>
            <a:stCxn id="154" idx="0"/>
            <a:endCxn id="71" idx="2"/>
          </p:cNvCxnSpPr>
          <p:nvPr/>
        </p:nvCxnSpPr>
        <p:spPr>
          <a:xfrm rot="5400000" flipH="1" flipV="1">
            <a:off x="7727844" y="1288084"/>
            <a:ext cx="457910" cy="1672602"/>
          </a:xfrm>
          <a:prstGeom prst="bentConnector3">
            <a:avLst>
              <a:gd name="adj1" fmla="val 50000"/>
            </a:avLst>
          </a:prstGeom>
          <a:ln>
            <a:solidFill>
              <a:srgbClr val="00338D"/>
            </a:solidFill>
          </a:ln>
        </p:spPr>
        <p:style>
          <a:lnRef idx="1">
            <a:schemeClr val="accent1"/>
          </a:lnRef>
          <a:fillRef idx="0">
            <a:schemeClr val="accent1"/>
          </a:fillRef>
          <a:effectRef idx="0">
            <a:schemeClr val="accent1"/>
          </a:effectRef>
          <a:fontRef idx="minor">
            <a:schemeClr val="tx1"/>
          </a:fontRef>
        </p:style>
      </p:cxnSp>
      <p:cxnSp>
        <p:nvCxnSpPr>
          <p:cNvPr id="84" name="연결선: 꺾임 83">
            <a:extLst>
              <a:ext uri="{FF2B5EF4-FFF2-40B4-BE49-F238E27FC236}">
                <a16:creationId xmlns:a16="http://schemas.microsoft.com/office/drawing/2014/main" id="{12745454-B755-40E0-B8A9-ACC5CED7AD7E}"/>
              </a:ext>
            </a:extLst>
          </p:cNvPr>
          <p:cNvCxnSpPr>
            <a:cxnSpLocks/>
            <a:stCxn id="154" idx="0"/>
            <a:endCxn id="72" idx="2"/>
          </p:cNvCxnSpPr>
          <p:nvPr/>
        </p:nvCxnSpPr>
        <p:spPr>
          <a:xfrm rot="5400000" flipH="1" flipV="1">
            <a:off x="8044362" y="971566"/>
            <a:ext cx="457910" cy="2305638"/>
          </a:xfrm>
          <a:prstGeom prst="bentConnector3">
            <a:avLst>
              <a:gd name="adj1" fmla="val 50000"/>
            </a:avLst>
          </a:prstGeom>
          <a:ln>
            <a:solidFill>
              <a:srgbClr val="00338D"/>
            </a:solidFill>
          </a:ln>
        </p:spPr>
        <p:style>
          <a:lnRef idx="1">
            <a:schemeClr val="accent1"/>
          </a:lnRef>
          <a:fillRef idx="0">
            <a:schemeClr val="accent1"/>
          </a:fillRef>
          <a:effectRef idx="0">
            <a:schemeClr val="accent1"/>
          </a:effectRef>
          <a:fontRef idx="minor">
            <a:schemeClr val="tx1"/>
          </a:fontRef>
        </p:style>
      </p:cxnSp>
      <p:sp>
        <p:nvSpPr>
          <p:cNvPr id="87" name="직사각형 119">
            <a:extLst>
              <a:ext uri="{FF2B5EF4-FFF2-40B4-BE49-F238E27FC236}">
                <a16:creationId xmlns:a16="http://schemas.microsoft.com/office/drawing/2014/main" id="{D3DE129E-4B6D-4B09-8E44-20E577B5DECE}"/>
              </a:ext>
            </a:extLst>
          </p:cNvPr>
          <p:cNvSpPr/>
          <p:nvPr/>
        </p:nvSpPr>
        <p:spPr bwMode="auto">
          <a:xfrm>
            <a:off x="8109474" y="1927409"/>
            <a:ext cx="409176" cy="166582"/>
          </a:xfrm>
          <a:prstGeom prst="rect">
            <a:avLst/>
          </a:prstGeom>
          <a:noFill/>
          <a:ln w="9525" cap="flat" cmpd="sng" algn="ctr">
            <a:noFill/>
            <a:prstDash val="solid"/>
            <a:round/>
            <a:headEnd type="none" w="med" len="med"/>
            <a:tailEnd type="none" w="med" len="med"/>
          </a:ln>
          <a:effectLst/>
        </p:spPr>
        <p:txBody>
          <a:bodyPr lIns="32548" tIns="32548" rIns="32548" bIns="32548" rtlCol="0" anchor="ctr"/>
          <a:lstStyle/>
          <a:p>
            <a:pPr algn="ctr" defTabSz="826710">
              <a:buClr>
                <a:srgbClr val="99CC00"/>
              </a:buClr>
              <a:tabLst>
                <a:tab pos="241125" algn="l"/>
              </a:tabLst>
            </a:pPr>
            <a:r>
              <a:rPr lang="en-US" altLang="ko-KR" sz="800" i="1" dirty="0">
                <a:solidFill>
                  <a:prstClr val="black"/>
                </a:solidFill>
                <a:latin typeface="Arial" panose="020B0604020202020204" pitchFamily="34" charset="0"/>
                <a:ea typeface="+mj-ea"/>
                <a:cs typeface="Arial" panose="020B0604020202020204" pitchFamily="34" charset="0"/>
              </a:rPr>
              <a:t>0.7%</a:t>
            </a:r>
          </a:p>
        </p:txBody>
      </p:sp>
      <p:sp>
        <p:nvSpPr>
          <p:cNvPr id="88" name="직사각형 119">
            <a:extLst>
              <a:ext uri="{FF2B5EF4-FFF2-40B4-BE49-F238E27FC236}">
                <a16:creationId xmlns:a16="http://schemas.microsoft.com/office/drawing/2014/main" id="{6C96D145-F1C7-4D16-9A3D-3B8BEB8AE09F}"/>
              </a:ext>
            </a:extLst>
          </p:cNvPr>
          <p:cNvSpPr/>
          <p:nvPr/>
        </p:nvSpPr>
        <p:spPr bwMode="auto">
          <a:xfrm>
            <a:off x="8772858" y="1927409"/>
            <a:ext cx="409176" cy="166582"/>
          </a:xfrm>
          <a:prstGeom prst="rect">
            <a:avLst/>
          </a:prstGeom>
          <a:noFill/>
          <a:ln w="9525" cap="flat" cmpd="sng" algn="ctr">
            <a:noFill/>
            <a:prstDash val="solid"/>
            <a:round/>
            <a:headEnd type="none" w="med" len="med"/>
            <a:tailEnd type="none" w="med" len="med"/>
          </a:ln>
          <a:effectLst/>
        </p:spPr>
        <p:txBody>
          <a:bodyPr lIns="32548" tIns="32548" rIns="32548" bIns="32548" rtlCol="0" anchor="ctr"/>
          <a:lstStyle/>
          <a:p>
            <a:pPr algn="ctr" defTabSz="826710">
              <a:buClr>
                <a:srgbClr val="99CC00"/>
              </a:buClr>
              <a:tabLst>
                <a:tab pos="241125" algn="l"/>
              </a:tabLst>
            </a:pPr>
            <a:r>
              <a:rPr lang="en-US" altLang="ko-KR" sz="800" i="1" dirty="0">
                <a:solidFill>
                  <a:prstClr val="black"/>
                </a:solidFill>
                <a:latin typeface="Arial" panose="020B0604020202020204" pitchFamily="34" charset="0"/>
                <a:ea typeface="+mj-ea"/>
                <a:cs typeface="Arial" panose="020B0604020202020204" pitchFamily="34" charset="0"/>
              </a:rPr>
              <a:t>0.6%</a:t>
            </a:r>
          </a:p>
        </p:txBody>
      </p:sp>
      <p:sp>
        <p:nvSpPr>
          <p:cNvPr id="89" name="직사각형 119">
            <a:extLst>
              <a:ext uri="{FF2B5EF4-FFF2-40B4-BE49-F238E27FC236}">
                <a16:creationId xmlns:a16="http://schemas.microsoft.com/office/drawing/2014/main" id="{D20297C9-7618-4970-84D5-BE051E3FC5F9}"/>
              </a:ext>
            </a:extLst>
          </p:cNvPr>
          <p:cNvSpPr/>
          <p:nvPr/>
        </p:nvSpPr>
        <p:spPr bwMode="auto">
          <a:xfrm>
            <a:off x="9354770" y="1927409"/>
            <a:ext cx="409176" cy="166582"/>
          </a:xfrm>
          <a:prstGeom prst="rect">
            <a:avLst/>
          </a:prstGeom>
          <a:noFill/>
          <a:ln w="9525" cap="flat" cmpd="sng" algn="ctr">
            <a:noFill/>
            <a:prstDash val="solid"/>
            <a:round/>
            <a:headEnd type="none" w="med" len="med"/>
            <a:tailEnd type="none" w="med" len="med"/>
          </a:ln>
          <a:effectLst/>
        </p:spPr>
        <p:txBody>
          <a:bodyPr lIns="32548" tIns="32548" rIns="32548" bIns="32548" rtlCol="0" anchor="ctr"/>
          <a:lstStyle/>
          <a:p>
            <a:pPr algn="ctr" defTabSz="826710">
              <a:buClr>
                <a:srgbClr val="99CC00"/>
              </a:buClr>
              <a:tabLst>
                <a:tab pos="241125" algn="l"/>
              </a:tabLst>
            </a:pPr>
            <a:r>
              <a:rPr lang="en-US" altLang="ko-KR" sz="800" i="1" dirty="0">
                <a:solidFill>
                  <a:prstClr val="black"/>
                </a:solidFill>
                <a:latin typeface="Arial" panose="020B0604020202020204" pitchFamily="34" charset="0"/>
                <a:ea typeface="+mj-ea"/>
                <a:cs typeface="Arial" panose="020B0604020202020204" pitchFamily="34" charset="0"/>
              </a:rPr>
              <a:t>0.6%</a:t>
            </a:r>
          </a:p>
        </p:txBody>
      </p:sp>
      <p:sp>
        <p:nvSpPr>
          <p:cNvPr id="100" name="Rounded Rectangle 117">
            <a:extLst>
              <a:ext uri="{FF2B5EF4-FFF2-40B4-BE49-F238E27FC236}">
                <a16:creationId xmlns:a16="http://schemas.microsoft.com/office/drawing/2014/main" id="{271D08E4-7158-4714-83F3-06D98CA5A756}"/>
              </a:ext>
            </a:extLst>
          </p:cNvPr>
          <p:cNvSpPr/>
          <p:nvPr/>
        </p:nvSpPr>
        <p:spPr bwMode="auto">
          <a:xfrm>
            <a:off x="6765607" y="3606624"/>
            <a:ext cx="755839" cy="167749"/>
          </a:xfrm>
          <a:prstGeom prst="roundRect">
            <a:avLst>
              <a:gd name="adj" fmla="val 0"/>
            </a:avLst>
          </a:prstGeom>
          <a:solidFill>
            <a:srgbClr val="6D2077"/>
          </a:solidFill>
          <a:ln w="3175" cap="flat" cmpd="sng" algn="ctr">
            <a:noFill/>
            <a:prstDash val="solid"/>
            <a:round/>
            <a:headEnd type="none" w="med" len="med"/>
            <a:tailEnd type="none" w="med" len="med"/>
          </a:ln>
          <a:effectLst/>
        </p:spPr>
        <p:txBody>
          <a:bodyPr lIns="30788" tIns="30788" rIns="30788" bIns="30788" rtlCol="0" anchor="ctr" anchorCtr="0"/>
          <a:lstStyle/>
          <a:p>
            <a:pPr algn="ctr" defTabSz="781990">
              <a:buClr>
                <a:srgbClr val="99CC00"/>
              </a:buClr>
              <a:tabLst>
                <a:tab pos="228080" algn="l"/>
              </a:tabLst>
            </a:pPr>
            <a:endParaRPr lang="en-US" altLang="ko-KR" sz="900" b="1" spc="-100" dirty="0">
              <a:solidFill>
                <a:prstClr val="white"/>
              </a:solidFill>
              <a:latin typeface="Arial" panose="020B0604020202020204" pitchFamily="34" charset="0"/>
              <a:cs typeface="Arial" panose="020B0604020202020204" pitchFamily="34" charset="0"/>
            </a:endParaRPr>
          </a:p>
          <a:p>
            <a:pPr algn="ctr" defTabSz="781990">
              <a:buClr>
                <a:srgbClr val="99CC00"/>
              </a:buClr>
              <a:tabLst>
                <a:tab pos="228080" algn="l"/>
              </a:tabLst>
            </a:pPr>
            <a:r>
              <a:rPr lang="ko-KR" altLang="en-US" sz="900" b="1" spc="-100" dirty="0">
                <a:solidFill>
                  <a:prstClr val="white"/>
                </a:solidFill>
                <a:latin typeface="Arial" panose="020B0604020202020204" pitchFamily="34" charset="0"/>
                <a:cs typeface="Arial" panose="020B0604020202020204" pitchFamily="34" charset="0"/>
              </a:rPr>
              <a:t>영업팀 </a:t>
            </a:r>
            <a:r>
              <a:rPr lang="en-US" altLang="ko-KR" sz="900" b="1" spc="-100" dirty="0">
                <a:solidFill>
                  <a:prstClr val="white"/>
                </a:solidFill>
                <a:latin typeface="Arial" panose="020B0604020202020204" pitchFamily="34" charset="0"/>
                <a:cs typeface="Arial" panose="020B0604020202020204" pitchFamily="34" charset="0"/>
              </a:rPr>
              <a:t>(3)</a:t>
            </a:r>
          </a:p>
          <a:p>
            <a:pPr algn="ctr" defTabSz="781990">
              <a:buClr>
                <a:srgbClr val="99CC00"/>
              </a:buClr>
              <a:tabLst>
                <a:tab pos="228080" algn="l"/>
              </a:tabLst>
            </a:pPr>
            <a:endParaRPr lang="en-US" altLang="ko-KR" sz="900" b="1" spc="-100" dirty="0">
              <a:solidFill>
                <a:prstClr val="white"/>
              </a:solidFill>
              <a:latin typeface="Arial" panose="020B0604020202020204" pitchFamily="34" charset="0"/>
              <a:cs typeface="Arial" panose="020B0604020202020204" pitchFamily="34" charset="0"/>
            </a:endParaRPr>
          </a:p>
        </p:txBody>
      </p:sp>
      <p:sp>
        <p:nvSpPr>
          <p:cNvPr id="108" name="직사각형 107">
            <a:extLst>
              <a:ext uri="{FF2B5EF4-FFF2-40B4-BE49-F238E27FC236}">
                <a16:creationId xmlns:a16="http://schemas.microsoft.com/office/drawing/2014/main" id="{B96E3C45-DBBC-4C98-8E8A-F372FF51DA97}"/>
              </a:ext>
            </a:extLst>
          </p:cNvPr>
          <p:cNvSpPr/>
          <p:nvPr/>
        </p:nvSpPr>
        <p:spPr>
          <a:xfrm>
            <a:off x="7162338" y="1369272"/>
            <a:ext cx="2601608" cy="561877"/>
          </a:xfrm>
          <a:prstGeom prst="rect">
            <a:avLst/>
          </a:prstGeom>
          <a:noFill/>
          <a:ln w="19050">
            <a:solidFill>
              <a:srgbClr val="00A3A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ko-KR" altLang="en-US">
              <a:solidFill>
                <a:prstClr val="white"/>
              </a:solidFill>
              <a:latin typeface="Univers for KPMG"/>
              <a:ea typeface="맑은 고딕" panose="020B0503020000020004" pitchFamily="50" charset="-127"/>
            </a:endParaRPr>
          </a:p>
        </p:txBody>
      </p:sp>
      <p:sp>
        <p:nvSpPr>
          <p:cNvPr id="110" name="직사각형 119">
            <a:extLst>
              <a:ext uri="{FF2B5EF4-FFF2-40B4-BE49-F238E27FC236}">
                <a16:creationId xmlns:a16="http://schemas.microsoft.com/office/drawing/2014/main" id="{3BD5A8D2-CD23-4AC7-A23E-3D37C6BB5FA7}"/>
              </a:ext>
            </a:extLst>
          </p:cNvPr>
          <p:cNvSpPr/>
          <p:nvPr/>
        </p:nvSpPr>
        <p:spPr bwMode="auto">
          <a:xfrm>
            <a:off x="7049609" y="1368810"/>
            <a:ext cx="1535097" cy="161185"/>
          </a:xfrm>
          <a:prstGeom prst="rect">
            <a:avLst/>
          </a:prstGeom>
          <a:noFill/>
          <a:ln w="9525" cap="flat" cmpd="sng" algn="ctr">
            <a:noFill/>
            <a:prstDash val="solid"/>
            <a:round/>
            <a:headEnd type="none" w="med" len="med"/>
            <a:tailEnd type="none" w="med" len="med"/>
          </a:ln>
          <a:effectLst/>
        </p:spPr>
        <p:txBody>
          <a:bodyPr lIns="32548" tIns="32548" rIns="32548" bIns="32548" rtlCol="0" anchor="ctr"/>
          <a:lstStyle/>
          <a:p>
            <a:pPr algn="r" defTabSz="826710">
              <a:buClr>
                <a:srgbClr val="99CC00"/>
              </a:buClr>
              <a:tabLst>
                <a:tab pos="241125" algn="l"/>
              </a:tabLst>
            </a:pPr>
            <a:r>
              <a:rPr lang="ko-KR" altLang="en-US" sz="800" i="1" dirty="0">
                <a:solidFill>
                  <a:prstClr val="black"/>
                </a:solidFill>
                <a:latin typeface="Arial" panose="020B0604020202020204" pitchFamily="34" charset="0"/>
                <a:ea typeface="+mj-ea"/>
                <a:cs typeface="Arial" panose="020B0604020202020204" pitchFamily="34" charset="0"/>
              </a:rPr>
              <a:t>회사 사외이사 </a:t>
            </a:r>
            <a:r>
              <a:rPr lang="ko-KR" altLang="en-US" sz="800" i="1">
                <a:solidFill>
                  <a:prstClr val="black"/>
                </a:solidFill>
                <a:latin typeface="Arial" panose="020B0604020202020204" pitchFamily="34" charset="0"/>
                <a:ea typeface="+mj-ea"/>
                <a:cs typeface="Arial" panose="020B0604020202020204" pitchFamily="34" charset="0"/>
              </a:rPr>
              <a:t>및 비상근이사</a:t>
            </a:r>
            <a:endParaRPr lang="en-US" altLang="ko-KR" sz="800" i="1" dirty="0">
              <a:solidFill>
                <a:prstClr val="black"/>
              </a:solidFill>
              <a:latin typeface="Arial" panose="020B0604020202020204" pitchFamily="34" charset="0"/>
              <a:ea typeface="+mj-ea"/>
              <a:cs typeface="Arial" panose="020B0604020202020204" pitchFamily="34" charset="0"/>
            </a:endParaRPr>
          </a:p>
        </p:txBody>
      </p:sp>
      <p:sp>
        <p:nvSpPr>
          <p:cNvPr id="112" name="TextBox 111">
            <a:extLst>
              <a:ext uri="{FF2B5EF4-FFF2-40B4-BE49-F238E27FC236}">
                <a16:creationId xmlns:a16="http://schemas.microsoft.com/office/drawing/2014/main" id="{B01C8604-F275-4E0A-8FBA-FAAFFA685066}"/>
              </a:ext>
            </a:extLst>
          </p:cNvPr>
          <p:cNvSpPr txBox="1"/>
          <p:nvPr/>
        </p:nvSpPr>
        <p:spPr>
          <a:xfrm>
            <a:off x="4326248" y="2585541"/>
            <a:ext cx="3029500" cy="107722"/>
          </a:xfrm>
          <a:prstGeom prst="rect">
            <a:avLst/>
          </a:prstGeom>
          <a:noFill/>
        </p:spPr>
        <p:txBody>
          <a:bodyPr wrap="square" lIns="0" tIns="0" rIns="0" bIns="0" rtlCol="0">
            <a:spAutoFit/>
          </a:bodyPr>
          <a:lstStyle/>
          <a:p>
            <a:r>
              <a:rPr lang="en-US" altLang="ko-KR" sz="700" dirty="0">
                <a:latin typeface="Arial" panose="020B0604020202020204" pitchFamily="34" charset="0"/>
                <a:cs typeface="Arial" panose="020B0604020202020204" pitchFamily="34" charset="0"/>
              </a:rPr>
              <a:t>Note 1: </a:t>
            </a:r>
            <a:r>
              <a:rPr lang="ko-KR" altLang="en-US" sz="700" dirty="0">
                <a:latin typeface="Arial" panose="020B0604020202020204" pitchFamily="34" charset="0"/>
                <a:cs typeface="Arial" panose="020B0604020202020204" pitchFamily="34" charset="0"/>
              </a:rPr>
              <a:t>대표이사의 특수관계자임</a:t>
            </a:r>
            <a:endParaRPr lang="en-US" altLang="ko-KR" sz="700" dirty="0">
              <a:latin typeface="Arial" panose="020B0604020202020204" pitchFamily="34" charset="0"/>
              <a:cs typeface="Arial" panose="020B0604020202020204" pitchFamily="34" charset="0"/>
            </a:endParaRPr>
          </a:p>
        </p:txBody>
      </p:sp>
      <p:graphicFrame>
        <p:nvGraphicFramePr>
          <p:cNvPr id="113" name="Table 2">
            <a:extLst>
              <a:ext uri="{FF2B5EF4-FFF2-40B4-BE49-F238E27FC236}">
                <a16:creationId xmlns:a16="http://schemas.microsoft.com/office/drawing/2014/main" id="{36BB358B-C3C2-4DE1-9DE1-F0241A6448B9}"/>
              </a:ext>
            </a:extLst>
          </p:cNvPr>
          <p:cNvGraphicFramePr>
            <a:graphicFrameLocks noGrp="1"/>
          </p:cNvGraphicFramePr>
          <p:nvPr>
            <p:extLst>
              <p:ext uri="{D42A27DB-BD31-4B8C-83A1-F6EECF244321}">
                <p14:modId xmlns:p14="http://schemas.microsoft.com/office/powerpoint/2010/main" val="156615384"/>
              </p:ext>
            </p:extLst>
          </p:nvPr>
        </p:nvGraphicFramePr>
        <p:xfrm>
          <a:off x="550783" y="4857496"/>
          <a:ext cx="3636001" cy="1173480"/>
        </p:xfrm>
        <a:graphic>
          <a:graphicData uri="http://schemas.openxmlformats.org/drawingml/2006/table">
            <a:tbl>
              <a:tblPr/>
              <a:tblGrid>
                <a:gridCol w="507052">
                  <a:extLst>
                    <a:ext uri="{9D8B030D-6E8A-4147-A177-3AD203B41FA5}">
                      <a16:colId xmlns:a16="http://schemas.microsoft.com/office/drawing/2014/main" val="20000"/>
                    </a:ext>
                  </a:extLst>
                </a:gridCol>
                <a:gridCol w="681318">
                  <a:extLst>
                    <a:ext uri="{9D8B030D-6E8A-4147-A177-3AD203B41FA5}">
                      <a16:colId xmlns:a16="http://schemas.microsoft.com/office/drawing/2014/main" val="2294586473"/>
                    </a:ext>
                  </a:extLst>
                </a:gridCol>
                <a:gridCol w="2447631">
                  <a:extLst>
                    <a:ext uri="{9D8B030D-6E8A-4147-A177-3AD203B41FA5}">
                      <a16:colId xmlns:a16="http://schemas.microsoft.com/office/drawing/2014/main" val="20001"/>
                    </a:ext>
                  </a:extLst>
                </a:gridCol>
              </a:tblGrid>
              <a:tr h="146685">
                <a:tc>
                  <a:txBody>
                    <a:bodyPr/>
                    <a:lstStyle/>
                    <a:p>
                      <a:pPr algn="ctr" fontAlgn="ctr" latinLnBrk="0"/>
                      <a:r>
                        <a:rPr lang="ko-KR" altLang="en-US" sz="900" b="1" i="0" u="none" strike="noStrike" dirty="0">
                          <a:solidFill>
                            <a:srgbClr val="FFFFFF"/>
                          </a:solidFill>
                          <a:effectLst/>
                          <a:latin typeface="Arial" panose="020B0604020202020204" pitchFamily="34" charset="0"/>
                          <a:ea typeface="+mn-ea"/>
                          <a:cs typeface="Arial" panose="020B0604020202020204" pitchFamily="34" charset="0"/>
                        </a:rPr>
                        <a:t>이름</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latinLnBrk="0"/>
                      <a:r>
                        <a:rPr lang="ko-KR" altLang="en-US" sz="900" b="1" i="0" u="none" strike="noStrike" dirty="0">
                          <a:solidFill>
                            <a:srgbClr val="FFFFFF"/>
                          </a:solidFill>
                          <a:effectLst/>
                          <a:latin typeface="Arial" panose="020B0604020202020204" pitchFamily="34" charset="0"/>
                          <a:ea typeface="+mn-ea"/>
                          <a:cs typeface="Arial" panose="020B0604020202020204" pitchFamily="34" charset="0"/>
                        </a:rPr>
                        <a:t>직책</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latinLnBrk="0"/>
                      <a:r>
                        <a:rPr lang="ko-KR" altLang="en-US" sz="900" b="1" i="0" u="none" strike="noStrike" dirty="0">
                          <a:solidFill>
                            <a:srgbClr val="FFFFFF"/>
                          </a:solidFill>
                          <a:effectLst/>
                          <a:latin typeface="Arial" panose="020B0604020202020204" pitchFamily="34" charset="0"/>
                          <a:ea typeface="+mn-ea"/>
                          <a:cs typeface="Arial" panose="020B0604020202020204" pitchFamily="34" charset="0"/>
                        </a:rPr>
                        <a:t>역할</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10000"/>
                  </a:ext>
                </a:extLst>
              </a:tr>
              <a:tr h="146685">
                <a:tc>
                  <a:txBody>
                    <a:bodyPr/>
                    <a:lstStyle/>
                    <a:p>
                      <a:pPr algn="ctr" fontAlgn="ctr" latinLnBrk="0">
                        <a:spcBef>
                          <a:spcPts val="0"/>
                        </a:spcBef>
                        <a:spcAft>
                          <a:spcPts val="0"/>
                        </a:spcAft>
                      </a:pPr>
                      <a:r>
                        <a:rPr lang="ko-KR" altLang="en-US" sz="900" b="0" i="0" u="none" strike="noStrike" kern="1200" dirty="0">
                          <a:solidFill>
                            <a:srgbClr val="000000"/>
                          </a:solidFill>
                          <a:effectLst/>
                          <a:latin typeface="Arial" panose="020B0604020202020204" pitchFamily="34" charset="0"/>
                          <a:ea typeface="+mn-ea"/>
                          <a:cs typeface="Arial" panose="020B0604020202020204" pitchFamily="34" charset="0"/>
                        </a:rPr>
                        <a:t>문진수</a:t>
                      </a: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latinLnBrk="0">
                        <a:spcBef>
                          <a:spcPts val="0"/>
                        </a:spcBef>
                        <a:spcAft>
                          <a:spcPts val="0"/>
                        </a:spcAft>
                      </a:pPr>
                      <a:r>
                        <a:rPr lang="ko-KR" altLang="en-US" sz="900" b="0" i="0" u="none" strike="noStrike" kern="1200" dirty="0">
                          <a:solidFill>
                            <a:srgbClr val="000000"/>
                          </a:solidFill>
                          <a:effectLst/>
                          <a:latin typeface="Arial" panose="020B0604020202020204" pitchFamily="34" charset="0"/>
                          <a:ea typeface="+mn-ea"/>
                          <a:cs typeface="Arial" panose="020B0604020202020204" pitchFamily="34" charset="0"/>
                        </a:rPr>
                        <a:t>대표이사</a:t>
                      </a: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marL="0" marR="0" indent="0" algn="l" eaLnBrk="1" fontAlgn="ctr" latinLnBrk="0" hangingPunct="1">
                        <a:spcBef>
                          <a:spcPts val="0"/>
                        </a:spcBef>
                        <a:spcAft>
                          <a:spcPts val="0"/>
                        </a:spcAft>
                      </a:pPr>
                      <a:r>
                        <a:rPr lang="ko-KR" altLang="en-US" sz="900" b="0" i="0" u="none" strike="noStrike" dirty="0">
                          <a:effectLst/>
                          <a:latin typeface="Arial" panose="020B0604020202020204" pitchFamily="34" charset="0"/>
                          <a:ea typeface="+mn-ea"/>
                          <a:cs typeface="Arial" panose="020B0604020202020204" pitchFamily="34" charset="0"/>
                        </a:rPr>
                        <a:t>총괄 관리 및 정부 연구 프로젝트 </a:t>
                      </a:r>
                      <a:r>
                        <a:rPr lang="en-US" altLang="ko-KR" sz="900" b="0" i="0" u="none" strike="noStrike" dirty="0">
                          <a:effectLst/>
                          <a:latin typeface="Arial" panose="020B0604020202020204" pitchFamily="34" charset="0"/>
                          <a:ea typeface="+mn-ea"/>
                          <a:cs typeface="Arial" panose="020B0604020202020204" pitchFamily="34" charset="0"/>
                        </a:rPr>
                        <a:t>PM</a:t>
                      </a:r>
                      <a:endParaRPr lang="ko-KR" altLang="en-US" sz="900" b="0" i="0" u="none" strike="noStrike" dirty="0">
                        <a:effectLst/>
                        <a:latin typeface="Arial" panose="020B0604020202020204" pitchFamily="34" charset="0"/>
                        <a:ea typeface="+mn-ea"/>
                        <a:cs typeface="Arial" panose="020B0604020202020204" pitchFamily="34" charset="0"/>
                      </a:endParaRP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0001"/>
                  </a:ext>
                </a:extLst>
              </a:tr>
              <a:tr h="146685">
                <a:tc>
                  <a:txBody>
                    <a:bodyPr/>
                    <a:lstStyle/>
                    <a:p>
                      <a:pPr algn="ctr" fontAlgn="ctr" latinLnBrk="0">
                        <a:spcBef>
                          <a:spcPts val="0"/>
                        </a:spcBef>
                        <a:spcAft>
                          <a:spcPts val="0"/>
                        </a:spcAft>
                      </a:pPr>
                      <a:r>
                        <a:rPr lang="ko-KR" altLang="en-US" sz="900" b="0" i="0" u="none" strike="noStrike" kern="1200" dirty="0" err="1">
                          <a:solidFill>
                            <a:srgbClr val="000000"/>
                          </a:solidFill>
                          <a:effectLst/>
                          <a:latin typeface="Arial" panose="020B0604020202020204" pitchFamily="34" charset="0"/>
                          <a:ea typeface="+mn-ea"/>
                          <a:cs typeface="Arial" panose="020B0604020202020204" pitchFamily="34" charset="0"/>
                        </a:rPr>
                        <a:t>문윤곤</a:t>
                      </a:r>
                      <a:endParaRPr lang="ko-KR" alt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latinLnBrk="0">
                        <a:spcBef>
                          <a:spcPts val="0"/>
                        </a:spcBef>
                        <a:spcAft>
                          <a:spcPts val="0"/>
                        </a:spcAft>
                      </a:pPr>
                      <a:r>
                        <a:rPr lang="ko-KR" altLang="en-US" sz="900" b="0" i="0" u="none" strike="noStrike" kern="1200" dirty="0">
                          <a:solidFill>
                            <a:srgbClr val="000000"/>
                          </a:solidFill>
                          <a:effectLst/>
                          <a:latin typeface="Arial" panose="020B0604020202020204" pitchFamily="34" charset="0"/>
                          <a:ea typeface="+mn-ea"/>
                          <a:cs typeface="Arial" panose="020B0604020202020204" pitchFamily="34" charset="0"/>
                        </a:rPr>
                        <a:t>이사</a:t>
                      </a: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marL="0" marR="0" indent="0" algn="l" eaLnBrk="1" fontAlgn="ctr" latinLnBrk="0" hangingPunct="1">
                        <a:spcBef>
                          <a:spcPts val="0"/>
                        </a:spcBef>
                        <a:spcAft>
                          <a:spcPts val="0"/>
                        </a:spcAft>
                      </a:pPr>
                      <a:r>
                        <a:rPr lang="en-US" altLang="ko-KR" sz="900" b="0" i="0" u="none" strike="noStrike" dirty="0">
                          <a:effectLst/>
                          <a:latin typeface="Arial" panose="020B0604020202020204" pitchFamily="34" charset="0"/>
                          <a:ea typeface="+mn-ea"/>
                          <a:cs typeface="Arial" panose="020B0604020202020204" pitchFamily="34" charset="0"/>
                        </a:rPr>
                        <a:t>H/W </a:t>
                      </a:r>
                      <a:r>
                        <a:rPr lang="ko-KR" altLang="en-US" sz="900" b="0" i="0" u="none" strike="noStrike" dirty="0">
                          <a:effectLst/>
                          <a:latin typeface="Arial" panose="020B0604020202020204" pitchFamily="34" charset="0"/>
                          <a:ea typeface="+mn-ea"/>
                          <a:cs typeface="Arial" panose="020B0604020202020204" pitchFamily="34" charset="0"/>
                        </a:rPr>
                        <a:t>총괄 담당</a:t>
                      </a: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0002"/>
                  </a:ext>
                </a:extLst>
              </a:tr>
              <a:tr h="146685">
                <a:tc>
                  <a:txBody>
                    <a:bodyPr/>
                    <a:lstStyle/>
                    <a:p>
                      <a:pPr algn="ctr" fontAlgn="ctr" latinLnBrk="0">
                        <a:spcBef>
                          <a:spcPts val="0"/>
                        </a:spcBef>
                        <a:spcAft>
                          <a:spcPts val="0"/>
                        </a:spcAft>
                      </a:pPr>
                      <a:r>
                        <a:rPr lang="ko-KR" altLang="en-US" sz="900" b="0" i="0" u="none" strike="noStrike" kern="1200" dirty="0" err="1">
                          <a:solidFill>
                            <a:srgbClr val="000000"/>
                          </a:solidFill>
                          <a:effectLst/>
                          <a:latin typeface="Arial" panose="020B0604020202020204" pitchFamily="34" charset="0"/>
                          <a:ea typeface="+mn-ea"/>
                          <a:cs typeface="Arial" panose="020B0604020202020204" pitchFamily="34" charset="0"/>
                        </a:rPr>
                        <a:t>안종욱</a:t>
                      </a:r>
                      <a:endParaRPr lang="ko-KR" alt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latinLnBrk="0">
                        <a:spcBef>
                          <a:spcPts val="0"/>
                        </a:spcBef>
                        <a:spcAft>
                          <a:spcPts val="0"/>
                        </a:spcAft>
                      </a:pPr>
                      <a:r>
                        <a:rPr lang="ko-KR" altLang="en-US" sz="900" b="0" i="0" u="none" strike="noStrike" kern="1200" dirty="0">
                          <a:solidFill>
                            <a:srgbClr val="000000"/>
                          </a:solidFill>
                          <a:effectLst/>
                          <a:latin typeface="Arial" panose="020B0604020202020204" pitchFamily="34" charset="0"/>
                          <a:ea typeface="+mn-ea"/>
                          <a:cs typeface="Arial" panose="020B0604020202020204" pitchFamily="34" charset="0"/>
                        </a:rPr>
                        <a:t>이사</a:t>
                      </a: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marL="0" marR="0" indent="0" algn="l" eaLnBrk="1" fontAlgn="ctr" latinLnBrk="0" hangingPunct="1">
                        <a:spcBef>
                          <a:spcPts val="0"/>
                        </a:spcBef>
                        <a:spcAft>
                          <a:spcPts val="0"/>
                        </a:spcAft>
                      </a:pPr>
                      <a:r>
                        <a:rPr lang="ko-KR" altLang="en-US" sz="900" b="0" i="0" u="none" strike="noStrike" dirty="0">
                          <a:effectLst/>
                          <a:latin typeface="Arial" panose="020B0604020202020204" pitchFamily="34" charset="0"/>
                          <a:ea typeface="+mn-ea"/>
                          <a:cs typeface="Arial" panose="020B0604020202020204" pitchFamily="34" charset="0"/>
                        </a:rPr>
                        <a:t>어플리케이션 개발 및 기획</a:t>
                      </a: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0003"/>
                  </a:ext>
                </a:extLst>
              </a:tr>
              <a:tr h="146685">
                <a:tc>
                  <a:txBody>
                    <a:bodyPr/>
                    <a:lstStyle/>
                    <a:p>
                      <a:pPr algn="ctr" fontAlgn="ctr" latinLnBrk="0">
                        <a:spcBef>
                          <a:spcPts val="0"/>
                        </a:spcBef>
                        <a:spcAft>
                          <a:spcPts val="0"/>
                        </a:spcAft>
                      </a:pPr>
                      <a:r>
                        <a:rPr lang="ko-KR" altLang="en-US" sz="900" b="0" i="0" u="none" strike="noStrike" kern="1200" dirty="0">
                          <a:solidFill>
                            <a:srgbClr val="000000"/>
                          </a:solidFill>
                          <a:effectLst/>
                          <a:latin typeface="Arial" panose="020B0604020202020204" pitchFamily="34" charset="0"/>
                          <a:ea typeface="+mn-ea"/>
                          <a:cs typeface="Arial" panose="020B0604020202020204" pitchFamily="34" charset="0"/>
                        </a:rPr>
                        <a:t>손정기</a:t>
                      </a: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latinLnBrk="0">
                        <a:spcBef>
                          <a:spcPts val="0"/>
                        </a:spcBef>
                        <a:spcAft>
                          <a:spcPts val="0"/>
                        </a:spcAft>
                      </a:pPr>
                      <a:r>
                        <a:rPr lang="ko-KR" altLang="en-US" sz="900" b="0" i="0" u="none" strike="noStrike" kern="1200" dirty="0">
                          <a:solidFill>
                            <a:srgbClr val="000000"/>
                          </a:solidFill>
                          <a:effectLst/>
                          <a:latin typeface="Arial" panose="020B0604020202020204" pitchFamily="34" charset="0"/>
                          <a:ea typeface="+mn-ea"/>
                          <a:cs typeface="Arial" panose="020B0604020202020204" pitchFamily="34" charset="0"/>
                        </a:rPr>
                        <a:t>비상근이사</a:t>
                      </a: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marL="0" marR="0" indent="0" algn="l" eaLnBrk="1" fontAlgn="ctr" latinLnBrk="0" hangingPunct="1">
                        <a:spcBef>
                          <a:spcPts val="0"/>
                        </a:spcBef>
                        <a:spcAft>
                          <a:spcPts val="0"/>
                        </a:spcAft>
                      </a:pPr>
                      <a:r>
                        <a:rPr lang="en-US" altLang="ko-KR" sz="900" b="0" i="0" u="none" strike="noStrike" dirty="0">
                          <a:effectLst/>
                          <a:latin typeface="Arial" panose="020B0604020202020204" pitchFamily="34" charset="0"/>
                          <a:ea typeface="+mn-ea"/>
                          <a:cs typeface="Arial" panose="020B0604020202020204" pitchFamily="34" charset="0"/>
                        </a:rPr>
                        <a:t>SCM </a:t>
                      </a:r>
                      <a:r>
                        <a:rPr lang="ko-KR" altLang="en-US" sz="900" b="0" i="0" u="none" strike="noStrike" dirty="0">
                          <a:effectLst/>
                          <a:latin typeface="Arial" panose="020B0604020202020204" pitchFamily="34" charset="0"/>
                          <a:ea typeface="+mn-ea"/>
                          <a:cs typeface="Arial" panose="020B0604020202020204" pitchFamily="34" charset="0"/>
                        </a:rPr>
                        <a:t>기획</a:t>
                      </a:r>
                      <a:r>
                        <a:rPr lang="en-US" altLang="ko-KR" sz="900" b="0" i="0" u="none" strike="noStrike" dirty="0">
                          <a:effectLst/>
                          <a:latin typeface="Arial" panose="020B0604020202020204" pitchFamily="34" charset="0"/>
                          <a:ea typeface="+mn-ea"/>
                          <a:cs typeface="Arial" panose="020B0604020202020204" pitchFamily="34" charset="0"/>
                        </a:rPr>
                        <a:t>, </a:t>
                      </a:r>
                      <a:r>
                        <a:rPr lang="ko-KR" altLang="en-US" sz="900" b="0" i="0" u="none" strike="noStrike" dirty="0">
                          <a:effectLst/>
                          <a:latin typeface="Arial" panose="020B0604020202020204" pitchFamily="34" charset="0"/>
                          <a:ea typeface="+mn-ea"/>
                          <a:cs typeface="Arial" panose="020B0604020202020204" pitchFamily="34" charset="0"/>
                        </a:rPr>
                        <a:t>개발 현재 미국에서 별도 직장 근무</a:t>
                      </a: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4178919880"/>
                  </a:ext>
                </a:extLst>
              </a:tr>
              <a:tr h="146685">
                <a:tc>
                  <a:txBody>
                    <a:bodyPr/>
                    <a:lstStyle/>
                    <a:p>
                      <a:pPr algn="ctr" fontAlgn="ctr" latinLnBrk="0">
                        <a:spcBef>
                          <a:spcPts val="0"/>
                        </a:spcBef>
                        <a:spcAft>
                          <a:spcPts val="0"/>
                        </a:spcAft>
                      </a:pPr>
                      <a:r>
                        <a:rPr lang="ko-KR" altLang="en-US" sz="900" b="0" i="0" u="none" strike="noStrike" kern="1200" dirty="0">
                          <a:solidFill>
                            <a:srgbClr val="000000"/>
                          </a:solidFill>
                          <a:effectLst/>
                          <a:latin typeface="Arial" panose="020B0604020202020204" pitchFamily="34" charset="0"/>
                          <a:ea typeface="+mn-ea"/>
                          <a:cs typeface="Arial" panose="020B0604020202020204" pitchFamily="34" charset="0"/>
                        </a:rPr>
                        <a:t>이상환</a:t>
                      </a: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latinLnBrk="0">
                        <a:spcBef>
                          <a:spcPts val="0"/>
                        </a:spcBef>
                        <a:spcAft>
                          <a:spcPts val="0"/>
                        </a:spcAft>
                      </a:pPr>
                      <a:r>
                        <a:rPr lang="ko-KR" altLang="en-US" sz="900" b="0" i="0" u="none" strike="noStrike" kern="1200" dirty="0">
                          <a:solidFill>
                            <a:srgbClr val="000000"/>
                          </a:solidFill>
                          <a:effectLst/>
                          <a:latin typeface="Arial" panose="020B0604020202020204" pitchFamily="34" charset="0"/>
                          <a:ea typeface="+mn-ea"/>
                          <a:cs typeface="Arial" panose="020B0604020202020204" pitchFamily="34" charset="0"/>
                        </a:rPr>
                        <a:t>사외이사</a:t>
                      </a: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marL="0" marR="0" indent="0" algn="l" eaLnBrk="1" fontAlgn="ctr" latinLnBrk="0" hangingPunct="1">
                        <a:spcBef>
                          <a:spcPts val="0"/>
                        </a:spcBef>
                        <a:spcAft>
                          <a:spcPts val="0"/>
                        </a:spcAft>
                      </a:pP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국민대학교 </a:t>
                      </a: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S/W </a:t>
                      </a: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융합대학장</a:t>
                      </a: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a:t>
                      </a: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 기술자문  </a:t>
                      </a:r>
                      <a:endParaRPr lang="en-US" altLang="ko-KR" sz="900" b="0" i="0" u="none" strike="noStrike" dirty="0">
                        <a:effectLst/>
                        <a:latin typeface="Arial" panose="020B0604020202020204" pitchFamily="34" charset="0"/>
                        <a:ea typeface="+mn-ea"/>
                        <a:cs typeface="Arial" panose="020B0604020202020204" pitchFamily="34" charset="0"/>
                      </a:endParaRPr>
                    </a:p>
                  </a:txBody>
                  <a:tcPr marL="35941" marR="35941"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0004"/>
                  </a:ext>
                </a:extLst>
              </a:tr>
              <a:tr h="146685">
                <a:tc>
                  <a:txBody>
                    <a:bodyPr/>
                    <a:lstStyle/>
                    <a:p>
                      <a:pPr algn="ctr" fontAlgn="ctr" latinLnBrk="0">
                        <a:spcBef>
                          <a:spcPts val="0"/>
                        </a:spcBef>
                        <a:spcAft>
                          <a:spcPts val="0"/>
                        </a:spcAft>
                      </a:pPr>
                      <a:r>
                        <a:rPr lang="ko-KR" altLang="en-US" sz="900" b="0" i="0" u="none" strike="noStrike" kern="1200" dirty="0" err="1">
                          <a:solidFill>
                            <a:srgbClr val="000000"/>
                          </a:solidFill>
                          <a:effectLst/>
                          <a:latin typeface="Arial" panose="020B0604020202020204" pitchFamily="34" charset="0"/>
                          <a:ea typeface="+mn-ea"/>
                          <a:cs typeface="Arial" panose="020B0604020202020204" pitchFamily="34" charset="0"/>
                        </a:rPr>
                        <a:t>박양동</a:t>
                      </a:r>
                      <a:endParaRPr lang="ko-KR" alt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algn="ctr" fontAlgn="ctr" latinLnBrk="0">
                        <a:spcBef>
                          <a:spcPts val="0"/>
                        </a:spcBef>
                        <a:spcAft>
                          <a:spcPts val="0"/>
                        </a:spcAft>
                      </a:pPr>
                      <a:r>
                        <a:rPr lang="ko-KR" altLang="en-US" sz="900" b="0" i="0" u="none" strike="noStrike" kern="1200" dirty="0">
                          <a:solidFill>
                            <a:srgbClr val="000000"/>
                          </a:solidFill>
                          <a:effectLst/>
                          <a:latin typeface="Arial" panose="020B0604020202020204" pitchFamily="34" charset="0"/>
                          <a:ea typeface="+mn-ea"/>
                          <a:cs typeface="Arial" panose="020B0604020202020204" pitchFamily="34" charset="0"/>
                        </a:rPr>
                        <a:t>사외이사</a:t>
                      </a: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tc>
                  <a:txBody>
                    <a:bodyPr/>
                    <a:lstStyle/>
                    <a:p>
                      <a:pPr marL="0" marR="0" indent="0" algn="l" eaLnBrk="1" fontAlgn="ctr" latinLnBrk="0" hangingPunct="1">
                        <a:spcBef>
                          <a:spcPts val="0"/>
                        </a:spcBef>
                        <a:spcAft>
                          <a:spcPts val="0"/>
                        </a:spcAft>
                      </a:pP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대한아동병원 협회 회장</a:t>
                      </a:r>
                      <a:endParaRPr lang="ko-KR" altLang="en-US" sz="900" b="0" i="0" u="none" strike="noStrike" dirty="0">
                        <a:effectLst/>
                        <a:latin typeface="Arial" panose="020B0604020202020204" pitchFamily="34" charset="0"/>
                        <a:ea typeface="+mn-ea"/>
                        <a:cs typeface="Arial" panose="020B0604020202020204" pitchFamily="34" charset="0"/>
                      </a:endParaRP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0005"/>
                  </a:ext>
                </a:extLst>
              </a:tr>
              <a:tr h="146685">
                <a:tc>
                  <a:txBody>
                    <a:bodyPr/>
                    <a:lstStyle/>
                    <a:p>
                      <a:pPr algn="ctr" fontAlgn="ctr" latinLnBrk="0">
                        <a:spcBef>
                          <a:spcPts val="0"/>
                        </a:spcBef>
                        <a:spcAft>
                          <a:spcPts val="0"/>
                        </a:spcAft>
                      </a:pPr>
                      <a:r>
                        <a:rPr lang="ko-KR" altLang="en-US" sz="900" b="0" i="0" u="none" strike="noStrike" kern="1200" dirty="0" err="1">
                          <a:solidFill>
                            <a:srgbClr val="000000"/>
                          </a:solidFill>
                          <a:effectLst/>
                          <a:latin typeface="Arial" panose="020B0604020202020204" pitchFamily="34" charset="0"/>
                          <a:ea typeface="+mn-ea"/>
                          <a:cs typeface="Arial" panose="020B0604020202020204" pitchFamily="34" charset="0"/>
                        </a:rPr>
                        <a:t>양정안</a:t>
                      </a:r>
                      <a:endParaRPr lang="ko-KR" altLang="en-US" sz="900" b="0"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noFill/>
                  </a:tcPr>
                </a:tc>
                <a:tc>
                  <a:txBody>
                    <a:bodyPr/>
                    <a:lstStyle/>
                    <a:p>
                      <a:pPr algn="ctr" fontAlgn="ctr" latinLnBrk="0">
                        <a:spcBef>
                          <a:spcPts val="0"/>
                        </a:spcBef>
                        <a:spcAft>
                          <a:spcPts val="0"/>
                        </a:spcAft>
                      </a:pPr>
                      <a:r>
                        <a:rPr lang="ko-KR" altLang="en-US" sz="900" b="0" i="0" u="none" strike="noStrike" kern="1200" dirty="0">
                          <a:solidFill>
                            <a:srgbClr val="000000"/>
                          </a:solidFill>
                          <a:effectLst/>
                          <a:latin typeface="Arial" panose="020B0604020202020204" pitchFamily="34" charset="0"/>
                          <a:ea typeface="+mn-ea"/>
                          <a:cs typeface="Arial" panose="020B0604020202020204" pitchFamily="34" charset="0"/>
                        </a:rPr>
                        <a:t>사외이사</a:t>
                      </a: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noFill/>
                  </a:tcPr>
                </a:tc>
                <a:tc>
                  <a:txBody>
                    <a:bodyPr/>
                    <a:lstStyle/>
                    <a:p>
                      <a:pPr marL="0" marR="0" indent="0" algn="l" eaLnBrk="1" fontAlgn="ctr" latinLnBrk="0" hangingPunct="1">
                        <a:spcBef>
                          <a:spcPts val="0"/>
                        </a:spcBef>
                        <a:spcAft>
                          <a:spcPts val="0"/>
                        </a:spcAft>
                      </a:pPr>
                      <a:r>
                        <a:rPr lang="ko-KR" altLang="en-US" sz="900" b="0" i="0" u="none" strike="noStrike" dirty="0">
                          <a:solidFill>
                            <a:schemeClr val="tx1"/>
                          </a:solidFill>
                          <a:effectLst/>
                          <a:latin typeface="Arial" panose="020B0604020202020204" pitchFamily="34" charset="0"/>
                          <a:ea typeface="+mn-ea"/>
                          <a:cs typeface="Arial" panose="020B0604020202020204" pitchFamily="34" charset="0"/>
                        </a:rPr>
                        <a:t>소아청소년과 전문의</a:t>
                      </a: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cxnSp>
        <p:nvCxnSpPr>
          <p:cNvPr id="61" name="연결선: 꺾임 60">
            <a:extLst>
              <a:ext uri="{FF2B5EF4-FFF2-40B4-BE49-F238E27FC236}">
                <a16:creationId xmlns:a16="http://schemas.microsoft.com/office/drawing/2014/main" id="{1E6271DF-003C-4A7A-85CF-B60272A5D5C9}"/>
              </a:ext>
            </a:extLst>
          </p:cNvPr>
          <p:cNvCxnSpPr>
            <a:cxnSpLocks/>
            <a:stCxn id="99" idx="2"/>
            <a:endCxn id="192" idx="0"/>
          </p:cNvCxnSpPr>
          <p:nvPr/>
        </p:nvCxnSpPr>
        <p:spPr>
          <a:xfrm rot="5400000">
            <a:off x="6260290" y="2726463"/>
            <a:ext cx="173932" cy="1592538"/>
          </a:xfrm>
          <a:prstGeom prst="bentConnector3">
            <a:avLst>
              <a:gd name="adj1" fmla="val 50000"/>
            </a:avLst>
          </a:prstGeom>
          <a:ln>
            <a:solidFill>
              <a:srgbClr val="00338D"/>
            </a:solidFill>
          </a:ln>
        </p:spPr>
        <p:style>
          <a:lnRef idx="1">
            <a:schemeClr val="accent1"/>
          </a:lnRef>
          <a:fillRef idx="0">
            <a:schemeClr val="accent1"/>
          </a:fillRef>
          <a:effectRef idx="0">
            <a:schemeClr val="accent1"/>
          </a:effectRef>
          <a:fontRef idx="minor">
            <a:schemeClr val="tx1"/>
          </a:fontRef>
        </p:style>
      </p:cxnSp>
      <p:sp>
        <p:nvSpPr>
          <p:cNvPr id="66" name="Rectangle 41">
            <a:extLst>
              <a:ext uri="{FF2B5EF4-FFF2-40B4-BE49-F238E27FC236}">
                <a16:creationId xmlns:a16="http://schemas.microsoft.com/office/drawing/2014/main" id="{BE5D10D7-728B-4B51-AECF-FD30B89C7C49}"/>
              </a:ext>
            </a:extLst>
          </p:cNvPr>
          <p:cNvSpPr>
            <a:spLocks noChangeArrowheads="1"/>
          </p:cNvSpPr>
          <p:nvPr/>
        </p:nvSpPr>
        <p:spPr bwMode="auto">
          <a:xfrm>
            <a:off x="536280" y="2785891"/>
            <a:ext cx="3763132" cy="360000"/>
          </a:xfrm>
          <a:prstGeom prst="rect">
            <a:avLst/>
          </a:prstGeom>
          <a:noFill/>
          <a:ln w="9525">
            <a:noFill/>
            <a:miter lim="800000"/>
            <a:headEnd/>
            <a:tailEnd/>
          </a:ln>
        </p:spPr>
        <p:txBody>
          <a:bodyPr lIns="0" tIns="0" rIns="0" bIns="0" anchor="ctr"/>
          <a:lstStyle/>
          <a:p>
            <a:pPr fontAlgn="base">
              <a:lnSpc>
                <a:spcPct val="120000"/>
              </a:lnSpc>
              <a:spcBef>
                <a:spcPct val="0"/>
              </a:spcBef>
              <a:spcAft>
                <a:spcPct val="0"/>
              </a:spcAft>
            </a:pPr>
            <a:r>
              <a:rPr lang="ko-KR" altLang="en-US" sz="1200" b="1" dirty="0">
                <a:solidFill>
                  <a:srgbClr val="00338D"/>
                </a:solidFill>
                <a:latin typeface="Arial" panose="020B0604020202020204" pitchFamily="34" charset="0"/>
                <a:cs typeface="Arial" panose="020B0604020202020204" pitchFamily="34" charset="0"/>
              </a:rPr>
              <a:t>▌</a:t>
            </a:r>
            <a:r>
              <a:rPr lang="en-US" altLang="ko-KR" sz="1200" b="1" dirty="0">
                <a:solidFill>
                  <a:srgbClr val="00338D"/>
                </a:solidFill>
                <a:latin typeface="Arial" panose="020B0604020202020204" pitchFamily="34" charset="0"/>
                <a:cs typeface="Arial" panose="020B0604020202020204" pitchFamily="34" charset="0"/>
              </a:rPr>
              <a:t>History</a:t>
            </a:r>
            <a:r>
              <a:rPr lang="ko-KR" altLang="en-US" sz="1200" b="1" dirty="0">
                <a:solidFill>
                  <a:srgbClr val="00338D"/>
                </a:solidFill>
                <a:latin typeface="Arial" panose="020B0604020202020204" pitchFamily="34" charset="0"/>
                <a:cs typeface="Arial" panose="020B0604020202020204" pitchFamily="34" charset="0"/>
              </a:rPr>
              <a:t> </a:t>
            </a:r>
            <a:endParaRPr lang="en-US" altLang="ko-KR" sz="1400" b="1" baseline="30000" dirty="0">
              <a:solidFill>
                <a:srgbClr val="00338D"/>
              </a:solidFill>
              <a:latin typeface="Arial" panose="020B0604020202020204" pitchFamily="34" charset="0"/>
              <a:cs typeface="Arial" panose="020B0604020202020204" pitchFamily="34" charset="0"/>
            </a:endParaRPr>
          </a:p>
        </p:txBody>
      </p:sp>
      <p:sp>
        <p:nvSpPr>
          <p:cNvPr id="69" name="Rectangle 41">
            <a:extLst>
              <a:ext uri="{FF2B5EF4-FFF2-40B4-BE49-F238E27FC236}">
                <a16:creationId xmlns:a16="http://schemas.microsoft.com/office/drawing/2014/main" id="{3887930B-4F1F-4BA2-A688-089B28B9ACCD}"/>
              </a:ext>
            </a:extLst>
          </p:cNvPr>
          <p:cNvSpPr>
            <a:spLocks noChangeArrowheads="1"/>
          </p:cNvSpPr>
          <p:nvPr/>
        </p:nvSpPr>
        <p:spPr bwMode="auto">
          <a:xfrm>
            <a:off x="4324064" y="4539883"/>
            <a:ext cx="3624749" cy="276408"/>
          </a:xfrm>
          <a:prstGeom prst="rect">
            <a:avLst/>
          </a:prstGeom>
          <a:noFill/>
          <a:ln w="9525">
            <a:noFill/>
            <a:miter lim="800000"/>
            <a:headEnd/>
            <a:tailEnd/>
          </a:ln>
        </p:spPr>
        <p:txBody>
          <a:bodyPr lIns="0" tIns="0" rIns="0" bIns="0" anchor="ctr"/>
          <a:lstStyle/>
          <a:p>
            <a:pPr fontAlgn="base">
              <a:lnSpc>
                <a:spcPct val="120000"/>
              </a:lnSpc>
              <a:spcBef>
                <a:spcPct val="0"/>
              </a:spcBef>
              <a:spcAft>
                <a:spcPct val="0"/>
              </a:spcAft>
            </a:pPr>
            <a:r>
              <a:rPr lang="ko-KR" altLang="en-US" sz="1200" b="1" dirty="0">
                <a:solidFill>
                  <a:srgbClr val="00338D"/>
                </a:solidFill>
                <a:latin typeface="Arial" panose="020B0604020202020204" pitchFamily="34" charset="0"/>
                <a:cs typeface="Arial" panose="020B0604020202020204" pitchFamily="34" charset="0"/>
              </a:rPr>
              <a:t>▌</a:t>
            </a:r>
            <a:r>
              <a:rPr lang="en-US" altLang="ko-KR" sz="1200" b="1" dirty="0">
                <a:solidFill>
                  <a:srgbClr val="00338D"/>
                </a:solidFill>
                <a:latin typeface="Arial" panose="020B0604020202020204" pitchFamily="34" charset="0"/>
                <a:cs typeface="Arial" panose="020B0604020202020204" pitchFamily="34" charset="0"/>
              </a:rPr>
              <a:t>Patent</a:t>
            </a:r>
            <a:endParaRPr lang="en-US" altLang="ko-KR" sz="1400" b="1" baseline="30000" dirty="0">
              <a:solidFill>
                <a:srgbClr val="00338D"/>
              </a:solidFill>
              <a:latin typeface="Arial" panose="020B0604020202020204" pitchFamily="34" charset="0"/>
              <a:cs typeface="Arial" panose="020B0604020202020204" pitchFamily="34" charset="0"/>
            </a:endParaRPr>
          </a:p>
        </p:txBody>
      </p:sp>
      <p:graphicFrame>
        <p:nvGraphicFramePr>
          <p:cNvPr id="20" name="표 19">
            <a:extLst>
              <a:ext uri="{FF2B5EF4-FFF2-40B4-BE49-F238E27FC236}">
                <a16:creationId xmlns:a16="http://schemas.microsoft.com/office/drawing/2014/main" id="{C5C8A6BF-8A0E-48FD-8D14-5C6DDB616730}"/>
              </a:ext>
            </a:extLst>
          </p:cNvPr>
          <p:cNvGraphicFramePr>
            <a:graphicFrameLocks noGrp="1"/>
          </p:cNvGraphicFramePr>
          <p:nvPr>
            <p:extLst>
              <p:ext uri="{D42A27DB-BD31-4B8C-83A1-F6EECF244321}">
                <p14:modId xmlns:p14="http://schemas.microsoft.com/office/powerpoint/2010/main" val="812887239"/>
              </p:ext>
            </p:extLst>
          </p:nvPr>
        </p:nvGraphicFramePr>
        <p:xfrm>
          <a:off x="4324064" y="4858760"/>
          <a:ext cx="5121425" cy="1009960"/>
        </p:xfrm>
        <a:graphic>
          <a:graphicData uri="http://schemas.openxmlformats.org/drawingml/2006/table">
            <a:tbl>
              <a:tblPr/>
              <a:tblGrid>
                <a:gridCol w="305625">
                  <a:extLst>
                    <a:ext uri="{9D8B030D-6E8A-4147-A177-3AD203B41FA5}">
                      <a16:colId xmlns:a16="http://schemas.microsoft.com/office/drawing/2014/main" val="853426503"/>
                    </a:ext>
                  </a:extLst>
                </a:gridCol>
                <a:gridCol w="3304636">
                  <a:extLst>
                    <a:ext uri="{9D8B030D-6E8A-4147-A177-3AD203B41FA5}">
                      <a16:colId xmlns:a16="http://schemas.microsoft.com/office/drawing/2014/main" val="2247756794"/>
                    </a:ext>
                  </a:extLst>
                </a:gridCol>
                <a:gridCol w="360000">
                  <a:extLst>
                    <a:ext uri="{9D8B030D-6E8A-4147-A177-3AD203B41FA5}">
                      <a16:colId xmlns:a16="http://schemas.microsoft.com/office/drawing/2014/main" val="3626786810"/>
                    </a:ext>
                  </a:extLst>
                </a:gridCol>
                <a:gridCol w="1151164">
                  <a:extLst>
                    <a:ext uri="{9D8B030D-6E8A-4147-A177-3AD203B41FA5}">
                      <a16:colId xmlns:a16="http://schemas.microsoft.com/office/drawing/2014/main" val="3034112788"/>
                    </a:ext>
                  </a:extLst>
                </a:gridCol>
              </a:tblGrid>
              <a:tr h="121335">
                <a:tc>
                  <a:txBody>
                    <a:bodyPr/>
                    <a:lstStyle/>
                    <a:p>
                      <a:pPr algn="ctr" fontAlgn="ctr"/>
                      <a:r>
                        <a:rPr lang="ko-KR" altLang="en-US" sz="900" b="1" i="0" u="none" strike="noStrike" dirty="0">
                          <a:solidFill>
                            <a:schemeClr val="bg1"/>
                          </a:solidFill>
                          <a:effectLst/>
                          <a:latin typeface="Arial" panose="020B0604020202020204" pitchFamily="34" charset="0"/>
                          <a:ea typeface="Malgun Gothic" panose="020B0503020000020004" pitchFamily="50" charset="-127"/>
                        </a:rPr>
                        <a:t>구분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00338D"/>
                    </a:solidFill>
                  </a:tcPr>
                </a:tc>
                <a:tc>
                  <a:txBody>
                    <a:bodyPr/>
                    <a:lstStyle/>
                    <a:p>
                      <a:pPr algn="ctr" fontAlgn="ctr"/>
                      <a:r>
                        <a:rPr lang="ko-KR" altLang="en-US" sz="900" b="1" i="0" u="none" strike="noStrike" dirty="0" err="1">
                          <a:solidFill>
                            <a:schemeClr val="bg1"/>
                          </a:solidFill>
                          <a:effectLst/>
                          <a:latin typeface="Arial" panose="020B0604020202020204" pitchFamily="34" charset="0"/>
                          <a:ea typeface="Malgun Gothic" panose="020B0503020000020004" pitchFamily="50" charset="-127"/>
                        </a:rPr>
                        <a:t>특허명</a:t>
                      </a:r>
                      <a:r>
                        <a:rPr lang="ko-KR" altLang="en-US" sz="900" b="1" i="0" u="none" strike="noStrike" dirty="0">
                          <a:solidFill>
                            <a:schemeClr val="bg1"/>
                          </a:solidFill>
                          <a:effectLst/>
                          <a:latin typeface="Arial" panose="020B0604020202020204" pitchFamily="34" charset="0"/>
                          <a:ea typeface="Malgun Gothic" panose="020B0503020000020004" pitchFamily="50" charset="-127"/>
                        </a:rPr>
                        <a:t> </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00338D"/>
                    </a:solidFill>
                  </a:tcPr>
                </a:tc>
                <a:tc>
                  <a:txBody>
                    <a:bodyPr/>
                    <a:lstStyle/>
                    <a:p>
                      <a:pPr algn="ctr" fontAlgn="ctr"/>
                      <a:r>
                        <a:rPr lang="ko-KR" altLang="en-US" sz="900" b="1" i="0" u="none" strike="noStrike" dirty="0">
                          <a:solidFill>
                            <a:schemeClr val="bg1"/>
                          </a:solidFill>
                          <a:effectLst/>
                          <a:latin typeface="Arial" panose="020B0604020202020204" pitchFamily="34" charset="0"/>
                          <a:ea typeface="Malgun Gothic" panose="020B0503020000020004" pitchFamily="50" charset="-127"/>
                        </a:rPr>
                        <a:t>현황 </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00338D"/>
                    </a:solidFill>
                  </a:tcPr>
                </a:tc>
                <a:tc>
                  <a:txBody>
                    <a:bodyPr/>
                    <a:lstStyle/>
                    <a:p>
                      <a:pPr algn="ctr" fontAlgn="ctr"/>
                      <a:r>
                        <a:rPr lang="ko-KR" altLang="en-US" sz="900" b="1" i="0" u="none" strike="noStrike" dirty="0">
                          <a:solidFill>
                            <a:schemeClr val="bg1"/>
                          </a:solidFill>
                          <a:effectLst/>
                          <a:latin typeface="Arial" panose="020B0604020202020204" pitchFamily="34" charset="0"/>
                          <a:ea typeface="Malgun Gothic" panose="020B0503020000020004" pitchFamily="50" charset="-127"/>
                        </a:rPr>
                        <a:t>특허등록일 </a:t>
                      </a:r>
                    </a:p>
                  </a:txBody>
                  <a:tcPr marL="36000" marR="36000" marT="0" marB="0" anchor="ctr">
                    <a:lnL w="6350" cap="flat" cmpd="sng" algn="ctr">
                      <a:solidFill>
                        <a:srgbClr val="000000"/>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00338D"/>
                    </a:solidFill>
                  </a:tcPr>
                </a:tc>
                <a:extLst>
                  <a:ext uri="{0D108BD9-81ED-4DB2-BD59-A6C34878D82A}">
                    <a16:rowId xmlns:a16="http://schemas.microsoft.com/office/drawing/2014/main" val="3521166522"/>
                  </a:ext>
                </a:extLst>
              </a:tr>
              <a:tr h="174560">
                <a:tc>
                  <a:txBody>
                    <a:bodyPr/>
                    <a:lstStyle/>
                    <a:p>
                      <a:pPr algn="ctr" fontAlgn="ctr"/>
                      <a:r>
                        <a:rPr lang="en-US" altLang="ko-KR" sz="900" b="0" i="0" u="none" strike="noStrike" dirty="0">
                          <a:solidFill>
                            <a:srgbClr val="000000"/>
                          </a:solidFill>
                          <a:effectLst/>
                          <a:latin typeface="Arial" panose="020B0604020202020204" pitchFamily="34" charset="0"/>
                          <a:ea typeface="Malgun Gothic" panose="020B0503020000020004" pitchFamily="50" charset="-127"/>
                        </a:rPr>
                        <a:t>1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dash"/>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rgbClr val="005EB8"/>
                      </a:solidFill>
                      <a:prstDash val="dash"/>
                      <a:round/>
                      <a:headEnd type="none" w="med" len="med"/>
                      <a:tailEnd type="none" w="med" len="med"/>
                    </a:lnB>
                    <a:noFill/>
                  </a:tcPr>
                </a:tc>
                <a:tc>
                  <a:txBody>
                    <a:bodyPr/>
                    <a:lstStyle/>
                    <a:p>
                      <a:pPr algn="l" fontAlgn="ctr"/>
                      <a:r>
                        <a:rPr lang="ko-KR" altLang="en-US" sz="900" b="0" i="0" u="none" strike="noStrike" dirty="0">
                          <a:solidFill>
                            <a:schemeClr val="tx1"/>
                          </a:solidFill>
                          <a:effectLst/>
                          <a:latin typeface="Arial" panose="020B0604020202020204" pitchFamily="34" charset="0"/>
                          <a:ea typeface="Malgun Gothic" panose="020B0503020000020004" pitchFamily="50" charset="-127"/>
                        </a:rPr>
                        <a:t>백신 냉장 장치 모니터링 시스템 및 상기 시스템의 사용 방법 </a:t>
                      </a:r>
                    </a:p>
                  </a:txBody>
                  <a:tcPr marL="36000" marR="36000" marT="0" marB="0" anchor="ctr">
                    <a:lnL w="6350" cap="flat" cmpd="sng" algn="ctr">
                      <a:solidFill>
                        <a:srgbClr val="005EB8"/>
                      </a:solidFill>
                      <a:prstDash val="dash"/>
                      <a:round/>
                      <a:headEnd type="none" w="med" len="med"/>
                      <a:tailEnd type="none" w="med" len="med"/>
                    </a:lnL>
                    <a:lnR w="6350" cap="flat" cmpd="sng" algn="ctr">
                      <a:solidFill>
                        <a:srgbClr val="005EB8"/>
                      </a:solidFill>
                      <a:prstDash val="dash"/>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rgbClr val="005EB8"/>
                      </a:solidFill>
                      <a:prstDash val="dash"/>
                      <a:round/>
                      <a:headEnd type="none" w="med" len="med"/>
                      <a:tailEnd type="none" w="med" len="med"/>
                    </a:lnB>
                    <a:noFill/>
                  </a:tcPr>
                </a:tc>
                <a:tc>
                  <a:txBody>
                    <a:bodyPr/>
                    <a:lstStyle/>
                    <a:p>
                      <a:pPr algn="l" fontAlgn="ctr"/>
                      <a:r>
                        <a:rPr lang="ko-KR" altLang="en-US" sz="900" b="0" i="0" u="none" strike="noStrike">
                          <a:solidFill>
                            <a:srgbClr val="000000"/>
                          </a:solidFill>
                          <a:effectLst/>
                          <a:latin typeface="Arial" panose="020B0604020202020204" pitchFamily="34" charset="0"/>
                          <a:ea typeface="Malgun Gothic" panose="020B0503020000020004" pitchFamily="50" charset="-127"/>
                        </a:rPr>
                        <a:t>등록 </a:t>
                      </a:r>
                    </a:p>
                  </a:txBody>
                  <a:tcPr marL="36000" marR="36000" marT="0" marB="0" anchor="ctr">
                    <a:lnL w="6350" cap="flat" cmpd="sng" algn="ctr">
                      <a:solidFill>
                        <a:srgbClr val="005EB8"/>
                      </a:solidFill>
                      <a:prstDash val="dash"/>
                      <a:round/>
                      <a:headEnd type="none" w="med" len="med"/>
                      <a:tailEnd type="none" w="med" len="med"/>
                    </a:lnL>
                    <a:lnR w="6350" cap="flat" cmpd="sng" algn="ctr">
                      <a:solidFill>
                        <a:srgbClr val="005EB8"/>
                      </a:solidFill>
                      <a:prstDash val="dash"/>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rgbClr val="005EB8"/>
                      </a:solidFill>
                      <a:prstDash val="dash"/>
                      <a:round/>
                      <a:headEnd type="none" w="med" len="med"/>
                      <a:tailEnd type="none" w="med" len="med"/>
                    </a:lnB>
                    <a:noFill/>
                  </a:tcPr>
                </a:tc>
                <a:tc>
                  <a:txBody>
                    <a:bodyPr/>
                    <a:lstStyle/>
                    <a:p>
                      <a:pPr algn="l" fontAlgn="ctr"/>
                      <a:r>
                        <a:rPr lang="en-US" altLang="ko-KR" sz="900" b="0" i="0" u="none" strike="noStrike" dirty="0">
                          <a:solidFill>
                            <a:srgbClr val="000000"/>
                          </a:solidFill>
                          <a:effectLst/>
                          <a:latin typeface="Arial" panose="020B0604020202020204" pitchFamily="34" charset="0"/>
                          <a:ea typeface="Malgun Gothic" panose="020B0503020000020004" pitchFamily="50" charset="-127"/>
                        </a:rPr>
                        <a:t>2018.06.08 </a:t>
                      </a:r>
                    </a:p>
                  </a:txBody>
                  <a:tcPr marL="36000" marR="36000" marT="0" marB="0" anchor="ctr">
                    <a:lnL w="6350" cap="flat" cmpd="sng" algn="ctr">
                      <a:solidFill>
                        <a:srgbClr val="005EB8"/>
                      </a:solidFill>
                      <a:prstDash val="dash"/>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rgbClr val="005EB8"/>
                      </a:solidFill>
                      <a:prstDash val="dash"/>
                      <a:round/>
                      <a:headEnd type="none" w="med" len="med"/>
                      <a:tailEnd type="none" w="med" len="med"/>
                    </a:lnB>
                    <a:noFill/>
                  </a:tcPr>
                </a:tc>
                <a:extLst>
                  <a:ext uri="{0D108BD9-81ED-4DB2-BD59-A6C34878D82A}">
                    <a16:rowId xmlns:a16="http://schemas.microsoft.com/office/drawing/2014/main" val="2565664637"/>
                  </a:ext>
                </a:extLst>
              </a:tr>
              <a:tr h="174560">
                <a:tc>
                  <a:txBody>
                    <a:bodyPr/>
                    <a:lstStyle/>
                    <a:p>
                      <a:pPr algn="ctr" fontAlgn="ctr"/>
                      <a:r>
                        <a:rPr lang="en-US" altLang="ko-KR" sz="900" b="0" i="0" u="none" strike="noStrike" dirty="0">
                          <a:solidFill>
                            <a:srgbClr val="000000"/>
                          </a:solidFill>
                          <a:effectLst/>
                          <a:latin typeface="Arial" panose="020B0604020202020204" pitchFamily="34" charset="0"/>
                          <a:ea typeface="Malgun Gothic" panose="020B0503020000020004" pitchFamily="50" charset="-127"/>
                        </a:rPr>
                        <a:t>2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dash"/>
                      <a:round/>
                      <a:headEnd type="none" w="med" len="med"/>
                      <a:tailEnd type="none" w="med" len="med"/>
                    </a:lnR>
                    <a:lnT w="6350" cap="flat" cmpd="sng" algn="ctr">
                      <a:solidFill>
                        <a:srgbClr val="005EB8"/>
                      </a:solidFill>
                      <a:prstDash val="dash"/>
                      <a:round/>
                      <a:headEnd type="none" w="med" len="med"/>
                      <a:tailEnd type="none" w="med" len="med"/>
                    </a:lnT>
                    <a:lnB w="6350" cap="flat" cmpd="sng" algn="ctr">
                      <a:solidFill>
                        <a:srgbClr val="005EB8"/>
                      </a:solidFill>
                      <a:prstDash val="dash"/>
                      <a:round/>
                      <a:headEnd type="none" w="med" len="med"/>
                      <a:tailEnd type="none" w="med" len="med"/>
                    </a:lnB>
                    <a:noFill/>
                  </a:tcPr>
                </a:tc>
                <a:tc>
                  <a:txBody>
                    <a:bodyPr/>
                    <a:lstStyle/>
                    <a:p>
                      <a:pPr algn="l" fontAlgn="ctr"/>
                      <a:r>
                        <a:rPr lang="ko-KR" altLang="en-US" sz="900" b="0" i="0" u="none" strike="noStrike" dirty="0">
                          <a:solidFill>
                            <a:schemeClr val="tx1"/>
                          </a:solidFill>
                          <a:effectLst/>
                          <a:latin typeface="Arial" panose="020B0604020202020204" pitchFamily="34" charset="0"/>
                          <a:ea typeface="Malgun Gothic" panose="020B0503020000020004" pitchFamily="50" charset="-127"/>
                        </a:rPr>
                        <a:t>온도 제어 방법 및 </a:t>
                      </a:r>
                      <a:r>
                        <a:rPr lang="ko-KR" altLang="en-US" sz="900" b="0" i="0" u="none" strike="noStrike" kern="1200" dirty="0">
                          <a:solidFill>
                            <a:schemeClr val="tx1"/>
                          </a:solidFill>
                          <a:effectLst/>
                          <a:latin typeface="Arial" panose="020B0604020202020204" pitchFamily="34" charset="0"/>
                          <a:ea typeface="+mn-ea"/>
                          <a:cs typeface="Arial" panose="020B0604020202020204" pitchFamily="34" charset="0"/>
                        </a:rPr>
                        <a:t>시스템</a:t>
                      </a:r>
                      <a:r>
                        <a:rPr lang="ko-KR" altLang="en-US" sz="900" b="0" i="0" u="none" strike="noStrike" dirty="0">
                          <a:solidFill>
                            <a:schemeClr val="tx1"/>
                          </a:solidFill>
                          <a:effectLst/>
                          <a:latin typeface="Arial" panose="020B0604020202020204" pitchFamily="34" charset="0"/>
                          <a:ea typeface="Malgun Gothic" panose="020B0503020000020004" pitchFamily="50" charset="-127"/>
                        </a:rPr>
                        <a:t> </a:t>
                      </a:r>
                    </a:p>
                  </a:txBody>
                  <a:tcPr marL="36000" marR="36000" marT="0" marB="0" anchor="ctr">
                    <a:lnL w="6350" cap="flat" cmpd="sng" algn="ctr">
                      <a:solidFill>
                        <a:srgbClr val="005EB8"/>
                      </a:solidFill>
                      <a:prstDash val="dash"/>
                      <a:round/>
                      <a:headEnd type="none" w="med" len="med"/>
                      <a:tailEnd type="none" w="med" len="med"/>
                    </a:lnL>
                    <a:lnR w="6350" cap="flat" cmpd="sng" algn="ctr">
                      <a:solidFill>
                        <a:srgbClr val="005EB8"/>
                      </a:solidFill>
                      <a:prstDash val="dash"/>
                      <a:round/>
                      <a:headEnd type="none" w="med" len="med"/>
                      <a:tailEnd type="none" w="med" len="med"/>
                    </a:lnR>
                    <a:lnT w="6350" cap="flat" cmpd="sng" algn="ctr">
                      <a:solidFill>
                        <a:srgbClr val="005EB8"/>
                      </a:solidFill>
                      <a:prstDash val="dash"/>
                      <a:round/>
                      <a:headEnd type="none" w="med" len="med"/>
                      <a:tailEnd type="none" w="med" len="med"/>
                    </a:lnT>
                    <a:lnB w="6350" cap="flat" cmpd="sng" algn="ctr">
                      <a:solidFill>
                        <a:srgbClr val="005EB8"/>
                      </a:solidFill>
                      <a:prstDash val="dash"/>
                      <a:round/>
                      <a:headEnd type="none" w="med" len="med"/>
                      <a:tailEnd type="none" w="med" len="med"/>
                    </a:lnB>
                    <a:noFill/>
                  </a:tcPr>
                </a:tc>
                <a:tc>
                  <a:txBody>
                    <a:bodyPr/>
                    <a:lstStyle/>
                    <a:p>
                      <a:pPr algn="l" fontAlgn="ctr"/>
                      <a:r>
                        <a:rPr lang="ko-KR" altLang="en-US" sz="900" b="0" i="0" u="none" strike="noStrike">
                          <a:solidFill>
                            <a:srgbClr val="000000"/>
                          </a:solidFill>
                          <a:effectLst/>
                          <a:latin typeface="Arial" panose="020B0604020202020204" pitchFamily="34" charset="0"/>
                          <a:ea typeface="Malgun Gothic" panose="020B0503020000020004" pitchFamily="50" charset="-127"/>
                        </a:rPr>
                        <a:t>등록 </a:t>
                      </a:r>
                    </a:p>
                  </a:txBody>
                  <a:tcPr marL="36000" marR="36000" marT="0" marB="0" anchor="ctr">
                    <a:lnL w="6350" cap="flat" cmpd="sng" algn="ctr">
                      <a:solidFill>
                        <a:srgbClr val="005EB8"/>
                      </a:solidFill>
                      <a:prstDash val="dash"/>
                      <a:round/>
                      <a:headEnd type="none" w="med" len="med"/>
                      <a:tailEnd type="none" w="med" len="med"/>
                    </a:lnL>
                    <a:lnR w="6350" cap="flat" cmpd="sng" algn="ctr">
                      <a:solidFill>
                        <a:srgbClr val="005EB8"/>
                      </a:solidFill>
                      <a:prstDash val="dash"/>
                      <a:round/>
                      <a:headEnd type="none" w="med" len="med"/>
                      <a:tailEnd type="none" w="med" len="med"/>
                    </a:lnR>
                    <a:lnT w="6350" cap="flat" cmpd="sng" algn="ctr">
                      <a:solidFill>
                        <a:srgbClr val="005EB8"/>
                      </a:solidFill>
                      <a:prstDash val="dash"/>
                      <a:round/>
                      <a:headEnd type="none" w="med" len="med"/>
                      <a:tailEnd type="none" w="med" len="med"/>
                    </a:lnT>
                    <a:lnB w="6350" cap="flat" cmpd="sng" algn="ctr">
                      <a:solidFill>
                        <a:srgbClr val="005EB8"/>
                      </a:solidFill>
                      <a:prstDash val="dash"/>
                      <a:round/>
                      <a:headEnd type="none" w="med" len="med"/>
                      <a:tailEnd type="none" w="med" len="med"/>
                    </a:lnB>
                    <a:noFill/>
                  </a:tcPr>
                </a:tc>
                <a:tc>
                  <a:txBody>
                    <a:bodyPr/>
                    <a:lstStyle/>
                    <a:p>
                      <a:pPr algn="l" fontAlgn="ctr"/>
                      <a:r>
                        <a:rPr lang="en-US" altLang="ko-KR" sz="900" b="0" i="0" u="none" strike="noStrike" dirty="0">
                          <a:solidFill>
                            <a:srgbClr val="000000"/>
                          </a:solidFill>
                          <a:effectLst/>
                          <a:latin typeface="Arial" panose="020B0604020202020204" pitchFamily="34" charset="0"/>
                          <a:ea typeface="Malgun Gothic" panose="020B0503020000020004" pitchFamily="50" charset="-127"/>
                        </a:rPr>
                        <a:t>2016.12.27 </a:t>
                      </a:r>
                    </a:p>
                  </a:txBody>
                  <a:tcPr marL="36000" marR="36000" marT="0" marB="0" anchor="ctr">
                    <a:lnL w="6350" cap="flat" cmpd="sng" algn="ctr">
                      <a:solidFill>
                        <a:srgbClr val="005EB8"/>
                      </a:solidFill>
                      <a:prstDash val="dash"/>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5EB8"/>
                      </a:solidFill>
                      <a:prstDash val="dash"/>
                      <a:round/>
                      <a:headEnd type="none" w="med" len="med"/>
                      <a:tailEnd type="none" w="med" len="med"/>
                    </a:lnT>
                    <a:lnB w="6350" cap="flat" cmpd="sng" algn="ctr">
                      <a:solidFill>
                        <a:srgbClr val="005EB8"/>
                      </a:solidFill>
                      <a:prstDash val="dash"/>
                      <a:round/>
                      <a:headEnd type="none" w="med" len="med"/>
                      <a:tailEnd type="none" w="med" len="med"/>
                    </a:lnB>
                    <a:noFill/>
                  </a:tcPr>
                </a:tc>
                <a:extLst>
                  <a:ext uri="{0D108BD9-81ED-4DB2-BD59-A6C34878D82A}">
                    <a16:rowId xmlns:a16="http://schemas.microsoft.com/office/drawing/2014/main" val="184703113"/>
                  </a:ext>
                </a:extLst>
              </a:tr>
              <a:tr h="174560">
                <a:tc>
                  <a:txBody>
                    <a:bodyPr/>
                    <a:lstStyle/>
                    <a:p>
                      <a:pPr algn="ctr" fontAlgn="ctr"/>
                      <a:r>
                        <a:rPr lang="en-US" altLang="ko-KR" sz="900" b="0" i="0" u="none" strike="noStrike" dirty="0">
                          <a:solidFill>
                            <a:srgbClr val="000000"/>
                          </a:solidFill>
                          <a:effectLst/>
                          <a:latin typeface="Arial" panose="020B0604020202020204" pitchFamily="34" charset="0"/>
                          <a:ea typeface="Malgun Gothic" panose="020B0503020000020004" pitchFamily="50" charset="-127"/>
                        </a:rPr>
                        <a:t>3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dash"/>
                      <a:round/>
                      <a:headEnd type="none" w="med" len="med"/>
                      <a:tailEnd type="none" w="med" len="med"/>
                    </a:lnR>
                    <a:lnT w="6350" cap="flat" cmpd="sng" algn="ctr">
                      <a:solidFill>
                        <a:srgbClr val="005EB8"/>
                      </a:solidFill>
                      <a:prstDash val="dash"/>
                      <a:round/>
                      <a:headEnd type="none" w="med" len="med"/>
                      <a:tailEnd type="none" w="med" len="med"/>
                    </a:lnT>
                    <a:lnB w="6350" cap="flat" cmpd="sng" algn="ctr">
                      <a:solidFill>
                        <a:srgbClr val="005EB8"/>
                      </a:solidFill>
                      <a:prstDash val="dash"/>
                      <a:round/>
                      <a:headEnd type="none" w="med" len="med"/>
                      <a:tailEnd type="none" w="med" len="med"/>
                    </a:lnB>
                    <a:noFill/>
                  </a:tcPr>
                </a:tc>
                <a:tc>
                  <a:txBody>
                    <a:bodyPr/>
                    <a:lstStyle/>
                    <a:p>
                      <a:pPr algn="l" fontAlgn="ctr"/>
                      <a:r>
                        <a:rPr lang="ko-KR" altLang="en-US" sz="900" b="0" i="0" u="none" strike="noStrike" dirty="0">
                          <a:solidFill>
                            <a:srgbClr val="000000"/>
                          </a:solidFill>
                          <a:effectLst/>
                          <a:latin typeface="Arial" panose="020B0604020202020204" pitchFamily="34" charset="0"/>
                          <a:ea typeface="Malgun Gothic" panose="020B0503020000020004" pitchFamily="50" charset="-127"/>
                        </a:rPr>
                        <a:t>위치 기반의 진료 접수 방법 및 그 시스템 </a:t>
                      </a:r>
                    </a:p>
                  </a:txBody>
                  <a:tcPr marL="36000" marR="36000" marT="0" marB="0" anchor="ctr">
                    <a:lnL w="6350" cap="flat" cmpd="sng" algn="ctr">
                      <a:solidFill>
                        <a:srgbClr val="005EB8"/>
                      </a:solidFill>
                      <a:prstDash val="dash"/>
                      <a:round/>
                      <a:headEnd type="none" w="med" len="med"/>
                      <a:tailEnd type="none" w="med" len="med"/>
                    </a:lnL>
                    <a:lnR w="6350" cap="flat" cmpd="sng" algn="ctr">
                      <a:solidFill>
                        <a:srgbClr val="005EB8"/>
                      </a:solidFill>
                      <a:prstDash val="dash"/>
                      <a:round/>
                      <a:headEnd type="none" w="med" len="med"/>
                      <a:tailEnd type="none" w="med" len="med"/>
                    </a:lnR>
                    <a:lnT w="6350" cap="flat" cmpd="sng" algn="ctr">
                      <a:solidFill>
                        <a:srgbClr val="005EB8"/>
                      </a:solidFill>
                      <a:prstDash val="dash"/>
                      <a:round/>
                      <a:headEnd type="none" w="med" len="med"/>
                      <a:tailEnd type="none" w="med" len="med"/>
                    </a:lnT>
                    <a:lnB w="6350" cap="flat" cmpd="sng" algn="ctr">
                      <a:solidFill>
                        <a:srgbClr val="005EB8"/>
                      </a:solidFill>
                      <a:prstDash val="dash"/>
                      <a:round/>
                      <a:headEnd type="none" w="med" len="med"/>
                      <a:tailEnd type="none" w="med" len="med"/>
                    </a:lnB>
                    <a:noFill/>
                  </a:tcPr>
                </a:tc>
                <a:tc>
                  <a:txBody>
                    <a:bodyPr/>
                    <a:lstStyle/>
                    <a:p>
                      <a:pPr algn="l" fontAlgn="ctr"/>
                      <a:r>
                        <a:rPr lang="ko-KR" altLang="en-US" sz="900" b="0" i="0" u="none" strike="noStrike">
                          <a:solidFill>
                            <a:srgbClr val="000000"/>
                          </a:solidFill>
                          <a:effectLst/>
                          <a:latin typeface="Arial" panose="020B0604020202020204" pitchFamily="34" charset="0"/>
                          <a:ea typeface="Malgun Gothic" panose="020B0503020000020004" pitchFamily="50" charset="-127"/>
                        </a:rPr>
                        <a:t>등록 </a:t>
                      </a:r>
                    </a:p>
                  </a:txBody>
                  <a:tcPr marL="36000" marR="36000" marT="0" marB="0" anchor="ctr">
                    <a:lnL w="6350" cap="flat" cmpd="sng" algn="ctr">
                      <a:solidFill>
                        <a:srgbClr val="005EB8"/>
                      </a:solidFill>
                      <a:prstDash val="dash"/>
                      <a:round/>
                      <a:headEnd type="none" w="med" len="med"/>
                      <a:tailEnd type="none" w="med" len="med"/>
                    </a:lnL>
                    <a:lnR w="6350" cap="flat" cmpd="sng" algn="ctr">
                      <a:solidFill>
                        <a:srgbClr val="005EB8"/>
                      </a:solidFill>
                      <a:prstDash val="dash"/>
                      <a:round/>
                      <a:headEnd type="none" w="med" len="med"/>
                      <a:tailEnd type="none" w="med" len="med"/>
                    </a:lnR>
                    <a:lnT w="6350" cap="flat" cmpd="sng" algn="ctr">
                      <a:solidFill>
                        <a:srgbClr val="005EB8"/>
                      </a:solidFill>
                      <a:prstDash val="dash"/>
                      <a:round/>
                      <a:headEnd type="none" w="med" len="med"/>
                      <a:tailEnd type="none" w="med" len="med"/>
                    </a:lnT>
                    <a:lnB w="6350" cap="flat" cmpd="sng" algn="ctr">
                      <a:solidFill>
                        <a:srgbClr val="005EB8"/>
                      </a:solidFill>
                      <a:prstDash val="dash"/>
                      <a:round/>
                      <a:headEnd type="none" w="med" len="med"/>
                      <a:tailEnd type="none" w="med" len="med"/>
                    </a:lnB>
                    <a:noFill/>
                  </a:tcPr>
                </a:tc>
                <a:tc>
                  <a:txBody>
                    <a:bodyPr/>
                    <a:lstStyle/>
                    <a:p>
                      <a:pPr algn="l" fontAlgn="ctr"/>
                      <a:r>
                        <a:rPr lang="en-US" altLang="ko-KR" sz="900" b="0" i="0" u="none" strike="noStrike" dirty="0">
                          <a:solidFill>
                            <a:srgbClr val="000000"/>
                          </a:solidFill>
                          <a:effectLst/>
                          <a:latin typeface="Arial" panose="020B0604020202020204" pitchFamily="34" charset="0"/>
                          <a:ea typeface="Malgun Gothic" panose="020B0503020000020004" pitchFamily="50" charset="-127"/>
                        </a:rPr>
                        <a:t>2016.12.26 </a:t>
                      </a:r>
                    </a:p>
                  </a:txBody>
                  <a:tcPr marL="36000" marR="36000" marT="0" marB="0" anchor="ctr">
                    <a:lnL w="6350" cap="flat" cmpd="sng" algn="ctr">
                      <a:solidFill>
                        <a:srgbClr val="005EB8"/>
                      </a:solidFill>
                      <a:prstDash val="dash"/>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5EB8"/>
                      </a:solidFill>
                      <a:prstDash val="dash"/>
                      <a:round/>
                      <a:headEnd type="none" w="med" len="med"/>
                      <a:tailEnd type="none" w="med" len="med"/>
                    </a:lnT>
                    <a:lnB w="6350" cap="flat" cmpd="sng" algn="ctr">
                      <a:solidFill>
                        <a:srgbClr val="005EB8"/>
                      </a:solidFill>
                      <a:prstDash val="dash"/>
                      <a:round/>
                      <a:headEnd type="none" w="med" len="med"/>
                      <a:tailEnd type="none" w="med" len="med"/>
                    </a:lnB>
                    <a:noFill/>
                  </a:tcPr>
                </a:tc>
                <a:extLst>
                  <a:ext uri="{0D108BD9-81ED-4DB2-BD59-A6C34878D82A}">
                    <a16:rowId xmlns:a16="http://schemas.microsoft.com/office/drawing/2014/main" val="1737082995"/>
                  </a:ext>
                </a:extLst>
              </a:tr>
              <a:tr h="174560">
                <a:tc>
                  <a:txBody>
                    <a:bodyPr/>
                    <a:lstStyle/>
                    <a:p>
                      <a:pPr algn="ctr" fontAlgn="ctr"/>
                      <a:r>
                        <a:rPr lang="en-US" altLang="ko-KR" sz="900" b="0" i="0" u="none" strike="noStrike" dirty="0">
                          <a:solidFill>
                            <a:srgbClr val="000000"/>
                          </a:solidFill>
                          <a:effectLst/>
                          <a:latin typeface="Arial" panose="020B0604020202020204" pitchFamily="34" charset="0"/>
                          <a:ea typeface="Malgun Gothic" panose="020B0503020000020004" pitchFamily="50" charset="-127"/>
                        </a:rPr>
                        <a:t>4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dash"/>
                      <a:round/>
                      <a:headEnd type="none" w="med" len="med"/>
                      <a:tailEnd type="none" w="med" len="med"/>
                    </a:lnR>
                    <a:lnT w="6350" cap="flat" cmpd="sng" algn="ctr">
                      <a:solidFill>
                        <a:srgbClr val="005EB8"/>
                      </a:solidFill>
                      <a:prstDash val="dash"/>
                      <a:round/>
                      <a:headEnd type="none" w="med" len="med"/>
                      <a:tailEnd type="none" w="med" len="med"/>
                    </a:lnT>
                    <a:lnB w="6350" cap="flat" cmpd="sng" algn="ctr">
                      <a:solidFill>
                        <a:srgbClr val="005EB8"/>
                      </a:solidFill>
                      <a:prstDash val="dash"/>
                      <a:round/>
                      <a:headEnd type="none" w="med" len="med"/>
                      <a:tailEnd type="none" w="med" len="med"/>
                    </a:lnB>
                    <a:noFill/>
                  </a:tcPr>
                </a:tc>
                <a:tc>
                  <a:txBody>
                    <a:bodyPr/>
                    <a:lstStyle/>
                    <a:p>
                      <a:pPr algn="l" fontAlgn="ctr"/>
                      <a:r>
                        <a:rPr lang="ko-KR" altLang="en-US" sz="900" b="0" i="0" u="none" strike="noStrike" dirty="0">
                          <a:solidFill>
                            <a:srgbClr val="000000"/>
                          </a:solidFill>
                          <a:effectLst/>
                          <a:latin typeface="Arial" panose="020B0604020202020204" pitchFamily="34" charset="0"/>
                          <a:ea typeface="Malgun Gothic" panose="020B0503020000020004" pitchFamily="50" charset="-127"/>
                        </a:rPr>
                        <a:t>수송 물질의 정온 관리를 위한 방법 및 그 시스템 </a:t>
                      </a:r>
                    </a:p>
                  </a:txBody>
                  <a:tcPr marL="36000" marR="36000" marT="0" marB="0" anchor="ctr">
                    <a:lnL w="6350" cap="flat" cmpd="sng" algn="ctr">
                      <a:solidFill>
                        <a:srgbClr val="005EB8"/>
                      </a:solidFill>
                      <a:prstDash val="dash"/>
                      <a:round/>
                      <a:headEnd type="none" w="med" len="med"/>
                      <a:tailEnd type="none" w="med" len="med"/>
                    </a:lnL>
                    <a:lnR w="6350" cap="flat" cmpd="sng" algn="ctr">
                      <a:solidFill>
                        <a:srgbClr val="005EB8"/>
                      </a:solidFill>
                      <a:prstDash val="dash"/>
                      <a:round/>
                      <a:headEnd type="none" w="med" len="med"/>
                      <a:tailEnd type="none" w="med" len="med"/>
                    </a:lnR>
                    <a:lnT w="6350" cap="flat" cmpd="sng" algn="ctr">
                      <a:solidFill>
                        <a:srgbClr val="005EB8"/>
                      </a:solidFill>
                      <a:prstDash val="dash"/>
                      <a:round/>
                      <a:headEnd type="none" w="med" len="med"/>
                      <a:tailEnd type="none" w="med" len="med"/>
                    </a:lnT>
                    <a:lnB w="6350" cap="flat" cmpd="sng" algn="ctr">
                      <a:solidFill>
                        <a:srgbClr val="005EB8"/>
                      </a:solidFill>
                      <a:prstDash val="dash"/>
                      <a:round/>
                      <a:headEnd type="none" w="med" len="med"/>
                      <a:tailEnd type="none" w="med" len="med"/>
                    </a:lnB>
                    <a:noFill/>
                  </a:tcPr>
                </a:tc>
                <a:tc>
                  <a:txBody>
                    <a:bodyPr/>
                    <a:lstStyle/>
                    <a:p>
                      <a:pPr algn="l" fontAlgn="ctr"/>
                      <a:r>
                        <a:rPr lang="ko-KR" altLang="en-US" sz="900" b="0" i="0" u="none" strike="noStrike" dirty="0">
                          <a:solidFill>
                            <a:srgbClr val="000000"/>
                          </a:solidFill>
                          <a:effectLst/>
                          <a:latin typeface="Arial" panose="020B0604020202020204" pitchFamily="34" charset="0"/>
                          <a:ea typeface="Malgun Gothic" panose="020B0503020000020004" pitchFamily="50" charset="-127"/>
                        </a:rPr>
                        <a:t>출원</a:t>
                      </a:r>
                      <a:r>
                        <a:rPr lang="en-US" altLang="ko-KR" sz="900" b="0" i="0" u="none" strike="noStrike" baseline="30000" dirty="0">
                          <a:solidFill>
                            <a:srgbClr val="000000"/>
                          </a:solidFill>
                          <a:effectLst/>
                          <a:latin typeface="Arial" panose="020B0604020202020204" pitchFamily="34" charset="0"/>
                          <a:ea typeface="Malgun Gothic" panose="020B0503020000020004" pitchFamily="50" charset="-127"/>
                        </a:rPr>
                        <a:t>2</a:t>
                      </a:r>
                      <a:r>
                        <a:rPr lang="ko-KR" altLang="en-US" sz="900" b="0" i="0" u="none" strike="noStrike" dirty="0">
                          <a:solidFill>
                            <a:srgbClr val="000000"/>
                          </a:solidFill>
                          <a:effectLst/>
                          <a:latin typeface="Arial" panose="020B0604020202020204" pitchFamily="34" charset="0"/>
                          <a:ea typeface="Malgun Gothic" panose="020B0503020000020004" pitchFamily="50" charset="-127"/>
                        </a:rPr>
                        <a:t> </a:t>
                      </a:r>
                    </a:p>
                  </a:txBody>
                  <a:tcPr marL="36000" marR="36000" marT="0" marB="0" anchor="ctr">
                    <a:lnL w="6350" cap="flat" cmpd="sng" algn="ctr">
                      <a:solidFill>
                        <a:srgbClr val="005EB8"/>
                      </a:solidFill>
                      <a:prstDash val="dash"/>
                      <a:round/>
                      <a:headEnd type="none" w="med" len="med"/>
                      <a:tailEnd type="none" w="med" len="med"/>
                    </a:lnL>
                    <a:lnR w="6350" cap="flat" cmpd="sng" algn="ctr">
                      <a:solidFill>
                        <a:srgbClr val="005EB8"/>
                      </a:solidFill>
                      <a:prstDash val="dash"/>
                      <a:round/>
                      <a:headEnd type="none" w="med" len="med"/>
                      <a:tailEnd type="none" w="med" len="med"/>
                    </a:lnR>
                    <a:lnT w="6350" cap="flat" cmpd="sng" algn="ctr">
                      <a:solidFill>
                        <a:srgbClr val="005EB8"/>
                      </a:solidFill>
                      <a:prstDash val="dash"/>
                      <a:round/>
                      <a:headEnd type="none" w="med" len="med"/>
                      <a:tailEnd type="none" w="med" len="med"/>
                    </a:lnT>
                    <a:lnB w="6350" cap="flat" cmpd="sng" algn="ctr">
                      <a:solidFill>
                        <a:srgbClr val="005EB8"/>
                      </a:solidFill>
                      <a:prstDash val="dash"/>
                      <a:round/>
                      <a:headEnd type="none" w="med" len="med"/>
                      <a:tailEnd type="none" w="med" len="med"/>
                    </a:lnB>
                    <a:noFill/>
                  </a:tcPr>
                </a:tc>
                <a:tc>
                  <a:txBody>
                    <a:bodyPr/>
                    <a:lstStyle/>
                    <a:p>
                      <a:pPr algn="l" fontAlgn="ctr"/>
                      <a:r>
                        <a:rPr lang="en-US" altLang="ko-KR" sz="900" b="0" i="0" u="none" strike="noStrike" dirty="0">
                          <a:solidFill>
                            <a:srgbClr val="000000"/>
                          </a:solidFill>
                          <a:effectLst/>
                          <a:latin typeface="Arial" panose="020B0604020202020204" pitchFamily="34" charset="0"/>
                          <a:ea typeface="Malgun Gothic" panose="020B0503020000020004" pitchFamily="50" charset="-127"/>
                        </a:rPr>
                        <a:t>N/A</a:t>
                      </a:r>
                      <a:endParaRPr lang="ko-KR" altLang="en-US" sz="900" b="0" i="0" u="none" strike="noStrike" dirty="0">
                        <a:solidFill>
                          <a:srgbClr val="000000"/>
                        </a:solidFill>
                        <a:effectLst/>
                        <a:latin typeface="Arial" panose="020B0604020202020204" pitchFamily="34" charset="0"/>
                        <a:ea typeface="Malgun Gothic" panose="020B0503020000020004" pitchFamily="50" charset="-127"/>
                      </a:endParaRPr>
                    </a:p>
                  </a:txBody>
                  <a:tcPr marL="36000" marR="36000" marT="0" marB="0" anchor="ctr">
                    <a:lnL w="6350" cap="flat" cmpd="sng" algn="ctr">
                      <a:solidFill>
                        <a:srgbClr val="005EB8"/>
                      </a:solidFill>
                      <a:prstDash val="dash"/>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5EB8"/>
                      </a:solidFill>
                      <a:prstDash val="dash"/>
                      <a:round/>
                      <a:headEnd type="none" w="med" len="med"/>
                      <a:tailEnd type="none" w="med" len="med"/>
                    </a:lnT>
                    <a:lnB w="6350" cap="flat" cmpd="sng" algn="ctr">
                      <a:solidFill>
                        <a:srgbClr val="005EB8"/>
                      </a:solidFill>
                      <a:prstDash val="dash"/>
                      <a:round/>
                      <a:headEnd type="none" w="med" len="med"/>
                      <a:tailEnd type="none" w="med" len="med"/>
                    </a:lnB>
                    <a:noFill/>
                  </a:tcPr>
                </a:tc>
                <a:extLst>
                  <a:ext uri="{0D108BD9-81ED-4DB2-BD59-A6C34878D82A}">
                    <a16:rowId xmlns:a16="http://schemas.microsoft.com/office/drawing/2014/main" val="3614832188"/>
                  </a:ext>
                </a:extLst>
              </a:tr>
              <a:tr h="174560">
                <a:tc>
                  <a:txBody>
                    <a:bodyPr/>
                    <a:lstStyle/>
                    <a:p>
                      <a:pPr algn="ctr" fontAlgn="ctr"/>
                      <a:r>
                        <a:rPr lang="en-US" altLang="ko-KR" sz="900" b="0" i="0" u="none" strike="noStrike" dirty="0">
                          <a:solidFill>
                            <a:srgbClr val="000000"/>
                          </a:solidFill>
                          <a:effectLst/>
                          <a:latin typeface="Arial" panose="020B0604020202020204" pitchFamily="34" charset="0"/>
                          <a:ea typeface="Malgun Gothic" panose="020B0503020000020004" pitchFamily="50" charset="-127"/>
                        </a:rPr>
                        <a:t>5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dash"/>
                      <a:round/>
                      <a:headEnd type="none" w="med" len="med"/>
                      <a:tailEnd type="none" w="med" len="med"/>
                    </a:lnR>
                    <a:lnT w="6350" cap="flat" cmpd="sng" algn="ctr">
                      <a:solidFill>
                        <a:srgbClr val="005EB8"/>
                      </a:solidFill>
                      <a:prstDash val="dash"/>
                      <a:round/>
                      <a:headEnd type="none" w="med" len="med"/>
                      <a:tailEnd type="none" w="med" len="med"/>
                    </a:lnT>
                    <a:lnB w="6350" cap="flat" cmpd="sng" algn="ctr">
                      <a:solidFill>
                        <a:srgbClr val="00338D"/>
                      </a:solidFill>
                      <a:prstDash val="solid"/>
                      <a:round/>
                      <a:headEnd type="none" w="med" len="med"/>
                      <a:tailEnd type="none" w="med" len="med"/>
                    </a:lnB>
                    <a:noFill/>
                  </a:tcPr>
                </a:tc>
                <a:tc>
                  <a:txBody>
                    <a:bodyPr/>
                    <a:lstStyle/>
                    <a:p>
                      <a:pPr algn="l" fontAlgn="ctr"/>
                      <a:r>
                        <a:rPr lang="ko-KR" altLang="en-US" sz="900" b="0" i="0" u="none" strike="noStrike" dirty="0">
                          <a:solidFill>
                            <a:srgbClr val="000000"/>
                          </a:solidFill>
                          <a:effectLst/>
                          <a:latin typeface="Arial" panose="020B0604020202020204" pitchFamily="34" charset="0"/>
                          <a:ea typeface="Malgun Gothic" panose="020B0503020000020004" pitchFamily="50" charset="-127"/>
                        </a:rPr>
                        <a:t>블록체인기반 공예품 관리 시스템 및 방법 </a:t>
                      </a:r>
                    </a:p>
                  </a:txBody>
                  <a:tcPr marL="36000" marR="36000" marT="0" marB="0" anchor="ctr">
                    <a:lnL w="6350" cap="flat" cmpd="sng" algn="ctr">
                      <a:solidFill>
                        <a:srgbClr val="005EB8"/>
                      </a:solidFill>
                      <a:prstDash val="dash"/>
                      <a:round/>
                      <a:headEnd type="none" w="med" len="med"/>
                      <a:tailEnd type="none" w="med" len="med"/>
                    </a:lnL>
                    <a:lnR w="6350" cap="flat" cmpd="sng" algn="ctr">
                      <a:solidFill>
                        <a:srgbClr val="005EB8"/>
                      </a:solidFill>
                      <a:prstDash val="dash"/>
                      <a:round/>
                      <a:headEnd type="none" w="med" len="med"/>
                      <a:tailEnd type="none" w="med" len="med"/>
                    </a:lnR>
                    <a:lnT w="6350" cap="flat" cmpd="sng" algn="ctr">
                      <a:solidFill>
                        <a:srgbClr val="005EB8"/>
                      </a:solidFill>
                      <a:prstDash val="dash"/>
                      <a:round/>
                      <a:headEnd type="none" w="med" len="med"/>
                      <a:tailEnd type="none" w="med" len="med"/>
                    </a:lnT>
                    <a:lnB w="6350" cap="flat" cmpd="sng" algn="ctr">
                      <a:solidFill>
                        <a:srgbClr val="00338D"/>
                      </a:solidFill>
                      <a:prstDash val="solid"/>
                      <a:round/>
                      <a:headEnd type="none" w="med" len="med"/>
                      <a:tailEnd type="none" w="med" len="med"/>
                    </a:lnB>
                    <a:noFill/>
                  </a:tcPr>
                </a:tc>
                <a:tc>
                  <a:txBody>
                    <a:bodyPr/>
                    <a:lstStyle/>
                    <a:p>
                      <a:pPr algn="l" fontAlgn="ctr"/>
                      <a:r>
                        <a:rPr lang="ko-KR" altLang="en-US" sz="900" b="0" i="0" u="none" strike="noStrike" dirty="0">
                          <a:solidFill>
                            <a:srgbClr val="000000"/>
                          </a:solidFill>
                          <a:effectLst/>
                          <a:latin typeface="Arial" panose="020B0604020202020204" pitchFamily="34" charset="0"/>
                          <a:ea typeface="Malgun Gothic" panose="020B0503020000020004" pitchFamily="50" charset="-127"/>
                        </a:rPr>
                        <a:t>출원</a:t>
                      </a:r>
                      <a:r>
                        <a:rPr lang="en-US" altLang="ko-KR" sz="900" b="0" i="0" u="none" strike="noStrike" baseline="30000" dirty="0">
                          <a:solidFill>
                            <a:srgbClr val="000000"/>
                          </a:solidFill>
                          <a:effectLst/>
                          <a:latin typeface="Arial" panose="020B0604020202020204" pitchFamily="34" charset="0"/>
                          <a:ea typeface="Malgun Gothic" panose="020B0503020000020004" pitchFamily="50" charset="-127"/>
                        </a:rPr>
                        <a:t>2</a:t>
                      </a:r>
                      <a:endParaRPr lang="ko-KR" altLang="en-US" sz="900" b="0" i="0" u="none" strike="noStrike" baseline="30000" dirty="0">
                        <a:solidFill>
                          <a:srgbClr val="000000"/>
                        </a:solidFill>
                        <a:effectLst/>
                        <a:latin typeface="Arial" panose="020B0604020202020204" pitchFamily="34" charset="0"/>
                        <a:ea typeface="Malgun Gothic" panose="020B0503020000020004" pitchFamily="50" charset="-127"/>
                      </a:endParaRPr>
                    </a:p>
                  </a:txBody>
                  <a:tcPr marL="36000" marR="36000" marT="0" marB="0" anchor="ctr">
                    <a:lnL w="6350" cap="flat" cmpd="sng" algn="ctr">
                      <a:solidFill>
                        <a:srgbClr val="005EB8"/>
                      </a:solidFill>
                      <a:prstDash val="dash"/>
                      <a:round/>
                      <a:headEnd type="none" w="med" len="med"/>
                      <a:tailEnd type="none" w="med" len="med"/>
                    </a:lnL>
                    <a:lnR w="6350" cap="flat" cmpd="sng" algn="ctr">
                      <a:solidFill>
                        <a:srgbClr val="005EB8"/>
                      </a:solidFill>
                      <a:prstDash val="dash"/>
                      <a:round/>
                      <a:headEnd type="none" w="med" len="med"/>
                      <a:tailEnd type="none" w="med" len="med"/>
                    </a:lnR>
                    <a:lnT w="6350" cap="flat" cmpd="sng" algn="ctr">
                      <a:solidFill>
                        <a:srgbClr val="005EB8"/>
                      </a:solidFill>
                      <a:prstDash val="dash"/>
                      <a:round/>
                      <a:headEnd type="none" w="med" len="med"/>
                      <a:tailEnd type="none" w="med" len="med"/>
                    </a:lnT>
                    <a:lnB w="6350" cap="flat" cmpd="sng" algn="ctr">
                      <a:solidFill>
                        <a:srgbClr val="00338D"/>
                      </a:solidFill>
                      <a:prstDash val="solid"/>
                      <a:round/>
                      <a:headEnd type="none" w="med" len="med"/>
                      <a:tailEnd type="none" w="med" len="med"/>
                    </a:lnB>
                    <a:noFill/>
                  </a:tcPr>
                </a:tc>
                <a:tc>
                  <a:txBody>
                    <a:bodyPr/>
                    <a:lstStyle/>
                    <a:p>
                      <a:pPr algn="l" fontAlgn="ctr"/>
                      <a:r>
                        <a:rPr lang="en-US" altLang="ko-KR" sz="900" b="0" i="0" u="none" strike="noStrike" dirty="0">
                          <a:solidFill>
                            <a:srgbClr val="000000"/>
                          </a:solidFill>
                          <a:effectLst/>
                          <a:latin typeface="Arial" panose="020B0604020202020204" pitchFamily="34" charset="0"/>
                          <a:ea typeface="Malgun Gothic" panose="020B0503020000020004" pitchFamily="50" charset="-127"/>
                        </a:rPr>
                        <a:t>N/A</a:t>
                      </a:r>
                      <a:endParaRPr lang="ko-KR" altLang="en-US" sz="900" b="0" i="0" u="none" strike="noStrike" dirty="0">
                        <a:solidFill>
                          <a:srgbClr val="000000"/>
                        </a:solidFill>
                        <a:effectLst/>
                        <a:latin typeface="Arial" panose="020B0604020202020204" pitchFamily="34" charset="0"/>
                        <a:ea typeface="Malgun Gothic" panose="020B0503020000020004" pitchFamily="50" charset="-127"/>
                      </a:endParaRPr>
                    </a:p>
                  </a:txBody>
                  <a:tcPr marL="36000" marR="36000" marT="0" marB="0" anchor="ctr">
                    <a:lnL w="6350" cap="flat" cmpd="sng" algn="ctr">
                      <a:solidFill>
                        <a:srgbClr val="005EB8"/>
                      </a:solidFill>
                      <a:prstDash val="dash"/>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5EB8"/>
                      </a:solidFill>
                      <a:prstDash val="dash"/>
                      <a:round/>
                      <a:headEnd type="none" w="med" len="med"/>
                      <a:tailEnd type="none" w="med" len="med"/>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2809151825"/>
                  </a:ext>
                </a:extLst>
              </a:tr>
            </a:tbl>
          </a:graphicData>
        </a:graphic>
      </p:graphicFrame>
      <p:sp>
        <p:nvSpPr>
          <p:cNvPr id="79" name="직사각형 119">
            <a:extLst>
              <a:ext uri="{FF2B5EF4-FFF2-40B4-BE49-F238E27FC236}">
                <a16:creationId xmlns:a16="http://schemas.microsoft.com/office/drawing/2014/main" id="{739FE071-BF9E-49B3-809E-22D9BD8BE8F6}"/>
              </a:ext>
            </a:extLst>
          </p:cNvPr>
          <p:cNvSpPr/>
          <p:nvPr/>
        </p:nvSpPr>
        <p:spPr bwMode="auto">
          <a:xfrm>
            <a:off x="8054904" y="4649772"/>
            <a:ext cx="1409439" cy="177858"/>
          </a:xfrm>
          <a:prstGeom prst="rect">
            <a:avLst/>
          </a:prstGeom>
          <a:noFill/>
          <a:ln w="9525" cap="flat" cmpd="sng" algn="ctr">
            <a:noFill/>
            <a:prstDash val="solid"/>
            <a:round/>
            <a:headEnd type="none" w="med" len="med"/>
            <a:tailEnd type="none" w="med" len="med"/>
          </a:ln>
          <a:effectLst/>
        </p:spPr>
        <p:txBody>
          <a:bodyPr lIns="32548" tIns="32548" rIns="32548" bIns="32548" rtlCol="0" anchor="ctr"/>
          <a:lstStyle/>
          <a:p>
            <a:pPr algn="r" defTabSz="826710">
              <a:buClr>
                <a:srgbClr val="99CC00"/>
              </a:buClr>
              <a:tabLst>
                <a:tab pos="241125" algn="l"/>
              </a:tabLst>
            </a:pPr>
            <a:r>
              <a:rPr lang="en-US" altLang="ko-KR" sz="800" dirty="0">
                <a:solidFill>
                  <a:prstClr val="black"/>
                </a:solidFill>
                <a:latin typeface="Arial" panose="020B0604020202020204" pitchFamily="34" charset="0"/>
                <a:ea typeface="+mj-ea"/>
                <a:cs typeface="Arial" panose="020B0604020202020204" pitchFamily="34" charset="0"/>
              </a:rPr>
              <a:t>(’21</a:t>
            </a:r>
            <a:r>
              <a:rPr lang="ko-KR" altLang="en-US" sz="800" dirty="0">
                <a:solidFill>
                  <a:prstClr val="black"/>
                </a:solidFill>
                <a:latin typeface="Arial" panose="020B0604020202020204" pitchFamily="34" charset="0"/>
                <a:ea typeface="+mj-ea"/>
                <a:cs typeface="Arial" panose="020B0604020202020204" pitchFamily="34" charset="0"/>
              </a:rPr>
              <a:t>년 </a:t>
            </a:r>
            <a:r>
              <a:rPr lang="en-US" altLang="ko-KR" sz="800" dirty="0">
                <a:solidFill>
                  <a:prstClr val="black"/>
                </a:solidFill>
                <a:latin typeface="Arial" panose="020B0604020202020204" pitchFamily="34" charset="0"/>
                <a:ea typeface="+mj-ea"/>
                <a:cs typeface="Arial" panose="020B0604020202020204" pitchFamily="34" charset="0"/>
              </a:rPr>
              <a:t>12</a:t>
            </a:r>
            <a:r>
              <a:rPr lang="ko-KR" altLang="en-US" sz="800" dirty="0">
                <a:solidFill>
                  <a:prstClr val="black"/>
                </a:solidFill>
                <a:latin typeface="Arial" panose="020B0604020202020204" pitchFamily="34" charset="0"/>
                <a:ea typeface="+mj-ea"/>
                <a:cs typeface="Arial" panose="020B0604020202020204" pitchFamily="34" charset="0"/>
              </a:rPr>
              <a:t>월말 기준</a:t>
            </a:r>
            <a:r>
              <a:rPr lang="en-US" altLang="ko-KR" sz="800" dirty="0">
                <a:solidFill>
                  <a:prstClr val="black"/>
                </a:solidFill>
                <a:latin typeface="Arial" panose="020B0604020202020204" pitchFamily="34" charset="0"/>
                <a:ea typeface="+mj-ea"/>
                <a:cs typeface="Arial" panose="020B0604020202020204" pitchFamily="34" charset="0"/>
              </a:rPr>
              <a:t>)</a:t>
            </a:r>
          </a:p>
        </p:txBody>
      </p:sp>
      <p:graphicFrame>
        <p:nvGraphicFramePr>
          <p:cNvPr id="82" name="Table 2">
            <a:extLst>
              <a:ext uri="{FF2B5EF4-FFF2-40B4-BE49-F238E27FC236}">
                <a16:creationId xmlns:a16="http://schemas.microsoft.com/office/drawing/2014/main" id="{7F6E0054-88D4-477F-A138-3052AE622C92}"/>
              </a:ext>
            </a:extLst>
          </p:cNvPr>
          <p:cNvGraphicFramePr>
            <a:graphicFrameLocks noGrp="1"/>
          </p:cNvGraphicFramePr>
          <p:nvPr/>
        </p:nvGraphicFramePr>
        <p:xfrm>
          <a:off x="540000" y="3115433"/>
          <a:ext cx="3636000" cy="1419225"/>
        </p:xfrm>
        <a:graphic>
          <a:graphicData uri="http://schemas.openxmlformats.org/drawingml/2006/table">
            <a:tbl>
              <a:tblPr/>
              <a:tblGrid>
                <a:gridCol w="747780">
                  <a:extLst>
                    <a:ext uri="{9D8B030D-6E8A-4147-A177-3AD203B41FA5}">
                      <a16:colId xmlns:a16="http://schemas.microsoft.com/office/drawing/2014/main" val="20000"/>
                    </a:ext>
                  </a:extLst>
                </a:gridCol>
                <a:gridCol w="2888220">
                  <a:extLst>
                    <a:ext uri="{9D8B030D-6E8A-4147-A177-3AD203B41FA5}">
                      <a16:colId xmlns:a16="http://schemas.microsoft.com/office/drawing/2014/main" val="20001"/>
                    </a:ext>
                  </a:extLst>
                </a:gridCol>
              </a:tblGrid>
              <a:tr h="0">
                <a:tc>
                  <a:txBody>
                    <a:bodyPr/>
                    <a:lstStyle/>
                    <a:p>
                      <a:pPr algn="ctr" fontAlgn="ctr" latinLnBrk="0"/>
                      <a:r>
                        <a:rPr lang="ko-KR" altLang="en-US" sz="900" b="1" i="0" u="none" strike="noStrike" dirty="0">
                          <a:solidFill>
                            <a:srgbClr val="FFFFFF"/>
                          </a:solidFill>
                          <a:effectLst/>
                          <a:latin typeface="Arial" panose="020B0604020202020204" pitchFamily="34" charset="0"/>
                          <a:ea typeface="+mn-ea"/>
                          <a:cs typeface="Arial" panose="020B0604020202020204" pitchFamily="34" charset="0"/>
                        </a:rPr>
                        <a:t>연도</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latinLnBrk="0"/>
                      <a:r>
                        <a:rPr lang="ko-KR" altLang="en-US" sz="900" b="1" i="0" u="none" strike="noStrike" dirty="0">
                          <a:solidFill>
                            <a:srgbClr val="FFFFFF"/>
                          </a:solidFill>
                          <a:effectLst/>
                          <a:latin typeface="Arial" panose="020B0604020202020204" pitchFamily="34" charset="0"/>
                          <a:ea typeface="+mn-ea"/>
                          <a:cs typeface="Arial" panose="020B0604020202020204" pitchFamily="34" charset="0"/>
                        </a:rPr>
                        <a:t>내용</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10000"/>
                  </a:ext>
                </a:extLst>
              </a:tr>
              <a:tr h="144827">
                <a:tc>
                  <a:txBody>
                    <a:bodyPr/>
                    <a:lstStyle/>
                    <a:p>
                      <a:pPr algn="ctr" fontAlgn="ctr" latinLnBrk="0">
                        <a:spcBef>
                          <a:spcPts val="0"/>
                        </a:spcBef>
                        <a:spcAft>
                          <a:spcPts val="0"/>
                        </a:spcAft>
                      </a:pPr>
                      <a:r>
                        <a:rPr lang="en-US" altLang="ko-KR" sz="900" b="1" i="0" u="none" strike="noStrike" kern="1200" dirty="0">
                          <a:solidFill>
                            <a:srgbClr val="000000"/>
                          </a:solidFill>
                          <a:effectLst/>
                          <a:latin typeface="Arial" panose="020B0604020202020204" pitchFamily="34" charset="0"/>
                          <a:ea typeface="+mn-ea"/>
                          <a:cs typeface="Arial" panose="020B0604020202020204" pitchFamily="34" charset="0"/>
                        </a:rPr>
                        <a:t>2015</a:t>
                      </a:r>
                      <a:endParaRPr lang="ko-KR" altLang="en-US" sz="900" b="1"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marL="0" marR="0" indent="0" algn="l" eaLnBrk="1" fontAlgn="ctr" latinLnBrk="0" hangingPunct="1">
                        <a:spcBef>
                          <a:spcPts val="0"/>
                        </a:spcBef>
                        <a:spcAft>
                          <a:spcPts val="0"/>
                        </a:spcAft>
                      </a:pPr>
                      <a:r>
                        <a:rPr lang="ko-KR" altLang="en-US" sz="900" b="0" i="0" u="none" strike="noStrike">
                          <a:solidFill>
                            <a:srgbClr val="000000"/>
                          </a:solidFill>
                          <a:effectLst/>
                          <a:latin typeface="Arial" panose="020B0604020202020204" pitchFamily="34" charset="0"/>
                          <a:ea typeface="+mn-ea"/>
                          <a:cs typeface="Arial" panose="020B0604020202020204" pitchFamily="34" charset="0"/>
                        </a:rPr>
                        <a:t>㈜엠투클라우드 </a:t>
                      </a: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설립</a:t>
                      </a:r>
                      <a:endParaRPr lang="ko-KR" altLang="en-US" sz="900" b="0" i="0" u="none" strike="noStrike" dirty="0">
                        <a:effectLst/>
                        <a:latin typeface="Arial" panose="020B0604020202020204" pitchFamily="34" charset="0"/>
                        <a:ea typeface="+mn-ea"/>
                        <a:cs typeface="Arial" panose="020B0604020202020204" pitchFamily="34" charset="0"/>
                      </a:endParaRP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0001"/>
                  </a:ext>
                </a:extLst>
              </a:tr>
              <a:tr h="144827">
                <a:tc>
                  <a:txBody>
                    <a:bodyPr/>
                    <a:lstStyle/>
                    <a:p>
                      <a:pPr algn="ctr" fontAlgn="ctr" latinLnBrk="0">
                        <a:spcBef>
                          <a:spcPts val="0"/>
                        </a:spcBef>
                        <a:spcAft>
                          <a:spcPts val="0"/>
                        </a:spcAft>
                      </a:pPr>
                      <a:r>
                        <a:rPr lang="en-US" altLang="ko-KR" sz="900" b="1" i="0" u="none" strike="noStrike" kern="1200" dirty="0">
                          <a:solidFill>
                            <a:srgbClr val="000000"/>
                          </a:solidFill>
                          <a:effectLst/>
                          <a:latin typeface="Arial" panose="020B0604020202020204" pitchFamily="34" charset="0"/>
                          <a:ea typeface="+mn-ea"/>
                          <a:cs typeface="Arial" panose="020B0604020202020204" pitchFamily="34" charset="0"/>
                        </a:rPr>
                        <a:t>2016</a:t>
                      </a:r>
                      <a:endParaRPr lang="ko-KR" altLang="en-US" sz="900" b="1"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marL="0" marR="0" indent="0" algn="l" eaLnBrk="1" fontAlgn="ctr" latinLnBrk="0" hangingPunct="1">
                        <a:spcBef>
                          <a:spcPts val="0"/>
                        </a:spcBef>
                        <a:spcAft>
                          <a:spcPts val="0"/>
                        </a:spcAft>
                      </a:pPr>
                      <a:r>
                        <a:rPr lang="en-US" altLang="ko-KR" sz="900" b="0" i="0" u="none" strike="noStrike" dirty="0">
                          <a:effectLst/>
                          <a:latin typeface="Arial" panose="020B0604020202020204" pitchFamily="34" charset="0"/>
                          <a:ea typeface="+mn-ea"/>
                          <a:cs typeface="Arial" panose="020B0604020202020204" pitchFamily="34" charset="0"/>
                        </a:rPr>
                        <a:t>K-Global SW</a:t>
                      </a:r>
                      <a:r>
                        <a:rPr lang="ko-KR" altLang="en-US" sz="900" b="0" i="0" u="none" strike="noStrike" dirty="0">
                          <a:effectLst/>
                          <a:latin typeface="Arial" panose="020B0604020202020204" pitchFamily="34" charset="0"/>
                          <a:ea typeface="+mn-ea"/>
                          <a:cs typeface="Arial" panose="020B0604020202020204" pitchFamily="34" charset="0"/>
                        </a:rPr>
                        <a:t>창업기획사 스타트업 기술우수상 수상</a:t>
                      </a: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0002"/>
                  </a:ext>
                </a:extLst>
              </a:tr>
              <a:tr h="144827">
                <a:tc>
                  <a:txBody>
                    <a:bodyPr/>
                    <a:lstStyle/>
                    <a:p>
                      <a:pPr algn="ctr" fontAlgn="ctr" latinLnBrk="0">
                        <a:spcBef>
                          <a:spcPts val="0"/>
                        </a:spcBef>
                        <a:spcAft>
                          <a:spcPts val="0"/>
                        </a:spcAft>
                      </a:pPr>
                      <a:r>
                        <a:rPr lang="en-US" altLang="ko-KR" sz="900" b="1" i="0" u="none" strike="noStrike" kern="1200" dirty="0">
                          <a:solidFill>
                            <a:srgbClr val="000000"/>
                          </a:solidFill>
                          <a:effectLst/>
                          <a:latin typeface="Arial" panose="020B0604020202020204" pitchFamily="34" charset="0"/>
                          <a:ea typeface="+mn-ea"/>
                          <a:cs typeface="Arial" panose="020B0604020202020204" pitchFamily="34" charset="0"/>
                        </a:rPr>
                        <a:t>2018</a:t>
                      </a:r>
                      <a:endParaRPr lang="ko-KR" altLang="en-US" sz="900" b="1"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marL="0" marR="0" indent="0" algn="l" eaLnBrk="1" fontAlgn="ctr" latinLnBrk="0" hangingPunct="1">
                        <a:spcBef>
                          <a:spcPts val="0"/>
                        </a:spcBef>
                        <a:spcAft>
                          <a:spcPts val="0"/>
                        </a:spcAft>
                      </a:pPr>
                      <a:r>
                        <a:rPr lang="ko-KR" altLang="en-US" sz="900" b="0" i="0" u="none" strike="noStrike" dirty="0">
                          <a:effectLst/>
                          <a:latin typeface="Arial" panose="020B0604020202020204" pitchFamily="34" charset="0"/>
                          <a:ea typeface="+mn-ea"/>
                          <a:cs typeface="Arial" panose="020B0604020202020204" pitchFamily="34" charset="0"/>
                        </a:rPr>
                        <a:t>한국인터넷진흥원 </a:t>
                      </a:r>
                      <a:r>
                        <a:rPr lang="en-US" altLang="ko-KR" sz="900" b="0" i="0" u="none" strike="noStrike" dirty="0">
                          <a:effectLst/>
                          <a:latin typeface="Arial" panose="020B0604020202020204" pitchFamily="34" charset="0"/>
                          <a:ea typeface="+mn-ea"/>
                          <a:cs typeface="Arial" panose="020B0604020202020204" pitchFamily="34" charset="0"/>
                        </a:rPr>
                        <a:t>IoT </a:t>
                      </a:r>
                      <a:r>
                        <a:rPr lang="ko-KR" altLang="en-US" sz="900" b="0" i="0" u="none" strike="noStrike" dirty="0">
                          <a:effectLst/>
                          <a:latin typeface="Arial" panose="020B0604020202020204" pitchFamily="34" charset="0"/>
                          <a:ea typeface="+mn-ea"/>
                          <a:cs typeface="Arial" panose="020B0604020202020204" pitchFamily="34" charset="0"/>
                        </a:rPr>
                        <a:t>보안인증서 </a:t>
                      </a:r>
                      <a:r>
                        <a:rPr lang="en-US" altLang="ko-KR" sz="900" b="0" i="0" u="none" strike="noStrike" dirty="0">
                          <a:effectLst/>
                          <a:latin typeface="Arial" panose="020B0604020202020204" pitchFamily="34" charset="0"/>
                          <a:ea typeface="+mn-ea"/>
                          <a:cs typeface="Arial" panose="020B0604020202020204" pitchFamily="34" charset="0"/>
                        </a:rPr>
                        <a:t>Basic </a:t>
                      </a:r>
                      <a:r>
                        <a:rPr lang="ko-KR" altLang="en-US" sz="900" b="0" i="0" u="none" strike="noStrike" dirty="0">
                          <a:effectLst/>
                          <a:latin typeface="Arial" panose="020B0604020202020204" pitchFamily="34" charset="0"/>
                          <a:ea typeface="+mn-ea"/>
                          <a:cs typeface="Arial" panose="020B0604020202020204" pitchFamily="34" charset="0"/>
                        </a:rPr>
                        <a:t>등급취득 </a:t>
                      </a:r>
                      <a:r>
                        <a:rPr lang="en-US" altLang="ko-KR" sz="900" b="0" i="0" u="none" strike="noStrike" dirty="0">
                          <a:effectLst/>
                          <a:latin typeface="Arial" panose="020B0604020202020204" pitchFamily="34" charset="0"/>
                          <a:ea typeface="+mn-ea"/>
                          <a:cs typeface="Arial" panose="020B0604020202020204" pitchFamily="34" charset="0"/>
                        </a:rPr>
                        <a:t>(</a:t>
                      </a:r>
                      <a:r>
                        <a:rPr lang="ko-KR" altLang="en-US" sz="900" b="0" i="0" u="none" strike="noStrike" dirty="0">
                          <a:effectLst/>
                          <a:latin typeface="Arial" panose="020B0604020202020204" pitchFamily="34" charset="0"/>
                          <a:ea typeface="+mn-ea"/>
                          <a:cs typeface="Arial" panose="020B0604020202020204" pitchFamily="34" charset="0"/>
                        </a:rPr>
                        <a:t>대한민국</a:t>
                      </a:r>
                      <a:r>
                        <a:rPr lang="en-US" altLang="ko-KR" sz="900" b="0" i="0" u="none" strike="noStrike" dirty="0">
                          <a:effectLst/>
                          <a:latin typeface="Arial" panose="020B0604020202020204" pitchFamily="34" charset="0"/>
                          <a:ea typeface="+mn-ea"/>
                          <a:cs typeface="Arial" panose="020B0604020202020204" pitchFamily="34" charset="0"/>
                        </a:rPr>
                        <a:t>1</a:t>
                      </a:r>
                      <a:r>
                        <a:rPr lang="ko-KR" altLang="en-US" sz="900" b="0" i="0" u="none" strike="noStrike" dirty="0">
                          <a:effectLst/>
                          <a:latin typeface="Arial" panose="020B0604020202020204" pitchFamily="34" charset="0"/>
                          <a:ea typeface="+mn-ea"/>
                          <a:cs typeface="Arial" panose="020B0604020202020204" pitchFamily="34" charset="0"/>
                        </a:rPr>
                        <a:t>호</a:t>
                      </a:r>
                      <a:r>
                        <a:rPr lang="en-US" altLang="ko-KR" sz="900" b="0" i="0" u="none" strike="noStrike" dirty="0">
                          <a:effectLst/>
                          <a:latin typeface="Arial" panose="020B0604020202020204" pitchFamily="34" charset="0"/>
                          <a:ea typeface="+mn-ea"/>
                          <a:cs typeface="Arial" panose="020B0604020202020204" pitchFamily="34" charset="0"/>
                        </a:rPr>
                        <a:t>)</a:t>
                      </a:r>
                      <a:endParaRPr lang="ko-KR" altLang="en-US" sz="900" b="0" i="0" u="none" strike="noStrike" dirty="0">
                        <a:effectLst/>
                        <a:latin typeface="Arial" panose="020B0604020202020204" pitchFamily="34" charset="0"/>
                        <a:ea typeface="+mn-ea"/>
                        <a:cs typeface="Arial" panose="020B0604020202020204" pitchFamily="34" charset="0"/>
                      </a:endParaRP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0003"/>
                  </a:ext>
                </a:extLst>
              </a:tr>
              <a:tr h="144827">
                <a:tc>
                  <a:txBody>
                    <a:bodyPr/>
                    <a:lstStyle/>
                    <a:p>
                      <a:pPr algn="ctr" fontAlgn="ctr" latinLnBrk="0">
                        <a:spcBef>
                          <a:spcPts val="0"/>
                        </a:spcBef>
                        <a:spcAft>
                          <a:spcPts val="0"/>
                        </a:spcAft>
                      </a:pPr>
                      <a:r>
                        <a:rPr lang="en-US" altLang="ko-KR" sz="900" b="1" i="0" u="none" strike="noStrike" kern="1200" dirty="0">
                          <a:solidFill>
                            <a:srgbClr val="000000"/>
                          </a:solidFill>
                          <a:effectLst/>
                          <a:latin typeface="Arial" panose="020B0604020202020204" pitchFamily="34" charset="0"/>
                          <a:ea typeface="+mn-ea"/>
                          <a:cs typeface="Arial" panose="020B0604020202020204" pitchFamily="34" charset="0"/>
                        </a:rPr>
                        <a:t>2019</a:t>
                      </a:r>
                      <a:endParaRPr lang="ko-KR" altLang="en-US" sz="900" b="1"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marL="0" marR="0" indent="0" algn="l" eaLnBrk="1" fontAlgn="ctr" latinLnBrk="0" hangingPunct="1">
                        <a:spcBef>
                          <a:spcPts val="0"/>
                        </a:spcBef>
                        <a:spcAft>
                          <a:spcPts val="0"/>
                        </a:spcAft>
                      </a:pP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한국인터넷진흥원 </a:t>
                      </a: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IoT </a:t>
                      </a: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보안인증서 </a:t>
                      </a: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Lite </a:t>
                      </a: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등급 취득</a:t>
                      </a:r>
                      <a:endParaRPr lang="ko-KR" altLang="en-US" sz="900" b="0" i="0" u="none" strike="noStrike" dirty="0">
                        <a:effectLst/>
                        <a:latin typeface="Arial" panose="020B0604020202020204" pitchFamily="34" charset="0"/>
                        <a:ea typeface="+mn-ea"/>
                        <a:cs typeface="Arial" panose="020B0604020202020204" pitchFamily="34" charset="0"/>
                      </a:endParaRP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4178919880"/>
                  </a:ext>
                </a:extLst>
              </a:tr>
              <a:tr h="144827">
                <a:tc>
                  <a:txBody>
                    <a:bodyPr/>
                    <a:lstStyle/>
                    <a:p>
                      <a:pPr algn="ctr" fontAlgn="ctr" latinLnBrk="0">
                        <a:spcBef>
                          <a:spcPts val="0"/>
                        </a:spcBef>
                        <a:spcAft>
                          <a:spcPts val="0"/>
                        </a:spcAft>
                      </a:pPr>
                      <a:r>
                        <a:rPr lang="en-US" altLang="ko-KR" sz="900" b="1" i="0" u="none" strike="noStrike" kern="1200" dirty="0">
                          <a:solidFill>
                            <a:srgbClr val="000000"/>
                          </a:solidFill>
                          <a:effectLst/>
                          <a:latin typeface="Arial" panose="020B0604020202020204" pitchFamily="34" charset="0"/>
                          <a:ea typeface="+mn-ea"/>
                          <a:cs typeface="Arial" panose="020B0604020202020204" pitchFamily="34" charset="0"/>
                        </a:rPr>
                        <a:t>2020</a:t>
                      </a:r>
                      <a:endParaRPr lang="ko-KR" altLang="en-US" sz="900" b="1"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solidFill>
                      <a:srgbClr val="E5F4FB"/>
                    </a:solidFill>
                  </a:tcPr>
                </a:tc>
                <a:tc>
                  <a:txBody>
                    <a:bodyPr/>
                    <a:lstStyle/>
                    <a:p>
                      <a:pPr marL="0" marR="0" indent="0" algn="l" eaLnBrk="1" fontAlgn="ctr" latinLnBrk="0" hangingPunct="1">
                        <a:spcBef>
                          <a:spcPts val="0"/>
                        </a:spcBef>
                        <a:spcAft>
                          <a:spcPts val="0"/>
                        </a:spcAft>
                      </a:pPr>
                      <a:r>
                        <a:rPr lang="ko-KR" altLang="en-US" sz="900" b="0" i="0" u="none" strike="noStrike" dirty="0">
                          <a:effectLst/>
                          <a:latin typeface="Arial" panose="020B0604020202020204" pitchFamily="34" charset="0"/>
                          <a:ea typeface="+mn-ea"/>
                          <a:cs typeface="Arial" panose="020B0604020202020204" pitchFamily="34" charset="0"/>
                        </a:rPr>
                        <a:t>대한아동병원협회</a:t>
                      </a:r>
                      <a:r>
                        <a:rPr lang="en-US" altLang="ko-KR" sz="900" b="0" i="0" u="none" strike="noStrike" dirty="0">
                          <a:effectLst/>
                          <a:latin typeface="Arial" panose="020B0604020202020204" pitchFamily="34" charset="0"/>
                          <a:ea typeface="+mn-ea"/>
                          <a:cs typeface="Arial" panose="020B0604020202020204" pitchFamily="34" charset="0"/>
                        </a:rPr>
                        <a:t> MOU</a:t>
                      </a:r>
                      <a:r>
                        <a:rPr lang="ko-KR" altLang="en-US" sz="900" b="0" i="0" u="none" strike="noStrike" dirty="0">
                          <a:effectLst/>
                          <a:latin typeface="Arial" panose="020B0604020202020204" pitchFamily="34" charset="0"/>
                          <a:ea typeface="+mn-ea"/>
                          <a:cs typeface="Arial" panose="020B0604020202020204" pitchFamily="34" charset="0"/>
                        </a:rPr>
                        <a:t>체결</a:t>
                      </a:r>
                      <a:r>
                        <a:rPr lang="en-US" altLang="ko-KR" sz="900" b="0" i="0" u="none" strike="noStrike" dirty="0">
                          <a:effectLst/>
                          <a:latin typeface="Arial" panose="020B0604020202020204" pitchFamily="34" charset="0"/>
                          <a:ea typeface="+mn-ea"/>
                          <a:cs typeface="Arial" panose="020B0604020202020204" pitchFamily="34" charset="0"/>
                        </a:rPr>
                        <a:t>, </a:t>
                      </a:r>
                      <a:r>
                        <a:rPr lang="ko-KR" altLang="en-US" sz="900" b="0" i="0" u="none" strike="noStrike" dirty="0">
                          <a:effectLst/>
                          <a:latin typeface="Arial" panose="020B0604020202020204" pitchFamily="34" charset="0"/>
                          <a:ea typeface="+mn-ea"/>
                          <a:cs typeface="Arial" panose="020B0604020202020204" pitchFamily="34" charset="0"/>
                        </a:rPr>
                        <a:t>네이버 클라우드 파트너협약</a:t>
                      </a:r>
                      <a:endParaRPr lang="en-US" altLang="ko-KR" sz="900" b="0" i="0" u="none" strike="noStrike" dirty="0">
                        <a:effectLst/>
                        <a:latin typeface="Arial" panose="020B0604020202020204" pitchFamily="34" charset="0"/>
                        <a:ea typeface="+mn-ea"/>
                        <a:cs typeface="Arial" panose="020B0604020202020204" pitchFamily="34" charset="0"/>
                      </a:endParaRPr>
                    </a:p>
                  </a:txBody>
                  <a:tcPr marL="35941" marR="35941" marT="0"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dot"/>
                      <a:round/>
                      <a:headEnd type="none" w="med" len="med"/>
                      <a:tailEnd type="none" w="med" len="med"/>
                    </a:lnB>
                    <a:noFill/>
                  </a:tcPr>
                </a:tc>
                <a:extLst>
                  <a:ext uri="{0D108BD9-81ED-4DB2-BD59-A6C34878D82A}">
                    <a16:rowId xmlns:a16="http://schemas.microsoft.com/office/drawing/2014/main" val="10004"/>
                  </a:ext>
                </a:extLst>
              </a:tr>
              <a:tr h="144827">
                <a:tc>
                  <a:txBody>
                    <a:bodyPr/>
                    <a:lstStyle/>
                    <a:p>
                      <a:pPr algn="ctr" fontAlgn="ctr" latinLnBrk="0">
                        <a:spcBef>
                          <a:spcPts val="0"/>
                        </a:spcBef>
                        <a:spcAft>
                          <a:spcPts val="0"/>
                        </a:spcAft>
                      </a:pPr>
                      <a:r>
                        <a:rPr lang="en-US" altLang="ko-KR" sz="900" b="1" i="0" u="none" strike="noStrike" kern="1200" dirty="0">
                          <a:solidFill>
                            <a:srgbClr val="000000"/>
                          </a:solidFill>
                          <a:effectLst/>
                          <a:latin typeface="Arial" panose="020B0604020202020204" pitchFamily="34" charset="0"/>
                          <a:ea typeface="+mn-ea"/>
                          <a:cs typeface="Arial" panose="020B0604020202020204" pitchFamily="34" charset="0"/>
                        </a:rPr>
                        <a:t>2021</a:t>
                      </a:r>
                      <a:endParaRPr lang="ko-KR" altLang="en-US" sz="900" b="1" i="0" u="none" strike="noStrike" kern="1200" dirty="0">
                        <a:solidFill>
                          <a:srgbClr val="000000"/>
                        </a:solidFill>
                        <a:effectLst/>
                        <a:latin typeface="Arial" panose="020B0604020202020204" pitchFamily="34" charset="0"/>
                        <a:ea typeface="+mn-ea"/>
                        <a:cs typeface="Arial" panose="020B0604020202020204" pitchFamily="34" charset="0"/>
                      </a:endParaRP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338D"/>
                      </a:solidFill>
                      <a:prstDash val="solid"/>
                      <a:round/>
                      <a:headEnd type="none" w="med" len="med"/>
                      <a:tailEnd type="none" w="med" len="med"/>
                    </a:lnB>
                    <a:solidFill>
                      <a:srgbClr val="E5F4FB"/>
                    </a:solidFill>
                  </a:tcPr>
                </a:tc>
                <a:tc>
                  <a:txBody>
                    <a:bodyPr/>
                    <a:lstStyle/>
                    <a:p>
                      <a:pPr marL="0" marR="0" indent="0" algn="l" eaLnBrk="1" fontAlgn="ctr" latinLnBrk="0" hangingPunct="1">
                        <a:spcBef>
                          <a:spcPts val="0"/>
                        </a:spcBef>
                        <a:spcAft>
                          <a:spcPts val="0"/>
                        </a:spcAft>
                      </a:pP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질병관리청 </a:t>
                      </a: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Covid 19 </a:t>
                      </a: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백신 공급망 시스템 구축 사업자 선정</a:t>
                      </a: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 </a:t>
                      </a: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디지털대전환 선도기업 선정</a:t>
                      </a: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a:t>
                      </a: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과학기술정보통신부</a:t>
                      </a: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a:t>
                      </a:r>
                      <a:endParaRPr lang="ko-KR" altLang="en-US" sz="900" b="0" i="0" u="none" strike="noStrike" dirty="0">
                        <a:effectLst/>
                        <a:latin typeface="Arial" panose="020B0604020202020204" pitchFamily="34" charset="0"/>
                        <a:ea typeface="+mn-ea"/>
                        <a:cs typeface="Arial" panose="020B0604020202020204" pitchFamily="34" charset="0"/>
                      </a:endParaRPr>
                    </a:p>
                  </a:txBody>
                  <a:tcPr marL="35941" marR="35941" marT="9525" marB="0" anchor="ctr">
                    <a:lnL w="6350" cap="flat" cmpd="sng" algn="ctr">
                      <a:solidFill>
                        <a:srgbClr val="005EB8"/>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338D"/>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73" name="TextBox 72">
            <a:extLst>
              <a:ext uri="{FF2B5EF4-FFF2-40B4-BE49-F238E27FC236}">
                <a16:creationId xmlns:a16="http://schemas.microsoft.com/office/drawing/2014/main" id="{CCEFAB5F-E05A-4741-AA82-CD163525938B}"/>
              </a:ext>
            </a:extLst>
          </p:cNvPr>
          <p:cNvSpPr txBox="1"/>
          <p:nvPr/>
        </p:nvSpPr>
        <p:spPr>
          <a:xfrm>
            <a:off x="4326248" y="5895474"/>
            <a:ext cx="5099888" cy="215444"/>
          </a:xfrm>
          <a:prstGeom prst="rect">
            <a:avLst/>
          </a:prstGeom>
          <a:noFill/>
        </p:spPr>
        <p:txBody>
          <a:bodyPr wrap="square" lIns="0" tIns="0" rIns="0" bIns="0" rtlCol="0">
            <a:spAutoFit/>
          </a:bodyPr>
          <a:lstStyle/>
          <a:p>
            <a:r>
              <a:rPr lang="en-US" altLang="ko-KR" sz="700" dirty="0">
                <a:latin typeface="Arial" panose="020B0604020202020204" pitchFamily="34" charset="0"/>
                <a:cs typeface="Arial" panose="020B0604020202020204" pitchFamily="34" charset="0"/>
              </a:rPr>
              <a:t>Note 2: </a:t>
            </a:r>
            <a:r>
              <a:rPr lang="ko-KR" altLang="en-US" sz="700" dirty="0">
                <a:latin typeface="Arial" panose="020B0604020202020204" pitchFamily="34" charset="0"/>
                <a:cs typeface="Arial" panose="020B0604020202020204" pitchFamily="34" charset="0"/>
              </a:rPr>
              <a:t>인터뷰에 따르면 실사일 현재 출원중인 특허권은 </a:t>
            </a:r>
            <a:r>
              <a:rPr lang="en-US" altLang="ko-KR" sz="700" dirty="0">
                <a:latin typeface="Arial" panose="020B0604020202020204" pitchFamily="34" charset="0"/>
                <a:cs typeface="Arial" panose="020B0604020202020204" pitchFamily="34" charset="0"/>
              </a:rPr>
              <a:t>3</a:t>
            </a:r>
            <a:r>
              <a:rPr lang="ko-KR" altLang="en-US" sz="700" dirty="0">
                <a:latin typeface="Arial" panose="020B0604020202020204" pitchFamily="34" charset="0"/>
                <a:cs typeface="Arial" panose="020B0604020202020204" pitchFamily="34" charset="0"/>
              </a:rPr>
              <a:t>개이며</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그 중 하나의 특허권에 대한 </a:t>
            </a:r>
            <a:r>
              <a:rPr lang="ko-KR" altLang="en-US" sz="700" dirty="0" err="1">
                <a:latin typeface="Arial" panose="020B0604020202020204" pitchFamily="34" charset="0"/>
                <a:cs typeface="Arial" panose="020B0604020202020204" pitchFamily="34" charset="0"/>
              </a:rPr>
              <a:t>특허명</a:t>
            </a:r>
            <a:r>
              <a:rPr lang="ko-KR" altLang="en-US" sz="700" dirty="0">
                <a:latin typeface="Arial" panose="020B0604020202020204" pitchFamily="34" charset="0"/>
                <a:cs typeface="Arial" panose="020B0604020202020204" pitchFamily="34" charset="0"/>
              </a:rPr>
              <a:t> 및 특허등록일이 제공자료상 누락되어 제공 요청 중임</a:t>
            </a:r>
            <a:endParaRPr lang="en-US" altLang="ko-KR" sz="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7492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제목 3">
            <a:extLst>
              <a:ext uri="{FF2B5EF4-FFF2-40B4-BE49-F238E27FC236}">
                <a16:creationId xmlns:a16="http://schemas.microsoft.com/office/drawing/2014/main" id="{C9C702E1-3F81-4806-9826-C22806F8E5F9}"/>
              </a:ext>
            </a:extLst>
          </p:cNvPr>
          <p:cNvSpPr txBox="1">
            <a:spLocks/>
          </p:cNvSpPr>
          <p:nvPr/>
        </p:nvSpPr>
        <p:spPr>
          <a:xfrm>
            <a:off x="1728002" y="745828"/>
            <a:ext cx="3749742" cy="771672"/>
          </a:xfrm>
          <a:prstGeom prst="rect">
            <a:avLst/>
          </a:prstGeom>
        </p:spPr>
        <p:txBody>
          <a:bodyPr vert="horz" lIns="90000" tIns="0" rIns="0" bIns="0" rtlCol="0" anchor="t" anchorCtr="0">
            <a:noAutofit/>
          </a:bodyPr>
          <a:lstStyle>
            <a:lvl1pPr marL="0" algn="l" defTabSz="895327" rtl="0" eaLnBrk="1" latinLnBrk="1" hangingPunct="1">
              <a:lnSpc>
                <a:spcPct val="100000"/>
              </a:lnSpc>
              <a:spcBef>
                <a:spcPct val="0"/>
              </a:spcBef>
              <a:buNone/>
              <a:defRPr lang="ko-KR" altLang="en-US" sz="4700" b="0" i="0" kern="0" dirty="0">
                <a:solidFill>
                  <a:schemeClr val="accent1"/>
                </a:solidFill>
                <a:latin typeface="KPMG Extralight"/>
                <a:ea typeface="+mn-ea"/>
                <a:cs typeface="KPMG Extralight"/>
              </a:defRPr>
            </a:lvl1pPr>
          </a:lstStyle>
          <a:p>
            <a:pPr defTabSz="895317">
              <a:defRPr/>
            </a:pPr>
            <a:r>
              <a:rPr lang="en-US" altLang="ko-KR" sz="4800" dirty="0">
                <a:solidFill>
                  <a:srgbClr val="00338D"/>
                </a:solidFill>
              </a:rPr>
              <a:t>Contacts</a:t>
            </a:r>
            <a:br>
              <a:rPr lang="en-US" altLang="ko-KR" sz="4800" dirty="0">
                <a:solidFill>
                  <a:srgbClr val="00338D"/>
                </a:solidFill>
              </a:rPr>
            </a:br>
            <a:br>
              <a:rPr lang="en-US" altLang="ko-KR" sz="2000" dirty="0">
                <a:solidFill>
                  <a:srgbClr val="00338D"/>
                </a:solidFill>
              </a:rPr>
            </a:br>
            <a:endParaRPr lang="en-US" altLang="en-US" dirty="0">
              <a:solidFill>
                <a:srgbClr val="0091DA"/>
              </a:solidFill>
            </a:endParaRPr>
          </a:p>
        </p:txBody>
      </p:sp>
      <p:sp>
        <p:nvSpPr>
          <p:cNvPr id="20" name="Rectangle 22">
            <a:extLst>
              <a:ext uri="{FF2B5EF4-FFF2-40B4-BE49-F238E27FC236}">
                <a16:creationId xmlns:a16="http://schemas.microsoft.com/office/drawing/2014/main" id="{3ECB0679-DE88-47BB-88EB-6BD374C46CBF}"/>
              </a:ext>
            </a:extLst>
          </p:cNvPr>
          <p:cNvSpPr>
            <a:spLocks noChangeArrowheads="1"/>
          </p:cNvSpPr>
          <p:nvPr/>
        </p:nvSpPr>
        <p:spPr bwMode="auto">
          <a:xfrm>
            <a:off x="1790731" y="1633349"/>
            <a:ext cx="3427223" cy="1468437"/>
          </a:xfrm>
          <a:prstGeom prst="rect">
            <a:avLst/>
          </a:prstGeom>
          <a:solidFill>
            <a:srgbClr val="FFFFFF"/>
          </a:solidFill>
          <a:ln w="12700" algn="ctr">
            <a:noFill/>
            <a:miter lim="800000"/>
            <a:headEnd/>
            <a:tailEnd/>
          </a:ln>
        </p:spPr>
        <p:txBody>
          <a:bodyPr lIns="72001" tIns="108000" rIns="0" anchor="t" anchorCtr="0"/>
          <a:lstStyle>
            <a:lvl1pPr eaLnBrk="0" hangingPunct="0">
              <a:defRPr kumimoji="1" sz="1500" b="1">
                <a:solidFill>
                  <a:schemeClr val="bg1"/>
                </a:solidFill>
                <a:latin typeface="맑은 고딕" panose="020B0503020000020004" pitchFamily="50" charset="-127"/>
                <a:ea typeface="맑은 고딕" panose="020B0503020000020004" pitchFamily="50" charset="-127"/>
              </a:defRPr>
            </a:lvl1pPr>
            <a:lvl2pPr marL="742950" indent="-285750" eaLnBrk="0" hangingPunct="0">
              <a:defRPr kumimoji="1" sz="1500" b="1">
                <a:solidFill>
                  <a:schemeClr val="bg1"/>
                </a:solidFill>
                <a:latin typeface="맑은 고딕" panose="020B0503020000020004" pitchFamily="50" charset="-127"/>
                <a:ea typeface="맑은 고딕" panose="020B0503020000020004" pitchFamily="50" charset="-127"/>
              </a:defRPr>
            </a:lvl2pPr>
            <a:lvl3pPr marL="1143000" indent="-228600" eaLnBrk="0" hangingPunct="0">
              <a:defRPr kumimoji="1" sz="1500" b="1">
                <a:solidFill>
                  <a:schemeClr val="bg1"/>
                </a:solidFill>
                <a:latin typeface="맑은 고딕" panose="020B0503020000020004" pitchFamily="50" charset="-127"/>
                <a:ea typeface="맑은 고딕" panose="020B0503020000020004" pitchFamily="50" charset="-127"/>
              </a:defRPr>
            </a:lvl3pPr>
            <a:lvl4pPr marL="1600200" indent="-228600" eaLnBrk="0" hangingPunct="0">
              <a:defRPr kumimoji="1" sz="1500" b="1">
                <a:solidFill>
                  <a:schemeClr val="bg1"/>
                </a:solidFill>
                <a:latin typeface="맑은 고딕" panose="020B0503020000020004" pitchFamily="50" charset="-127"/>
                <a:ea typeface="맑은 고딕" panose="020B0503020000020004" pitchFamily="50" charset="-127"/>
              </a:defRPr>
            </a:lvl4pPr>
            <a:lvl5pPr marL="2057400" indent="-228600" eaLnBrk="0" hangingPunct="0">
              <a:defRPr kumimoji="1" sz="1500" b="1">
                <a:solidFill>
                  <a:schemeClr val="bg1"/>
                </a:solidFill>
                <a:latin typeface="맑은 고딕" panose="020B0503020000020004" pitchFamily="50" charset="-127"/>
                <a:ea typeface="맑은 고딕" panose="020B0503020000020004" pitchFamily="50" charset="-127"/>
              </a:defRPr>
            </a:lvl5pPr>
            <a:lvl6pPr marL="2514600" indent="-228600" algn="ctr" eaLnBrk="0" fontAlgn="base" hangingPunct="0">
              <a:spcBef>
                <a:spcPct val="0"/>
              </a:spcBef>
              <a:spcAft>
                <a:spcPct val="0"/>
              </a:spcAft>
              <a:defRPr kumimoji="1" sz="1500" b="1">
                <a:solidFill>
                  <a:schemeClr val="bg1"/>
                </a:solidFill>
                <a:latin typeface="맑은 고딕" panose="020B0503020000020004" pitchFamily="50" charset="-127"/>
                <a:ea typeface="맑은 고딕" panose="020B0503020000020004" pitchFamily="50" charset="-127"/>
              </a:defRPr>
            </a:lvl6pPr>
            <a:lvl7pPr marL="2971800" indent="-228600" algn="ctr" eaLnBrk="0" fontAlgn="base" hangingPunct="0">
              <a:spcBef>
                <a:spcPct val="0"/>
              </a:spcBef>
              <a:spcAft>
                <a:spcPct val="0"/>
              </a:spcAft>
              <a:defRPr kumimoji="1" sz="1500" b="1">
                <a:solidFill>
                  <a:schemeClr val="bg1"/>
                </a:solidFill>
                <a:latin typeface="맑은 고딕" panose="020B0503020000020004" pitchFamily="50" charset="-127"/>
                <a:ea typeface="맑은 고딕" panose="020B0503020000020004" pitchFamily="50" charset="-127"/>
              </a:defRPr>
            </a:lvl7pPr>
            <a:lvl8pPr marL="3429000" indent="-228600" algn="ctr" eaLnBrk="0" fontAlgn="base" hangingPunct="0">
              <a:spcBef>
                <a:spcPct val="0"/>
              </a:spcBef>
              <a:spcAft>
                <a:spcPct val="0"/>
              </a:spcAft>
              <a:defRPr kumimoji="1" sz="1500" b="1">
                <a:solidFill>
                  <a:schemeClr val="bg1"/>
                </a:solidFill>
                <a:latin typeface="맑은 고딕" panose="020B0503020000020004" pitchFamily="50" charset="-127"/>
                <a:ea typeface="맑은 고딕" panose="020B0503020000020004" pitchFamily="50" charset="-127"/>
              </a:defRPr>
            </a:lvl8pPr>
            <a:lvl9pPr marL="3886200" indent="-228600" algn="ctr" eaLnBrk="0" fontAlgn="base" hangingPunct="0">
              <a:spcBef>
                <a:spcPct val="0"/>
              </a:spcBef>
              <a:spcAft>
                <a:spcPct val="0"/>
              </a:spcAft>
              <a:defRPr kumimoji="1" sz="1500" b="1">
                <a:solidFill>
                  <a:schemeClr val="bg1"/>
                </a:solidFill>
                <a:latin typeface="맑은 고딕" panose="020B0503020000020004" pitchFamily="50" charset="-127"/>
                <a:ea typeface="맑은 고딕" panose="020B0503020000020004" pitchFamily="50" charset="-127"/>
              </a:defRPr>
            </a:lvl9pPr>
          </a:lstStyle>
          <a:p>
            <a:pPr algn="just" defTabSz="914390">
              <a:tabLst>
                <a:tab pos="1252443" algn="l"/>
                <a:tab pos="1523883" algn="l"/>
              </a:tabLst>
              <a:defRPr/>
            </a:pPr>
            <a:endParaRPr kumimoji="0" lang="en-US" altLang="ko-KR" sz="1000" b="0" kern="0" dirty="0">
              <a:solidFill>
                <a:srgbClr val="000000"/>
              </a:solidFill>
              <a:latin typeface="+mj-ea"/>
              <a:ea typeface="+mj-ea"/>
            </a:endParaRPr>
          </a:p>
          <a:p>
            <a:pPr algn="just" defTabSz="914390">
              <a:tabLst>
                <a:tab pos="1252443" algn="l"/>
                <a:tab pos="1523883" algn="l"/>
              </a:tabLst>
              <a:defRPr/>
            </a:pPr>
            <a:r>
              <a:rPr kumimoji="0" lang="ko-KR" altLang="en-US" sz="1000" b="0" kern="0" dirty="0" err="1">
                <a:solidFill>
                  <a:srgbClr val="000000"/>
                </a:solidFill>
                <a:latin typeface="+mj-ea"/>
              </a:rPr>
              <a:t>김병두</a:t>
            </a:r>
            <a:r>
              <a:rPr kumimoji="0" lang="ko-KR" altLang="en-US" sz="1000" b="0" kern="0" dirty="0">
                <a:solidFill>
                  <a:srgbClr val="000000"/>
                </a:solidFill>
                <a:latin typeface="+mj-ea"/>
              </a:rPr>
              <a:t> 이사</a:t>
            </a:r>
            <a:r>
              <a:rPr kumimoji="0" lang="en-US" altLang="ko-KR" sz="1000" b="0" kern="0" dirty="0">
                <a:solidFill>
                  <a:srgbClr val="000000"/>
                </a:solidFill>
                <a:latin typeface="+mj-ea"/>
              </a:rPr>
              <a:t>	T.	+82 2 2112 6721</a:t>
            </a:r>
          </a:p>
          <a:p>
            <a:pPr algn="just" defTabSz="914390">
              <a:tabLst>
                <a:tab pos="1252443" algn="l"/>
                <a:tab pos="1523883" algn="l"/>
              </a:tabLst>
              <a:defRPr/>
            </a:pPr>
            <a:r>
              <a:rPr kumimoji="0" lang="en-US" altLang="ko-KR" sz="1000" b="0" kern="0" dirty="0">
                <a:solidFill>
                  <a:srgbClr val="000000"/>
                </a:solidFill>
                <a:latin typeface="+mj-ea"/>
              </a:rPr>
              <a:t>	E.	</a:t>
            </a:r>
            <a:r>
              <a:rPr kumimoji="0" lang="en-US" altLang="ko-KR" sz="1000" b="0" kern="0" dirty="0">
                <a:solidFill>
                  <a:srgbClr val="000000"/>
                </a:solidFill>
                <a:latin typeface="+mj-ea"/>
                <a:hlinkClick r:id="rId4"/>
              </a:rPr>
              <a:t>byeongdookim@kr.kpmg.com</a:t>
            </a:r>
            <a:endParaRPr lang="da-DK" altLang="ko-KR" sz="1000" kern="0" dirty="0">
              <a:solidFill>
                <a:prstClr val="white"/>
              </a:solidFill>
              <a:latin typeface="+mj-ea"/>
              <a:ea typeface="+mj-ea"/>
            </a:endParaRPr>
          </a:p>
          <a:p>
            <a:pPr algn="just" defTabSz="914390">
              <a:tabLst>
                <a:tab pos="1252443" algn="l"/>
                <a:tab pos="1523883" algn="l"/>
              </a:tabLst>
              <a:defRPr/>
            </a:pPr>
            <a:endParaRPr kumimoji="0" lang="en-US" altLang="ko-KR" sz="1000" b="0" kern="0" dirty="0">
              <a:solidFill>
                <a:srgbClr val="000000"/>
              </a:solidFill>
              <a:latin typeface="+mj-ea"/>
              <a:ea typeface="+mj-ea"/>
            </a:endParaRPr>
          </a:p>
        </p:txBody>
      </p:sp>
      <p:sp>
        <p:nvSpPr>
          <p:cNvPr id="21" name="Text Placeholder 28">
            <a:extLst>
              <a:ext uri="{FF2B5EF4-FFF2-40B4-BE49-F238E27FC236}">
                <a16:creationId xmlns:a16="http://schemas.microsoft.com/office/drawing/2014/main" id="{EF148182-9877-47D4-A828-17085327FC89}"/>
              </a:ext>
            </a:extLst>
          </p:cNvPr>
          <p:cNvSpPr txBox="1">
            <a:spLocks/>
          </p:cNvSpPr>
          <p:nvPr>
            <p:custDataLst>
              <p:tags r:id="rId1"/>
            </p:custDataLst>
          </p:nvPr>
        </p:nvSpPr>
        <p:spPr>
          <a:xfrm>
            <a:off x="1728002" y="5112002"/>
            <a:ext cx="7375525" cy="554037"/>
          </a:xfrm>
          <a:prstGeom prst="rect">
            <a:avLst/>
          </a:prstGeom>
        </p:spPr>
        <p:txBody>
          <a:bodyPr/>
          <a:lst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ko-KR" b="1" kern="0" dirty="0">
                <a:latin typeface="맑은 고딕" panose="020B0503020000020004" pitchFamily="50" charset="-127"/>
                <a:ea typeface="맑은 고딕" panose="020B0503020000020004" pitchFamily="50" charset="-127"/>
                <a:cs typeface="Univers for KPMG Light" panose="020B0403020202020204" pitchFamily="34" charset="0"/>
              </a:rPr>
              <a:t>© 2022 KPMG Samjong Accounting Corp., the Korean member firm of the KPMG network of independent member firms affiliated with KPMG International Cooperative (“KPMG International”), a Swiss entity. All rights reserved. Printed in Korea.</a:t>
            </a:r>
          </a:p>
        </p:txBody>
      </p:sp>
      <p:pic>
        <p:nvPicPr>
          <p:cNvPr id="22" name="Picture 12">
            <a:extLst>
              <a:ext uri="{FF2B5EF4-FFF2-40B4-BE49-F238E27FC236}">
                <a16:creationId xmlns:a16="http://schemas.microsoft.com/office/drawing/2014/main" id="{F5D0BA04-F7DB-4B0C-8FF6-52539FE8427F}"/>
              </a:ext>
            </a:extLst>
          </p:cNvPr>
          <p:cNvPicPr>
            <a:picLocks noChangeAspect="1" noChangeArrowheads="1"/>
          </p:cNvPicPr>
          <p:nvPr/>
        </p:nvPicPr>
        <p:blipFill>
          <a:blip r:embed="rId5" cstate="email">
            <a:extLst>
              <a:ext uri="{28A0092B-C50C-407E-A947-70E740481C1C}">
                <a14:useLocalDpi xmlns:a14="http://schemas.microsoft.com/office/drawing/2010/main"/>
              </a:ext>
            </a:extLst>
          </a:blip>
          <a:stretch>
            <a:fillRect/>
          </a:stretch>
        </p:blipFill>
        <p:spPr bwMode="auto">
          <a:xfrm>
            <a:off x="1800769" y="3467783"/>
            <a:ext cx="2341068" cy="360000"/>
          </a:xfrm>
          <a:prstGeom prst="rect">
            <a:avLst/>
          </a:prstGeom>
          <a:noFill/>
          <a:ln w="9525">
            <a:noFill/>
            <a:miter lim="800000"/>
            <a:headEnd/>
            <a:tailEnd/>
          </a:ln>
        </p:spPr>
      </p:pic>
      <p:pic>
        <p:nvPicPr>
          <p:cNvPr id="23" name="Picture 13">
            <a:extLst>
              <a:ext uri="{FF2B5EF4-FFF2-40B4-BE49-F238E27FC236}">
                <a16:creationId xmlns:a16="http://schemas.microsoft.com/office/drawing/2014/main" id="{BBFB4E36-C00C-4357-BC38-DBA5C15F3C02}"/>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830395" y="3471333"/>
            <a:ext cx="1113206" cy="353097"/>
          </a:xfrm>
          <a:prstGeom prst="rect">
            <a:avLst/>
          </a:prstGeom>
        </p:spPr>
      </p:pic>
      <p:sp>
        <p:nvSpPr>
          <p:cNvPr id="24" name="Text Placeholder 29">
            <a:extLst>
              <a:ext uri="{FF2B5EF4-FFF2-40B4-BE49-F238E27FC236}">
                <a16:creationId xmlns:a16="http://schemas.microsoft.com/office/drawing/2014/main" id="{A48A435B-8394-4D21-BC16-E77AFC85B062}"/>
              </a:ext>
            </a:extLst>
          </p:cNvPr>
          <p:cNvSpPr txBox="1">
            <a:spLocks/>
          </p:cNvSpPr>
          <p:nvPr/>
        </p:nvSpPr>
        <p:spPr>
          <a:xfrm>
            <a:off x="1728002" y="5690659"/>
            <a:ext cx="7375525" cy="119064"/>
          </a:xfrm>
          <a:prstGeom prst="rect">
            <a:avLst/>
          </a:prstGeom>
        </p:spPr>
        <p:txBody>
          <a:bodyPr/>
          <a:lst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tLang="ko-KR" dirty="0">
                <a:latin typeface="맑은 고딕" panose="020B0503020000020004" pitchFamily="50" charset="-127"/>
                <a:ea typeface="맑은 고딕" panose="020B0503020000020004" pitchFamily="50" charset="-127"/>
              </a:rPr>
              <a:t>The KPMG name and logo are registered trademarks or trademarks of KPMG International. </a:t>
            </a:r>
          </a:p>
        </p:txBody>
      </p:sp>
      <p:sp>
        <p:nvSpPr>
          <p:cNvPr id="25" name="Text Placeholder 39">
            <a:extLst>
              <a:ext uri="{FF2B5EF4-FFF2-40B4-BE49-F238E27FC236}">
                <a16:creationId xmlns:a16="http://schemas.microsoft.com/office/drawing/2014/main" id="{4F6AF500-910D-4276-83AE-B1E828DCBAC9}"/>
              </a:ext>
            </a:extLst>
          </p:cNvPr>
          <p:cNvSpPr txBox="1">
            <a:spLocks/>
          </p:cNvSpPr>
          <p:nvPr/>
        </p:nvSpPr>
        <p:spPr>
          <a:xfrm>
            <a:off x="1728002" y="4313241"/>
            <a:ext cx="7375525" cy="554037"/>
          </a:xfrm>
          <a:prstGeom prst="rect">
            <a:avLst/>
          </a:prstGeom>
        </p:spPr>
        <p:txBody>
          <a:bodyPr/>
          <a:lst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ltLang="ko-KR" dirty="0">
                <a:latin typeface="맑은 고딕" panose="020B0503020000020004" pitchFamily="50" charset="-127"/>
                <a:ea typeface="맑은 고딕" panose="020B0503020000020004" pitchFamily="50" charset="-127"/>
              </a:rPr>
              <a:t>The information contained herein is of a general nature and is not intended to address the circumstances of any particular individual or entity. Although we endeavor to provide accurate </a:t>
            </a:r>
            <a:r>
              <a:rPr lang="en-GB" altLang="ko-KR">
                <a:latin typeface="맑은 고딕" panose="020B0503020000020004" pitchFamily="50" charset="-127"/>
                <a:ea typeface="맑은 고딕" panose="020B0503020000020004" pitchFamily="50" charset="-127"/>
              </a:rPr>
              <a:t>and timely </a:t>
            </a:r>
            <a:r>
              <a:rPr lang="en-GB" altLang="ko-KR" dirty="0">
                <a:latin typeface="맑은 고딕" panose="020B0503020000020004" pitchFamily="50" charset="-127"/>
                <a:ea typeface="맑은 고딕" panose="020B0503020000020004" pitchFamily="50" charset="-127"/>
              </a:rPr>
              <a:t>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p>
        </p:txBody>
      </p:sp>
      <p:sp>
        <p:nvSpPr>
          <p:cNvPr id="26" name="Text Placeholder 45">
            <a:extLst>
              <a:ext uri="{FF2B5EF4-FFF2-40B4-BE49-F238E27FC236}">
                <a16:creationId xmlns:a16="http://schemas.microsoft.com/office/drawing/2014/main" id="{E37A4304-0FF9-48A6-A453-2EB1ECAB46CC}"/>
              </a:ext>
            </a:extLst>
          </p:cNvPr>
          <p:cNvSpPr txBox="1">
            <a:spLocks/>
          </p:cNvSpPr>
          <p:nvPr/>
        </p:nvSpPr>
        <p:spPr>
          <a:xfrm>
            <a:off x="1728000" y="3948112"/>
            <a:ext cx="2052000" cy="119064"/>
          </a:xfrm>
          <a:prstGeom prst="rect">
            <a:avLst/>
          </a:prstGeom>
        </p:spPr>
        <p:txBody>
          <a:bodyPr/>
          <a:lst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맑은 고딕" panose="020B0503020000020004" pitchFamily="50" charset="-127"/>
                <a:ea typeface="맑은 고딕" panose="020B0503020000020004" pitchFamily="50" charset="-127"/>
              </a:rPr>
              <a:t>kpmg.com/socialmedia</a:t>
            </a:r>
          </a:p>
        </p:txBody>
      </p:sp>
      <p:sp>
        <p:nvSpPr>
          <p:cNvPr id="27" name="Text Placeholder 46">
            <a:extLst>
              <a:ext uri="{FF2B5EF4-FFF2-40B4-BE49-F238E27FC236}">
                <a16:creationId xmlns:a16="http://schemas.microsoft.com/office/drawing/2014/main" id="{2C3F878B-7309-4A7E-8AE9-C7DCCD4C336D}"/>
              </a:ext>
            </a:extLst>
          </p:cNvPr>
          <p:cNvSpPr txBox="1">
            <a:spLocks/>
          </p:cNvSpPr>
          <p:nvPr/>
        </p:nvSpPr>
        <p:spPr>
          <a:xfrm>
            <a:off x="4775338" y="3948112"/>
            <a:ext cx="2052000" cy="119064"/>
          </a:xfrm>
          <a:prstGeom prst="rect">
            <a:avLst/>
          </a:prstGeom>
        </p:spPr>
        <p:txBody>
          <a:bodyPr/>
          <a:lstStyle>
            <a:lvl1pPr marL="0" indent="0" algn="l" defTabSz="914400" rtl="0" eaLnBrk="1" latinLnBrk="1" hangingPunct="1">
              <a:lnSpc>
                <a:spcPct val="100000"/>
              </a:lnSpc>
              <a:spcBef>
                <a:spcPts val="0"/>
              </a:spcBef>
              <a:spcAft>
                <a:spcPts val="600"/>
              </a:spcAft>
              <a:buFontTx/>
              <a:buNone/>
              <a:defRPr sz="900" b="1" kern="1200">
                <a:solidFill>
                  <a:schemeClr val="tx2"/>
                </a:solidFill>
                <a:latin typeface="+mn-lt"/>
                <a:ea typeface="+mn-ea"/>
                <a:cs typeface="+mn-cs"/>
              </a:defRPr>
            </a:lvl1pPr>
            <a:lvl2pPr marL="0" indent="0" algn="l" defTabSz="914400" rtl="0" eaLnBrk="1" latinLnBrk="1" hangingPunct="1">
              <a:lnSpc>
                <a:spcPct val="100000"/>
              </a:lnSpc>
              <a:spcBef>
                <a:spcPts val="0"/>
              </a:spcBef>
              <a:spcAft>
                <a:spcPts val="600"/>
              </a:spcAft>
              <a:buFontTx/>
              <a:buNone/>
              <a:defRPr sz="900" kern="1200">
                <a:solidFill>
                  <a:schemeClr val="tx2"/>
                </a:solidFill>
                <a:latin typeface="+mn-lt"/>
                <a:ea typeface="+mn-ea"/>
                <a:cs typeface="+mn-cs"/>
              </a:defRPr>
            </a:lvl2pPr>
            <a:lvl3pPr marL="21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3pPr>
            <a:lvl4pPr marL="360000" indent="-144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4pPr>
            <a:lvl5pPr marL="576000" indent="-2160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baseline="0">
                <a:solidFill>
                  <a:schemeClr val="tx2"/>
                </a:solidFill>
                <a:latin typeface="+mn-lt"/>
                <a:ea typeface="+mn-ea"/>
                <a:cs typeface="+mn-cs"/>
              </a:defRPr>
            </a:lvl5pPr>
            <a:lvl6pPr marL="1098000" indent="-230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6pPr>
            <a:lvl7pPr marL="1371600" indent="-2844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7pPr>
            <a:lvl8pPr marL="1645200" indent="-228600" algn="l" defTabSz="914400" rtl="0" eaLnBrk="1" latinLnBrk="1" hangingPunct="1">
              <a:lnSpc>
                <a:spcPct val="100000"/>
              </a:lnSpc>
              <a:spcBef>
                <a:spcPts val="0"/>
              </a:spcBef>
              <a:spcAft>
                <a:spcPts val="600"/>
              </a:spcAft>
              <a:buClr>
                <a:schemeClr val="tx2"/>
              </a:buClr>
              <a:buFont typeface="Arial" panose="020B0604020202020204" pitchFamily="34" charset="0"/>
              <a:buChar char="-"/>
              <a:defRPr sz="900" kern="1200">
                <a:solidFill>
                  <a:schemeClr val="tx2"/>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맑은 고딕" panose="020B0503020000020004" pitchFamily="50" charset="-127"/>
                <a:ea typeface="맑은 고딕" panose="020B0503020000020004" pitchFamily="50" charset="-127"/>
              </a:rPr>
              <a:t>kpmg.com/app</a:t>
            </a:r>
          </a:p>
        </p:txBody>
      </p:sp>
    </p:spTree>
    <p:extLst>
      <p:ext uri="{BB962C8B-B14F-4D97-AF65-F5344CB8AC3E}">
        <p14:creationId xmlns:p14="http://schemas.microsoft.com/office/powerpoint/2010/main" val="1705830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제목 2">
            <a:extLst>
              <a:ext uri="{FF2B5EF4-FFF2-40B4-BE49-F238E27FC236}">
                <a16:creationId xmlns:a16="http://schemas.microsoft.com/office/drawing/2014/main" id="{D5CC0388-8169-4FE9-98CD-0809A2736CC4}"/>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400" b="1" dirty="0">
                <a:solidFill>
                  <a:srgbClr val="00338D"/>
                </a:solidFill>
                <a:latin typeface="KPMG Extralight" panose="020B0303030202040204" pitchFamily="34" charset="0"/>
              </a:rPr>
              <a:t>Value Chain </a:t>
            </a:r>
          </a:p>
        </p:txBody>
      </p:sp>
      <p:sp>
        <p:nvSpPr>
          <p:cNvPr id="83" name="제목 2">
            <a:extLst>
              <a:ext uri="{FF2B5EF4-FFF2-40B4-BE49-F238E27FC236}">
                <a16:creationId xmlns:a16="http://schemas.microsoft.com/office/drawing/2014/main" id="{3AD7705A-186A-40DD-86C0-121D89133635}"/>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800" b="1" dirty="0">
                <a:solidFill>
                  <a:srgbClr val="00338D"/>
                </a:solidFill>
                <a:latin typeface="KPMG Extralight" panose="020B0303030202040204" pitchFamily="34" charset="0"/>
              </a:rPr>
              <a:t>Understanding of target</a:t>
            </a:r>
          </a:p>
        </p:txBody>
      </p:sp>
      <p:sp>
        <p:nvSpPr>
          <p:cNvPr id="600" name="직사각형 17">
            <a:extLst>
              <a:ext uri="{FF2B5EF4-FFF2-40B4-BE49-F238E27FC236}">
                <a16:creationId xmlns:a16="http://schemas.microsoft.com/office/drawing/2014/main" id="{EC4681F6-97B0-4684-A711-1D858DFBA86B}"/>
              </a:ext>
            </a:extLst>
          </p:cNvPr>
          <p:cNvSpPr>
            <a:spLocks noChangeArrowheads="1"/>
          </p:cNvSpPr>
          <p:nvPr/>
        </p:nvSpPr>
        <p:spPr bwMode="auto">
          <a:xfrm>
            <a:off x="6299080" y="1426054"/>
            <a:ext cx="2956466" cy="4825582"/>
          </a:xfrm>
          <a:prstGeom prst="rect">
            <a:avLst/>
          </a:prstGeom>
          <a:noFill/>
          <a:ln w="9525" algn="ctr">
            <a:solidFill>
              <a:srgbClr val="6D2077"/>
            </a:solidFill>
            <a:round/>
            <a:headEnd/>
            <a:tailEnd/>
          </a:ln>
        </p:spPr>
        <p:txBody>
          <a:bodyPr lIns="18000" tIns="35255" rIns="18000" bIns="35255" anchor="ctr"/>
          <a:lstStyle/>
          <a:p>
            <a:pPr algn="just" defTabSz="895488">
              <a:lnSpc>
                <a:spcPct val="80000"/>
              </a:lnSpc>
              <a:spcAft>
                <a:spcPts val="196"/>
              </a:spcAft>
              <a:buClr>
                <a:srgbClr val="99CC00"/>
              </a:buClr>
              <a:tabLst>
                <a:tab pos="261185" algn="l"/>
              </a:tabLst>
              <a:defRPr/>
            </a:pPr>
            <a:endParaRPr lang="en-US" altLang="ko-KR" sz="784" dirty="0">
              <a:solidFill>
                <a:srgbClr val="000000"/>
              </a:solidFill>
              <a:latin typeface="Arial" panose="020B0604020202020204" pitchFamily="34" charset="0"/>
              <a:ea typeface="+mj-ea"/>
              <a:cs typeface="Arial" panose="020B0604020202020204" pitchFamily="34" charset="0"/>
            </a:endParaRPr>
          </a:p>
        </p:txBody>
      </p:sp>
      <p:sp>
        <p:nvSpPr>
          <p:cNvPr id="621" name="갈매기형 수장 96">
            <a:extLst>
              <a:ext uri="{FF2B5EF4-FFF2-40B4-BE49-F238E27FC236}">
                <a16:creationId xmlns:a16="http://schemas.microsoft.com/office/drawing/2014/main" id="{F854C304-1DF2-4C12-BDBC-F1AD0E8B6D33}"/>
              </a:ext>
            </a:extLst>
          </p:cNvPr>
          <p:cNvSpPr/>
          <p:nvPr/>
        </p:nvSpPr>
        <p:spPr bwMode="auto">
          <a:xfrm>
            <a:off x="6289169" y="1003247"/>
            <a:ext cx="3024000" cy="252000"/>
          </a:xfrm>
          <a:prstGeom prst="chevron">
            <a:avLst/>
          </a:prstGeom>
          <a:solidFill>
            <a:srgbClr val="6D2077"/>
          </a:solidFill>
          <a:ln w="6350" cap="flat" cmpd="sng" algn="ctr">
            <a:noFill/>
            <a:prstDash val="solid"/>
            <a:round/>
            <a:headEnd type="none" w="med" len="med"/>
            <a:tailEnd type="none" w="med" len="med"/>
          </a:ln>
          <a:effectLst/>
        </p:spPr>
        <p:txBody>
          <a:bodyPr lIns="18000" tIns="30788" rIns="18000" bIns="30788" anchor="ctr"/>
          <a:lstStyle/>
          <a:p>
            <a:pPr algn="ctr" defTabSz="781990" fontAlgn="base">
              <a:spcBef>
                <a:spcPct val="0"/>
              </a:spcBef>
              <a:spcAft>
                <a:spcPct val="0"/>
              </a:spcAft>
              <a:buClr>
                <a:srgbClr val="99CC00"/>
              </a:buClr>
              <a:tabLst>
                <a:tab pos="228080" algn="l"/>
              </a:tabLst>
              <a:defRPr/>
            </a:pPr>
            <a:r>
              <a:rPr lang="ko-KR" altLang="en-US" sz="1050" b="1" dirty="0">
                <a:solidFill>
                  <a:srgbClr val="FFFFFF"/>
                </a:solidFill>
                <a:latin typeface="Arial" panose="020B0604020202020204" pitchFamily="34" charset="0"/>
                <a:ea typeface="+mj-ea"/>
                <a:cs typeface="Arial" panose="020B0604020202020204" pitchFamily="34" charset="0"/>
              </a:rPr>
              <a:t>판매 및 서비스 제공</a:t>
            </a:r>
            <a:endParaRPr lang="en-US" altLang="ko-KR" sz="1050" b="1" dirty="0">
              <a:solidFill>
                <a:srgbClr val="FFFFFF"/>
              </a:solidFill>
              <a:latin typeface="Arial" panose="020B0604020202020204" pitchFamily="34" charset="0"/>
              <a:ea typeface="+mj-ea"/>
              <a:cs typeface="Arial" panose="020B0604020202020204" pitchFamily="34" charset="0"/>
            </a:endParaRPr>
          </a:p>
        </p:txBody>
      </p:sp>
      <p:sp>
        <p:nvSpPr>
          <p:cNvPr id="622" name="직사각형 621">
            <a:extLst>
              <a:ext uri="{FF2B5EF4-FFF2-40B4-BE49-F238E27FC236}">
                <a16:creationId xmlns:a16="http://schemas.microsoft.com/office/drawing/2014/main" id="{6EE0E035-515B-4106-85B6-052DADD6E046}"/>
              </a:ext>
            </a:extLst>
          </p:cNvPr>
          <p:cNvSpPr/>
          <p:nvPr/>
        </p:nvSpPr>
        <p:spPr bwMode="auto">
          <a:xfrm>
            <a:off x="6374539" y="1347772"/>
            <a:ext cx="470718" cy="157460"/>
          </a:xfrm>
          <a:prstGeom prst="rect">
            <a:avLst/>
          </a:prstGeom>
          <a:solidFill>
            <a:srgbClr val="FFFFFF"/>
          </a:solidFill>
          <a:ln w="9525" cap="flat" cmpd="sng" algn="ctr">
            <a:noFill/>
            <a:prstDash val="solid"/>
            <a:round/>
            <a:headEnd type="none" w="med" len="med"/>
            <a:tailEnd type="none" w="med" len="med"/>
          </a:ln>
          <a:effectLst/>
        </p:spPr>
        <p:txBody>
          <a:bodyPr vert="horz" wrap="square" lIns="18000" tIns="45720" rIns="18000" bIns="45720" numCol="1" rtlCol="0" anchor="ctr" anchorCtr="0" compatLnSpc="1">
            <a:prstTxWarp prst="textNoShape">
              <a:avLst/>
            </a:prstTxWarp>
          </a:bodyPr>
          <a:lstStyle/>
          <a:p>
            <a:pPr algn="ctr" defTabSz="457198">
              <a:spcAft>
                <a:spcPct val="35000"/>
              </a:spcAft>
              <a:tabLst>
                <a:tab pos="5714967" algn="l"/>
              </a:tabLst>
              <a:defRPr/>
            </a:pPr>
            <a:r>
              <a:rPr lang="ko-KR" altLang="en-US" sz="900" b="1" kern="0" dirty="0">
                <a:solidFill>
                  <a:srgbClr val="6D2077"/>
                </a:solidFill>
                <a:latin typeface="Arial" panose="020B0604020202020204" pitchFamily="34" charset="0"/>
                <a:ea typeface="+mj-ea"/>
                <a:cs typeface="Arial" panose="020B0604020202020204" pitchFamily="34" charset="0"/>
              </a:rPr>
              <a:t>제공</a:t>
            </a:r>
            <a:endParaRPr lang="en-GB" sz="900" b="1" kern="0" dirty="0">
              <a:solidFill>
                <a:srgbClr val="6D2077"/>
              </a:solidFill>
              <a:latin typeface="Arial" panose="020B0604020202020204" pitchFamily="34" charset="0"/>
              <a:ea typeface="+mj-ea"/>
              <a:cs typeface="Arial" panose="020B0604020202020204" pitchFamily="34" charset="0"/>
            </a:endParaRPr>
          </a:p>
        </p:txBody>
      </p:sp>
      <p:sp>
        <p:nvSpPr>
          <p:cNvPr id="676" name="오각형 226">
            <a:extLst>
              <a:ext uri="{FF2B5EF4-FFF2-40B4-BE49-F238E27FC236}">
                <a16:creationId xmlns:a16="http://schemas.microsoft.com/office/drawing/2014/main" id="{0F4DA850-FEB5-4787-B358-42E6BF1A90D4}"/>
              </a:ext>
            </a:extLst>
          </p:cNvPr>
          <p:cNvSpPr/>
          <p:nvPr/>
        </p:nvSpPr>
        <p:spPr bwMode="auto">
          <a:xfrm>
            <a:off x="566980" y="1003246"/>
            <a:ext cx="2808000" cy="252000"/>
          </a:xfrm>
          <a:prstGeom prst="homePlate">
            <a:avLst/>
          </a:prstGeom>
          <a:solidFill>
            <a:srgbClr val="00A3A1"/>
          </a:solidFill>
          <a:ln w="6350" cap="flat" cmpd="sng" algn="ctr">
            <a:noFill/>
            <a:prstDash val="solid"/>
            <a:round/>
            <a:headEnd type="none" w="med" len="med"/>
            <a:tailEnd type="none" w="med" len="med"/>
          </a:ln>
          <a:effectLst/>
        </p:spPr>
        <p:txBody>
          <a:bodyPr lIns="18000" tIns="30788" rIns="18000" bIns="30788" anchor="ctr"/>
          <a:lstStyle/>
          <a:p>
            <a:pPr algn="ctr" defTabSz="781990" fontAlgn="base">
              <a:spcBef>
                <a:spcPct val="0"/>
              </a:spcBef>
              <a:spcAft>
                <a:spcPct val="0"/>
              </a:spcAft>
              <a:buClr>
                <a:srgbClr val="99CC00"/>
              </a:buClr>
              <a:tabLst>
                <a:tab pos="228080" algn="l"/>
              </a:tabLst>
              <a:defRPr/>
            </a:pPr>
            <a:r>
              <a:rPr lang="ko-KR" altLang="en-US" sz="1050" b="1" dirty="0">
                <a:solidFill>
                  <a:srgbClr val="FFFFFF"/>
                </a:solidFill>
                <a:latin typeface="Arial" panose="020B0604020202020204" pitchFamily="34" charset="0"/>
                <a:ea typeface="+mj-ea"/>
                <a:cs typeface="Arial" panose="020B0604020202020204" pitchFamily="34" charset="0"/>
              </a:rPr>
              <a:t>개발</a:t>
            </a:r>
            <a:endParaRPr lang="en-US" altLang="ko-KR" sz="1050" b="1" dirty="0">
              <a:solidFill>
                <a:srgbClr val="FFFFFF"/>
              </a:solidFill>
              <a:latin typeface="Arial" panose="020B0604020202020204" pitchFamily="34" charset="0"/>
              <a:ea typeface="+mj-ea"/>
              <a:cs typeface="Arial" panose="020B0604020202020204" pitchFamily="34" charset="0"/>
            </a:endParaRPr>
          </a:p>
        </p:txBody>
      </p:sp>
      <p:sp>
        <p:nvSpPr>
          <p:cNvPr id="677" name="갈매기형 수장 96">
            <a:extLst>
              <a:ext uri="{FF2B5EF4-FFF2-40B4-BE49-F238E27FC236}">
                <a16:creationId xmlns:a16="http://schemas.microsoft.com/office/drawing/2014/main" id="{9CAC673F-3C15-4EAC-800C-765424931A66}"/>
              </a:ext>
            </a:extLst>
          </p:cNvPr>
          <p:cNvSpPr/>
          <p:nvPr/>
        </p:nvSpPr>
        <p:spPr bwMode="auto">
          <a:xfrm>
            <a:off x="3302074" y="1003246"/>
            <a:ext cx="3060000" cy="252000"/>
          </a:xfrm>
          <a:prstGeom prst="chevron">
            <a:avLst/>
          </a:prstGeom>
          <a:solidFill>
            <a:srgbClr val="005EB8"/>
          </a:solidFill>
          <a:ln w="6350" cap="flat" cmpd="sng" algn="ctr">
            <a:noFill/>
            <a:prstDash val="solid"/>
            <a:round/>
            <a:headEnd type="none" w="med" len="med"/>
            <a:tailEnd type="none" w="med" len="med"/>
          </a:ln>
          <a:effectLst/>
        </p:spPr>
        <p:txBody>
          <a:bodyPr lIns="18000" tIns="30788" rIns="18000" bIns="30788" anchor="ctr"/>
          <a:lstStyle/>
          <a:p>
            <a:pPr algn="ctr" defTabSz="781990" fontAlgn="base">
              <a:spcBef>
                <a:spcPct val="0"/>
              </a:spcBef>
              <a:spcAft>
                <a:spcPct val="0"/>
              </a:spcAft>
              <a:buClr>
                <a:srgbClr val="99CC00"/>
              </a:buClr>
              <a:tabLst>
                <a:tab pos="228080" algn="l"/>
              </a:tabLst>
              <a:defRPr/>
            </a:pPr>
            <a:r>
              <a:rPr lang="ko-KR" altLang="en-US" sz="1050" b="1" dirty="0">
                <a:solidFill>
                  <a:srgbClr val="FFFFFF"/>
                </a:solidFill>
                <a:latin typeface="Arial" panose="020B0604020202020204" pitchFamily="34" charset="0"/>
                <a:ea typeface="+mj-ea"/>
                <a:cs typeface="Arial" panose="020B0604020202020204" pitchFamily="34" charset="0"/>
              </a:rPr>
              <a:t>외주 제작</a:t>
            </a:r>
            <a:endParaRPr lang="en-US" altLang="ko-KR" sz="1050" b="1" dirty="0">
              <a:solidFill>
                <a:srgbClr val="FFFFFF"/>
              </a:solidFill>
              <a:latin typeface="Arial" panose="020B0604020202020204" pitchFamily="34" charset="0"/>
              <a:ea typeface="+mj-ea"/>
              <a:cs typeface="Arial" panose="020B0604020202020204" pitchFamily="34" charset="0"/>
            </a:endParaRPr>
          </a:p>
        </p:txBody>
      </p:sp>
      <p:sp>
        <p:nvSpPr>
          <p:cNvPr id="679" name="직사각형 17">
            <a:extLst>
              <a:ext uri="{FF2B5EF4-FFF2-40B4-BE49-F238E27FC236}">
                <a16:creationId xmlns:a16="http://schemas.microsoft.com/office/drawing/2014/main" id="{B83AA967-C9D9-4127-9C34-D5755E4B3637}"/>
              </a:ext>
            </a:extLst>
          </p:cNvPr>
          <p:cNvSpPr>
            <a:spLocks noChangeArrowheads="1"/>
          </p:cNvSpPr>
          <p:nvPr/>
        </p:nvSpPr>
        <p:spPr bwMode="auto">
          <a:xfrm>
            <a:off x="3364771" y="1426054"/>
            <a:ext cx="2856155" cy="4825582"/>
          </a:xfrm>
          <a:prstGeom prst="rect">
            <a:avLst/>
          </a:prstGeom>
          <a:noFill/>
          <a:ln w="9525" algn="ctr">
            <a:solidFill>
              <a:srgbClr val="0091DA"/>
            </a:solidFill>
            <a:round/>
            <a:headEnd/>
            <a:tailEnd/>
          </a:ln>
        </p:spPr>
        <p:txBody>
          <a:bodyPr lIns="18000" tIns="35255" rIns="18000" bIns="35255" anchor="ctr"/>
          <a:lstStyle/>
          <a:p>
            <a:pPr algn="just" defTabSz="895488">
              <a:lnSpc>
                <a:spcPct val="80000"/>
              </a:lnSpc>
              <a:spcAft>
                <a:spcPts val="196"/>
              </a:spcAft>
              <a:buClr>
                <a:srgbClr val="99CC00"/>
              </a:buClr>
              <a:tabLst>
                <a:tab pos="261185" algn="l"/>
              </a:tabLst>
              <a:defRPr/>
            </a:pPr>
            <a:endParaRPr lang="en-US" altLang="ko-KR" sz="784" dirty="0">
              <a:solidFill>
                <a:srgbClr val="000000"/>
              </a:solidFill>
              <a:latin typeface="Arial" panose="020B0604020202020204" pitchFamily="34" charset="0"/>
              <a:ea typeface="+mj-ea"/>
              <a:cs typeface="Arial" panose="020B0604020202020204" pitchFamily="34" charset="0"/>
            </a:endParaRPr>
          </a:p>
        </p:txBody>
      </p:sp>
      <p:sp>
        <p:nvSpPr>
          <p:cNvPr id="680" name="직사각형 679">
            <a:extLst>
              <a:ext uri="{FF2B5EF4-FFF2-40B4-BE49-F238E27FC236}">
                <a16:creationId xmlns:a16="http://schemas.microsoft.com/office/drawing/2014/main" id="{704D80C9-4803-449A-9368-6F68FA77B5A9}"/>
              </a:ext>
            </a:extLst>
          </p:cNvPr>
          <p:cNvSpPr/>
          <p:nvPr/>
        </p:nvSpPr>
        <p:spPr bwMode="auto">
          <a:xfrm>
            <a:off x="3451177" y="1346501"/>
            <a:ext cx="1188327" cy="157460"/>
          </a:xfrm>
          <a:prstGeom prst="rect">
            <a:avLst/>
          </a:prstGeom>
          <a:solidFill>
            <a:srgbClr val="FFFFFF"/>
          </a:solidFill>
          <a:ln w="9525" cap="flat" cmpd="sng" algn="ctr">
            <a:noFill/>
            <a:prstDash val="solid"/>
            <a:round/>
            <a:headEnd type="none" w="med" len="med"/>
            <a:tailEnd type="none" w="med" len="med"/>
          </a:ln>
          <a:effectLst/>
        </p:spPr>
        <p:txBody>
          <a:bodyPr vert="horz" wrap="square" lIns="18000" tIns="45720" rIns="18000" bIns="45720" numCol="1" rtlCol="0" anchor="ctr" anchorCtr="0" compatLnSpc="1">
            <a:prstTxWarp prst="textNoShape">
              <a:avLst/>
            </a:prstTxWarp>
          </a:bodyPr>
          <a:lstStyle/>
          <a:p>
            <a:pPr algn="ctr" defTabSz="457198">
              <a:spcAft>
                <a:spcPct val="35000"/>
              </a:spcAft>
              <a:tabLst>
                <a:tab pos="5714967" algn="l"/>
              </a:tabLst>
              <a:defRPr/>
            </a:pPr>
            <a:r>
              <a:rPr lang="ko-KR" altLang="en-US" sz="900" b="1" kern="0" dirty="0">
                <a:solidFill>
                  <a:srgbClr val="005EB8"/>
                </a:solidFill>
                <a:latin typeface="Arial" panose="020B0604020202020204" pitchFamily="34" charset="0"/>
                <a:ea typeface="+mj-ea"/>
                <a:cs typeface="Arial" panose="020B0604020202020204" pitchFamily="34" charset="0"/>
              </a:rPr>
              <a:t>원재료 구입 및 외주</a:t>
            </a:r>
            <a:endParaRPr lang="en-GB" sz="900" b="1" kern="0" dirty="0">
              <a:solidFill>
                <a:srgbClr val="005EB8"/>
              </a:solidFill>
              <a:latin typeface="Arial" panose="020B0604020202020204" pitchFamily="34" charset="0"/>
              <a:ea typeface="+mj-ea"/>
              <a:cs typeface="Arial" panose="020B0604020202020204" pitchFamily="34" charset="0"/>
            </a:endParaRPr>
          </a:p>
        </p:txBody>
      </p:sp>
      <p:sp>
        <p:nvSpPr>
          <p:cNvPr id="114" name="직사각형 113">
            <a:extLst>
              <a:ext uri="{FF2B5EF4-FFF2-40B4-BE49-F238E27FC236}">
                <a16:creationId xmlns:a16="http://schemas.microsoft.com/office/drawing/2014/main" id="{99BC986C-F6A8-4B98-8704-63BB6A1EF340}"/>
              </a:ext>
            </a:extLst>
          </p:cNvPr>
          <p:cNvSpPr/>
          <p:nvPr/>
        </p:nvSpPr>
        <p:spPr>
          <a:xfrm>
            <a:off x="3452453" y="3031380"/>
            <a:ext cx="597600" cy="360000"/>
          </a:xfrm>
          <a:prstGeom prst="rect">
            <a:avLst/>
          </a:prstGeom>
          <a:solidFill>
            <a:srgbClr val="005EB8"/>
          </a:solidFill>
          <a:ln w="6350" cap="flat" cmpd="sng" algn="ctr">
            <a:noFill/>
            <a:prstDash val="solid"/>
            <a:round/>
            <a:headEnd type="none" w="med" len="med"/>
            <a:tailEnd type="none" w="med" len="med"/>
          </a:ln>
          <a:effectLst/>
        </p:spPr>
        <p:txBody>
          <a:bodyPr vert="horz" wrap="square" lIns="18000" tIns="0" rIns="18000" bIns="0" numCol="1" rtlCol="0" anchor="ctr" anchorCtr="0" compatLnSpc="1">
            <a:prstTxWarp prst="textNoShape">
              <a:avLst/>
            </a:prstTxWarp>
          </a:bodyPr>
          <a:lstStyle/>
          <a:p>
            <a:pPr algn="ctr" defTabSz="781990"/>
            <a:r>
              <a:rPr lang="ko-KR" altLang="en-US" sz="800" b="1" dirty="0">
                <a:solidFill>
                  <a:prstClr val="white"/>
                </a:solidFill>
                <a:latin typeface="Arial" panose="020B0604020202020204" pitchFamily="34" charset="0"/>
                <a:ea typeface="+mj-ea"/>
                <a:cs typeface="Arial" panose="020B0604020202020204" pitchFamily="34" charset="0"/>
              </a:rPr>
              <a:t>인건비</a:t>
            </a:r>
            <a:endParaRPr lang="en-US" altLang="ko-KR" sz="800" b="1" dirty="0">
              <a:solidFill>
                <a:prstClr val="white"/>
              </a:solidFill>
              <a:latin typeface="Arial" panose="020B0604020202020204" pitchFamily="34" charset="0"/>
              <a:ea typeface="+mj-ea"/>
              <a:cs typeface="Arial" panose="020B0604020202020204" pitchFamily="34" charset="0"/>
            </a:endParaRPr>
          </a:p>
        </p:txBody>
      </p:sp>
      <p:sp>
        <p:nvSpPr>
          <p:cNvPr id="118" name="직사각형 117">
            <a:extLst>
              <a:ext uri="{FF2B5EF4-FFF2-40B4-BE49-F238E27FC236}">
                <a16:creationId xmlns:a16="http://schemas.microsoft.com/office/drawing/2014/main" id="{8D059C51-5CCC-40EA-B277-9DA0E8E41F40}"/>
              </a:ext>
            </a:extLst>
          </p:cNvPr>
          <p:cNvSpPr/>
          <p:nvPr/>
        </p:nvSpPr>
        <p:spPr>
          <a:xfrm>
            <a:off x="3447799" y="4281522"/>
            <a:ext cx="2184200" cy="368436"/>
          </a:xfrm>
          <a:prstGeom prst="rect">
            <a:avLst/>
          </a:prstGeom>
          <a:solidFill>
            <a:srgbClr val="00338D"/>
          </a:solidFill>
          <a:ln w="9525" algn="ctr">
            <a:noFill/>
            <a:prstDash val="solid"/>
            <a:round/>
            <a:headEnd/>
            <a:tailEnd/>
          </a:ln>
        </p:spPr>
        <p:txBody>
          <a:bodyPr lIns="18000" tIns="32548" rIns="18000" bIns="32548" anchor="ctr"/>
          <a:lstStyle/>
          <a:p>
            <a:pPr algn="ctr" defTabSz="826715">
              <a:lnSpc>
                <a:spcPts val="800"/>
              </a:lnSpc>
              <a:buClr>
                <a:srgbClr val="99CC00"/>
              </a:buClr>
              <a:tabLst>
                <a:tab pos="241126" algn="l"/>
              </a:tabLst>
              <a:defRPr/>
            </a:pPr>
            <a:r>
              <a:rPr lang="ko-KR" altLang="en-US" sz="800" b="1" kern="0" dirty="0">
                <a:solidFill>
                  <a:prstClr val="white"/>
                </a:solidFill>
                <a:latin typeface="Arial" panose="020B0604020202020204" pitchFamily="34" charset="0"/>
                <a:ea typeface="+mj-ea"/>
                <a:cs typeface="Arial" panose="020B0604020202020204" pitchFamily="34" charset="0"/>
              </a:rPr>
              <a:t>주요 비용</a:t>
            </a:r>
            <a:r>
              <a:rPr lang="en-US" altLang="ko-KR" sz="800" b="1" kern="0" baseline="30000" dirty="0">
                <a:solidFill>
                  <a:prstClr val="white"/>
                </a:solidFill>
                <a:latin typeface="Arial" panose="020B0604020202020204" pitchFamily="34" charset="0"/>
                <a:ea typeface="+mj-ea"/>
                <a:cs typeface="Arial" panose="020B0604020202020204" pitchFamily="34" charset="0"/>
              </a:rPr>
              <a:t>1</a:t>
            </a:r>
            <a:r>
              <a:rPr lang="ko-KR" altLang="en-US" sz="800" b="1" kern="0" dirty="0">
                <a:solidFill>
                  <a:prstClr val="white"/>
                </a:solidFill>
                <a:latin typeface="Arial" panose="020B0604020202020204" pitchFamily="34" charset="0"/>
                <a:ea typeface="+mj-ea"/>
                <a:cs typeface="Arial" panose="020B0604020202020204" pitchFamily="34" charset="0"/>
              </a:rPr>
              <a:t> </a:t>
            </a:r>
            <a:r>
              <a:rPr lang="en-US" altLang="ko-KR" sz="800" b="1" kern="0" dirty="0">
                <a:solidFill>
                  <a:prstClr val="white"/>
                </a:solidFill>
                <a:latin typeface="Arial" panose="020B0604020202020204" pitchFamily="34" charset="0"/>
                <a:ea typeface="+mj-ea"/>
                <a:cs typeface="Arial" panose="020B0604020202020204" pitchFamily="34" charset="0"/>
              </a:rPr>
              <a:t>Total</a:t>
            </a:r>
            <a:endParaRPr lang="ko-KR" altLang="en-US" sz="800" b="1" kern="0" dirty="0">
              <a:solidFill>
                <a:prstClr val="white"/>
              </a:solidFill>
              <a:latin typeface="Arial" panose="020B0604020202020204" pitchFamily="34" charset="0"/>
              <a:ea typeface="+mj-ea"/>
              <a:cs typeface="Arial" panose="020B0604020202020204" pitchFamily="34" charset="0"/>
            </a:endParaRPr>
          </a:p>
        </p:txBody>
      </p:sp>
      <p:sp>
        <p:nvSpPr>
          <p:cNvPr id="155" name="직사각형 154">
            <a:extLst>
              <a:ext uri="{FF2B5EF4-FFF2-40B4-BE49-F238E27FC236}">
                <a16:creationId xmlns:a16="http://schemas.microsoft.com/office/drawing/2014/main" id="{0D738EAD-C35B-437B-8B51-90519AAE25DE}"/>
              </a:ext>
            </a:extLst>
          </p:cNvPr>
          <p:cNvSpPr/>
          <p:nvPr/>
        </p:nvSpPr>
        <p:spPr>
          <a:xfrm>
            <a:off x="3452453" y="3448094"/>
            <a:ext cx="597600" cy="360000"/>
          </a:xfrm>
          <a:prstGeom prst="rect">
            <a:avLst/>
          </a:prstGeom>
          <a:solidFill>
            <a:srgbClr val="005EB8"/>
          </a:solidFill>
          <a:ln w="6350" cap="flat" cmpd="sng" algn="ctr">
            <a:noFill/>
            <a:prstDash val="solid"/>
            <a:round/>
            <a:headEnd type="none" w="med" len="med"/>
            <a:tailEnd type="none" w="med" len="med"/>
          </a:ln>
          <a:effectLst/>
        </p:spPr>
        <p:txBody>
          <a:bodyPr vert="horz" wrap="square" lIns="18000" tIns="0" rIns="18000" bIns="0" numCol="1" rtlCol="0" anchor="ctr" anchorCtr="0" compatLnSpc="1">
            <a:prstTxWarp prst="textNoShape">
              <a:avLst/>
            </a:prstTxWarp>
          </a:bodyPr>
          <a:lstStyle/>
          <a:p>
            <a:pPr algn="ctr" defTabSz="781990"/>
            <a:r>
              <a:rPr lang="ko-KR" altLang="en-US" sz="800" b="1" dirty="0">
                <a:solidFill>
                  <a:prstClr val="white"/>
                </a:solidFill>
                <a:latin typeface="Arial" panose="020B0604020202020204" pitchFamily="34" charset="0"/>
                <a:ea typeface="+mj-ea"/>
                <a:cs typeface="Arial" panose="020B0604020202020204" pitchFamily="34" charset="0"/>
              </a:rPr>
              <a:t>지급수수료</a:t>
            </a:r>
            <a:endParaRPr lang="en-US" altLang="ko-KR" sz="800" b="1" dirty="0">
              <a:solidFill>
                <a:prstClr val="white"/>
              </a:solidFill>
              <a:latin typeface="Arial" panose="020B0604020202020204" pitchFamily="34" charset="0"/>
              <a:ea typeface="+mj-ea"/>
              <a:cs typeface="Arial" panose="020B0604020202020204" pitchFamily="34" charset="0"/>
            </a:endParaRPr>
          </a:p>
        </p:txBody>
      </p:sp>
      <p:sp>
        <p:nvSpPr>
          <p:cNvPr id="163" name="직사각형 162">
            <a:extLst>
              <a:ext uri="{FF2B5EF4-FFF2-40B4-BE49-F238E27FC236}">
                <a16:creationId xmlns:a16="http://schemas.microsoft.com/office/drawing/2014/main" id="{96369171-1CEC-4EEF-881E-DCC673B3FC2D}"/>
              </a:ext>
            </a:extLst>
          </p:cNvPr>
          <p:cNvSpPr/>
          <p:nvPr/>
        </p:nvSpPr>
        <p:spPr>
          <a:xfrm>
            <a:off x="4095401" y="3031379"/>
            <a:ext cx="1523173" cy="360000"/>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defTabSz="457198">
              <a:defRPr/>
            </a:pPr>
            <a:r>
              <a:rPr lang="ko-KR" altLang="en-US" sz="800" dirty="0">
                <a:solidFill>
                  <a:srgbClr val="000000"/>
                </a:solidFill>
                <a:latin typeface="Arial" panose="020B0604020202020204" pitchFamily="34" charset="0"/>
                <a:ea typeface="+mj-ea"/>
                <a:cs typeface="Arial" panose="020B0604020202020204" pitchFamily="34" charset="0"/>
              </a:rPr>
              <a:t>영업 등 백오피스 임직원을 제외한 전 직원 인건비</a:t>
            </a:r>
          </a:p>
        </p:txBody>
      </p:sp>
      <p:sp>
        <p:nvSpPr>
          <p:cNvPr id="164" name="직사각형 163">
            <a:extLst>
              <a:ext uri="{FF2B5EF4-FFF2-40B4-BE49-F238E27FC236}">
                <a16:creationId xmlns:a16="http://schemas.microsoft.com/office/drawing/2014/main" id="{5ED1BFA9-0BA4-4CA7-9F73-802F4CEAF429}"/>
              </a:ext>
            </a:extLst>
          </p:cNvPr>
          <p:cNvSpPr/>
          <p:nvPr/>
        </p:nvSpPr>
        <p:spPr>
          <a:xfrm>
            <a:off x="5687795" y="3031379"/>
            <a:ext cx="451303" cy="360000"/>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r" defTabSz="457198">
              <a:defRPr/>
            </a:pPr>
            <a:r>
              <a:rPr lang="en-US" altLang="ko-KR" sz="800" dirty="0">
                <a:solidFill>
                  <a:srgbClr val="000000"/>
                </a:solidFill>
                <a:latin typeface="Arial" panose="020B0604020202020204" pitchFamily="34" charset="0"/>
                <a:ea typeface="+mj-ea"/>
                <a:cs typeface="Arial" panose="020B0604020202020204" pitchFamily="34" charset="0"/>
              </a:rPr>
              <a:t>471</a:t>
            </a:r>
            <a:endParaRPr lang="ko-KR" altLang="en-US" sz="800" dirty="0">
              <a:solidFill>
                <a:srgbClr val="000000"/>
              </a:solidFill>
              <a:latin typeface="Arial" panose="020B0604020202020204" pitchFamily="34" charset="0"/>
              <a:ea typeface="+mj-ea"/>
              <a:cs typeface="Arial" panose="020B0604020202020204" pitchFamily="34" charset="0"/>
            </a:endParaRPr>
          </a:p>
        </p:txBody>
      </p:sp>
      <p:sp>
        <p:nvSpPr>
          <p:cNvPr id="169" name="직사각형 168">
            <a:extLst>
              <a:ext uri="{FF2B5EF4-FFF2-40B4-BE49-F238E27FC236}">
                <a16:creationId xmlns:a16="http://schemas.microsoft.com/office/drawing/2014/main" id="{01FDB797-0A44-40E9-9349-F8668B7D65E2}"/>
              </a:ext>
            </a:extLst>
          </p:cNvPr>
          <p:cNvSpPr/>
          <p:nvPr/>
        </p:nvSpPr>
        <p:spPr>
          <a:xfrm>
            <a:off x="4095401" y="3448093"/>
            <a:ext cx="1523285" cy="360000"/>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defTabSz="457198">
              <a:defRPr/>
            </a:pPr>
            <a:r>
              <a:rPr lang="ko-KR" altLang="en-US" sz="800" dirty="0">
                <a:solidFill>
                  <a:srgbClr val="000000"/>
                </a:solidFill>
                <a:latin typeface="Arial" panose="020B0604020202020204" pitchFamily="34" charset="0"/>
                <a:ea typeface="+mj-ea"/>
                <a:cs typeface="Arial" panose="020B0604020202020204" pitchFamily="34" charset="0"/>
              </a:rPr>
              <a:t>클라우드 서비스 사용료 등</a:t>
            </a:r>
          </a:p>
        </p:txBody>
      </p:sp>
      <p:sp>
        <p:nvSpPr>
          <p:cNvPr id="170" name="직사각형 169">
            <a:extLst>
              <a:ext uri="{FF2B5EF4-FFF2-40B4-BE49-F238E27FC236}">
                <a16:creationId xmlns:a16="http://schemas.microsoft.com/office/drawing/2014/main" id="{569BD190-23DA-4C31-B5FE-9EBFF3998990}"/>
              </a:ext>
            </a:extLst>
          </p:cNvPr>
          <p:cNvSpPr/>
          <p:nvPr/>
        </p:nvSpPr>
        <p:spPr>
          <a:xfrm>
            <a:off x="5687795" y="3448093"/>
            <a:ext cx="451303" cy="360000"/>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r" defTabSz="457198"/>
            <a:r>
              <a:rPr lang="en-US" altLang="ko-KR" sz="800" dirty="0">
                <a:solidFill>
                  <a:srgbClr val="000000"/>
                </a:solidFill>
                <a:latin typeface="Arial" panose="020B0604020202020204" pitchFamily="34" charset="0"/>
                <a:ea typeface="+mj-ea"/>
                <a:cs typeface="Arial" panose="020B0604020202020204" pitchFamily="34" charset="0"/>
              </a:rPr>
              <a:t>139</a:t>
            </a:r>
            <a:endParaRPr lang="ko-KR" altLang="en-US" sz="800" dirty="0">
              <a:solidFill>
                <a:srgbClr val="000000"/>
              </a:solidFill>
              <a:latin typeface="Arial" panose="020B0604020202020204" pitchFamily="34" charset="0"/>
              <a:ea typeface="+mj-ea"/>
              <a:cs typeface="Arial" panose="020B0604020202020204" pitchFamily="34" charset="0"/>
            </a:endParaRPr>
          </a:p>
        </p:txBody>
      </p:sp>
      <p:sp>
        <p:nvSpPr>
          <p:cNvPr id="173" name="직사각형 172">
            <a:extLst>
              <a:ext uri="{FF2B5EF4-FFF2-40B4-BE49-F238E27FC236}">
                <a16:creationId xmlns:a16="http://schemas.microsoft.com/office/drawing/2014/main" id="{6401EFB4-366E-4F24-B529-5AC098D56D1D}"/>
              </a:ext>
            </a:extLst>
          </p:cNvPr>
          <p:cNvSpPr/>
          <p:nvPr/>
        </p:nvSpPr>
        <p:spPr>
          <a:xfrm>
            <a:off x="5683481" y="4276415"/>
            <a:ext cx="455618" cy="374282"/>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r" defTabSz="457198">
              <a:defRPr/>
            </a:pPr>
            <a:r>
              <a:rPr lang="ko-KR" altLang="en-US" sz="800" dirty="0">
                <a:solidFill>
                  <a:srgbClr val="000000"/>
                </a:solidFill>
                <a:latin typeface="Arial" panose="020B0604020202020204" pitchFamily="34" charset="0"/>
                <a:ea typeface="+mj-ea"/>
                <a:cs typeface="Arial" panose="020B0604020202020204" pitchFamily="34" charset="0"/>
              </a:rPr>
              <a:t> </a:t>
            </a:r>
            <a:r>
              <a:rPr lang="en-US" altLang="ko-KR" sz="800" dirty="0">
                <a:solidFill>
                  <a:srgbClr val="000000"/>
                </a:solidFill>
                <a:latin typeface="Arial" panose="020B0604020202020204" pitchFamily="34" charset="0"/>
                <a:ea typeface="+mj-ea"/>
                <a:cs typeface="Arial" panose="020B0604020202020204" pitchFamily="34" charset="0"/>
              </a:rPr>
              <a:t>1,899</a:t>
            </a:r>
            <a:endParaRPr lang="ko-KR" altLang="en-US" sz="800" dirty="0">
              <a:solidFill>
                <a:srgbClr val="000000"/>
              </a:solidFill>
              <a:latin typeface="Arial" panose="020B0604020202020204" pitchFamily="34" charset="0"/>
              <a:ea typeface="+mj-ea"/>
              <a:cs typeface="Arial" panose="020B0604020202020204" pitchFamily="34" charset="0"/>
            </a:endParaRPr>
          </a:p>
        </p:txBody>
      </p:sp>
      <p:sp>
        <p:nvSpPr>
          <p:cNvPr id="139" name="직사각형 227">
            <a:extLst>
              <a:ext uri="{FF2B5EF4-FFF2-40B4-BE49-F238E27FC236}">
                <a16:creationId xmlns:a16="http://schemas.microsoft.com/office/drawing/2014/main" id="{3A72D1CB-39D3-4758-8467-AAB1A75595A0}"/>
              </a:ext>
            </a:extLst>
          </p:cNvPr>
          <p:cNvSpPr/>
          <p:nvPr/>
        </p:nvSpPr>
        <p:spPr bwMode="auto">
          <a:xfrm>
            <a:off x="669866" y="3556824"/>
            <a:ext cx="495027" cy="1235454"/>
          </a:xfrm>
          <a:prstGeom prst="rect">
            <a:avLst/>
          </a:prstGeom>
          <a:solidFill>
            <a:srgbClr val="0D8180"/>
          </a:solidFill>
          <a:ln w="6350" cap="flat" cmpd="sng" algn="ctr">
            <a:solidFill>
              <a:srgbClr val="0D8180"/>
            </a:solidFill>
            <a:prstDash val="solid"/>
            <a:round/>
            <a:headEnd type="none" w="med" len="med"/>
            <a:tailEnd type="none" w="med" len="med"/>
          </a:ln>
          <a:effectLst/>
        </p:spPr>
        <p:txBody>
          <a:bodyPr vert="horz" wrap="square" lIns="18000" tIns="0" rIns="18000" bIns="0" numCol="1" rtlCol="0" anchor="ctr" anchorCtr="0" compatLnSpc="1">
            <a:prstTxWarp prst="textNoShape">
              <a:avLst/>
            </a:prstTxWarp>
          </a:bodyPr>
          <a:lstStyle/>
          <a:p>
            <a:pPr algn="ctr" defTabSz="781990"/>
            <a:r>
              <a:rPr lang="ko-KR" altLang="en-US" sz="800" b="1" dirty="0">
                <a:solidFill>
                  <a:prstClr val="white"/>
                </a:solidFill>
                <a:latin typeface="Arial" panose="020B0604020202020204" pitchFamily="34" charset="0"/>
                <a:ea typeface="+mj-ea"/>
                <a:cs typeface="Arial" panose="020B0604020202020204" pitchFamily="34" charset="0"/>
              </a:rPr>
              <a:t>서비스</a:t>
            </a:r>
          </a:p>
        </p:txBody>
      </p:sp>
      <p:sp>
        <p:nvSpPr>
          <p:cNvPr id="149" name="직사각형 227">
            <a:extLst>
              <a:ext uri="{FF2B5EF4-FFF2-40B4-BE49-F238E27FC236}">
                <a16:creationId xmlns:a16="http://schemas.microsoft.com/office/drawing/2014/main" id="{93CD34E4-29B2-4E75-A353-CC29F5E83703}"/>
              </a:ext>
            </a:extLst>
          </p:cNvPr>
          <p:cNvSpPr/>
          <p:nvPr/>
        </p:nvSpPr>
        <p:spPr bwMode="auto">
          <a:xfrm>
            <a:off x="1799930" y="3556825"/>
            <a:ext cx="1385259" cy="267594"/>
          </a:xfrm>
          <a:prstGeom prst="rect">
            <a:avLst/>
          </a:prstGeom>
          <a:solidFill>
            <a:schemeClr val="bg1"/>
          </a:solidFill>
          <a:ln w="6350" cap="flat" cmpd="sng" algn="ctr">
            <a:solidFill>
              <a:srgbClr val="00A3A1"/>
            </a:solid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defTabSz="781990">
              <a:defRPr/>
            </a:pPr>
            <a:r>
              <a:rPr lang="ko-KR" altLang="en-US" sz="800" dirty="0">
                <a:solidFill>
                  <a:srgbClr val="000000"/>
                </a:solidFill>
                <a:latin typeface="Arial" panose="020B0604020202020204" pitchFamily="34" charset="0"/>
                <a:ea typeface="+mj-ea"/>
                <a:cs typeface="Arial" panose="020B0604020202020204" pitchFamily="34" charset="0"/>
              </a:rPr>
              <a:t>클라우드 서비스를 </a:t>
            </a:r>
            <a:r>
              <a:rPr lang="ko-KR" altLang="en-US" sz="800" dirty="0" err="1">
                <a:latin typeface="Arial" panose="020B0604020202020204" pitchFamily="34" charset="0"/>
                <a:ea typeface="+mj-ea"/>
                <a:cs typeface="Arial" panose="020B0604020202020204" pitchFamily="34" charset="0"/>
              </a:rPr>
              <a:t>월정액</a:t>
            </a:r>
            <a:r>
              <a:rPr lang="ko-KR" altLang="en-US" sz="800" dirty="0">
                <a:latin typeface="Arial" panose="020B0604020202020204" pitchFamily="34" charset="0"/>
                <a:ea typeface="+mj-ea"/>
                <a:cs typeface="Arial" panose="020B0604020202020204" pitchFamily="34" charset="0"/>
              </a:rPr>
              <a:t> 형태로 제공</a:t>
            </a:r>
            <a:endParaRPr lang="en-US" altLang="ko-KR" sz="800" dirty="0">
              <a:latin typeface="Arial" panose="020B0604020202020204" pitchFamily="34" charset="0"/>
              <a:ea typeface="+mj-ea"/>
              <a:cs typeface="Arial" panose="020B0604020202020204" pitchFamily="34" charset="0"/>
            </a:endParaRPr>
          </a:p>
        </p:txBody>
      </p:sp>
      <p:sp>
        <p:nvSpPr>
          <p:cNvPr id="150" name="직사각형 17">
            <a:extLst>
              <a:ext uri="{FF2B5EF4-FFF2-40B4-BE49-F238E27FC236}">
                <a16:creationId xmlns:a16="http://schemas.microsoft.com/office/drawing/2014/main" id="{28F015E1-36A4-4142-878B-700550986C50}"/>
              </a:ext>
            </a:extLst>
          </p:cNvPr>
          <p:cNvSpPr>
            <a:spLocks noChangeArrowheads="1"/>
          </p:cNvSpPr>
          <p:nvPr/>
        </p:nvSpPr>
        <p:spPr bwMode="auto">
          <a:xfrm>
            <a:off x="566980" y="1426054"/>
            <a:ext cx="2715295" cy="4825582"/>
          </a:xfrm>
          <a:prstGeom prst="rect">
            <a:avLst/>
          </a:prstGeom>
          <a:noFill/>
          <a:ln w="9525" algn="ctr">
            <a:solidFill>
              <a:srgbClr val="6FC2B4"/>
            </a:solidFill>
            <a:round/>
            <a:headEnd/>
            <a:tailEnd/>
          </a:ln>
        </p:spPr>
        <p:txBody>
          <a:bodyPr lIns="18000" tIns="35255" rIns="18000" bIns="35255" anchor="ctr"/>
          <a:lstStyle/>
          <a:p>
            <a:pPr algn="just" defTabSz="895488">
              <a:lnSpc>
                <a:spcPct val="80000"/>
              </a:lnSpc>
              <a:spcAft>
                <a:spcPts val="196"/>
              </a:spcAft>
              <a:buClr>
                <a:srgbClr val="99CC00"/>
              </a:buClr>
              <a:tabLst>
                <a:tab pos="261185" algn="l"/>
              </a:tabLst>
            </a:pPr>
            <a:endParaRPr lang="en-US" altLang="ko-KR" sz="784" kern="0" dirty="0">
              <a:solidFill>
                <a:srgbClr val="6FC2B4"/>
              </a:solidFill>
              <a:latin typeface="Arial" panose="020B0604020202020204" pitchFamily="34" charset="0"/>
              <a:ea typeface="+mj-ea"/>
              <a:cs typeface="Arial" panose="020B0604020202020204" pitchFamily="34" charset="0"/>
            </a:endParaRPr>
          </a:p>
        </p:txBody>
      </p:sp>
      <p:sp>
        <p:nvSpPr>
          <p:cNvPr id="151" name="직사각형 150">
            <a:extLst>
              <a:ext uri="{FF2B5EF4-FFF2-40B4-BE49-F238E27FC236}">
                <a16:creationId xmlns:a16="http://schemas.microsoft.com/office/drawing/2014/main" id="{C59794C0-11E0-40A5-B9ED-88DC47F18D0C}"/>
              </a:ext>
            </a:extLst>
          </p:cNvPr>
          <p:cNvSpPr/>
          <p:nvPr/>
        </p:nvSpPr>
        <p:spPr bwMode="auto">
          <a:xfrm>
            <a:off x="643514" y="1346501"/>
            <a:ext cx="482711" cy="157460"/>
          </a:xfrm>
          <a:prstGeom prst="rect">
            <a:avLst/>
          </a:prstGeom>
          <a:solidFill>
            <a:srgbClr val="FFFFFF"/>
          </a:solidFill>
          <a:ln w="9525" cap="flat" cmpd="sng" algn="ctr">
            <a:noFill/>
            <a:prstDash val="solid"/>
            <a:round/>
            <a:headEnd type="none" w="med" len="med"/>
            <a:tailEnd type="none" w="med" len="med"/>
          </a:ln>
          <a:effectLst/>
        </p:spPr>
        <p:txBody>
          <a:bodyPr vert="horz" wrap="square" lIns="18000" tIns="44774" rIns="18000" bIns="44774" numCol="1" rtlCol="0" anchor="ctr" anchorCtr="0" compatLnSpc="1">
            <a:prstTxWarp prst="textNoShape">
              <a:avLst/>
            </a:prstTxWarp>
          </a:bodyPr>
          <a:lstStyle/>
          <a:p>
            <a:pPr algn="ctr" defTabSz="895488">
              <a:spcAft>
                <a:spcPct val="35000"/>
              </a:spcAft>
              <a:tabLst>
                <a:tab pos="5596796" algn="l"/>
              </a:tabLst>
            </a:pPr>
            <a:r>
              <a:rPr lang="ko-KR" altLang="en-US" sz="900" b="1" kern="0" dirty="0">
                <a:solidFill>
                  <a:srgbClr val="00A3A1"/>
                </a:solidFill>
                <a:latin typeface="Arial" panose="020B0604020202020204" pitchFamily="34" charset="0"/>
                <a:ea typeface="+mj-ea"/>
                <a:cs typeface="Arial" panose="020B0604020202020204" pitchFamily="34" charset="0"/>
              </a:rPr>
              <a:t>제</a:t>
            </a:r>
            <a:r>
              <a:rPr lang="en-US" altLang="ko-KR" sz="900" b="1" kern="0" dirty="0">
                <a:solidFill>
                  <a:srgbClr val="00A3A1"/>
                </a:solidFill>
                <a:latin typeface="Arial" panose="020B0604020202020204" pitchFamily="34" charset="0"/>
                <a:ea typeface="+mj-ea"/>
                <a:cs typeface="Arial" panose="020B0604020202020204" pitchFamily="34" charset="0"/>
              </a:rPr>
              <a:t>/</a:t>
            </a:r>
            <a:r>
              <a:rPr lang="ko-KR" altLang="en-US" sz="900" b="1" kern="0" dirty="0">
                <a:solidFill>
                  <a:srgbClr val="00A3A1"/>
                </a:solidFill>
                <a:latin typeface="Arial" panose="020B0604020202020204" pitchFamily="34" charset="0"/>
                <a:ea typeface="+mj-ea"/>
                <a:cs typeface="Arial" panose="020B0604020202020204" pitchFamily="34" charset="0"/>
              </a:rPr>
              <a:t>상품</a:t>
            </a:r>
            <a:endParaRPr lang="en-GB" sz="900" b="1" kern="0" dirty="0">
              <a:solidFill>
                <a:srgbClr val="00A3A1"/>
              </a:solidFill>
              <a:latin typeface="Arial" panose="020B0604020202020204" pitchFamily="34" charset="0"/>
              <a:ea typeface="+mj-ea"/>
              <a:cs typeface="Arial" panose="020B0604020202020204" pitchFamily="34" charset="0"/>
            </a:endParaRPr>
          </a:p>
        </p:txBody>
      </p:sp>
      <p:sp>
        <p:nvSpPr>
          <p:cNvPr id="152" name="직사각형 227">
            <a:extLst>
              <a:ext uri="{FF2B5EF4-FFF2-40B4-BE49-F238E27FC236}">
                <a16:creationId xmlns:a16="http://schemas.microsoft.com/office/drawing/2014/main" id="{9E6BCBCD-B5E1-4161-9986-E3C2B6DA1193}"/>
              </a:ext>
            </a:extLst>
          </p:cNvPr>
          <p:cNvSpPr/>
          <p:nvPr/>
        </p:nvSpPr>
        <p:spPr bwMode="auto">
          <a:xfrm>
            <a:off x="669866" y="2252643"/>
            <a:ext cx="495027" cy="1236990"/>
          </a:xfrm>
          <a:prstGeom prst="rect">
            <a:avLst/>
          </a:prstGeom>
          <a:solidFill>
            <a:srgbClr val="0D8180"/>
          </a:solidFill>
          <a:ln w="6350" cap="flat" cmpd="sng" algn="ctr">
            <a:solidFill>
              <a:srgbClr val="0D8180"/>
            </a:solidFill>
            <a:prstDash val="solid"/>
            <a:round/>
            <a:headEnd type="none" w="med" len="med"/>
            <a:tailEnd type="none" w="med" len="med"/>
          </a:ln>
          <a:effectLst/>
        </p:spPr>
        <p:txBody>
          <a:bodyPr vert="horz" wrap="square" lIns="18000" tIns="0" rIns="18000" bIns="0" numCol="1" rtlCol="0" anchor="ctr" anchorCtr="0" compatLnSpc="1">
            <a:prstTxWarp prst="textNoShape">
              <a:avLst/>
            </a:prstTxWarp>
          </a:bodyPr>
          <a:lstStyle/>
          <a:p>
            <a:pPr algn="ctr" defTabSz="781990"/>
            <a:r>
              <a:rPr lang="en-US" altLang="ko-KR" sz="800" b="1" dirty="0">
                <a:solidFill>
                  <a:prstClr val="white"/>
                </a:solidFill>
                <a:latin typeface="Arial" panose="020B0604020202020204" pitchFamily="34" charset="0"/>
                <a:ea typeface="+mj-ea"/>
                <a:cs typeface="Arial" panose="020B0604020202020204" pitchFamily="34" charset="0"/>
              </a:rPr>
              <a:t>H/W</a:t>
            </a:r>
          </a:p>
        </p:txBody>
      </p:sp>
      <p:sp>
        <p:nvSpPr>
          <p:cNvPr id="153" name="직사각형 227">
            <a:extLst>
              <a:ext uri="{FF2B5EF4-FFF2-40B4-BE49-F238E27FC236}">
                <a16:creationId xmlns:a16="http://schemas.microsoft.com/office/drawing/2014/main" id="{4D4415CC-F2A3-472B-A81F-2472DD32A0ED}"/>
              </a:ext>
            </a:extLst>
          </p:cNvPr>
          <p:cNvSpPr/>
          <p:nvPr/>
        </p:nvSpPr>
        <p:spPr bwMode="auto">
          <a:xfrm>
            <a:off x="1796182" y="2252643"/>
            <a:ext cx="1389007" cy="386933"/>
          </a:xfrm>
          <a:prstGeom prst="rect">
            <a:avLst/>
          </a:prstGeom>
          <a:solidFill>
            <a:schemeClr val="bg1"/>
          </a:solidFill>
          <a:ln w="6350" cap="flat" cmpd="sng" algn="ctr">
            <a:solidFill>
              <a:srgbClr val="00A3A1"/>
            </a:solid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defTabSz="781990"/>
            <a:r>
              <a:rPr lang="ko-KR" altLang="en-US" sz="800" dirty="0">
                <a:solidFill>
                  <a:srgbClr val="000000"/>
                </a:solidFill>
                <a:latin typeface="Arial" panose="020B0604020202020204" pitchFamily="34" charset="0"/>
                <a:ea typeface="+mj-ea"/>
                <a:cs typeface="Arial" panose="020B0604020202020204" pitchFamily="34" charset="0"/>
              </a:rPr>
              <a:t>실시간 온도 추적 및 위치추적이 가능한 데이터 </a:t>
            </a:r>
            <a:r>
              <a:rPr lang="ko-KR" altLang="en-US" sz="800" dirty="0" err="1">
                <a:solidFill>
                  <a:srgbClr val="000000"/>
                </a:solidFill>
                <a:latin typeface="Arial" panose="020B0604020202020204" pitchFamily="34" charset="0"/>
                <a:ea typeface="+mj-ea"/>
                <a:cs typeface="Arial" panose="020B0604020202020204" pitchFamily="34" charset="0"/>
              </a:rPr>
              <a:t>로거</a:t>
            </a:r>
            <a:r>
              <a:rPr lang="ko-KR" altLang="en-US" sz="800" dirty="0">
                <a:solidFill>
                  <a:srgbClr val="000000"/>
                </a:solidFill>
                <a:latin typeface="Arial" panose="020B0604020202020204" pitchFamily="34" charset="0"/>
                <a:ea typeface="+mj-ea"/>
                <a:cs typeface="Arial" panose="020B0604020202020204" pitchFamily="34" charset="0"/>
              </a:rPr>
              <a:t> </a:t>
            </a:r>
            <a:r>
              <a:rPr lang="en-US" altLang="ko-KR" sz="800" dirty="0">
                <a:solidFill>
                  <a:srgbClr val="000000"/>
                </a:solidFill>
                <a:latin typeface="Arial" panose="020B0604020202020204" pitchFamily="34" charset="0"/>
                <a:ea typeface="+mj-ea"/>
                <a:cs typeface="Arial" panose="020B0604020202020204" pitchFamily="34" charset="0"/>
              </a:rPr>
              <a:t>(</a:t>
            </a:r>
            <a:r>
              <a:rPr lang="ko-KR" altLang="en-US" sz="800" dirty="0">
                <a:solidFill>
                  <a:srgbClr val="000000"/>
                </a:solidFill>
                <a:latin typeface="Arial" panose="020B0604020202020204" pitchFamily="34" charset="0"/>
                <a:ea typeface="+mj-ea"/>
                <a:cs typeface="Arial" panose="020B0604020202020204" pitchFamily="34" charset="0"/>
              </a:rPr>
              <a:t>판매예정</a:t>
            </a:r>
            <a:r>
              <a:rPr lang="en-US" altLang="ko-KR" sz="800" dirty="0">
                <a:solidFill>
                  <a:srgbClr val="000000"/>
                </a:solidFill>
                <a:latin typeface="Arial" panose="020B0604020202020204" pitchFamily="34" charset="0"/>
                <a:ea typeface="+mj-ea"/>
                <a:cs typeface="Arial" panose="020B0604020202020204" pitchFamily="34" charset="0"/>
              </a:rPr>
              <a:t>)</a:t>
            </a:r>
          </a:p>
        </p:txBody>
      </p:sp>
      <p:sp>
        <p:nvSpPr>
          <p:cNvPr id="197" name="직사각형 196">
            <a:extLst>
              <a:ext uri="{FF2B5EF4-FFF2-40B4-BE49-F238E27FC236}">
                <a16:creationId xmlns:a16="http://schemas.microsoft.com/office/drawing/2014/main" id="{D5DE38EE-9542-4309-BDDC-C6D2C1EA31E7}"/>
              </a:ext>
            </a:extLst>
          </p:cNvPr>
          <p:cNvSpPr/>
          <p:nvPr/>
        </p:nvSpPr>
        <p:spPr>
          <a:xfrm>
            <a:off x="3452453" y="3862129"/>
            <a:ext cx="597600" cy="360000"/>
          </a:xfrm>
          <a:prstGeom prst="rect">
            <a:avLst/>
          </a:prstGeom>
          <a:solidFill>
            <a:srgbClr val="005EB8"/>
          </a:solidFill>
          <a:ln w="6350" cap="flat" cmpd="sng" algn="ctr">
            <a:noFill/>
            <a:prstDash val="solid"/>
            <a:round/>
            <a:headEnd type="none" w="med" len="med"/>
            <a:tailEnd type="none" w="med" len="med"/>
          </a:ln>
          <a:effectLst/>
        </p:spPr>
        <p:txBody>
          <a:bodyPr vert="horz" wrap="square" lIns="18000" tIns="0" rIns="18000" bIns="0" numCol="1" rtlCol="0" anchor="ctr" anchorCtr="0" compatLnSpc="1">
            <a:prstTxWarp prst="textNoShape">
              <a:avLst/>
            </a:prstTxWarp>
          </a:bodyPr>
          <a:lstStyle/>
          <a:p>
            <a:pPr algn="ctr" defTabSz="781990"/>
            <a:r>
              <a:rPr lang="ko-KR" altLang="en-US" sz="800" b="1" dirty="0">
                <a:solidFill>
                  <a:prstClr val="white"/>
                </a:solidFill>
                <a:latin typeface="Arial" panose="020B0604020202020204" pitchFamily="34" charset="0"/>
                <a:ea typeface="+mj-ea"/>
                <a:cs typeface="Arial" panose="020B0604020202020204" pitchFamily="34" charset="0"/>
              </a:rPr>
              <a:t>운반비</a:t>
            </a:r>
            <a:endParaRPr lang="en-US" altLang="ko-KR" sz="800" b="1" dirty="0">
              <a:solidFill>
                <a:prstClr val="white"/>
              </a:solidFill>
              <a:latin typeface="Arial" panose="020B0604020202020204" pitchFamily="34" charset="0"/>
              <a:ea typeface="+mj-ea"/>
              <a:cs typeface="Arial" panose="020B0604020202020204" pitchFamily="34" charset="0"/>
            </a:endParaRPr>
          </a:p>
        </p:txBody>
      </p:sp>
      <p:sp>
        <p:nvSpPr>
          <p:cNvPr id="198" name="직사각형 197">
            <a:extLst>
              <a:ext uri="{FF2B5EF4-FFF2-40B4-BE49-F238E27FC236}">
                <a16:creationId xmlns:a16="http://schemas.microsoft.com/office/drawing/2014/main" id="{CB3FA315-9802-4661-8805-FBF3B177172D}"/>
              </a:ext>
            </a:extLst>
          </p:cNvPr>
          <p:cNvSpPr/>
          <p:nvPr/>
        </p:nvSpPr>
        <p:spPr>
          <a:xfrm>
            <a:off x="4095401" y="3862128"/>
            <a:ext cx="1523285" cy="360000"/>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defTabSz="457198">
              <a:defRPr/>
            </a:pPr>
            <a:r>
              <a:rPr lang="ko-KR" altLang="en-US" sz="800" dirty="0">
                <a:solidFill>
                  <a:srgbClr val="000000"/>
                </a:solidFill>
                <a:latin typeface="Arial" panose="020B0604020202020204" pitchFamily="34" charset="0"/>
                <a:ea typeface="+mj-ea"/>
                <a:cs typeface="Arial" panose="020B0604020202020204" pitchFamily="34" charset="0"/>
              </a:rPr>
              <a:t>제품</a:t>
            </a:r>
            <a:r>
              <a:rPr lang="en-US" altLang="ko-KR" sz="800" dirty="0">
                <a:solidFill>
                  <a:srgbClr val="000000"/>
                </a:solidFill>
                <a:latin typeface="Arial" panose="020B0604020202020204" pitchFamily="34" charset="0"/>
                <a:ea typeface="+mj-ea"/>
                <a:cs typeface="Arial" panose="020B0604020202020204" pitchFamily="34" charset="0"/>
              </a:rPr>
              <a:t> </a:t>
            </a:r>
            <a:r>
              <a:rPr lang="ko-KR" altLang="en-US" sz="800" dirty="0">
                <a:solidFill>
                  <a:srgbClr val="000000"/>
                </a:solidFill>
                <a:latin typeface="Arial" panose="020B0604020202020204" pitchFamily="34" charset="0"/>
                <a:ea typeface="+mj-ea"/>
                <a:cs typeface="Arial" panose="020B0604020202020204" pitchFamily="34" charset="0"/>
              </a:rPr>
              <a:t>등 운반비</a:t>
            </a:r>
          </a:p>
        </p:txBody>
      </p:sp>
      <p:sp>
        <p:nvSpPr>
          <p:cNvPr id="199" name="직사각형 198">
            <a:extLst>
              <a:ext uri="{FF2B5EF4-FFF2-40B4-BE49-F238E27FC236}">
                <a16:creationId xmlns:a16="http://schemas.microsoft.com/office/drawing/2014/main" id="{DE625D5A-10C0-4975-BF80-F1C45F161028}"/>
              </a:ext>
            </a:extLst>
          </p:cNvPr>
          <p:cNvSpPr/>
          <p:nvPr/>
        </p:nvSpPr>
        <p:spPr>
          <a:xfrm>
            <a:off x="5687795" y="3862128"/>
            <a:ext cx="451303" cy="360000"/>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r" defTabSz="457198">
              <a:defRPr/>
            </a:pPr>
            <a:r>
              <a:rPr lang="en-US" altLang="ko-KR" sz="800" dirty="0">
                <a:solidFill>
                  <a:srgbClr val="000000"/>
                </a:solidFill>
                <a:latin typeface="Arial" panose="020B0604020202020204" pitchFamily="34" charset="0"/>
                <a:ea typeface="+mj-ea"/>
                <a:cs typeface="Arial" panose="020B0604020202020204" pitchFamily="34" charset="0"/>
              </a:rPr>
              <a:t>9</a:t>
            </a:r>
            <a:endParaRPr lang="ko-KR" altLang="en-US" sz="800" dirty="0">
              <a:solidFill>
                <a:srgbClr val="000000"/>
              </a:solidFill>
              <a:latin typeface="Arial" panose="020B0604020202020204" pitchFamily="34" charset="0"/>
              <a:ea typeface="+mj-ea"/>
              <a:cs typeface="Arial" panose="020B0604020202020204" pitchFamily="34" charset="0"/>
            </a:endParaRPr>
          </a:p>
        </p:txBody>
      </p:sp>
      <p:sp>
        <p:nvSpPr>
          <p:cNvPr id="165" name="직사각형 17">
            <a:extLst>
              <a:ext uri="{FF2B5EF4-FFF2-40B4-BE49-F238E27FC236}">
                <a16:creationId xmlns:a16="http://schemas.microsoft.com/office/drawing/2014/main" id="{05B087A8-ECD9-4287-BA88-23937C7C5330}"/>
              </a:ext>
            </a:extLst>
          </p:cNvPr>
          <p:cNvSpPr>
            <a:spLocks noChangeArrowheads="1"/>
          </p:cNvSpPr>
          <p:nvPr/>
        </p:nvSpPr>
        <p:spPr bwMode="auto">
          <a:xfrm>
            <a:off x="6553923" y="1511018"/>
            <a:ext cx="867049" cy="207662"/>
          </a:xfrm>
          <a:prstGeom prst="rect">
            <a:avLst/>
          </a:prstGeom>
          <a:noFill/>
          <a:ln w="9525" algn="ctr">
            <a:noFill/>
            <a:round/>
            <a:headEnd/>
            <a:tailEnd/>
          </a:ln>
        </p:spPr>
        <p:txBody>
          <a:bodyPr lIns="18000" tIns="35255" rIns="18000" bIns="35255" anchor="b" anchorCtr="0"/>
          <a:lstStyle/>
          <a:p>
            <a:pPr algn="ctr" defTabSz="895488">
              <a:lnSpc>
                <a:spcPct val="80000"/>
              </a:lnSpc>
              <a:spcAft>
                <a:spcPct val="35000"/>
              </a:spcAft>
              <a:buClr>
                <a:srgbClr val="99CC00"/>
              </a:buClr>
              <a:tabLst>
                <a:tab pos="261185" algn="l"/>
              </a:tabLst>
              <a:defRPr/>
            </a:pPr>
            <a:r>
              <a:rPr lang="ko-KR" altLang="en-US" sz="800" dirty="0">
                <a:solidFill>
                  <a:srgbClr val="6D2077"/>
                </a:solidFill>
                <a:latin typeface="Arial" panose="020B0604020202020204" pitchFamily="34" charset="0"/>
                <a:ea typeface="+mj-ea"/>
                <a:cs typeface="Arial" panose="020B0604020202020204" pitchFamily="34" charset="0"/>
              </a:rPr>
              <a:t>주요 매출처</a:t>
            </a:r>
            <a:endParaRPr lang="en-US" altLang="ko-KR" sz="800" dirty="0">
              <a:solidFill>
                <a:srgbClr val="6D2077"/>
              </a:solidFill>
              <a:latin typeface="Arial" panose="020B0604020202020204" pitchFamily="34" charset="0"/>
              <a:ea typeface="+mj-ea"/>
              <a:cs typeface="Arial" panose="020B0604020202020204" pitchFamily="34" charset="0"/>
            </a:endParaRPr>
          </a:p>
        </p:txBody>
      </p:sp>
      <p:cxnSp>
        <p:nvCxnSpPr>
          <p:cNvPr id="166" name="직선 연결선 165">
            <a:extLst>
              <a:ext uri="{FF2B5EF4-FFF2-40B4-BE49-F238E27FC236}">
                <a16:creationId xmlns:a16="http://schemas.microsoft.com/office/drawing/2014/main" id="{42B9CDD2-20FB-44F5-9B37-415D8E2F8E38}"/>
              </a:ext>
            </a:extLst>
          </p:cNvPr>
          <p:cNvCxnSpPr>
            <a:cxnSpLocks/>
          </p:cNvCxnSpPr>
          <p:nvPr/>
        </p:nvCxnSpPr>
        <p:spPr bwMode="auto">
          <a:xfrm>
            <a:off x="6365050" y="1710441"/>
            <a:ext cx="1244795" cy="0"/>
          </a:xfrm>
          <a:prstGeom prst="line">
            <a:avLst/>
          </a:prstGeom>
          <a:solidFill>
            <a:srgbClr val="E5E5CC"/>
          </a:solidFill>
          <a:ln w="9525" cap="flat" cmpd="sng" algn="ctr">
            <a:solidFill>
              <a:srgbClr val="6D2077"/>
            </a:solidFill>
            <a:prstDash val="solid"/>
            <a:round/>
            <a:headEnd type="none" w="med" len="med"/>
            <a:tailEnd type="none" w="med" len="med"/>
          </a:ln>
          <a:effectLst/>
        </p:spPr>
      </p:cxnSp>
      <p:cxnSp>
        <p:nvCxnSpPr>
          <p:cNvPr id="171" name="직선 연결선 170">
            <a:extLst>
              <a:ext uri="{FF2B5EF4-FFF2-40B4-BE49-F238E27FC236}">
                <a16:creationId xmlns:a16="http://schemas.microsoft.com/office/drawing/2014/main" id="{4A9EDEF0-06EF-44A5-BAFD-AC77405FB20B}"/>
              </a:ext>
            </a:extLst>
          </p:cNvPr>
          <p:cNvCxnSpPr>
            <a:cxnSpLocks/>
          </p:cNvCxnSpPr>
          <p:nvPr/>
        </p:nvCxnSpPr>
        <p:spPr bwMode="auto">
          <a:xfrm>
            <a:off x="8155001" y="1710441"/>
            <a:ext cx="1024998" cy="0"/>
          </a:xfrm>
          <a:prstGeom prst="line">
            <a:avLst/>
          </a:prstGeom>
          <a:solidFill>
            <a:srgbClr val="E5E5CC"/>
          </a:solidFill>
          <a:ln w="9525" cap="flat" cmpd="sng" algn="ctr">
            <a:solidFill>
              <a:srgbClr val="6D2077"/>
            </a:solidFill>
            <a:prstDash val="solid"/>
            <a:round/>
            <a:headEnd type="none" w="med" len="med"/>
            <a:tailEnd type="none" w="med" len="med"/>
          </a:ln>
          <a:effectLst/>
        </p:spPr>
      </p:cxnSp>
      <p:sp>
        <p:nvSpPr>
          <p:cNvPr id="172" name="직사각형 17">
            <a:extLst>
              <a:ext uri="{FF2B5EF4-FFF2-40B4-BE49-F238E27FC236}">
                <a16:creationId xmlns:a16="http://schemas.microsoft.com/office/drawing/2014/main" id="{8C95FEDC-46CB-4AF3-A8F9-36CA9EF41A4F}"/>
              </a:ext>
            </a:extLst>
          </p:cNvPr>
          <p:cNvSpPr>
            <a:spLocks noChangeArrowheads="1"/>
          </p:cNvSpPr>
          <p:nvPr/>
        </p:nvSpPr>
        <p:spPr bwMode="auto">
          <a:xfrm>
            <a:off x="8288741" y="1542078"/>
            <a:ext cx="728315" cy="174442"/>
          </a:xfrm>
          <a:prstGeom prst="rect">
            <a:avLst/>
          </a:prstGeom>
          <a:noFill/>
          <a:ln w="9525" algn="ctr">
            <a:noFill/>
            <a:round/>
            <a:headEnd/>
            <a:tailEnd/>
          </a:ln>
        </p:spPr>
        <p:txBody>
          <a:bodyPr lIns="18000" tIns="35255" rIns="18000" bIns="35255" anchor="b" anchorCtr="0"/>
          <a:lstStyle/>
          <a:p>
            <a:pPr algn="ctr" defTabSz="895488">
              <a:lnSpc>
                <a:spcPct val="80000"/>
              </a:lnSpc>
              <a:spcAft>
                <a:spcPct val="35000"/>
              </a:spcAft>
              <a:buClr>
                <a:srgbClr val="99CC00"/>
              </a:buClr>
              <a:tabLst>
                <a:tab pos="261185" algn="l"/>
              </a:tabLst>
              <a:defRPr/>
            </a:pPr>
            <a:r>
              <a:rPr lang="ko-KR" altLang="en-US" sz="800" dirty="0">
                <a:solidFill>
                  <a:srgbClr val="6D2077"/>
                </a:solidFill>
                <a:latin typeface="Arial" panose="020B0604020202020204" pitchFamily="34" charset="0"/>
                <a:ea typeface="+mj-ea"/>
                <a:cs typeface="Arial" panose="020B0604020202020204" pitchFamily="34" charset="0"/>
              </a:rPr>
              <a:t>대금회수기간</a:t>
            </a:r>
            <a:endParaRPr lang="en-US" altLang="ko-KR" sz="800" baseline="30000" dirty="0">
              <a:solidFill>
                <a:srgbClr val="6D2077"/>
              </a:solidFill>
              <a:latin typeface="Arial" panose="020B0604020202020204" pitchFamily="34" charset="0"/>
              <a:ea typeface="+mj-ea"/>
              <a:cs typeface="Arial" panose="020B0604020202020204" pitchFamily="34" charset="0"/>
            </a:endParaRPr>
          </a:p>
        </p:txBody>
      </p:sp>
      <p:cxnSp>
        <p:nvCxnSpPr>
          <p:cNvPr id="175" name="직선 연결선 174">
            <a:extLst>
              <a:ext uri="{FF2B5EF4-FFF2-40B4-BE49-F238E27FC236}">
                <a16:creationId xmlns:a16="http://schemas.microsoft.com/office/drawing/2014/main" id="{E4A9B7EF-96CF-4BDB-A09C-1BF0F7DD8A08}"/>
              </a:ext>
            </a:extLst>
          </p:cNvPr>
          <p:cNvCxnSpPr>
            <a:cxnSpLocks/>
          </p:cNvCxnSpPr>
          <p:nvPr/>
        </p:nvCxnSpPr>
        <p:spPr bwMode="auto">
          <a:xfrm>
            <a:off x="7672227" y="1710441"/>
            <a:ext cx="429593" cy="0"/>
          </a:xfrm>
          <a:prstGeom prst="line">
            <a:avLst/>
          </a:prstGeom>
          <a:solidFill>
            <a:srgbClr val="E5E5CC"/>
          </a:solidFill>
          <a:ln w="9525" cap="flat" cmpd="sng" algn="ctr">
            <a:solidFill>
              <a:srgbClr val="6D2077"/>
            </a:solidFill>
            <a:prstDash val="solid"/>
            <a:round/>
            <a:headEnd type="none" w="med" len="med"/>
            <a:tailEnd type="none" w="med" len="med"/>
          </a:ln>
          <a:effectLst/>
        </p:spPr>
      </p:cxnSp>
      <p:sp>
        <p:nvSpPr>
          <p:cNvPr id="176" name="직사각형 17">
            <a:extLst>
              <a:ext uri="{FF2B5EF4-FFF2-40B4-BE49-F238E27FC236}">
                <a16:creationId xmlns:a16="http://schemas.microsoft.com/office/drawing/2014/main" id="{A1441EEF-F117-428D-8919-73982A702B6E}"/>
              </a:ext>
            </a:extLst>
          </p:cNvPr>
          <p:cNvSpPr>
            <a:spLocks noChangeArrowheads="1"/>
          </p:cNvSpPr>
          <p:nvPr/>
        </p:nvSpPr>
        <p:spPr bwMode="auto">
          <a:xfrm>
            <a:off x="7671816" y="1552650"/>
            <a:ext cx="437131" cy="163870"/>
          </a:xfrm>
          <a:prstGeom prst="rect">
            <a:avLst/>
          </a:prstGeom>
          <a:noFill/>
          <a:ln w="9525" algn="ctr">
            <a:noFill/>
            <a:round/>
            <a:headEnd/>
            <a:tailEnd/>
          </a:ln>
        </p:spPr>
        <p:txBody>
          <a:bodyPr lIns="18000" tIns="35255" rIns="18000" bIns="35255" anchor="b" anchorCtr="0"/>
          <a:lstStyle/>
          <a:p>
            <a:pPr algn="ctr" defTabSz="895488">
              <a:lnSpc>
                <a:spcPct val="80000"/>
              </a:lnSpc>
              <a:spcAft>
                <a:spcPct val="35000"/>
              </a:spcAft>
              <a:buClr>
                <a:srgbClr val="99CC00"/>
              </a:buClr>
              <a:tabLst>
                <a:tab pos="261185" algn="l"/>
              </a:tabLst>
              <a:defRPr/>
            </a:pPr>
            <a:r>
              <a:rPr lang="ko-KR" altLang="en-US" sz="800" dirty="0">
                <a:solidFill>
                  <a:srgbClr val="6D2077"/>
                </a:solidFill>
                <a:latin typeface="Arial" panose="020B0604020202020204" pitchFamily="34" charset="0"/>
                <a:ea typeface="+mj-ea"/>
                <a:cs typeface="Arial" panose="020B0604020202020204" pitchFamily="34" charset="0"/>
              </a:rPr>
              <a:t>매출액</a:t>
            </a:r>
            <a:r>
              <a:rPr lang="en-US" altLang="ko-KR" sz="800" baseline="30000" dirty="0">
                <a:solidFill>
                  <a:srgbClr val="6D2077"/>
                </a:solidFill>
                <a:latin typeface="Arial" panose="020B0604020202020204" pitchFamily="34" charset="0"/>
                <a:ea typeface="+mj-ea"/>
                <a:cs typeface="Arial" panose="020B0604020202020204" pitchFamily="34" charset="0"/>
              </a:rPr>
              <a:t>4</a:t>
            </a:r>
          </a:p>
        </p:txBody>
      </p:sp>
      <p:sp>
        <p:nvSpPr>
          <p:cNvPr id="670" name="직사각형 227">
            <a:extLst>
              <a:ext uri="{FF2B5EF4-FFF2-40B4-BE49-F238E27FC236}">
                <a16:creationId xmlns:a16="http://schemas.microsoft.com/office/drawing/2014/main" id="{4946DBFC-BA4D-4CAF-8E55-D73551CF57DE}"/>
              </a:ext>
            </a:extLst>
          </p:cNvPr>
          <p:cNvSpPr/>
          <p:nvPr/>
        </p:nvSpPr>
        <p:spPr bwMode="auto">
          <a:xfrm>
            <a:off x="3452453" y="1778917"/>
            <a:ext cx="597600" cy="815362"/>
          </a:xfrm>
          <a:prstGeom prst="rect">
            <a:avLst/>
          </a:prstGeom>
          <a:solidFill>
            <a:srgbClr val="005EB8"/>
          </a:solidFill>
          <a:ln w="6350" cap="flat" cmpd="sng" algn="ctr">
            <a:noFill/>
            <a:prstDash val="solid"/>
            <a:round/>
            <a:headEnd type="none" w="med" len="med"/>
            <a:tailEnd type="none" w="med" len="med"/>
          </a:ln>
          <a:effectLst/>
        </p:spPr>
        <p:txBody>
          <a:bodyPr vert="horz" wrap="square" lIns="18000" tIns="0" rIns="18000" bIns="0" numCol="1" rtlCol="0" anchor="ctr" anchorCtr="0" compatLnSpc="1">
            <a:prstTxWarp prst="textNoShape">
              <a:avLst/>
            </a:prstTxWarp>
          </a:bodyPr>
          <a:lstStyle/>
          <a:p>
            <a:pPr algn="ctr" defTabSz="781990">
              <a:defRPr/>
            </a:pPr>
            <a:r>
              <a:rPr lang="ko-KR" altLang="en-US" sz="800" b="1" dirty="0">
                <a:solidFill>
                  <a:prstClr val="white"/>
                </a:solidFill>
                <a:latin typeface="Arial" panose="020B0604020202020204" pitchFamily="34" charset="0"/>
                <a:ea typeface="+mj-ea"/>
                <a:cs typeface="Arial" panose="020B0604020202020204" pitchFamily="34" charset="0"/>
              </a:rPr>
              <a:t>원재료비</a:t>
            </a:r>
            <a:r>
              <a:rPr lang="en-US" altLang="ko-KR" sz="800" b="1" baseline="30000" dirty="0">
                <a:solidFill>
                  <a:prstClr val="white"/>
                </a:solidFill>
                <a:latin typeface="Arial" panose="020B0604020202020204" pitchFamily="34" charset="0"/>
                <a:ea typeface="+mj-ea"/>
                <a:cs typeface="Arial" panose="020B0604020202020204" pitchFamily="34" charset="0"/>
              </a:rPr>
              <a:t>2</a:t>
            </a:r>
            <a:endParaRPr lang="ko-KR" altLang="en-US" sz="800" b="1" baseline="30000" dirty="0">
              <a:solidFill>
                <a:prstClr val="white"/>
              </a:solidFill>
              <a:latin typeface="Arial" panose="020B0604020202020204" pitchFamily="34" charset="0"/>
              <a:ea typeface="+mj-ea"/>
              <a:cs typeface="Arial" panose="020B0604020202020204" pitchFamily="34" charset="0"/>
            </a:endParaRPr>
          </a:p>
        </p:txBody>
      </p:sp>
      <p:sp>
        <p:nvSpPr>
          <p:cNvPr id="179" name="직사각형 17">
            <a:extLst>
              <a:ext uri="{FF2B5EF4-FFF2-40B4-BE49-F238E27FC236}">
                <a16:creationId xmlns:a16="http://schemas.microsoft.com/office/drawing/2014/main" id="{952DD293-C1C8-45BC-B45C-16EA24689DEF}"/>
              </a:ext>
            </a:extLst>
          </p:cNvPr>
          <p:cNvSpPr>
            <a:spLocks noChangeArrowheads="1"/>
          </p:cNvSpPr>
          <p:nvPr/>
        </p:nvSpPr>
        <p:spPr bwMode="auto">
          <a:xfrm>
            <a:off x="3765030" y="1551586"/>
            <a:ext cx="665124" cy="168327"/>
          </a:xfrm>
          <a:prstGeom prst="rect">
            <a:avLst/>
          </a:prstGeom>
          <a:noFill/>
          <a:ln w="9525" algn="ctr">
            <a:noFill/>
            <a:round/>
            <a:headEnd/>
            <a:tailEnd/>
          </a:ln>
        </p:spPr>
        <p:txBody>
          <a:bodyPr lIns="18000" tIns="35255" rIns="18000" bIns="35255" anchor="ctr" anchorCtr="0"/>
          <a:lstStyle/>
          <a:p>
            <a:pPr algn="ctr" defTabSz="895488">
              <a:lnSpc>
                <a:spcPct val="80000"/>
              </a:lnSpc>
              <a:spcAft>
                <a:spcPct val="35000"/>
              </a:spcAft>
              <a:buClr>
                <a:srgbClr val="99CC00"/>
              </a:buClr>
              <a:tabLst>
                <a:tab pos="261185" algn="l"/>
              </a:tabLst>
            </a:pPr>
            <a:r>
              <a:rPr lang="ko-KR" altLang="en-US" sz="800" dirty="0">
                <a:solidFill>
                  <a:srgbClr val="005EB8"/>
                </a:solidFill>
                <a:latin typeface="Arial" panose="020B0604020202020204" pitchFamily="34" charset="0"/>
                <a:ea typeface="+mj-ea"/>
                <a:cs typeface="Arial" panose="020B0604020202020204" pitchFamily="34" charset="0"/>
              </a:rPr>
              <a:t>구분</a:t>
            </a:r>
            <a:endParaRPr lang="en-US" altLang="ko-KR" sz="800" dirty="0">
              <a:solidFill>
                <a:srgbClr val="005EB8"/>
              </a:solidFill>
              <a:latin typeface="Arial" panose="020B0604020202020204" pitchFamily="34" charset="0"/>
              <a:ea typeface="+mj-ea"/>
              <a:cs typeface="Arial" panose="020B0604020202020204" pitchFamily="34" charset="0"/>
            </a:endParaRPr>
          </a:p>
        </p:txBody>
      </p:sp>
      <p:cxnSp>
        <p:nvCxnSpPr>
          <p:cNvPr id="180" name="직선 연결선 179">
            <a:extLst>
              <a:ext uri="{FF2B5EF4-FFF2-40B4-BE49-F238E27FC236}">
                <a16:creationId xmlns:a16="http://schemas.microsoft.com/office/drawing/2014/main" id="{E3DBF721-8487-4644-9351-452FE9AFB4F7}"/>
              </a:ext>
            </a:extLst>
          </p:cNvPr>
          <p:cNvCxnSpPr>
            <a:cxnSpLocks/>
          </p:cNvCxnSpPr>
          <p:nvPr/>
        </p:nvCxnSpPr>
        <p:spPr bwMode="auto">
          <a:xfrm>
            <a:off x="3481864" y="1720500"/>
            <a:ext cx="1231457" cy="0"/>
          </a:xfrm>
          <a:prstGeom prst="line">
            <a:avLst/>
          </a:prstGeom>
          <a:solidFill>
            <a:srgbClr val="E5E5CC"/>
          </a:solidFill>
          <a:ln w="9525" cap="flat" cmpd="sng" algn="ctr">
            <a:solidFill>
              <a:srgbClr val="005EB8"/>
            </a:solidFill>
            <a:prstDash val="solid"/>
            <a:round/>
            <a:headEnd type="none" w="med" len="med"/>
            <a:tailEnd type="none" w="med" len="med"/>
          </a:ln>
          <a:effectLst/>
        </p:spPr>
      </p:cxnSp>
      <p:sp>
        <p:nvSpPr>
          <p:cNvPr id="183" name="직사각형 17">
            <a:extLst>
              <a:ext uri="{FF2B5EF4-FFF2-40B4-BE49-F238E27FC236}">
                <a16:creationId xmlns:a16="http://schemas.microsoft.com/office/drawing/2014/main" id="{BA8A4EC4-287D-4605-ADD1-3CBB35210346}"/>
              </a:ext>
            </a:extLst>
          </p:cNvPr>
          <p:cNvSpPr>
            <a:spLocks noChangeArrowheads="1"/>
          </p:cNvSpPr>
          <p:nvPr/>
        </p:nvSpPr>
        <p:spPr bwMode="auto">
          <a:xfrm>
            <a:off x="5644145" y="1551586"/>
            <a:ext cx="516406" cy="168327"/>
          </a:xfrm>
          <a:prstGeom prst="rect">
            <a:avLst/>
          </a:prstGeom>
          <a:noFill/>
          <a:ln w="9525" algn="ctr">
            <a:noFill/>
            <a:round/>
            <a:headEnd/>
            <a:tailEnd/>
          </a:ln>
        </p:spPr>
        <p:txBody>
          <a:bodyPr lIns="18000" tIns="35255" rIns="18000" bIns="35255" anchor="ctr" anchorCtr="0"/>
          <a:lstStyle/>
          <a:p>
            <a:pPr algn="ctr" defTabSz="895488">
              <a:lnSpc>
                <a:spcPct val="80000"/>
              </a:lnSpc>
              <a:spcAft>
                <a:spcPct val="35000"/>
              </a:spcAft>
              <a:buClr>
                <a:srgbClr val="99CC00"/>
              </a:buClr>
              <a:tabLst>
                <a:tab pos="261185" algn="l"/>
              </a:tabLst>
            </a:pPr>
            <a:r>
              <a:rPr lang="ko-KR" altLang="en-US" sz="800" dirty="0">
                <a:solidFill>
                  <a:srgbClr val="005EB8"/>
                </a:solidFill>
                <a:latin typeface="Arial" panose="020B0604020202020204" pitchFamily="34" charset="0"/>
                <a:ea typeface="+mj-ea"/>
                <a:cs typeface="Arial" panose="020B0604020202020204" pitchFamily="34" charset="0"/>
              </a:rPr>
              <a:t>비용</a:t>
            </a:r>
            <a:r>
              <a:rPr lang="en-US" altLang="ko-KR" sz="800" baseline="30000" dirty="0">
                <a:solidFill>
                  <a:srgbClr val="005EB8"/>
                </a:solidFill>
                <a:latin typeface="Arial" panose="020B0604020202020204" pitchFamily="34" charset="0"/>
                <a:ea typeface="+mj-ea"/>
                <a:cs typeface="Arial" panose="020B0604020202020204" pitchFamily="34" charset="0"/>
              </a:rPr>
              <a:t>1</a:t>
            </a:r>
          </a:p>
        </p:txBody>
      </p:sp>
      <p:cxnSp>
        <p:nvCxnSpPr>
          <p:cNvPr id="184" name="직선 연결선 183">
            <a:extLst>
              <a:ext uri="{FF2B5EF4-FFF2-40B4-BE49-F238E27FC236}">
                <a16:creationId xmlns:a16="http://schemas.microsoft.com/office/drawing/2014/main" id="{B0DC8446-A9BE-4B97-8957-8FF5D64C1BD1}"/>
              </a:ext>
            </a:extLst>
          </p:cNvPr>
          <p:cNvCxnSpPr>
            <a:cxnSpLocks/>
          </p:cNvCxnSpPr>
          <p:nvPr/>
        </p:nvCxnSpPr>
        <p:spPr bwMode="auto">
          <a:xfrm>
            <a:off x="5672673" y="1720500"/>
            <a:ext cx="459348" cy="0"/>
          </a:xfrm>
          <a:prstGeom prst="line">
            <a:avLst/>
          </a:prstGeom>
          <a:solidFill>
            <a:srgbClr val="E5E5CC"/>
          </a:solidFill>
          <a:ln w="9525" cap="flat" cmpd="sng" algn="ctr">
            <a:solidFill>
              <a:srgbClr val="005EB8"/>
            </a:solidFill>
            <a:prstDash val="solid"/>
            <a:round/>
            <a:headEnd type="none" w="med" len="med"/>
            <a:tailEnd type="none" w="med" len="med"/>
          </a:ln>
          <a:effectLst/>
        </p:spPr>
      </p:cxnSp>
      <p:sp>
        <p:nvSpPr>
          <p:cNvPr id="185" name="직사각형 227">
            <a:extLst>
              <a:ext uri="{FF2B5EF4-FFF2-40B4-BE49-F238E27FC236}">
                <a16:creationId xmlns:a16="http://schemas.microsoft.com/office/drawing/2014/main" id="{194DB231-CF80-427C-B075-1475CD5337DC}"/>
              </a:ext>
            </a:extLst>
          </p:cNvPr>
          <p:cNvSpPr/>
          <p:nvPr/>
        </p:nvSpPr>
        <p:spPr bwMode="auto">
          <a:xfrm>
            <a:off x="4097429" y="1779015"/>
            <a:ext cx="623551" cy="815257"/>
          </a:xfrm>
          <a:prstGeom prst="rect">
            <a:avLst/>
          </a:prstGeom>
          <a:solidFill>
            <a:schemeClr val="accent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defTabSz="457198"/>
            <a:r>
              <a:rPr lang="en-US" altLang="ko-KR" sz="800" b="1" dirty="0">
                <a:solidFill>
                  <a:prstClr val="white"/>
                </a:solidFill>
                <a:latin typeface="Arial" panose="020B0604020202020204" pitchFamily="34" charset="0"/>
                <a:ea typeface="+mj-ea"/>
                <a:cs typeface="Arial" panose="020B0604020202020204" pitchFamily="34" charset="0"/>
              </a:rPr>
              <a:t>SOC (</a:t>
            </a:r>
            <a:r>
              <a:rPr lang="ko-KR" altLang="en-US" sz="800" b="1" dirty="0">
                <a:solidFill>
                  <a:prstClr val="white"/>
                </a:solidFill>
                <a:latin typeface="Arial" panose="020B0604020202020204" pitchFamily="34" charset="0"/>
                <a:ea typeface="+mj-ea"/>
                <a:cs typeface="Arial" panose="020B0604020202020204" pitchFamily="34" charset="0"/>
              </a:rPr>
              <a:t>칩셋</a:t>
            </a:r>
            <a:r>
              <a:rPr lang="en-US" altLang="ko-KR" sz="800" b="1" dirty="0">
                <a:solidFill>
                  <a:prstClr val="white"/>
                </a:solidFill>
                <a:latin typeface="Arial" panose="020B0604020202020204" pitchFamily="34" charset="0"/>
                <a:ea typeface="+mj-ea"/>
                <a:cs typeface="Arial" panose="020B0604020202020204" pitchFamily="34" charset="0"/>
              </a:rPr>
              <a:t>),</a:t>
            </a:r>
          </a:p>
          <a:p>
            <a:pPr algn="ctr" defTabSz="457198"/>
            <a:r>
              <a:rPr lang="ko-KR" altLang="en-US" sz="800" b="1" dirty="0">
                <a:solidFill>
                  <a:prstClr val="white"/>
                </a:solidFill>
                <a:latin typeface="Arial" panose="020B0604020202020204" pitchFamily="34" charset="0"/>
                <a:ea typeface="+mj-ea"/>
                <a:cs typeface="Arial" panose="020B0604020202020204" pitchFamily="34" charset="0"/>
              </a:rPr>
              <a:t>온</a:t>
            </a:r>
            <a:r>
              <a:rPr lang="en-US" altLang="ko-KR" sz="800" b="1" dirty="0">
                <a:solidFill>
                  <a:prstClr val="white"/>
                </a:solidFill>
                <a:latin typeface="Arial" panose="020B0604020202020204" pitchFamily="34" charset="0"/>
                <a:ea typeface="+mj-ea"/>
                <a:cs typeface="Arial" panose="020B0604020202020204" pitchFamily="34" charset="0"/>
              </a:rPr>
              <a:t>/</a:t>
            </a:r>
            <a:r>
              <a:rPr lang="ko-KR" altLang="en-US" sz="800" b="1" dirty="0">
                <a:solidFill>
                  <a:prstClr val="white"/>
                </a:solidFill>
                <a:latin typeface="Arial" panose="020B0604020202020204" pitchFamily="34" charset="0"/>
                <a:ea typeface="+mj-ea"/>
                <a:cs typeface="Arial" panose="020B0604020202020204" pitchFamily="34" charset="0"/>
              </a:rPr>
              <a:t>습도센서</a:t>
            </a:r>
            <a:r>
              <a:rPr lang="en-US" altLang="ko-KR" sz="800" b="1" dirty="0">
                <a:solidFill>
                  <a:prstClr val="white"/>
                </a:solidFill>
                <a:latin typeface="Arial" panose="020B0604020202020204" pitchFamily="34" charset="0"/>
                <a:ea typeface="+mj-ea"/>
                <a:cs typeface="Arial" panose="020B0604020202020204" pitchFamily="34" charset="0"/>
              </a:rPr>
              <a:t>,</a:t>
            </a:r>
          </a:p>
          <a:p>
            <a:pPr algn="ctr" defTabSz="457198"/>
            <a:r>
              <a:rPr lang="ko-KR" altLang="en-US" sz="800" b="1" dirty="0">
                <a:solidFill>
                  <a:prstClr val="white"/>
                </a:solidFill>
                <a:latin typeface="Arial" panose="020B0604020202020204" pitchFamily="34" charset="0"/>
                <a:ea typeface="+mj-ea"/>
                <a:cs typeface="Arial" panose="020B0604020202020204" pitchFamily="34" charset="0"/>
              </a:rPr>
              <a:t>디스플레이</a:t>
            </a:r>
            <a:r>
              <a:rPr lang="en-US" altLang="ko-KR" sz="800" b="1" dirty="0">
                <a:solidFill>
                  <a:prstClr val="white"/>
                </a:solidFill>
                <a:latin typeface="Arial" panose="020B0604020202020204" pitchFamily="34" charset="0"/>
                <a:ea typeface="+mj-ea"/>
                <a:cs typeface="Arial" panose="020B0604020202020204" pitchFamily="34" charset="0"/>
              </a:rPr>
              <a:t>,</a:t>
            </a:r>
          </a:p>
          <a:p>
            <a:pPr algn="ctr" defTabSz="457198"/>
            <a:r>
              <a:rPr lang="en-US" altLang="ko-KR" sz="800" b="1" dirty="0">
                <a:solidFill>
                  <a:prstClr val="white"/>
                </a:solidFill>
                <a:latin typeface="Arial" panose="020B0604020202020204" pitchFamily="34" charset="0"/>
                <a:ea typeface="+mj-ea"/>
                <a:cs typeface="Arial" panose="020B0604020202020204" pitchFamily="34" charset="0"/>
              </a:rPr>
              <a:t>EEPROM</a:t>
            </a:r>
          </a:p>
          <a:p>
            <a:pPr algn="ctr" defTabSz="457198"/>
            <a:r>
              <a:rPr lang="en-US" altLang="ko-KR" sz="800" b="1" dirty="0">
                <a:solidFill>
                  <a:prstClr val="white"/>
                </a:solidFill>
                <a:latin typeface="Arial" panose="020B0604020202020204" pitchFamily="34" charset="0"/>
                <a:ea typeface="+mj-ea"/>
                <a:cs typeface="Arial" panose="020B0604020202020204" pitchFamily="34" charset="0"/>
              </a:rPr>
              <a:t>(</a:t>
            </a:r>
            <a:r>
              <a:rPr lang="ko-KR" altLang="en-US" sz="800" b="1" dirty="0">
                <a:solidFill>
                  <a:prstClr val="white"/>
                </a:solidFill>
                <a:latin typeface="Arial" panose="020B0604020202020204" pitchFamily="34" charset="0"/>
                <a:ea typeface="+mj-ea"/>
                <a:cs typeface="Arial" panose="020B0604020202020204" pitchFamily="34" charset="0"/>
              </a:rPr>
              <a:t>메모리</a:t>
            </a:r>
            <a:r>
              <a:rPr lang="en-US" altLang="ko-KR" sz="800" b="1" dirty="0">
                <a:solidFill>
                  <a:prstClr val="white"/>
                </a:solidFill>
                <a:latin typeface="Arial" panose="020B0604020202020204" pitchFamily="34" charset="0"/>
                <a:ea typeface="+mj-ea"/>
                <a:cs typeface="Arial" panose="020B0604020202020204" pitchFamily="34" charset="0"/>
              </a:rPr>
              <a:t>) </a:t>
            </a:r>
          </a:p>
          <a:p>
            <a:pPr algn="ctr" defTabSz="457198"/>
            <a:r>
              <a:rPr lang="ko-KR" altLang="en-US" sz="800" b="1" dirty="0">
                <a:solidFill>
                  <a:prstClr val="white"/>
                </a:solidFill>
                <a:latin typeface="Arial" panose="020B0604020202020204" pitchFamily="34" charset="0"/>
                <a:ea typeface="+mj-ea"/>
                <a:cs typeface="Arial" panose="020B0604020202020204" pitchFamily="34" charset="0"/>
              </a:rPr>
              <a:t>등</a:t>
            </a:r>
          </a:p>
        </p:txBody>
      </p:sp>
      <p:sp>
        <p:nvSpPr>
          <p:cNvPr id="202" name="직사각형 227">
            <a:extLst>
              <a:ext uri="{FF2B5EF4-FFF2-40B4-BE49-F238E27FC236}">
                <a16:creationId xmlns:a16="http://schemas.microsoft.com/office/drawing/2014/main" id="{59BCFDF9-05B2-404E-8F24-EFE50DE96017}"/>
              </a:ext>
            </a:extLst>
          </p:cNvPr>
          <p:cNvSpPr/>
          <p:nvPr/>
        </p:nvSpPr>
        <p:spPr bwMode="auto">
          <a:xfrm>
            <a:off x="5676899" y="1779014"/>
            <a:ext cx="459323" cy="815258"/>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r" defTabSz="457198"/>
            <a:r>
              <a:rPr lang="en-US" altLang="ko-KR" sz="800" dirty="0">
                <a:solidFill>
                  <a:srgbClr val="000000"/>
                </a:solidFill>
                <a:latin typeface="Arial" panose="020B0604020202020204" pitchFamily="34" charset="0"/>
                <a:ea typeface="+mj-ea"/>
                <a:cs typeface="Arial" panose="020B0604020202020204" pitchFamily="34" charset="0"/>
              </a:rPr>
              <a:t>1,251</a:t>
            </a:r>
          </a:p>
        </p:txBody>
      </p:sp>
      <p:sp>
        <p:nvSpPr>
          <p:cNvPr id="227" name="직사각형 227">
            <a:extLst>
              <a:ext uri="{FF2B5EF4-FFF2-40B4-BE49-F238E27FC236}">
                <a16:creationId xmlns:a16="http://schemas.microsoft.com/office/drawing/2014/main" id="{5830CAE7-0058-49E8-9237-2A08D8BAA9F7}"/>
              </a:ext>
            </a:extLst>
          </p:cNvPr>
          <p:cNvSpPr/>
          <p:nvPr/>
        </p:nvSpPr>
        <p:spPr bwMode="auto">
          <a:xfrm>
            <a:off x="3452453" y="2634634"/>
            <a:ext cx="597600" cy="360000"/>
          </a:xfrm>
          <a:prstGeom prst="rect">
            <a:avLst/>
          </a:prstGeom>
          <a:solidFill>
            <a:srgbClr val="005EB8"/>
          </a:solidFill>
          <a:ln w="6350" cap="flat" cmpd="sng" algn="ctr">
            <a:noFill/>
            <a:prstDash val="solid"/>
            <a:round/>
            <a:headEnd type="none" w="med" len="med"/>
            <a:tailEnd type="none" w="med" len="med"/>
          </a:ln>
          <a:effectLst/>
        </p:spPr>
        <p:txBody>
          <a:bodyPr vert="horz" wrap="square" lIns="18000" tIns="0" rIns="18000" bIns="0" numCol="1" rtlCol="0" anchor="ctr" anchorCtr="0" compatLnSpc="1">
            <a:prstTxWarp prst="textNoShape">
              <a:avLst/>
            </a:prstTxWarp>
          </a:bodyPr>
          <a:lstStyle/>
          <a:p>
            <a:pPr algn="ctr" defTabSz="781990"/>
            <a:r>
              <a:rPr lang="ko-KR" altLang="en-US" sz="800" b="1" dirty="0">
                <a:solidFill>
                  <a:prstClr val="white"/>
                </a:solidFill>
                <a:latin typeface="Arial" panose="020B0604020202020204" pitchFamily="34" charset="0"/>
                <a:ea typeface="+mj-ea"/>
                <a:cs typeface="Arial" panose="020B0604020202020204" pitchFamily="34" charset="0"/>
              </a:rPr>
              <a:t>외주가공비</a:t>
            </a:r>
          </a:p>
        </p:txBody>
      </p:sp>
      <p:sp>
        <p:nvSpPr>
          <p:cNvPr id="232" name="직사각형 227">
            <a:extLst>
              <a:ext uri="{FF2B5EF4-FFF2-40B4-BE49-F238E27FC236}">
                <a16:creationId xmlns:a16="http://schemas.microsoft.com/office/drawing/2014/main" id="{175DBF22-8EEF-4B28-9BB7-CFD46DB6AF0C}"/>
              </a:ext>
            </a:extLst>
          </p:cNvPr>
          <p:cNvSpPr/>
          <p:nvPr/>
        </p:nvSpPr>
        <p:spPr bwMode="auto">
          <a:xfrm>
            <a:off x="5683481" y="2634634"/>
            <a:ext cx="459323" cy="360000"/>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r" defTabSz="457198"/>
            <a:r>
              <a:rPr lang="en-US" altLang="ko-KR" sz="800" dirty="0">
                <a:solidFill>
                  <a:srgbClr val="000000"/>
                </a:solidFill>
                <a:latin typeface="Arial" panose="020B0604020202020204" pitchFamily="34" charset="0"/>
                <a:ea typeface="+mj-ea"/>
                <a:cs typeface="Arial" panose="020B0604020202020204" pitchFamily="34" charset="0"/>
              </a:rPr>
              <a:t>29</a:t>
            </a:r>
          </a:p>
        </p:txBody>
      </p:sp>
      <p:sp>
        <p:nvSpPr>
          <p:cNvPr id="237" name="직사각형 227">
            <a:extLst>
              <a:ext uri="{FF2B5EF4-FFF2-40B4-BE49-F238E27FC236}">
                <a16:creationId xmlns:a16="http://schemas.microsoft.com/office/drawing/2014/main" id="{C21E9CB2-149A-41A3-9599-7696492DE4A4}"/>
              </a:ext>
            </a:extLst>
          </p:cNvPr>
          <p:cNvSpPr/>
          <p:nvPr/>
        </p:nvSpPr>
        <p:spPr bwMode="auto">
          <a:xfrm>
            <a:off x="1226749" y="2252645"/>
            <a:ext cx="495027" cy="386934"/>
          </a:xfrm>
          <a:prstGeom prst="rect">
            <a:avLst/>
          </a:prstGeom>
          <a:solidFill>
            <a:srgbClr val="00A3A1"/>
          </a:solidFill>
          <a:ln w="6350" cap="flat" cmpd="sng" algn="ctr">
            <a:solidFill>
              <a:srgbClr val="00A3A1"/>
            </a:solidFill>
            <a:prstDash val="solid"/>
            <a:round/>
            <a:headEnd type="none" w="med" len="med"/>
            <a:tailEnd type="none" w="med" len="med"/>
          </a:ln>
          <a:effectLst/>
        </p:spPr>
        <p:txBody>
          <a:bodyPr vert="horz" wrap="square" lIns="18000" tIns="0" rIns="18000" bIns="0" numCol="1" rtlCol="0" anchor="ctr" anchorCtr="0" compatLnSpc="1">
            <a:prstTxWarp prst="textNoShape">
              <a:avLst/>
            </a:prstTxWarp>
          </a:bodyPr>
          <a:lstStyle/>
          <a:p>
            <a:pPr algn="ctr" defTabSz="781990"/>
            <a:r>
              <a:rPr lang="en-US" altLang="ko-KR" sz="800" b="1" dirty="0">
                <a:solidFill>
                  <a:prstClr val="white"/>
                </a:solidFill>
                <a:latin typeface="Arial" panose="020B0604020202020204" pitchFamily="34" charset="0"/>
                <a:ea typeface="+mj-ea"/>
                <a:cs typeface="Arial" panose="020B0604020202020204" pitchFamily="34" charset="0"/>
              </a:rPr>
              <a:t>LTE </a:t>
            </a:r>
            <a:r>
              <a:rPr lang="ko-KR" altLang="en-US" sz="800" b="1" dirty="0" err="1">
                <a:solidFill>
                  <a:prstClr val="white"/>
                </a:solidFill>
                <a:latin typeface="Arial" panose="020B0604020202020204" pitchFamily="34" charset="0"/>
                <a:ea typeface="+mj-ea"/>
                <a:cs typeface="Arial" panose="020B0604020202020204" pitchFamily="34" charset="0"/>
              </a:rPr>
              <a:t>온도로거</a:t>
            </a:r>
            <a:endParaRPr lang="ko-KR" altLang="en-US" sz="800" b="1" dirty="0">
              <a:solidFill>
                <a:prstClr val="white"/>
              </a:solidFill>
              <a:latin typeface="Arial" panose="020B0604020202020204" pitchFamily="34" charset="0"/>
              <a:ea typeface="+mj-ea"/>
              <a:cs typeface="Arial" panose="020B0604020202020204" pitchFamily="34" charset="0"/>
            </a:endParaRPr>
          </a:p>
        </p:txBody>
      </p:sp>
      <p:sp>
        <p:nvSpPr>
          <p:cNvPr id="238" name="직사각형 227">
            <a:extLst>
              <a:ext uri="{FF2B5EF4-FFF2-40B4-BE49-F238E27FC236}">
                <a16:creationId xmlns:a16="http://schemas.microsoft.com/office/drawing/2014/main" id="{8FF7FD57-98AE-43C5-A7FD-2A24AB3EA7E7}"/>
              </a:ext>
            </a:extLst>
          </p:cNvPr>
          <p:cNvSpPr/>
          <p:nvPr/>
        </p:nvSpPr>
        <p:spPr bwMode="auto">
          <a:xfrm>
            <a:off x="1226749" y="2677672"/>
            <a:ext cx="495027" cy="386934"/>
          </a:xfrm>
          <a:prstGeom prst="rect">
            <a:avLst/>
          </a:prstGeom>
          <a:solidFill>
            <a:srgbClr val="00A3A1"/>
          </a:solidFill>
          <a:ln w="6350" cap="flat" cmpd="sng" algn="ctr">
            <a:solidFill>
              <a:srgbClr val="00A3A1"/>
            </a:solidFill>
            <a:prstDash val="solid"/>
            <a:round/>
            <a:headEnd type="none" w="med" len="med"/>
            <a:tailEnd type="none" w="med" len="med"/>
          </a:ln>
          <a:effectLst/>
        </p:spPr>
        <p:txBody>
          <a:bodyPr vert="horz" wrap="square" lIns="18000" tIns="0" rIns="18000" bIns="0" numCol="1" rtlCol="0" anchor="ctr" anchorCtr="0" compatLnSpc="1">
            <a:prstTxWarp prst="textNoShape">
              <a:avLst/>
            </a:prstTxWarp>
          </a:bodyPr>
          <a:lstStyle/>
          <a:p>
            <a:pPr algn="ctr" defTabSz="781990"/>
            <a:r>
              <a:rPr lang="en-US" altLang="ko-KR" sz="800" b="1" dirty="0">
                <a:solidFill>
                  <a:prstClr val="white"/>
                </a:solidFill>
                <a:latin typeface="Arial" panose="020B0604020202020204" pitchFamily="34" charset="0"/>
                <a:ea typeface="+mj-ea"/>
                <a:cs typeface="Arial" panose="020B0604020202020204" pitchFamily="34" charset="0"/>
              </a:rPr>
              <a:t>BLE </a:t>
            </a:r>
            <a:r>
              <a:rPr lang="ko-KR" altLang="en-US" sz="800" b="1" dirty="0" err="1">
                <a:solidFill>
                  <a:prstClr val="white"/>
                </a:solidFill>
                <a:latin typeface="Arial" panose="020B0604020202020204" pitchFamily="34" charset="0"/>
                <a:ea typeface="+mj-ea"/>
                <a:cs typeface="Arial" panose="020B0604020202020204" pitchFamily="34" charset="0"/>
              </a:rPr>
              <a:t>온도로거</a:t>
            </a:r>
            <a:endParaRPr lang="ko-KR" altLang="en-US" sz="800" b="1" dirty="0">
              <a:solidFill>
                <a:prstClr val="white"/>
              </a:solidFill>
              <a:latin typeface="Arial" panose="020B0604020202020204" pitchFamily="34" charset="0"/>
              <a:ea typeface="+mj-ea"/>
              <a:cs typeface="Arial" panose="020B0604020202020204" pitchFamily="34" charset="0"/>
            </a:endParaRPr>
          </a:p>
        </p:txBody>
      </p:sp>
      <p:sp>
        <p:nvSpPr>
          <p:cNvPr id="239" name="직사각형 227">
            <a:extLst>
              <a:ext uri="{FF2B5EF4-FFF2-40B4-BE49-F238E27FC236}">
                <a16:creationId xmlns:a16="http://schemas.microsoft.com/office/drawing/2014/main" id="{01136780-A743-45BB-BED3-098E24F61068}"/>
              </a:ext>
            </a:extLst>
          </p:cNvPr>
          <p:cNvSpPr/>
          <p:nvPr/>
        </p:nvSpPr>
        <p:spPr bwMode="auto">
          <a:xfrm>
            <a:off x="1226749" y="3102699"/>
            <a:ext cx="495027" cy="386934"/>
          </a:xfrm>
          <a:prstGeom prst="rect">
            <a:avLst/>
          </a:prstGeom>
          <a:solidFill>
            <a:srgbClr val="00A3A1"/>
          </a:solidFill>
          <a:ln w="6350" cap="flat" cmpd="sng" algn="ctr">
            <a:solidFill>
              <a:srgbClr val="00A3A1"/>
            </a:solidFill>
            <a:prstDash val="solid"/>
            <a:round/>
            <a:headEnd type="none" w="med" len="med"/>
            <a:tailEnd type="none" w="med" len="med"/>
          </a:ln>
          <a:effectLst/>
        </p:spPr>
        <p:txBody>
          <a:bodyPr vert="horz" wrap="square" lIns="18000" tIns="0" rIns="18000" bIns="0" numCol="1" rtlCol="0" anchor="ctr" anchorCtr="0" compatLnSpc="1">
            <a:prstTxWarp prst="textNoShape">
              <a:avLst/>
            </a:prstTxWarp>
          </a:bodyPr>
          <a:lstStyle/>
          <a:p>
            <a:pPr algn="ctr" defTabSz="781990"/>
            <a:r>
              <a:rPr lang="ko-KR" altLang="en-US" sz="800" b="1" dirty="0">
                <a:solidFill>
                  <a:prstClr val="white"/>
                </a:solidFill>
                <a:latin typeface="Arial" panose="020B0604020202020204" pitchFamily="34" charset="0"/>
                <a:ea typeface="+mj-ea"/>
                <a:cs typeface="Arial" panose="020B0604020202020204" pitchFamily="34" charset="0"/>
              </a:rPr>
              <a:t>수송용기</a:t>
            </a:r>
          </a:p>
        </p:txBody>
      </p:sp>
      <p:sp>
        <p:nvSpPr>
          <p:cNvPr id="242" name="직사각형 227">
            <a:extLst>
              <a:ext uri="{FF2B5EF4-FFF2-40B4-BE49-F238E27FC236}">
                <a16:creationId xmlns:a16="http://schemas.microsoft.com/office/drawing/2014/main" id="{453BC903-59F7-48EF-A5EE-AA74DD299743}"/>
              </a:ext>
            </a:extLst>
          </p:cNvPr>
          <p:cNvSpPr/>
          <p:nvPr/>
        </p:nvSpPr>
        <p:spPr bwMode="auto">
          <a:xfrm>
            <a:off x="1796182" y="2677672"/>
            <a:ext cx="1389007" cy="386933"/>
          </a:xfrm>
          <a:prstGeom prst="rect">
            <a:avLst/>
          </a:prstGeom>
          <a:solidFill>
            <a:schemeClr val="bg1"/>
          </a:solidFill>
          <a:ln w="6350" cap="flat" cmpd="sng" algn="ctr">
            <a:solidFill>
              <a:srgbClr val="00A3A1"/>
            </a:solid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defTabSz="781990"/>
            <a:r>
              <a:rPr lang="en-US" altLang="ko-KR" sz="800" dirty="0">
                <a:solidFill>
                  <a:srgbClr val="000000"/>
                </a:solidFill>
                <a:latin typeface="Arial" panose="020B0604020202020204" pitchFamily="34" charset="0"/>
                <a:ea typeface="+mj-ea"/>
                <a:cs typeface="Arial" panose="020B0604020202020204" pitchFamily="34" charset="0"/>
              </a:rPr>
              <a:t>LTE</a:t>
            </a:r>
            <a:r>
              <a:rPr lang="ko-KR" altLang="en-US" sz="800" dirty="0">
                <a:solidFill>
                  <a:srgbClr val="000000"/>
                </a:solidFill>
                <a:latin typeface="Arial" panose="020B0604020202020204" pitchFamily="34" charset="0"/>
                <a:ea typeface="+mj-ea"/>
                <a:cs typeface="Arial" panose="020B0604020202020204" pitchFamily="34" charset="0"/>
              </a:rPr>
              <a:t>온도 </a:t>
            </a:r>
            <a:r>
              <a:rPr lang="ko-KR" altLang="en-US" sz="800" dirty="0" err="1">
                <a:solidFill>
                  <a:srgbClr val="000000"/>
                </a:solidFill>
                <a:latin typeface="Arial" panose="020B0604020202020204" pitchFamily="34" charset="0"/>
                <a:ea typeface="+mj-ea"/>
                <a:cs typeface="Arial" panose="020B0604020202020204" pitchFamily="34" charset="0"/>
              </a:rPr>
              <a:t>로거와</a:t>
            </a:r>
            <a:r>
              <a:rPr lang="ko-KR" altLang="en-US" sz="800" dirty="0">
                <a:solidFill>
                  <a:srgbClr val="000000"/>
                </a:solidFill>
                <a:latin typeface="Arial" panose="020B0604020202020204" pitchFamily="34" charset="0"/>
                <a:ea typeface="+mj-ea"/>
                <a:cs typeface="Arial" panose="020B0604020202020204" pitchFamily="34" charset="0"/>
              </a:rPr>
              <a:t> 다르게 게이트웨이 기기 추가 장착 필요</a:t>
            </a:r>
            <a:endParaRPr lang="en-US" altLang="ko-KR" sz="800" dirty="0">
              <a:solidFill>
                <a:srgbClr val="000000"/>
              </a:solidFill>
              <a:latin typeface="Arial" panose="020B0604020202020204" pitchFamily="34" charset="0"/>
              <a:ea typeface="+mj-ea"/>
              <a:cs typeface="Arial" panose="020B0604020202020204" pitchFamily="34" charset="0"/>
            </a:endParaRPr>
          </a:p>
        </p:txBody>
      </p:sp>
      <p:sp>
        <p:nvSpPr>
          <p:cNvPr id="243" name="직사각형 227">
            <a:extLst>
              <a:ext uri="{FF2B5EF4-FFF2-40B4-BE49-F238E27FC236}">
                <a16:creationId xmlns:a16="http://schemas.microsoft.com/office/drawing/2014/main" id="{82AE97EB-F040-4B89-9412-1780A9E13298}"/>
              </a:ext>
            </a:extLst>
          </p:cNvPr>
          <p:cNvSpPr/>
          <p:nvPr/>
        </p:nvSpPr>
        <p:spPr bwMode="auto">
          <a:xfrm>
            <a:off x="1796182" y="3102700"/>
            <a:ext cx="1389007" cy="386933"/>
          </a:xfrm>
          <a:prstGeom prst="rect">
            <a:avLst/>
          </a:prstGeom>
          <a:solidFill>
            <a:schemeClr val="bg1"/>
          </a:solidFill>
          <a:ln w="6350" cap="flat" cmpd="sng" algn="ctr">
            <a:solidFill>
              <a:srgbClr val="00A3A1"/>
            </a:solid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defTabSz="781990"/>
            <a:r>
              <a:rPr lang="ko-KR" altLang="en-US" sz="800" dirty="0">
                <a:solidFill>
                  <a:srgbClr val="000000"/>
                </a:solidFill>
                <a:latin typeface="Arial" panose="020B0604020202020204" pitchFamily="34" charset="0"/>
                <a:ea typeface="+mj-ea"/>
                <a:cs typeface="Arial" panose="020B0604020202020204" pitchFamily="34" charset="0"/>
              </a:rPr>
              <a:t>당사 온도 </a:t>
            </a:r>
            <a:r>
              <a:rPr lang="ko-KR" altLang="en-US" sz="800" dirty="0" err="1">
                <a:solidFill>
                  <a:srgbClr val="000000"/>
                </a:solidFill>
                <a:latin typeface="Arial" panose="020B0604020202020204" pitchFamily="34" charset="0"/>
                <a:ea typeface="+mj-ea"/>
                <a:cs typeface="Arial" panose="020B0604020202020204" pitchFamily="34" charset="0"/>
              </a:rPr>
              <a:t>로거를</a:t>
            </a:r>
            <a:r>
              <a:rPr lang="ko-KR" altLang="en-US" sz="800" dirty="0">
                <a:solidFill>
                  <a:srgbClr val="000000"/>
                </a:solidFill>
                <a:latin typeface="Arial" panose="020B0604020202020204" pitchFamily="34" charset="0"/>
                <a:ea typeface="+mj-ea"/>
                <a:cs typeface="Arial" panose="020B0604020202020204" pitchFamily="34" charset="0"/>
              </a:rPr>
              <a:t> 부착하여 판매할 수 있도록 일체형 수송용기 </a:t>
            </a:r>
            <a:r>
              <a:rPr lang="ko-KR" altLang="en-US" sz="800" dirty="0" err="1">
                <a:solidFill>
                  <a:srgbClr val="000000"/>
                </a:solidFill>
                <a:latin typeface="Arial" panose="020B0604020202020204" pitchFamily="34" charset="0"/>
                <a:ea typeface="+mj-ea"/>
                <a:cs typeface="Arial" panose="020B0604020202020204" pitchFamily="34" charset="0"/>
              </a:rPr>
              <a:t>개발중</a:t>
            </a:r>
            <a:r>
              <a:rPr lang="ko-KR" altLang="en-US" sz="800" dirty="0">
                <a:solidFill>
                  <a:srgbClr val="000000"/>
                </a:solidFill>
                <a:latin typeface="Arial" panose="020B0604020202020204" pitchFamily="34" charset="0"/>
                <a:ea typeface="+mj-ea"/>
                <a:cs typeface="Arial" panose="020B0604020202020204" pitchFamily="34" charset="0"/>
              </a:rPr>
              <a:t> </a:t>
            </a:r>
            <a:r>
              <a:rPr lang="en-US" altLang="ko-KR" sz="800" dirty="0">
                <a:solidFill>
                  <a:srgbClr val="000000"/>
                </a:solidFill>
                <a:latin typeface="Arial" panose="020B0604020202020204" pitchFamily="34" charset="0"/>
                <a:ea typeface="+mj-ea"/>
                <a:cs typeface="Arial" panose="020B0604020202020204" pitchFamily="34" charset="0"/>
              </a:rPr>
              <a:t>(</a:t>
            </a:r>
            <a:r>
              <a:rPr lang="ko-KR" altLang="en-US" sz="800" dirty="0">
                <a:solidFill>
                  <a:srgbClr val="000000"/>
                </a:solidFill>
                <a:latin typeface="Arial" panose="020B0604020202020204" pitchFamily="34" charset="0"/>
                <a:ea typeface="+mj-ea"/>
                <a:cs typeface="Arial" panose="020B0604020202020204" pitchFamily="34" charset="0"/>
              </a:rPr>
              <a:t>판매예정</a:t>
            </a:r>
            <a:r>
              <a:rPr lang="en-US" altLang="ko-KR" sz="800" dirty="0">
                <a:solidFill>
                  <a:srgbClr val="000000"/>
                </a:solidFill>
                <a:latin typeface="Arial" panose="020B0604020202020204" pitchFamily="34" charset="0"/>
                <a:ea typeface="+mj-ea"/>
                <a:cs typeface="Arial" panose="020B0604020202020204" pitchFamily="34" charset="0"/>
              </a:rPr>
              <a:t>)</a:t>
            </a:r>
          </a:p>
        </p:txBody>
      </p:sp>
      <p:sp>
        <p:nvSpPr>
          <p:cNvPr id="244" name="직사각형 227">
            <a:extLst>
              <a:ext uri="{FF2B5EF4-FFF2-40B4-BE49-F238E27FC236}">
                <a16:creationId xmlns:a16="http://schemas.microsoft.com/office/drawing/2014/main" id="{013D688E-789D-4D17-B882-5C41297D403C}"/>
              </a:ext>
            </a:extLst>
          </p:cNvPr>
          <p:cNvSpPr/>
          <p:nvPr/>
        </p:nvSpPr>
        <p:spPr bwMode="auto">
          <a:xfrm>
            <a:off x="1226749" y="3555290"/>
            <a:ext cx="495027" cy="268659"/>
          </a:xfrm>
          <a:prstGeom prst="rect">
            <a:avLst/>
          </a:prstGeom>
          <a:solidFill>
            <a:srgbClr val="00A3A1"/>
          </a:solidFill>
          <a:ln w="6350" cap="flat" cmpd="sng" algn="ctr">
            <a:solidFill>
              <a:srgbClr val="00A3A1"/>
            </a:solidFill>
            <a:prstDash val="solid"/>
            <a:round/>
            <a:headEnd type="none" w="med" len="med"/>
            <a:tailEnd type="none" w="med" len="med"/>
          </a:ln>
          <a:effectLst/>
        </p:spPr>
        <p:txBody>
          <a:bodyPr vert="horz" wrap="square" lIns="18000" tIns="0" rIns="18000" bIns="0" numCol="1" rtlCol="0" anchor="ctr" anchorCtr="0" compatLnSpc="1">
            <a:prstTxWarp prst="textNoShape">
              <a:avLst/>
            </a:prstTxWarp>
          </a:bodyPr>
          <a:lstStyle/>
          <a:p>
            <a:pPr algn="ctr" defTabSz="781990"/>
            <a:r>
              <a:rPr lang="ko-KR" altLang="en-US" sz="800" b="1" dirty="0">
                <a:solidFill>
                  <a:prstClr val="white"/>
                </a:solidFill>
                <a:latin typeface="Arial" panose="020B0604020202020204" pitchFamily="34" charset="0"/>
                <a:ea typeface="+mj-ea"/>
                <a:cs typeface="Arial" panose="020B0604020202020204" pitchFamily="34" charset="0"/>
              </a:rPr>
              <a:t>월 서비스</a:t>
            </a:r>
          </a:p>
        </p:txBody>
      </p:sp>
      <p:sp>
        <p:nvSpPr>
          <p:cNvPr id="245" name="직사각형 227">
            <a:extLst>
              <a:ext uri="{FF2B5EF4-FFF2-40B4-BE49-F238E27FC236}">
                <a16:creationId xmlns:a16="http://schemas.microsoft.com/office/drawing/2014/main" id="{03C3061C-3140-4448-B081-634B3C69B11E}"/>
              </a:ext>
            </a:extLst>
          </p:cNvPr>
          <p:cNvSpPr/>
          <p:nvPr/>
        </p:nvSpPr>
        <p:spPr bwMode="auto">
          <a:xfrm>
            <a:off x="1226749" y="3878066"/>
            <a:ext cx="495027" cy="268659"/>
          </a:xfrm>
          <a:prstGeom prst="rect">
            <a:avLst/>
          </a:prstGeom>
          <a:solidFill>
            <a:srgbClr val="00A3A1"/>
          </a:solidFill>
          <a:ln w="6350" cap="flat" cmpd="sng" algn="ctr">
            <a:solidFill>
              <a:srgbClr val="00A3A1"/>
            </a:solidFill>
            <a:prstDash val="solid"/>
            <a:round/>
            <a:headEnd type="none" w="med" len="med"/>
            <a:tailEnd type="none" w="med" len="med"/>
          </a:ln>
          <a:effectLst/>
        </p:spPr>
        <p:txBody>
          <a:bodyPr vert="horz" wrap="square" lIns="18000" tIns="0" rIns="18000" bIns="0" numCol="1" rtlCol="0" anchor="ctr" anchorCtr="0" compatLnSpc="1">
            <a:prstTxWarp prst="textNoShape">
              <a:avLst/>
            </a:prstTxWarp>
          </a:bodyPr>
          <a:lstStyle/>
          <a:p>
            <a:pPr algn="ctr" defTabSz="781990"/>
            <a:r>
              <a:rPr lang="ko-KR" altLang="en-US" sz="800" b="1" dirty="0">
                <a:solidFill>
                  <a:prstClr val="white"/>
                </a:solidFill>
                <a:latin typeface="Arial" panose="020B0604020202020204" pitchFamily="34" charset="0"/>
                <a:ea typeface="+mj-ea"/>
                <a:cs typeface="Arial" panose="020B0604020202020204" pitchFamily="34" charset="0"/>
              </a:rPr>
              <a:t>시스템 구축</a:t>
            </a:r>
          </a:p>
        </p:txBody>
      </p:sp>
      <p:sp>
        <p:nvSpPr>
          <p:cNvPr id="256" name="직사각형 227">
            <a:extLst>
              <a:ext uri="{FF2B5EF4-FFF2-40B4-BE49-F238E27FC236}">
                <a16:creationId xmlns:a16="http://schemas.microsoft.com/office/drawing/2014/main" id="{8CC6864F-BC85-4819-82FD-F9C8BE9C525D}"/>
              </a:ext>
            </a:extLst>
          </p:cNvPr>
          <p:cNvSpPr/>
          <p:nvPr/>
        </p:nvSpPr>
        <p:spPr bwMode="auto">
          <a:xfrm>
            <a:off x="1226749" y="4200842"/>
            <a:ext cx="495027" cy="268659"/>
          </a:xfrm>
          <a:prstGeom prst="rect">
            <a:avLst/>
          </a:prstGeom>
          <a:solidFill>
            <a:srgbClr val="00A3A1"/>
          </a:solidFill>
          <a:ln w="6350" cap="flat" cmpd="sng" algn="ctr">
            <a:solidFill>
              <a:srgbClr val="00A3A1"/>
            </a:solidFill>
            <a:prstDash val="solid"/>
            <a:round/>
            <a:headEnd type="none" w="med" len="med"/>
            <a:tailEnd type="none" w="med" len="med"/>
          </a:ln>
          <a:effectLst/>
        </p:spPr>
        <p:txBody>
          <a:bodyPr vert="horz" wrap="square" lIns="18000" tIns="0" rIns="18000" bIns="0" numCol="1" rtlCol="0" anchor="ctr" anchorCtr="0" compatLnSpc="1">
            <a:prstTxWarp prst="textNoShape">
              <a:avLst/>
            </a:prstTxWarp>
          </a:bodyPr>
          <a:lstStyle/>
          <a:p>
            <a:pPr algn="ctr" defTabSz="781990"/>
            <a:r>
              <a:rPr lang="ko-KR" altLang="en-US" sz="800" b="1" dirty="0" err="1">
                <a:solidFill>
                  <a:prstClr val="white"/>
                </a:solidFill>
                <a:latin typeface="Arial" panose="020B0604020202020204" pitchFamily="34" charset="0"/>
                <a:ea typeface="+mj-ea"/>
                <a:cs typeface="Arial" panose="020B0604020202020204" pitchFamily="34" charset="0"/>
              </a:rPr>
              <a:t>검교정</a:t>
            </a:r>
            <a:endParaRPr lang="ko-KR" altLang="en-US" sz="800" b="1" dirty="0">
              <a:solidFill>
                <a:prstClr val="white"/>
              </a:solidFill>
              <a:latin typeface="Arial" panose="020B0604020202020204" pitchFamily="34" charset="0"/>
              <a:ea typeface="+mj-ea"/>
              <a:cs typeface="Arial" panose="020B0604020202020204" pitchFamily="34" charset="0"/>
            </a:endParaRPr>
          </a:p>
        </p:txBody>
      </p:sp>
      <p:sp>
        <p:nvSpPr>
          <p:cNvPr id="257" name="직사각형 227">
            <a:extLst>
              <a:ext uri="{FF2B5EF4-FFF2-40B4-BE49-F238E27FC236}">
                <a16:creationId xmlns:a16="http://schemas.microsoft.com/office/drawing/2014/main" id="{273E5188-F4BD-4948-B210-D663C902DD71}"/>
              </a:ext>
            </a:extLst>
          </p:cNvPr>
          <p:cNvSpPr/>
          <p:nvPr/>
        </p:nvSpPr>
        <p:spPr bwMode="auto">
          <a:xfrm>
            <a:off x="1799930" y="3879446"/>
            <a:ext cx="1385259" cy="267593"/>
          </a:xfrm>
          <a:prstGeom prst="rect">
            <a:avLst/>
          </a:prstGeom>
          <a:solidFill>
            <a:schemeClr val="bg1"/>
          </a:solidFill>
          <a:ln w="6350" cap="flat" cmpd="sng" algn="ctr">
            <a:solidFill>
              <a:srgbClr val="00A3A1"/>
            </a:solid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defTabSz="781990">
              <a:defRPr/>
            </a:pPr>
            <a:r>
              <a:rPr lang="ko-KR" altLang="en-US" sz="800" dirty="0">
                <a:solidFill>
                  <a:srgbClr val="000000"/>
                </a:solidFill>
                <a:latin typeface="Arial" panose="020B0604020202020204" pitchFamily="34" charset="0"/>
                <a:ea typeface="+mj-ea"/>
                <a:cs typeface="Arial" panose="020B0604020202020204" pitchFamily="34" charset="0"/>
              </a:rPr>
              <a:t>생물학적제제 관련 유통 시스템</a:t>
            </a:r>
            <a:endParaRPr lang="en-US" altLang="ko-KR" sz="800" dirty="0">
              <a:solidFill>
                <a:srgbClr val="000000"/>
              </a:solidFill>
              <a:latin typeface="Arial" panose="020B0604020202020204" pitchFamily="34" charset="0"/>
              <a:ea typeface="+mj-ea"/>
              <a:cs typeface="Arial" panose="020B0604020202020204" pitchFamily="34" charset="0"/>
            </a:endParaRPr>
          </a:p>
        </p:txBody>
      </p:sp>
      <p:sp>
        <p:nvSpPr>
          <p:cNvPr id="258" name="직사각형 227">
            <a:extLst>
              <a:ext uri="{FF2B5EF4-FFF2-40B4-BE49-F238E27FC236}">
                <a16:creationId xmlns:a16="http://schemas.microsoft.com/office/drawing/2014/main" id="{45621178-25FC-4485-B226-634F4C6E89A9}"/>
              </a:ext>
            </a:extLst>
          </p:cNvPr>
          <p:cNvSpPr/>
          <p:nvPr/>
        </p:nvSpPr>
        <p:spPr bwMode="auto">
          <a:xfrm>
            <a:off x="1799930" y="4202066"/>
            <a:ext cx="1385259" cy="267593"/>
          </a:xfrm>
          <a:prstGeom prst="rect">
            <a:avLst/>
          </a:prstGeom>
          <a:solidFill>
            <a:schemeClr val="bg1"/>
          </a:solidFill>
          <a:ln w="6350" cap="flat" cmpd="sng" algn="ctr">
            <a:solidFill>
              <a:srgbClr val="00A3A1"/>
            </a:solid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defTabSz="781990">
              <a:defRPr/>
            </a:pPr>
            <a:r>
              <a:rPr lang="ko-KR" altLang="en-US" sz="800" dirty="0">
                <a:solidFill>
                  <a:srgbClr val="000000"/>
                </a:solidFill>
                <a:latin typeface="Arial" panose="020B0604020202020204" pitchFamily="34" charset="0"/>
                <a:ea typeface="+mj-ea"/>
                <a:cs typeface="Arial" panose="020B0604020202020204" pitchFamily="34" charset="0"/>
              </a:rPr>
              <a:t>온도 </a:t>
            </a:r>
            <a:r>
              <a:rPr lang="ko-KR" altLang="en-US" sz="800" dirty="0" err="1">
                <a:solidFill>
                  <a:srgbClr val="000000"/>
                </a:solidFill>
                <a:latin typeface="Arial" panose="020B0604020202020204" pitchFamily="34" charset="0"/>
                <a:ea typeface="+mj-ea"/>
                <a:cs typeface="Arial" panose="020B0604020202020204" pitchFamily="34" charset="0"/>
              </a:rPr>
              <a:t>로거에</a:t>
            </a:r>
            <a:r>
              <a:rPr lang="ko-KR" altLang="en-US" sz="800" dirty="0">
                <a:solidFill>
                  <a:srgbClr val="000000"/>
                </a:solidFill>
                <a:latin typeface="Arial" panose="020B0604020202020204" pitchFamily="34" charset="0"/>
                <a:ea typeface="+mj-ea"/>
                <a:cs typeface="Arial" panose="020B0604020202020204" pitchFamily="34" charset="0"/>
              </a:rPr>
              <a:t> 대한 </a:t>
            </a:r>
            <a:r>
              <a:rPr lang="ko-KR" altLang="en-US" sz="800" dirty="0" err="1">
                <a:solidFill>
                  <a:srgbClr val="000000"/>
                </a:solidFill>
                <a:latin typeface="Arial" panose="020B0604020202020204" pitchFamily="34" charset="0"/>
                <a:ea typeface="+mj-ea"/>
                <a:cs typeface="Arial" panose="020B0604020202020204" pitchFamily="34" charset="0"/>
              </a:rPr>
              <a:t>검교정</a:t>
            </a:r>
            <a:r>
              <a:rPr lang="ko-KR" altLang="en-US" sz="800" dirty="0">
                <a:solidFill>
                  <a:srgbClr val="000000"/>
                </a:solidFill>
                <a:latin typeface="Arial" panose="020B0604020202020204" pitchFamily="34" charset="0"/>
                <a:ea typeface="+mj-ea"/>
                <a:cs typeface="Arial" panose="020B0604020202020204" pitchFamily="34" charset="0"/>
              </a:rPr>
              <a:t> 서비스 제공</a:t>
            </a:r>
            <a:endParaRPr lang="en-US" altLang="ko-KR" sz="800" dirty="0">
              <a:latin typeface="Arial" panose="020B0604020202020204" pitchFamily="34" charset="0"/>
              <a:ea typeface="+mj-ea"/>
              <a:cs typeface="Arial" panose="020B0604020202020204" pitchFamily="34" charset="0"/>
            </a:endParaRPr>
          </a:p>
        </p:txBody>
      </p:sp>
      <p:sp>
        <p:nvSpPr>
          <p:cNvPr id="259" name="직사각형 227">
            <a:extLst>
              <a:ext uri="{FF2B5EF4-FFF2-40B4-BE49-F238E27FC236}">
                <a16:creationId xmlns:a16="http://schemas.microsoft.com/office/drawing/2014/main" id="{70BD3B7A-45A0-4BEC-A226-03D5C54B0AA3}"/>
              </a:ext>
            </a:extLst>
          </p:cNvPr>
          <p:cNvSpPr/>
          <p:nvPr/>
        </p:nvSpPr>
        <p:spPr bwMode="auto">
          <a:xfrm>
            <a:off x="669866" y="1547742"/>
            <a:ext cx="1051910" cy="637709"/>
          </a:xfrm>
          <a:prstGeom prst="rect">
            <a:avLst/>
          </a:prstGeom>
          <a:solidFill>
            <a:srgbClr val="0D8180"/>
          </a:solidFill>
          <a:ln w="6350" cap="flat" cmpd="sng" algn="ctr">
            <a:solidFill>
              <a:srgbClr val="0D8180"/>
            </a:solidFill>
            <a:prstDash val="solid"/>
            <a:round/>
            <a:headEnd type="none" w="med" len="med"/>
            <a:tailEnd type="none" w="med" len="med"/>
          </a:ln>
          <a:effectLst/>
        </p:spPr>
        <p:txBody>
          <a:bodyPr vert="horz" wrap="square" lIns="18000" tIns="0" rIns="18000" bIns="0" numCol="1" rtlCol="0" anchor="ctr" anchorCtr="0" compatLnSpc="1">
            <a:prstTxWarp prst="textNoShape">
              <a:avLst/>
            </a:prstTxWarp>
          </a:bodyPr>
          <a:lstStyle/>
          <a:p>
            <a:pPr algn="ctr" defTabSz="781990"/>
            <a:r>
              <a:rPr lang="en-US" altLang="ko-KR" sz="800" b="1" dirty="0">
                <a:solidFill>
                  <a:prstClr val="white"/>
                </a:solidFill>
                <a:latin typeface="Arial" panose="020B0604020202020204" pitchFamily="34" charset="0"/>
                <a:ea typeface="+mj-ea"/>
                <a:cs typeface="Arial" panose="020B0604020202020204" pitchFamily="34" charset="0"/>
              </a:rPr>
              <a:t>S/W</a:t>
            </a:r>
            <a:endParaRPr lang="ko-KR" altLang="en-US" sz="800" b="1" dirty="0">
              <a:solidFill>
                <a:prstClr val="white"/>
              </a:solidFill>
              <a:latin typeface="Arial" panose="020B0604020202020204" pitchFamily="34" charset="0"/>
              <a:ea typeface="+mj-ea"/>
              <a:cs typeface="Arial" panose="020B0604020202020204" pitchFamily="34" charset="0"/>
            </a:endParaRPr>
          </a:p>
        </p:txBody>
      </p:sp>
      <p:sp>
        <p:nvSpPr>
          <p:cNvPr id="264" name="직사각형 227">
            <a:extLst>
              <a:ext uri="{FF2B5EF4-FFF2-40B4-BE49-F238E27FC236}">
                <a16:creationId xmlns:a16="http://schemas.microsoft.com/office/drawing/2014/main" id="{01419295-BC1E-49D3-A862-2F7CE6F7DA12}"/>
              </a:ext>
            </a:extLst>
          </p:cNvPr>
          <p:cNvSpPr/>
          <p:nvPr/>
        </p:nvSpPr>
        <p:spPr bwMode="auto">
          <a:xfrm>
            <a:off x="1804272" y="1547742"/>
            <a:ext cx="1380917" cy="637709"/>
          </a:xfrm>
          <a:prstGeom prst="rect">
            <a:avLst/>
          </a:prstGeom>
          <a:solidFill>
            <a:schemeClr val="bg1"/>
          </a:solidFill>
          <a:ln w="6350" cap="flat" cmpd="sng" algn="ctr">
            <a:solidFill>
              <a:srgbClr val="00A3A1"/>
            </a:solid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defTabSz="781990"/>
            <a:r>
              <a:rPr lang="ko-KR" altLang="en-US" sz="800" dirty="0">
                <a:solidFill>
                  <a:srgbClr val="000000"/>
                </a:solidFill>
                <a:latin typeface="Arial" panose="020B0604020202020204" pitchFamily="34" charset="0"/>
                <a:ea typeface="+mj-ea"/>
                <a:cs typeface="Arial" panose="020B0604020202020204" pitchFamily="34" charset="0"/>
              </a:rPr>
              <a:t>클라우드 기반 온도 </a:t>
            </a:r>
            <a:r>
              <a:rPr lang="ko-KR" altLang="en-US" sz="800" dirty="0" err="1">
                <a:solidFill>
                  <a:srgbClr val="000000"/>
                </a:solidFill>
                <a:latin typeface="Arial" panose="020B0604020202020204" pitchFamily="34" charset="0"/>
                <a:ea typeface="+mj-ea"/>
                <a:cs typeface="Arial" panose="020B0604020202020204" pitchFamily="34" charset="0"/>
              </a:rPr>
              <a:t>로거에</a:t>
            </a:r>
            <a:r>
              <a:rPr lang="ko-KR" altLang="en-US" sz="800" dirty="0">
                <a:solidFill>
                  <a:srgbClr val="000000"/>
                </a:solidFill>
                <a:latin typeface="Arial" panose="020B0604020202020204" pitchFamily="34" charset="0"/>
                <a:ea typeface="+mj-ea"/>
                <a:cs typeface="Arial" panose="020B0604020202020204" pitchFamily="34" charset="0"/>
              </a:rPr>
              <a:t> 수집된 데이터를 실시간으로 처리하는 소프트웨어로 유통되는 바이오 의약품에 대한 모니터링 솔루션</a:t>
            </a:r>
            <a:endParaRPr lang="en-US" altLang="ko-KR" sz="800" dirty="0">
              <a:solidFill>
                <a:srgbClr val="000000"/>
              </a:solidFill>
              <a:latin typeface="Arial" panose="020B0604020202020204" pitchFamily="34" charset="0"/>
              <a:ea typeface="+mj-ea"/>
              <a:cs typeface="Arial" panose="020B0604020202020204" pitchFamily="34" charset="0"/>
            </a:endParaRPr>
          </a:p>
        </p:txBody>
      </p:sp>
      <p:sp>
        <p:nvSpPr>
          <p:cNvPr id="265" name="직사각형 227">
            <a:extLst>
              <a:ext uri="{FF2B5EF4-FFF2-40B4-BE49-F238E27FC236}">
                <a16:creationId xmlns:a16="http://schemas.microsoft.com/office/drawing/2014/main" id="{0DBAB2F3-0ACA-4CA9-A096-45E3CE9B895C}"/>
              </a:ext>
            </a:extLst>
          </p:cNvPr>
          <p:cNvSpPr/>
          <p:nvPr/>
        </p:nvSpPr>
        <p:spPr bwMode="auto">
          <a:xfrm>
            <a:off x="669866" y="4936843"/>
            <a:ext cx="495027" cy="587283"/>
          </a:xfrm>
          <a:prstGeom prst="rect">
            <a:avLst/>
          </a:prstGeom>
          <a:solidFill>
            <a:srgbClr val="0D8180"/>
          </a:solidFill>
          <a:ln w="6350" cap="flat" cmpd="sng" algn="ctr">
            <a:solidFill>
              <a:srgbClr val="0D8180"/>
            </a:solidFill>
            <a:prstDash val="solid"/>
            <a:round/>
            <a:headEnd type="none" w="med" len="med"/>
            <a:tailEnd type="none" w="med" len="med"/>
          </a:ln>
          <a:effectLst/>
        </p:spPr>
        <p:txBody>
          <a:bodyPr vert="horz" wrap="square" lIns="18000" tIns="0" rIns="18000" bIns="0" numCol="1" rtlCol="0" anchor="ctr" anchorCtr="0" compatLnSpc="1">
            <a:prstTxWarp prst="textNoShape">
              <a:avLst/>
            </a:prstTxWarp>
          </a:bodyPr>
          <a:lstStyle/>
          <a:p>
            <a:pPr algn="ctr" defTabSz="781990"/>
            <a:r>
              <a:rPr lang="ko-KR" altLang="en-US" sz="800" b="1" dirty="0">
                <a:solidFill>
                  <a:prstClr val="white"/>
                </a:solidFill>
                <a:latin typeface="Arial" panose="020B0604020202020204" pitchFamily="34" charset="0"/>
                <a:ea typeface="+mj-ea"/>
                <a:cs typeface="Arial" panose="020B0604020202020204" pitchFamily="34" charset="0"/>
              </a:rPr>
              <a:t>계약구조</a:t>
            </a:r>
          </a:p>
        </p:txBody>
      </p:sp>
      <p:cxnSp>
        <p:nvCxnSpPr>
          <p:cNvPr id="286" name="직선 연결선 285">
            <a:extLst>
              <a:ext uri="{FF2B5EF4-FFF2-40B4-BE49-F238E27FC236}">
                <a16:creationId xmlns:a16="http://schemas.microsoft.com/office/drawing/2014/main" id="{755BD360-DF9A-4BA5-B145-4BB64B410C1B}"/>
              </a:ext>
            </a:extLst>
          </p:cNvPr>
          <p:cNvCxnSpPr>
            <a:cxnSpLocks/>
          </p:cNvCxnSpPr>
          <p:nvPr/>
        </p:nvCxnSpPr>
        <p:spPr bwMode="auto">
          <a:xfrm>
            <a:off x="676890" y="4867357"/>
            <a:ext cx="2515181" cy="0"/>
          </a:xfrm>
          <a:prstGeom prst="line">
            <a:avLst/>
          </a:prstGeom>
          <a:solidFill>
            <a:srgbClr val="E5E5CC"/>
          </a:solidFill>
          <a:ln w="9525" cap="flat" cmpd="sng" algn="ctr">
            <a:solidFill>
              <a:srgbClr val="00A3A1"/>
            </a:solidFill>
            <a:prstDash val="dash"/>
            <a:round/>
            <a:headEnd type="none" w="med" len="med"/>
            <a:tailEnd type="none" w="med" len="med"/>
          </a:ln>
          <a:effectLst/>
        </p:spPr>
      </p:cxnSp>
      <p:sp>
        <p:nvSpPr>
          <p:cNvPr id="287" name="직사각형 227">
            <a:extLst>
              <a:ext uri="{FF2B5EF4-FFF2-40B4-BE49-F238E27FC236}">
                <a16:creationId xmlns:a16="http://schemas.microsoft.com/office/drawing/2014/main" id="{B471258F-03ED-4FFC-B046-749A31B65BFF}"/>
              </a:ext>
            </a:extLst>
          </p:cNvPr>
          <p:cNvSpPr/>
          <p:nvPr/>
        </p:nvSpPr>
        <p:spPr bwMode="auto">
          <a:xfrm>
            <a:off x="3451177" y="5751516"/>
            <a:ext cx="598876" cy="420779"/>
          </a:xfrm>
          <a:prstGeom prst="rect">
            <a:avLst/>
          </a:prstGeom>
          <a:solidFill>
            <a:srgbClr val="005EB8"/>
          </a:solidFill>
          <a:ln w="6350" cap="flat" cmpd="sng" algn="ctr">
            <a:noFill/>
            <a:prstDash val="solid"/>
            <a:round/>
            <a:headEnd type="none" w="med" len="med"/>
            <a:tailEnd type="none" w="med" len="med"/>
          </a:ln>
          <a:effectLst/>
        </p:spPr>
        <p:txBody>
          <a:bodyPr vert="horz" wrap="square" lIns="18000" tIns="0" rIns="18000" bIns="0" numCol="1" rtlCol="0" anchor="ctr" anchorCtr="0" compatLnSpc="1">
            <a:prstTxWarp prst="textNoShape">
              <a:avLst/>
            </a:prstTxWarp>
          </a:bodyPr>
          <a:lstStyle/>
          <a:p>
            <a:pPr algn="ctr" defTabSz="781990"/>
            <a:r>
              <a:rPr lang="ko-KR" altLang="en-US" sz="800" b="1" dirty="0">
                <a:solidFill>
                  <a:prstClr val="white"/>
                </a:solidFill>
                <a:latin typeface="Arial" panose="020B0604020202020204" pitchFamily="34" charset="0"/>
                <a:ea typeface="+mj-ea"/>
                <a:cs typeface="Arial" panose="020B0604020202020204" pitchFamily="34" charset="0"/>
              </a:rPr>
              <a:t>대금지급</a:t>
            </a:r>
            <a:endParaRPr lang="en-US" altLang="ko-KR" sz="800" b="1" dirty="0">
              <a:solidFill>
                <a:prstClr val="white"/>
              </a:solidFill>
              <a:latin typeface="Arial" panose="020B0604020202020204" pitchFamily="34" charset="0"/>
              <a:ea typeface="+mj-ea"/>
              <a:cs typeface="Arial" panose="020B0604020202020204" pitchFamily="34" charset="0"/>
            </a:endParaRPr>
          </a:p>
          <a:p>
            <a:pPr algn="ctr" defTabSz="781990"/>
            <a:r>
              <a:rPr lang="ko-KR" altLang="en-US" sz="800" b="1" dirty="0">
                <a:solidFill>
                  <a:prstClr val="white"/>
                </a:solidFill>
                <a:latin typeface="Arial" panose="020B0604020202020204" pitchFamily="34" charset="0"/>
                <a:ea typeface="+mj-ea"/>
                <a:cs typeface="Arial" panose="020B0604020202020204" pitchFamily="34" charset="0"/>
              </a:rPr>
              <a:t>조건</a:t>
            </a:r>
          </a:p>
        </p:txBody>
      </p:sp>
      <p:sp>
        <p:nvSpPr>
          <p:cNvPr id="288" name="직사각형 227">
            <a:extLst>
              <a:ext uri="{FF2B5EF4-FFF2-40B4-BE49-F238E27FC236}">
                <a16:creationId xmlns:a16="http://schemas.microsoft.com/office/drawing/2014/main" id="{6956DFF2-B4CB-4E28-A6A5-3BB00D5A2C13}"/>
              </a:ext>
            </a:extLst>
          </p:cNvPr>
          <p:cNvSpPr/>
          <p:nvPr/>
        </p:nvSpPr>
        <p:spPr bwMode="auto">
          <a:xfrm>
            <a:off x="4095303" y="5751516"/>
            <a:ext cx="2043795" cy="420779"/>
          </a:xfrm>
          <a:prstGeom prst="rect">
            <a:avLst/>
          </a:prstGeom>
          <a:solidFill>
            <a:schemeClr val="bg1"/>
          </a:solidFill>
          <a:ln w="6350" cap="flat" cmpd="sng" algn="ctr">
            <a:solidFill>
              <a:srgbClr val="0091DA"/>
            </a:solidFill>
            <a:prstDash val="solid"/>
            <a:round/>
            <a:headEnd type="none" w="med" len="med"/>
            <a:tailEnd type="none" w="med" len="med"/>
          </a:ln>
          <a:effectLst/>
        </p:spPr>
        <p:txBody>
          <a:bodyPr vert="horz" wrap="square" lIns="18000" tIns="39101" rIns="18000" bIns="39101" numCol="1" rtlCol="0" anchor="ctr" anchorCtr="0" compatLnSpc="1">
            <a:prstTxWarp prst="textNoShape">
              <a:avLst/>
            </a:prstTxWarp>
          </a:bodyPr>
          <a:lstStyle/>
          <a:p>
            <a:pPr marL="85725" marR="0" lvl="0" indent="-85725" algn="l" defTabSz="78199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ko-KR" altLang="en-US" sz="800" dirty="0">
                <a:solidFill>
                  <a:srgbClr val="000000"/>
                </a:solidFill>
                <a:latin typeface="Arial" panose="020B0604020202020204" pitchFamily="34" charset="0"/>
                <a:ea typeface="+mj-ea"/>
                <a:cs typeface="Arial" panose="020B0604020202020204" pitchFamily="34" charset="0"/>
              </a:rPr>
              <a:t>공급 </a:t>
            </a:r>
            <a:r>
              <a:rPr lang="en-US" altLang="ko-KR" sz="800" dirty="0">
                <a:solidFill>
                  <a:srgbClr val="000000"/>
                </a:solidFill>
                <a:latin typeface="Arial" panose="020B0604020202020204" pitchFamily="34" charset="0"/>
                <a:ea typeface="+mj-ea"/>
                <a:cs typeface="Arial" panose="020B0604020202020204" pitchFamily="34" charset="0"/>
              </a:rPr>
              <a:t>Lead Time</a:t>
            </a:r>
            <a:r>
              <a:rPr lang="ko-KR" altLang="en-US" sz="800" dirty="0">
                <a:solidFill>
                  <a:srgbClr val="000000"/>
                </a:solidFill>
                <a:latin typeface="Arial" panose="020B0604020202020204" pitchFamily="34" charset="0"/>
                <a:ea typeface="+mj-ea"/>
                <a:cs typeface="Arial" panose="020B0604020202020204" pitchFamily="34" charset="0"/>
              </a:rPr>
              <a:t>은 시장상황에 따라 상이 </a:t>
            </a:r>
            <a:r>
              <a:rPr lang="en-US" altLang="ko-KR" sz="800" dirty="0">
                <a:solidFill>
                  <a:srgbClr val="000000"/>
                </a:solidFill>
                <a:latin typeface="Arial" panose="020B0604020202020204" pitchFamily="34" charset="0"/>
                <a:ea typeface="+mj-ea"/>
                <a:cs typeface="Arial" panose="020B0604020202020204" pitchFamily="34" charset="0"/>
              </a:rPr>
              <a:t>(</a:t>
            </a:r>
            <a:r>
              <a:rPr lang="ko-KR" altLang="en-US" sz="800" dirty="0">
                <a:solidFill>
                  <a:srgbClr val="000000"/>
                </a:solidFill>
                <a:latin typeface="Arial" panose="020B0604020202020204" pitchFamily="34" charset="0"/>
                <a:ea typeface="+mj-ea"/>
                <a:cs typeface="Arial" panose="020B0604020202020204" pitchFamily="34" charset="0"/>
              </a:rPr>
              <a:t>대부분 </a:t>
            </a:r>
            <a:r>
              <a:rPr lang="en-US" altLang="ko-KR" sz="800" dirty="0">
                <a:solidFill>
                  <a:srgbClr val="000000"/>
                </a:solidFill>
                <a:latin typeface="Arial" panose="020B0604020202020204" pitchFamily="34" charset="0"/>
                <a:ea typeface="+mj-ea"/>
                <a:cs typeface="Arial" panose="020B0604020202020204" pitchFamily="34" charset="0"/>
              </a:rPr>
              <a:t>1</a:t>
            </a:r>
            <a:r>
              <a:rPr lang="ko-KR" altLang="en-US" sz="800" dirty="0">
                <a:solidFill>
                  <a:srgbClr val="000000"/>
                </a:solidFill>
                <a:latin typeface="Arial" panose="020B0604020202020204" pitchFamily="34" charset="0"/>
                <a:ea typeface="+mj-ea"/>
                <a:cs typeface="Arial" panose="020B0604020202020204" pitchFamily="34" charset="0"/>
              </a:rPr>
              <a:t>달 이내 수령</a:t>
            </a:r>
            <a:r>
              <a:rPr lang="en-US" altLang="ko-KR" sz="800" dirty="0">
                <a:solidFill>
                  <a:srgbClr val="000000"/>
                </a:solidFill>
                <a:latin typeface="Arial" panose="020B0604020202020204" pitchFamily="34" charset="0"/>
                <a:ea typeface="+mj-ea"/>
                <a:cs typeface="Arial" panose="020B0604020202020204" pitchFamily="34" charset="0"/>
              </a:rPr>
              <a:t>)</a:t>
            </a:r>
          </a:p>
          <a:p>
            <a:pPr marL="85725" marR="0" lvl="0" indent="-85725" algn="l" defTabSz="78199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ko-KR" altLang="en-US" sz="800" dirty="0">
                <a:solidFill>
                  <a:srgbClr val="000000"/>
                </a:solidFill>
                <a:latin typeface="Arial" panose="020B0604020202020204" pitchFamily="34" charset="0"/>
                <a:ea typeface="+mj-ea"/>
                <a:cs typeface="Arial" panose="020B0604020202020204" pitchFamily="34" charset="0"/>
              </a:rPr>
              <a:t>발주 및 납품 시점으로부터 한달 이내 지급</a:t>
            </a:r>
            <a:endParaRPr lang="en-US" altLang="ko-KR" sz="800" dirty="0">
              <a:solidFill>
                <a:srgbClr val="000000"/>
              </a:solidFill>
              <a:latin typeface="Arial" panose="020B0604020202020204" pitchFamily="34" charset="0"/>
              <a:ea typeface="+mj-ea"/>
              <a:cs typeface="Arial" panose="020B0604020202020204" pitchFamily="34" charset="0"/>
            </a:endParaRPr>
          </a:p>
        </p:txBody>
      </p:sp>
      <p:sp>
        <p:nvSpPr>
          <p:cNvPr id="289" name="직사각형 288">
            <a:extLst>
              <a:ext uri="{FF2B5EF4-FFF2-40B4-BE49-F238E27FC236}">
                <a16:creationId xmlns:a16="http://schemas.microsoft.com/office/drawing/2014/main" id="{F118EE4F-0D1A-4E9A-8FFC-D21A08C3FA6B}"/>
              </a:ext>
            </a:extLst>
          </p:cNvPr>
          <p:cNvSpPr/>
          <p:nvPr/>
        </p:nvSpPr>
        <p:spPr>
          <a:xfrm>
            <a:off x="4095303" y="2634634"/>
            <a:ext cx="1523285" cy="360000"/>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defTabSz="457198">
              <a:defRPr/>
            </a:pPr>
            <a:r>
              <a:rPr lang="ko-KR" altLang="en-US" sz="800" dirty="0">
                <a:solidFill>
                  <a:srgbClr val="000000"/>
                </a:solidFill>
                <a:latin typeface="Arial" panose="020B0604020202020204" pitchFamily="34" charset="0"/>
                <a:ea typeface="+mj-ea"/>
                <a:cs typeface="Arial" panose="020B0604020202020204" pitchFamily="34" charset="0"/>
              </a:rPr>
              <a:t>원재료 구입 후 외주를 통해 </a:t>
            </a:r>
            <a:r>
              <a:rPr lang="en-US" altLang="ko-KR" sz="800" dirty="0">
                <a:solidFill>
                  <a:srgbClr val="000000"/>
                </a:solidFill>
                <a:latin typeface="Arial" panose="020B0604020202020204" pitchFamily="34" charset="0"/>
                <a:ea typeface="+mj-ea"/>
                <a:cs typeface="Arial" panose="020B0604020202020204" pitchFamily="34" charset="0"/>
              </a:rPr>
              <a:t>H/W </a:t>
            </a:r>
            <a:r>
              <a:rPr lang="ko-KR" altLang="en-US" sz="800" dirty="0">
                <a:solidFill>
                  <a:srgbClr val="000000"/>
                </a:solidFill>
                <a:latin typeface="Arial" panose="020B0604020202020204" pitchFamily="34" charset="0"/>
                <a:ea typeface="+mj-ea"/>
                <a:cs typeface="Arial" panose="020B0604020202020204" pitchFamily="34" charset="0"/>
              </a:rPr>
              <a:t>제작하는 외주가공비</a:t>
            </a:r>
          </a:p>
        </p:txBody>
      </p:sp>
      <p:sp>
        <p:nvSpPr>
          <p:cNvPr id="294" name="직사각형 17">
            <a:extLst>
              <a:ext uri="{FF2B5EF4-FFF2-40B4-BE49-F238E27FC236}">
                <a16:creationId xmlns:a16="http://schemas.microsoft.com/office/drawing/2014/main" id="{31B19F08-CF67-4BEF-893E-3D3C8B68BC78}"/>
              </a:ext>
            </a:extLst>
          </p:cNvPr>
          <p:cNvSpPr>
            <a:spLocks noChangeArrowheads="1"/>
          </p:cNvSpPr>
          <p:nvPr/>
        </p:nvSpPr>
        <p:spPr bwMode="auto">
          <a:xfrm>
            <a:off x="4825214" y="1551586"/>
            <a:ext cx="717219" cy="168327"/>
          </a:xfrm>
          <a:prstGeom prst="rect">
            <a:avLst/>
          </a:prstGeom>
          <a:noFill/>
          <a:ln w="9525" algn="ctr">
            <a:noFill/>
            <a:round/>
            <a:headEnd/>
            <a:tailEnd/>
          </a:ln>
        </p:spPr>
        <p:txBody>
          <a:bodyPr lIns="18000" tIns="35255" rIns="18000" bIns="35255" anchor="ctr" anchorCtr="0"/>
          <a:lstStyle/>
          <a:p>
            <a:pPr algn="ctr" defTabSz="895488">
              <a:lnSpc>
                <a:spcPct val="80000"/>
              </a:lnSpc>
              <a:spcAft>
                <a:spcPct val="35000"/>
              </a:spcAft>
              <a:buClr>
                <a:srgbClr val="99CC00"/>
              </a:buClr>
              <a:tabLst>
                <a:tab pos="261185" algn="l"/>
              </a:tabLst>
            </a:pPr>
            <a:r>
              <a:rPr lang="ko-KR" altLang="en-US" sz="800" dirty="0">
                <a:solidFill>
                  <a:srgbClr val="005EB8"/>
                </a:solidFill>
                <a:latin typeface="Arial" panose="020B0604020202020204" pitchFamily="34" charset="0"/>
                <a:ea typeface="+mj-ea"/>
                <a:cs typeface="Arial" panose="020B0604020202020204" pitchFamily="34" charset="0"/>
              </a:rPr>
              <a:t>주요 거래처</a:t>
            </a:r>
            <a:endParaRPr lang="en-US" altLang="ko-KR" sz="800" dirty="0">
              <a:solidFill>
                <a:srgbClr val="005EB8"/>
              </a:solidFill>
              <a:latin typeface="Arial" panose="020B0604020202020204" pitchFamily="34" charset="0"/>
              <a:ea typeface="+mj-ea"/>
              <a:cs typeface="Arial" panose="020B0604020202020204" pitchFamily="34" charset="0"/>
            </a:endParaRPr>
          </a:p>
        </p:txBody>
      </p:sp>
      <p:cxnSp>
        <p:nvCxnSpPr>
          <p:cNvPr id="295" name="직선 연결선 294">
            <a:extLst>
              <a:ext uri="{FF2B5EF4-FFF2-40B4-BE49-F238E27FC236}">
                <a16:creationId xmlns:a16="http://schemas.microsoft.com/office/drawing/2014/main" id="{2D948E8D-9352-48EC-BAED-7925938A795D}"/>
              </a:ext>
            </a:extLst>
          </p:cNvPr>
          <p:cNvCxnSpPr>
            <a:cxnSpLocks/>
          </p:cNvCxnSpPr>
          <p:nvPr/>
        </p:nvCxnSpPr>
        <p:spPr bwMode="auto">
          <a:xfrm>
            <a:off x="4779682" y="1720500"/>
            <a:ext cx="808282" cy="0"/>
          </a:xfrm>
          <a:prstGeom prst="line">
            <a:avLst/>
          </a:prstGeom>
          <a:solidFill>
            <a:srgbClr val="E5E5CC"/>
          </a:solidFill>
          <a:ln w="9525" cap="flat" cmpd="sng" algn="ctr">
            <a:solidFill>
              <a:srgbClr val="005EB8"/>
            </a:solidFill>
            <a:prstDash val="solid"/>
            <a:round/>
            <a:headEnd type="none" w="med" len="med"/>
            <a:tailEnd type="none" w="med" len="med"/>
          </a:ln>
          <a:effectLst/>
        </p:spPr>
      </p:cxnSp>
      <p:sp>
        <p:nvSpPr>
          <p:cNvPr id="296" name="직사각형 295">
            <a:extLst>
              <a:ext uri="{FF2B5EF4-FFF2-40B4-BE49-F238E27FC236}">
                <a16:creationId xmlns:a16="http://schemas.microsoft.com/office/drawing/2014/main" id="{2C3EE83F-CF51-4A65-98D9-F6EF1AD1C629}"/>
              </a:ext>
            </a:extLst>
          </p:cNvPr>
          <p:cNvSpPr/>
          <p:nvPr/>
        </p:nvSpPr>
        <p:spPr>
          <a:xfrm>
            <a:off x="4767034" y="1779013"/>
            <a:ext cx="851555" cy="815263"/>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defTabSz="457198">
              <a:defRPr/>
            </a:pPr>
            <a:r>
              <a:rPr lang="ko-KR" altLang="en-US" sz="800" dirty="0" err="1">
                <a:solidFill>
                  <a:srgbClr val="000000"/>
                </a:solidFill>
                <a:latin typeface="Arial" panose="020B0604020202020204" pitchFamily="34" charset="0"/>
                <a:ea typeface="+mj-ea"/>
                <a:cs typeface="Arial" panose="020B0604020202020204" pitchFamily="34" charset="0"/>
              </a:rPr>
              <a:t>채움테크놀러지</a:t>
            </a:r>
            <a:r>
              <a:rPr lang="en-US" altLang="ko-KR" sz="800" dirty="0">
                <a:solidFill>
                  <a:srgbClr val="000000"/>
                </a:solidFill>
                <a:latin typeface="Arial" panose="020B0604020202020204" pitchFamily="34" charset="0"/>
                <a:ea typeface="+mj-ea"/>
                <a:cs typeface="Arial" panose="020B0604020202020204" pitchFamily="34" charset="0"/>
              </a:rPr>
              <a:t>,</a:t>
            </a:r>
          </a:p>
          <a:p>
            <a:pPr defTabSz="457198">
              <a:defRPr/>
            </a:pPr>
            <a:r>
              <a:rPr lang="ko-KR" altLang="en-US" sz="800" dirty="0" err="1">
                <a:solidFill>
                  <a:srgbClr val="000000"/>
                </a:solidFill>
                <a:latin typeface="Arial" panose="020B0604020202020204" pitchFamily="34" charset="0"/>
                <a:ea typeface="+mj-ea"/>
                <a:cs typeface="Arial" panose="020B0604020202020204" pitchFamily="34" charset="0"/>
              </a:rPr>
              <a:t>구구테크</a:t>
            </a:r>
            <a:r>
              <a:rPr lang="en-US" altLang="ko-KR" sz="800" dirty="0">
                <a:solidFill>
                  <a:srgbClr val="000000"/>
                </a:solidFill>
                <a:latin typeface="Arial" panose="020B0604020202020204" pitchFamily="34" charset="0"/>
                <a:ea typeface="+mj-ea"/>
                <a:cs typeface="Arial" panose="020B0604020202020204" pitchFamily="34" charset="0"/>
              </a:rPr>
              <a:t>,</a:t>
            </a:r>
          </a:p>
          <a:p>
            <a:pPr defTabSz="457198">
              <a:defRPr/>
            </a:pPr>
            <a:r>
              <a:rPr lang="ko-KR" altLang="en-US" sz="800" dirty="0" err="1">
                <a:solidFill>
                  <a:srgbClr val="000000"/>
                </a:solidFill>
                <a:latin typeface="Arial" panose="020B0604020202020204" pitchFamily="34" charset="0"/>
                <a:ea typeface="+mj-ea"/>
                <a:cs typeface="Arial" panose="020B0604020202020204" pitchFamily="34" charset="0"/>
              </a:rPr>
              <a:t>삼일앤에스테크</a:t>
            </a:r>
            <a:endParaRPr lang="en-US" altLang="ko-KR" sz="800" dirty="0">
              <a:solidFill>
                <a:srgbClr val="000000"/>
              </a:solidFill>
              <a:latin typeface="Arial" panose="020B0604020202020204" pitchFamily="34" charset="0"/>
              <a:ea typeface="+mj-ea"/>
              <a:cs typeface="Arial" panose="020B0604020202020204" pitchFamily="34" charset="0"/>
            </a:endParaRPr>
          </a:p>
          <a:p>
            <a:pPr defTabSz="457198">
              <a:defRPr/>
            </a:pPr>
            <a:r>
              <a:rPr lang="ko-KR" altLang="en-US" sz="800" dirty="0">
                <a:solidFill>
                  <a:srgbClr val="000000"/>
                </a:solidFill>
                <a:latin typeface="Arial" panose="020B0604020202020204" pitchFamily="34" charset="0"/>
                <a:ea typeface="+mj-ea"/>
                <a:cs typeface="Arial" panose="020B0604020202020204" pitchFamily="34" charset="0"/>
              </a:rPr>
              <a:t>등</a:t>
            </a:r>
          </a:p>
        </p:txBody>
      </p:sp>
      <p:sp>
        <p:nvSpPr>
          <p:cNvPr id="300" name="직사각형 17">
            <a:extLst>
              <a:ext uri="{FF2B5EF4-FFF2-40B4-BE49-F238E27FC236}">
                <a16:creationId xmlns:a16="http://schemas.microsoft.com/office/drawing/2014/main" id="{4CBB9CC4-0423-4C3D-A86A-93E44B39F3F4}"/>
              </a:ext>
            </a:extLst>
          </p:cNvPr>
          <p:cNvSpPr>
            <a:spLocks noChangeArrowheads="1"/>
          </p:cNvSpPr>
          <p:nvPr/>
        </p:nvSpPr>
        <p:spPr bwMode="auto">
          <a:xfrm>
            <a:off x="6358595" y="5642488"/>
            <a:ext cx="955710" cy="218936"/>
          </a:xfrm>
          <a:prstGeom prst="rect">
            <a:avLst/>
          </a:prstGeom>
          <a:solidFill>
            <a:srgbClr val="6D2077"/>
          </a:solidFill>
          <a:ln w="9525" cap="flat" cmpd="sng" algn="ctr">
            <a:noFill/>
            <a:prstDash val="solid"/>
            <a:round/>
            <a:headEnd type="none" w="med" len="med"/>
            <a:tailEnd type="none" w="med" len="med"/>
          </a:ln>
          <a:effectLst/>
        </p:spPr>
        <p:txBody>
          <a:bodyPr lIns="18000" tIns="35255" rIns="18000" bIns="35255" rtlCol="0" anchor="ctr"/>
          <a:lstStyle/>
          <a:p>
            <a:pPr algn="ctr" defTabSz="895488">
              <a:buClr>
                <a:srgbClr val="99CC00"/>
              </a:buClr>
              <a:tabLst>
                <a:tab pos="261185" algn="l"/>
              </a:tabLst>
            </a:pPr>
            <a:r>
              <a:rPr lang="en-US" altLang="ko-KR" sz="800" b="1" dirty="0">
                <a:solidFill>
                  <a:prstClr val="white"/>
                </a:solidFill>
                <a:latin typeface="Arial" panose="020B0604020202020204" pitchFamily="34" charset="0"/>
                <a:ea typeface="+mj-ea"/>
                <a:cs typeface="Arial" panose="020B0604020202020204" pitchFamily="34" charset="0"/>
              </a:rPr>
              <a:t>H/W</a:t>
            </a:r>
          </a:p>
        </p:txBody>
      </p:sp>
      <p:sp>
        <p:nvSpPr>
          <p:cNvPr id="301" name="직사각형 17">
            <a:extLst>
              <a:ext uri="{FF2B5EF4-FFF2-40B4-BE49-F238E27FC236}">
                <a16:creationId xmlns:a16="http://schemas.microsoft.com/office/drawing/2014/main" id="{E14B0C18-CC35-4F1D-A9B4-B0D967D47E4C}"/>
              </a:ext>
            </a:extLst>
          </p:cNvPr>
          <p:cNvSpPr>
            <a:spLocks noChangeArrowheads="1"/>
          </p:cNvSpPr>
          <p:nvPr/>
        </p:nvSpPr>
        <p:spPr bwMode="auto">
          <a:xfrm>
            <a:off x="6358595" y="5898730"/>
            <a:ext cx="955710" cy="282327"/>
          </a:xfrm>
          <a:prstGeom prst="rect">
            <a:avLst/>
          </a:prstGeom>
          <a:solidFill>
            <a:srgbClr val="6D2077"/>
          </a:solidFill>
          <a:ln w="9525" cap="flat" cmpd="sng" algn="ctr">
            <a:noFill/>
            <a:prstDash val="solid"/>
            <a:round/>
            <a:headEnd type="none" w="med" len="med"/>
            <a:tailEnd type="none" w="med" len="med"/>
          </a:ln>
          <a:effectLst/>
        </p:spPr>
        <p:txBody>
          <a:bodyPr lIns="18000" tIns="35255" rIns="18000" bIns="35255" rtlCol="0" anchor="ctr"/>
          <a:lstStyle/>
          <a:p>
            <a:pPr algn="ctr" defTabSz="895488">
              <a:buClr>
                <a:srgbClr val="99CC00"/>
              </a:buClr>
              <a:tabLst>
                <a:tab pos="261185" algn="l"/>
              </a:tabLst>
            </a:pPr>
            <a:r>
              <a:rPr lang="ko-KR" altLang="en-US" sz="800" b="1" dirty="0">
                <a:solidFill>
                  <a:prstClr val="white"/>
                </a:solidFill>
                <a:latin typeface="Arial" panose="020B0604020202020204" pitchFamily="34" charset="0"/>
                <a:ea typeface="+mj-ea"/>
                <a:cs typeface="Arial" panose="020B0604020202020204" pitchFamily="34" charset="0"/>
              </a:rPr>
              <a:t>서비스</a:t>
            </a:r>
            <a:endParaRPr lang="en-US" altLang="ko-KR" sz="800" b="1" dirty="0">
              <a:solidFill>
                <a:prstClr val="white"/>
              </a:solidFill>
              <a:latin typeface="Arial" panose="020B0604020202020204" pitchFamily="34" charset="0"/>
              <a:ea typeface="+mj-ea"/>
              <a:cs typeface="Arial" panose="020B0604020202020204" pitchFamily="34" charset="0"/>
            </a:endParaRPr>
          </a:p>
        </p:txBody>
      </p:sp>
      <p:sp>
        <p:nvSpPr>
          <p:cNvPr id="302" name="직사각형 17">
            <a:extLst>
              <a:ext uri="{FF2B5EF4-FFF2-40B4-BE49-F238E27FC236}">
                <a16:creationId xmlns:a16="http://schemas.microsoft.com/office/drawing/2014/main" id="{0A162510-4806-407F-AA10-DB0D45904396}"/>
              </a:ext>
            </a:extLst>
          </p:cNvPr>
          <p:cNvSpPr>
            <a:spLocks noChangeArrowheads="1"/>
          </p:cNvSpPr>
          <p:nvPr/>
        </p:nvSpPr>
        <p:spPr bwMode="auto">
          <a:xfrm>
            <a:off x="7343775" y="5642487"/>
            <a:ext cx="1836224" cy="218937"/>
          </a:xfrm>
          <a:prstGeom prst="rect">
            <a:avLst/>
          </a:prstGeom>
          <a:noFill/>
          <a:ln w="9525" algn="ctr">
            <a:solidFill>
              <a:srgbClr val="6D2077"/>
            </a:solidFill>
            <a:round/>
            <a:headEnd/>
            <a:tailEnd/>
          </a:ln>
        </p:spPr>
        <p:txBody>
          <a:bodyPr lIns="36000" tIns="0" rIns="36000" bIns="0" anchor="ctr"/>
          <a:lstStyle/>
          <a:p>
            <a:pPr defTabSz="781990">
              <a:defRPr/>
            </a:pPr>
            <a:r>
              <a:rPr lang="ko-KR" altLang="en-US" sz="800" dirty="0">
                <a:solidFill>
                  <a:srgbClr val="000000"/>
                </a:solidFill>
                <a:latin typeface="Arial" panose="020B0604020202020204" pitchFamily="34" charset="0"/>
                <a:ea typeface="+mj-ea"/>
                <a:cs typeface="Arial" panose="020B0604020202020204" pitchFamily="34" charset="0"/>
              </a:rPr>
              <a:t>납품과 동시에 매출 인식 및 대금 청구</a:t>
            </a:r>
            <a:endParaRPr lang="en-US" altLang="ko-KR" sz="800" dirty="0">
              <a:solidFill>
                <a:srgbClr val="000000"/>
              </a:solidFill>
              <a:latin typeface="Arial" panose="020B0604020202020204" pitchFamily="34" charset="0"/>
              <a:ea typeface="+mj-ea"/>
              <a:cs typeface="Arial" panose="020B0604020202020204" pitchFamily="34" charset="0"/>
            </a:endParaRPr>
          </a:p>
        </p:txBody>
      </p:sp>
      <p:sp>
        <p:nvSpPr>
          <p:cNvPr id="303" name="직사각형 17">
            <a:extLst>
              <a:ext uri="{FF2B5EF4-FFF2-40B4-BE49-F238E27FC236}">
                <a16:creationId xmlns:a16="http://schemas.microsoft.com/office/drawing/2014/main" id="{CC3223A6-4CC2-4EB3-8836-34221305A602}"/>
              </a:ext>
            </a:extLst>
          </p:cNvPr>
          <p:cNvSpPr>
            <a:spLocks noChangeArrowheads="1"/>
          </p:cNvSpPr>
          <p:nvPr/>
        </p:nvSpPr>
        <p:spPr bwMode="auto">
          <a:xfrm>
            <a:off x="7343775" y="5897722"/>
            <a:ext cx="1836224" cy="282327"/>
          </a:xfrm>
          <a:prstGeom prst="rect">
            <a:avLst/>
          </a:prstGeom>
          <a:noFill/>
          <a:ln w="9525" algn="ctr">
            <a:solidFill>
              <a:srgbClr val="6D2077"/>
            </a:solidFill>
            <a:round/>
            <a:headEnd/>
            <a:tailEnd/>
          </a:ln>
        </p:spPr>
        <p:txBody>
          <a:bodyPr lIns="36000" tIns="0" rIns="36000" bIns="0" anchor="ctr"/>
          <a:lstStyle/>
          <a:p>
            <a:pPr defTabSz="781990">
              <a:defRPr/>
            </a:pPr>
            <a:r>
              <a:rPr lang="ko-KR" altLang="en-US" sz="800" dirty="0">
                <a:solidFill>
                  <a:srgbClr val="000000"/>
                </a:solidFill>
                <a:latin typeface="Arial" panose="020B0604020202020204" pitchFamily="34" charset="0"/>
                <a:ea typeface="+mj-ea"/>
                <a:cs typeface="Arial" panose="020B0604020202020204" pitchFamily="34" charset="0"/>
              </a:rPr>
              <a:t>서비스 제공 익월 </a:t>
            </a:r>
            <a:r>
              <a:rPr lang="en-US" altLang="ko-KR" sz="800" dirty="0">
                <a:solidFill>
                  <a:srgbClr val="000000"/>
                </a:solidFill>
                <a:latin typeface="Arial" panose="020B0604020202020204" pitchFamily="34" charset="0"/>
                <a:ea typeface="+mj-ea"/>
                <a:cs typeface="Arial" panose="020B0604020202020204" pitchFamily="34" charset="0"/>
              </a:rPr>
              <a:t>CMS</a:t>
            </a:r>
            <a:r>
              <a:rPr lang="ko-KR" altLang="en-US" sz="800" dirty="0">
                <a:solidFill>
                  <a:srgbClr val="000000"/>
                </a:solidFill>
                <a:latin typeface="Arial" panose="020B0604020202020204" pitchFamily="34" charset="0"/>
                <a:ea typeface="+mj-ea"/>
                <a:cs typeface="Arial" panose="020B0604020202020204" pitchFamily="34" charset="0"/>
              </a:rPr>
              <a:t>를 통한 대금 수령 및 매출 인식</a:t>
            </a:r>
            <a:endParaRPr lang="en-US" altLang="ko-KR" sz="800" dirty="0">
              <a:solidFill>
                <a:srgbClr val="000000"/>
              </a:solidFill>
              <a:latin typeface="Arial" panose="020B0604020202020204" pitchFamily="34" charset="0"/>
              <a:ea typeface="+mj-ea"/>
              <a:cs typeface="Arial" panose="020B0604020202020204" pitchFamily="34" charset="0"/>
            </a:endParaRPr>
          </a:p>
        </p:txBody>
      </p:sp>
      <p:sp>
        <p:nvSpPr>
          <p:cNvPr id="304" name="직사각형 17">
            <a:extLst>
              <a:ext uri="{FF2B5EF4-FFF2-40B4-BE49-F238E27FC236}">
                <a16:creationId xmlns:a16="http://schemas.microsoft.com/office/drawing/2014/main" id="{FA46A219-F241-4AD4-B583-2FCF43E5AB99}"/>
              </a:ext>
            </a:extLst>
          </p:cNvPr>
          <p:cNvSpPr>
            <a:spLocks noChangeArrowheads="1"/>
          </p:cNvSpPr>
          <p:nvPr/>
        </p:nvSpPr>
        <p:spPr bwMode="auto">
          <a:xfrm>
            <a:off x="6448443" y="5382294"/>
            <a:ext cx="703685" cy="207662"/>
          </a:xfrm>
          <a:prstGeom prst="rect">
            <a:avLst/>
          </a:prstGeom>
          <a:noFill/>
          <a:ln w="9525" algn="ctr">
            <a:noFill/>
            <a:round/>
            <a:headEnd/>
            <a:tailEnd/>
          </a:ln>
        </p:spPr>
        <p:txBody>
          <a:bodyPr lIns="18000" tIns="35255" rIns="18000" bIns="35255" anchor="b" anchorCtr="0"/>
          <a:lstStyle/>
          <a:p>
            <a:pPr algn="ctr" defTabSz="895488">
              <a:lnSpc>
                <a:spcPct val="80000"/>
              </a:lnSpc>
              <a:spcAft>
                <a:spcPct val="35000"/>
              </a:spcAft>
              <a:buClr>
                <a:srgbClr val="99CC00"/>
              </a:buClr>
              <a:tabLst>
                <a:tab pos="261185" algn="l"/>
              </a:tabLst>
              <a:defRPr/>
            </a:pPr>
            <a:r>
              <a:rPr lang="ko-KR" altLang="en-US" sz="800" dirty="0">
                <a:solidFill>
                  <a:srgbClr val="6D2077"/>
                </a:solidFill>
                <a:latin typeface="Arial" panose="020B0604020202020204" pitchFamily="34" charset="0"/>
                <a:ea typeface="+mj-ea"/>
                <a:cs typeface="Arial" panose="020B0604020202020204" pitchFamily="34" charset="0"/>
              </a:rPr>
              <a:t>구분</a:t>
            </a:r>
            <a:endParaRPr lang="en-US" altLang="ko-KR" sz="800" dirty="0">
              <a:solidFill>
                <a:srgbClr val="6D2077"/>
              </a:solidFill>
              <a:latin typeface="Arial" panose="020B0604020202020204" pitchFamily="34" charset="0"/>
              <a:ea typeface="+mj-ea"/>
              <a:cs typeface="Arial" panose="020B0604020202020204" pitchFamily="34" charset="0"/>
            </a:endParaRPr>
          </a:p>
        </p:txBody>
      </p:sp>
      <p:cxnSp>
        <p:nvCxnSpPr>
          <p:cNvPr id="305" name="직선 연결선 304">
            <a:extLst>
              <a:ext uri="{FF2B5EF4-FFF2-40B4-BE49-F238E27FC236}">
                <a16:creationId xmlns:a16="http://schemas.microsoft.com/office/drawing/2014/main" id="{E8D3CE39-60D7-4577-A8CD-D388778C48C8}"/>
              </a:ext>
            </a:extLst>
          </p:cNvPr>
          <p:cNvCxnSpPr>
            <a:cxnSpLocks/>
          </p:cNvCxnSpPr>
          <p:nvPr/>
        </p:nvCxnSpPr>
        <p:spPr bwMode="auto">
          <a:xfrm>
            <a:off x="6369712" y="5581717"/>
            <a:ext cx="909327" cy="0"/>
          </a:xfrm>
          <a:prstGeom prst="line">
            <a:avLst/>
          </a:prstGeom>
          <a:solidFill>
            <a:srgbClr val="E5E5CC"/>
          </a:solidFill>
          <a:ln w="9525" cap="flat" cmpd="sng" algn="ctr">
            <a:solidFill>
              <a:srgbClr val="6D2077"/>
            </a:solidFill>
            <a:prstDash val="solid"/>
            <a:round/>
            <a:headEnd type="none" w="med" len="med"/>
            <a:tailEnd type="none" w="med" len="med"/>
          </a:ln>
          <a:effectLst/>
        </p:spPr>
      </p:cxnSp>
      <p:sp>
        <p:nvSpPr>
          <p:cNvPr id="306" name="직사각형 17">
            <a:extLst>
              <a:ext uri="{FF2B5EF4-FFF2-40B4-BE49-F238E27FC236}">
                <a16:creationId xmlns:a16="http://schemas.microsoft.com/office/drawing/2014/main" id="{2C687C3D-9477-4D89-8E86-34705FE08627}"/>
              </a:ext>
            </a:extLst>
          </p:cNvPr>
          <p:cNvSpPr>
            <a:spLocks noChangeArrowheads="1"/>
          </p:cNvSpPr>
          <p:nvPr/>
        </p:nvSpPr>
        <p:spPr bwMode="auto">
          <a:xfrm>
            <a:off x="7683055" y="5382294"/>
            <a:ext cx="1064656" cy="207662"/>
          </a:xfrm>
          <a:prstGeom prst="rect">
            <a:avLst/>
          </a:prstGeom>
          <a:noFill/>
          <a:ln w="9525" algn="ctr">
            <a:noFill/>
            <a:round/>
            <a:headEnd/>
            <a:tailEnd/>
          </a:ln>
        </p:spPr>
        <p:txBody>
          <a:bodyPr lIns="18000" tIns="35255" rIns="18000" bIns="35255" anchor="b" anchorCtr="0"/>
          <a:lstStyle/>
          <a:p>
            <a:pPr algn="ctr" defTabSz="895488">
              <a:lnSpc>
                <a:spcPct val="80000"/>
              </a:lnSpc>
              <a:spcAft>
                <a:spcPct val="35000"/>
              </a:spcAft>
              <a:buClr>
                <a:srgbClr val="99CC00"/>
              </a:buClr>
              <a:tabLst>
                <a:tab pos="261185" algn="l"/>
              </a:tabLst>
              <a:defRPr/>
            </a:pPr>
            <a:r>
              <a:rPr lang="ko-KR" altLang="en-US" sz="800" dirty="0">
                <a:solidFill>
                  <a:srgbClr val="6D2077"/>
                </a:solidFill>
                <a:latin typeface="Arial" panose="020B0604020202020204" pitchFamily="34" charset="0"/>
                <a:ea typeface="+mj-ea"/>
                <a:cs typeface="Arial" panose="020B0604020202020204" pitchFamily="34" charset="0"/>
              </a:rPr>
              <a:t>매출인식 기준</a:t>
            </a:r>
            <a:endParaRPr lang="en-US" altLang="ko-KR" sz="800" dirty="0">
              <a:solidFill>
                <a:srgbClr val="6D2077"/>
              </a:solidFill>
              <a:latin typeface="Arial" panose="020B0604020202020204" pitchFamily="34" charset="0"/>
              <a:ea typeface="+mj-ea"/>
              <a:cs typeface="Arial" panose="020B0604020202020204" pitchFamily="34" charset="0"/>
            </a:endParaRPr>
          </a:p>
        </p:txBody>
      </p:sp>
      <p:cxnSp>
        <p:nvCxnSpPr>
          <p:cNvPr id="307" name="직선 연결선 306">
            <a:extLst>
              <a:ext uri="{FF2B5EF4-FFF2-40B4-BE49-F238E27FC236}">
                <a16:creationId xmlns:a16="http://schemas.microsoft.com/office/drawing/2014/main" id="{84D6884A-FF12-42B2-9F33-18DC6950CD32}"/>
              </a:ext>
            </a:extLst>
          </p:cNvPr>
          <p:cNvCxnSpPr>
            <a:cxnSpLocks/>
          </p:cNvCxnSpPr>
          <p:nvPr/>
        </p:nvCxnSpPr>
        <p:spPr bwMode="auto">
          <a:xfrm>
            <a:off x="7342983" y="5581717"/>
            <a:ext cx="1831171" cy="0"/>
          </a:xfrm>
          <a:prstGeom prst="line">
            <a:avLst/>
          </a:prstGeom>
          <a:solidFill>
            <a:srgbClr val="E5E5CC"/>
          </a:solidFill>
          <a:ln w="9525" cap="flat" cmpd="sng" algn="ctr">
            <a:solidFill>
              <a:srgbClr val="6D2077"/>
            </a:solidFill>
            <a:prstDash val="solid"/>
            <a:round/>
            <a:headEnd type="none" w="med" len="med"/>
            <a:tailEnd type="none" w="med" len="med"/>
          </a:ln>
          <a:effectLst/>
        </p:spPr>
      </p:cxnSp>
      <p:sp>
        <p:nvSpPr>
          <p:cNvPr id="120" name="직사각형 227">
            <a:extLst>
              <a:ext uri="{FF2B5EF4-FFF2-40B4-BE49-F238E27FC236}">
                <a16:creationId xmlns:a16="http://schemas.microsoft.com/office/drawing/2014/main" id="{AFEF0700-BFC5-4278-955C-AB6DCE4ABB83}"/>
              </a:ext>
            </a:extLst>
          </p:cNvPr>
          <p:cNvSpPr/>
          <p:nvPr/>
        </p:nvSpPr>
        <p:spPr bwMode="auto">
          <a:xfrm>
            <a:off x="1226749" y="4936842"/>
            <a:ext cx="1958440" cy="587285"/>
          </a:xfrm>
          <a:prstGeom prst="rect">
            <a:avLst/>
          </a:prstGeom>
          <a:solidFill>
            <a:schemeClr val="bg1"/>
          </a:solidFill>
          <a:ln w="6350" cap="flat" cmpd="sng" algn="ctr">
            <a:solidFill>
              <a:srgbClr val="00A3A1"/>
            </a:solid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marL="85725" indent="-85725" defTabSz="781990">
              <a:buFont typeface="Arial" panose="020B0604020202020204" pitchFamily="34" charset="0"/>
              <a:buChar char="•"/>
              <a:defRPr/>
            </a:pPr>
            <a:r>
              <a:rPr lang="ko-KR" altLang="en-US" sz="800" dirty="0">
                <a:solidFill>
                  <a:srgbClr val="000000"/>
                </a:solidFill>
                <a:latin typeface="Arial" panose="020B0604020202020204" pitchFamily="34" charset="0"/>
                <a:ea typeface="+mj-ea"/>
                <a:cs typeface="Arial" panose="020B0604020202020204" pitchFamily="34" charset="0"/>
              </a:rPr>
              <a:t>발주 단위로 계약을 수행</a:t>
            </a:r>
            <a:endParaRPr lang="en-US" altLang="ko-KR" sz="800" dirty="0">
              <a:solidFill>
                <a:srgbClr val="000000"/>
              </a:solidFill>
              <a:latin typeface="Arial" panose="020B0604020202020204" pitchFamily="34" charset="0"/>
              <a:ea typeface="+mj-ea"/>
              <a:cs typeface="Arial" panose="020B0604020202020204" pitchFamily="34" charset="0"/>
            </a:endParaRPr>
          </a:p>
          <a:p>
            <a:pPr marL="85725" indent="-85725" defTabSz="781990">
              <a:buFont typeface="Arial" panose="020B0604020202020204" pitchFamily="34" charset="0"/>
              <a:buChar char="•"/>
              <a:defRPr/>
            </a:pPr>
            <a:r>
              <a:rPr lang="ko-KR" altLang="en-US" sz="800" dirty="0" err="1">
                <a:solidFill>
                  <a:srgbClr val="000000"/>
                </a:solidFill>
                <a:latin typeface="Arial" panose="020B0604020202020204" pitchFamily="34" charset="0"/>
                <a:ea typeface="+mj-ea"/>
                <a:cs typeface="Arial" panose="020B0604020202020204" pitchFamily="34" charset="0"/>
              </a:rPr>
              <a:t>계약별</a:t>
            </a:r>
            <a:r>
              <a:rPr lang="ko-KR" altLang="en-US" sz="800" dirty="0">
                <a:solidFill>
                  <a:srgbClr val="000000"/>
                </a:solidFill>
                <a:latin typeface="Arial" panose="020B0604020202020204" pitchFamily="34" charset="0"/>
                <a:ea typeface="+mj-ea"/>
                <a:cs typeface="Arial" panose="020B0604020202020204" pitchFamily="34" charset="0"/>
              </a:rPr>
              <a:t> 계약기간 상이</a:t>
            </a:r>
            <a:endParaRPr lang="en-US" altLang="ko-KR" sz="800" dirty="0">
              <a:solidFill>
                <a:srgbClr val="000000"/>
              </a:solidFill>
              <a:latin typeface="Arial" panose="020B0604020202020204" pitchFamily="34" charset="0"/>
              <a:ea typeface="+mj-ea"/>
              <a:cs typeface="Arial" panose="020B0604020202020204" pitchFamily="34" charset="0"/>
            </a:endParaRPr>
          </a:p>
          <a:p>
            <a:pPr marL="85725" indent="-85725" defTabSz="781990">
              <a:buFont typeface="Arial" panose="020B0604020202020204" pitchFamily="34" charset="0"/>
              <a:buChar char="•"/>
              <a:defRPr/>
            </a:pPr>
            <a:r>
              <a:rPr lang="ko-KR" altLang="en-US" sz="800" dirty="0">
                <a:solidFill>
                  <a:srgbClr val="000000"/>
                </a:solidFill>
                <a:latin typeface="Arial" panose="020B0604020202020204" pitchFamily="34" charset="0"/>
                <a:ea typeface="+mj-ea"/>
                <a:cs typeface="Arial" panose="020B0604020202020204" pitchFamily="34" charset="0"/>
              </a:rPr>
              <a:t>계약기간은 매년 연장하는 구조</a:t>
            </a:r>
            <a:endParaRPr lang="en-US" altLang="ko-KR" sz="800" dirty="0">
              <a:solidFill>
                <a:srgbClr val="000000"/>
              </a:solidFill>
              <a:latin typeface="Arial" panose="020B0604020202020204" pitchFamily="34" charset="0"/>
              <a:ea typeface="+mj-ea"/>
              <a:cs typeface="Arial" panose="020B0604020202020204" pitchFamily="34" charset="0"/>
            </a:endParaRPr>
          </a:p>
          <a:p>
            <a:pPr marL="85725" indent="-85725" defTabSz="781990">
              <a:buFont typeface="Arial" panose="020B0604020202020204" pitchFamily="34" charset="0"/>
              <a:buChar char="•"/>
              <a:defRPr/>
            </a:pPr>
            <a:r>
              <a:rPr lang="ko-KR" altLang="en-US" sz="800" dirty="0">
                <a:latin typeface="Arial" panose="020B0604020202020204" pitchFamily="34" charset="0"/>
                <a:ea typeface="+mj-ea"/>
                <a:cs typeface="Arial" panose="020B0604020202020204" pitchFamily="34" charset="0"/>
              </a:rPr>
              <a:t>향후 일정기간 계약 구조로 변경 예정</a:t>
            </a:r>
            <a:endParaRPr lang="ko-KR" altLang="en-US" sz="800" dirty="0">
              <a:solidFill>
                <a:srgbClr val="000000"/>
              </a:solidFill>
              <a:latin typeface="Arial" panose="020B0604020202020204" pitchFamily="34" charset="0"/>
              <a:ea typeface="+mj-ea"/>
              <a:cs typeface="Arial" panose="020B0604020202020204" pitchFamily="34" charset="0"/>
            </a:endParaRPr>
          </a:p>
        </p:txBody>
      </p:sp>
      <p:sp>
        <p:nvSpPr>
          <p:cNvPr id="274" name="직사각형 17">
            <a:extLst>
              <a:ext uri="{FF2B5EF4-FFF2-40B4-BE49-F238E27FC236}">
                <a16:creationId xmlns:a16="http://schemas.microsoft.com/office/drawing/2014/main" id="{5F8148D3-A483-40BA-93A3-F9D0FF216955}"/>
              </a:ext>
            </a:extLst>
          </p:cNvPr>
          <p:cNvSpPr>
            <a:spLocks noChangeArrowheads="1"/>
          </p:cNvSpPr>
          <p:nvPr/>
        </p:nvSpPr>
        <p:spPr bwMode="auto">
          <a:xfrm>
            <a:off x="6354551" y="2678606"/>
            <a:ext cx="528486" cy="1143531"/>
          </a:xfrm>
          <a:prstGeom prst="rect">
            <a:avLst/>
          </a:prstGeom>
          <a:solidFill>
            <a:srgbClr val="6D2077"/>
          </a:solidFill>
          <a:ln w="9525" cap="flat" cmpd="sng" algn="ctr">
            <a:noFill/>
            <a:prstDash val="solid"/>
            <a:round/>
            <a:headEnd type="none" w="med" len="med"/>
            <a:tailEnd type="none" w="med" len="med"/>
          </a:ln>
          <a:effectLst/>
        </p:spPr>
        <p:txBody>
          <a:bodyPr lIns="18000" tIns="35255" rIns="18000" bIns="35255" rtlCol="0" anchor="ctr"/>
          <a:lstStyle/>
          <a:p>
            <a:pPr algn="ctr" defTabSz="895488">
              <a:buClr>
                <a:srgbClr val="99CC00"/>
              </a:buClr>
              <a:tabLst>
                <a:tab pos="261185" algn="l"/>
              </a:tabLst>
            </a:pPr>
            <a:r>
              <a:rPr lang="ko-KR" altLang="en-US" sz="800" b="1" dirty="0">
                <a:solidFill>
                  <a:prstClr val="white"/>
                </a:solidFill>
                <a:latin typeface="Arial" panose="020B0604020202020204" pitchFamily="34" charset="0"/>
                <a:ea typeface="+mj-ea"/>
                <a:cs typeface="Arial" panose="020B0604020202020204" pitchFamily="34" charset="0"/>
              </a:rPr>
              <a:t>서비스</a:t>
            </a:r>
            <a:endParaRPr lang="en-US" altLang="ko-KR" sz="800" b="1" dirty="0">
              <a:solidFill>
                <a:prstClr val="white"/>
              </a:solidFill>
              <a:latin typeface="Arial" panose="020B0604020202020204" pitchFamily="34" charset="0"/>
              <a:ea typeface="+mj-ea"/>
              <a:cs typeface="Arial" panose="020B0604020202020204" pitchFamily="34" charset="0"/>
            </a:endParaRPr>
          </a:p>
        </p:txBody>
      </p:sp>
      <p:sp>
        <p:nvSpPr>
          <p:cNvPr id="115" name="직사각형 17">
            <a:extLst>
              <a:ext uri="{FF2B5EF4-FFF2-40B4-BE49-F238E27FC236}">
                <a16:creationId xmlns:a16="http://schemas.microsoft.com/office/drawing/2014/main" id="{959D3283-2CC1-4752-ABFD-E171F9FD2864}"/>
              </a:ext>
            </a:extLst>
          </p:cNvPr>
          <p:cNvSpPr>
            <a:spLocks noChangeArrowheads="1"/>
          </p:cNvSpPr>
          <p:nvPr/>
        </p:nvSpPr>
        <p:spPr bwMode="auto">
          <a:xfrm>
            <a:off x="6354551" y="1767403"/>
            <a:ext cx="528486" cy="856819"/>
          </a:xfrm>
          <a:prstGeom prst="rect">
            <a:avLst/>
          </a:prstGeom>
          <a:solidFill>
            <a:srgbClr val="6D2077"/>
          </a:solidFill>
          <a:ln w="9525" cap="flat" cmpd="sng" algn="ctr">
            <a:noFill/>
            <a:prstDash val="solid"/>
            <a:round/>
            <a:headEnd type="none" w="med" len="med"/>
            <a:tailEnd type="none" w="med" len="med"/>
          </a:ln>
          <a:effectLst/>
        </p:spPr>
        <p:txBody>
          <a:bodyPr lIns="18000" tIns="35255" rIns="18000" bIns="35255" rtlCol="0" anchor="ctr"/>
          <a:lstStyle/>
          <a:p>
            <a:pPr algn="ctr" defTabSz="895488">
              <a:buClr>
                <a:srgbClr val="99CC00"/>
              </a:buClr>
              <a:tabLst>
                <a:tab pos="261185" algn="l"/>
              </a:tabLst>
            </a:pPr>
            <a:r>
              <a:rPr lang="en-US" altLang="ko-KR" sz="800" b="1" dirty="0">
                <a:solidFill>
                  <a:prstClr val="white"/>
                </a:solidFill>
                <a:latin typeface="Arial" panose="020B0604020202020204" pitchFamily="34" charset="0"/>
                <a:ea typeface="+mj-ea"/>
                <a:cs typeface="Arial" panose="020B0604020202020204" pitchFamily="34" charset="0"/>
              </a:rPr>
              <a:t>H/W</a:t>
            </a:r>
            <a:endParaRPr lang="ko-KR" altLang="en-US" sz="800" b="1" dirty="0">
              <a:solidFill>
                <a:prstClr val="white"/>
              </a:solidFill>
              <a:latin typeface="Arial" panose="020B0604020202020204" pitchFamily="34" charset="0"/>
              <a:ea typeface="+mj-ea"/>
              <a:cs typeface="Arial" panose="020B0604020202020204" pitchFamily="34" charset="0"/>
            </a:endParaRPr>
          </a:p>
        </p:txBody>
      </p:sp>
      <p:sp>
        <p:nvSpPr>
          <p:cNvPr id="269" name="직사각형 17">
            <a:extLst>
              <a:ext uri="{FF2B5EF4-FFF2-40B4-BE49-F238E27FC236}">
                <a16:creationId xmlns:a16="http://schemas.microsoft.com/office/drawing/2014/main" id="{70622C5D-29C6-4524-AC54-8759E0BA072C}"/>
              </a:ext>
            </a:extLst>
          </p:cNvPr>
          <p:cNvSpPr>
            <a:spLocks noChangeArrowheads="1"/>
          </p:cNvSpPr>
          <p:nvPr/>
        </p:nvSpPr>
        <p:spPr bwMode="auto">
          <a:xfrm>
            <a:off x="6944430" y="3266726"/>
            <a:ext cx="669354" cy="261351"/>
          </a:xfrm>
          <a:prstGeom prst="rect">
            <a:avLst/>
          </a:prstGeom>
          <a:solidFill>
            <a:srgbClr val="483698"/>
          </a:solidFill>
          <a:ln w="9525" algn="ctr">
            <a:solidFill>
              <a:srgbClr val="483698"/>
            </a:solidFill>
            <a:round/>
            <a:headEnd/>
            <a:tailEnd/>
          </a:ln>
        </p:spPr>
        <p:txBody>
          <a:bodyPr lIns="18000" tIns="35255" rIns="18000" bIns="35255" anchor="ctr"/>
          <a:lstStyle/>
          <a:p>
            <a:pPr algn="ctr" defTabSz="895488">
              <a:buClr>
                <a:srgbClr val="99CC00"/>
              </a:buClr>
              <a:tabLst>
                <a:tab pos="261185" algn="l"/>
              </a:tabLst>
              <a:defRPr/>
            </a:pPr>
            <a:r>
              <a:rPr lang="ko-KR" altLang="en-US" sz="800" b="1" dirty="0" err="1">
                <a:solidFill>
                  <a:prstClr val="white"/>
                </a:solidFill>
                <a:latin typeface="Arial" panose="020B0604020202020204" pitchFamily="34" charset="0"/>
                <a:ea typeface="+mj-ea"/>
                <a:cs typeface="Arial" panose="020B0604020202020204" pitchFamily="34" charset="0"/>
              </a:rPr>
              <a:t>지씨셀</a:t>
            </a:r>
            <a:endParaRPr lang="en-US" altLang="ko-KR" sz="800" b="1" dirty="0">
              <a:solidFill>
                <a:prstClr val="white"/>
              </a:solidFill>
              <a:latin typeface="Arial" panose="020B0604020202020204" pitchFamily="34" charset="0"/>
              <a:ea typeface="+mj-ea"/>
              <a:cs typeface="Arial" panose="020B0604020202020204" pitchFamily="34" charset="0"/>
            </a:endParaRPr>
          </a:p>
        </p:txBody>
      </p:sp>
      <p:sp>
        <p:nvSpPr>
          <p:cNvPr id="272" name="직사각형 17">
            <a:extLst>
              <a:ext uri="{FF2B5EF4-FFF2-40B4-BE49-F238E27FC236}">
                <a16:creationId xmlns:a16="http://schemas.microsoft.com/office/drawing/2014/main" id="{5831E602-9ABF-4A80-BA16-E10695E90CA0}"/>
              </a:ext>
            </a:extLst>
          </p:cNvPr>
          <p:cNvSpPr>
            <a:spLocks noChangeArrowheads="1"/>
          </p:cNvSpPr>
          <p:nvPr/>
        </p:nvSpPr>
        <p:spPr bwMode="auto">
          <a:xfrm>
            <a:off x="7671816" y="3266726"/>
            <a:ext cx="437131" cy="261351"/>
          </a:xfrm>
          <a:prstGeom prst="rect">
            <a:avLst/>
          </a:prstGeom>
          <a:noFill/>
          <a:ln w="9525" algn="ctr">
            <a:solidFill>
              <a:srgbClr val="6D2077"/>
            </a:solidFill>
            <a:round/>
            <a:headEnd/>
            <a:tailEnd/>
          </a:ln>
        </p:spPr>
        <p:txBody>
          <a:bodyPr lIns="36000" tIns="35255" rIns="36000" bIns="35255" anchor="ctr"/>
          <a:lstStyle/>
          <a:p>
            <a:pPr algn="r" defTabSz="895488">
              <a:buClr>
                <a:srgbClr val="99CC00"/>
              </a:buClr>
              <a:tabLst>
                <a:tab pos="261185" algn="l"/>
              </a:tabLst>
              <a:defRPr/>
            </a:pPr>
            <a:r>
              <a:rPr lang="en-US" altLang="ko-KR" sz="800" kern="0" dirty="0">
                <a:solidFill>
                  <a:prstClr val="black"/>
                </a:solidFill>
                <a:latin typeface="Arial" panose="020B0604020202020204" pitchFamily="34" charset="0"/>
                <a:ea typeface="+mj-ea"/>
                <a:cs typeface="Arial" panose="020B0604020202020204" pitchFamily="34" charset="0"/>
              </a:rPr>
              <a:t>23</a:t>
            </a:r>
          </a:p>
        </p:txBody>
      </p:sp>
      <p:sp>
        <p:nvSpPr>
          <p:cNvPr id="278" name="직사각형 17">
            <a:extLst>
              <a:ext uri="{FF2B5EF4-FFF2-40B4-BE49-F238E27FC236}">
                <a16:creationId xmlns:a16="http://schemas.microsoft.com/office/drawing/2014/main" id="{7D051611-0C68-41A0-A7FC-AE9497328D86}"/>
              </a:ext>
            </a:extLst>
          </p:cNvPr>
          <p:cNvSpPr>
            <a:spLocks noChangeArrowheads="1"/>
          </p:cNvSpPr>
          <p:nvPr/>
        </p:nvSpPr>
        <p:spPr bwMode="auto">
          <a:xfrm>
            <a:off x="6944430" y="2678606"/>
            <a:ext cx="669354" cy="261351"/>
          </a:xfrm>
          <a:prstGeom prst="rect">
            <a:avLst/>
          </a:prstGeom>
          <a:solidFill>
            <a:srgbClr val="483698"/>
          </a:solidFill>
          <a:ln w="9525" algn="ctr">
            <a:solidFill>
              <a:srgbClr val="483698"/>
            </a:solidFill>
            <a:round/>
            <a:headEnd/>
            <a:tailEnd/>
          </a:ln>
        </p:spPr>
        <p:txBody>
          <a:bodyPr lIns="18000" tIns="35255" rIns="18000" bIns="35255" anchor="ctr"/>
          <a:lstStyle/>
          <a:p>
            <a:pPr algn="ctr" defTabSz="895488">
              <a:buClr>
                <a:srgbClr val="99CC00"/>
              </a:buClr>
              <a:tabLst>
                <a:tab pos="261185" algn="l"/>
              </a:tabLst>
              <a:defRPr/>
            </a:pPr>
            <a:r>
              <a:rPr lang="en-US" altLang="ko-KR" sz="800" b="1" dirty="0">
                <a:solidFill>
                  <a:prstClr val="white"/>
                </a:solidFill>
                <a:latin typeface="Arial" panose="020B0604020202020204" pitchFamily="34" charset="0"/>
                <a:ea typeface="+mj-ea"/>
                <a:cs typeface="Arial" panose="020B0604020202020204" pitchFamily="34" charset="0"/>
              </a:rPr>
              <a:t>SK</a:t>
            </a:r>
            <a:r>
              <a:rPr lang="ko-KR" altLang="en-US" sz="800" b="1" dirty="0">
                <a:solidFill>
                  <a:prstClr val="white"/>
                </a:solidFill>
                <a:latin typeface="Arial" panose="020B0604020202020204" pitchFamily="34" charset="0"/>
                <a:ea typeface="+mj-ea"/>
                <a:cs typeface="Arial" panose="020B0604020202020204" pitchFamily="34" charset="0"/>
              </a:rPr>
              <a:t>바이오</a:t>
            </a:r>
            <a:endParaRPr lang="en-US" altLang="ko-KR" sz="800" b="1" dirty="0">
              <a:solidFill>
                <a:prstClr val="white"/>
              </a:solidFill>
              <a:latin typeface="Arial" panose="020B0604020202020204" pitchFamily="34" charset="0"/>
              <a:ea typeface="+mj-ea"/>
              <a:cs typeface="Arial" panose="020B0604020202020204" pitchFamily="34" charset="0"/>
            </a:endParaRPr>
          </a:p>
          <a:p>
            <a:pPr algn="ctr" defTabSz="895488">
              <a:buClr>
                <a:srgbClr val="99CC00"/>
              </a:buClr>
              <a:tabLst>
                <a:tab pos="261185" algn="l"/>
              </a:tabLst>
              <a:defRPr/>
            </a:pPr>
            <a:r>
              <a:rPr lang="ko-KR" altLang="en-US" sz="800" b="1" dirty="0">
                <a:solidFill>
                  <a:prstClr val="white"/>
                </a:solidFill>
                <a:latin typeface="Arial" panose="020B0604020202020204" pitchFamily="34" charset="0"/>
                <a:ea typeface="+mj-ea"/>
                <a:cs typeface="Arial" panose="020B0604020202020204" pitchFamily="34" charset="0"/>
              </a:rPr>
              <a:t>사이언스</a:t>
            </a:r>
            <a:endParaRPr lang="en-US" altLang="ko-KR" sz="800" b="1" dirty="0">
              <a:solidFill>
                <a:prstClr val="white"/>
              </a:solidFill>
              <a:latin typeface="Arial" panose="020B0604020202020204" pitchFamily="34" charset="0"/>
              <a:ea typeface="+mj-ea"/>
              <a:cs typeface="Arial" panose="020B0604020202020204" pitchFamily="34" charset="0"/>
            </a:endParaRPr>
          </a:p>
        </p:txBody>
      </p:sp>
      <p:sp>
        <p:nvSpPr>
          <p:cNvPr id="283" name="직사각형 17">
            <a:extLst>
              <a:ext uri="{FF2B5EF4-FFF2-40B4-BE49-F238E27FC236}">
                <a16:creationId xmlns:a16="http://schemas.microsoft.com/office/drawing/2014/main" id="{A7226FDB-F69F-4E66-AAFF-B239DB311016}"/>
              </a:ext>
            </a:extLst>
          </p:cNvPr>
          <p:cNvSpPr>
            <a:spLocks noChangeArrowheads="1"/>
          </p:cNvSpPr>
          <p:nvPr/>
        </p:nvSpPr>
        <p:spPr bwMode="auto">
          <a:xfrm>
            <a:off x="7671816" y="2678606"/>
            <a:ext cx="437131" cy="261351"/>
          </a:xfrm>
          <a:prstGeom prst="rect">
            <a:avLst/>
          </a:prstGeom>
          <a:noFill/>
          <a:ln w="9525" algn="ctr">
            <a:solidFill>
              <a:srgbClr val="6D2077"/>
            </a:solidFill>
            <a:round/>
            <a:headEnd/>
            <a:tailEnd/>
          </a:ln>
        </p:spPr>
        <p:txBody>
          <a:bodyPr lIns="36000" tIns="35255" rIns="36000" bIns="35255" anchor="ctr"/>
          <a:lstStyle/>
          <a:p>
            <a:pPr algn="r" defTabSz="895488">
              <a:buClr>
                <a:srgbClr val="99CC00"/>
              </a:buClr>
              <a:tabLst>
                <a:tab pos="261185" algn="l"/>
              </a:tabLst>
              <a:defRPr/>
            </a:pPr>
            <a:r>
              <a:rPr lang="en-US" altLang="ko-KR" sz="800" kern="0" dirty="0">
                <a:solidFill>
                  <a:prstClr val="black"/>
                </a:solidFill>
                <a:latin typeface="Arial" panose="020B0604020202020204" pitchFamily="34" charset="0"/>
                <a:ea typeface="+mj-ea"/>
                <a:cs typeface="Arial" panose="020B0604020202020204" pitchFamily="34" charset="0"/>
              </a:rPr>
              <a:t>1,229</a:t>
            </a:r>
          </a:p>
        </p:txBody>
      </p:sp>
      <p:sp>
        <p:nvSpPr>
          <p:cNvPr id="141" name="직사각형 17">
            <a:extLst>
              <a:ext uri="{FF2B5EF4-FFF2-40B4-BE49-F238E27FC236}">
                <a16:creationId xmlns:a16="http://schemas.microsoft.com/office/drawing/2014/main" id="{5CFEE4A2-8581-4D8A-A665-F35974F81774}"/>
              </a:ext>
            </a:extLst>
          </p:cNvPr>
          <p:cNvSpPr>
            <a:spLocks noChangeArrowheads="1"/>
          </p:cNvSpPr>
          <p:nvPr/>
        </p:nvSpPr>
        <p:spPr bwMode="auto">
          <a:xfrm>
            <a:off x="6944430" y="3560787"/>
            <a:ext cx="669354" cy="261351"/>
          </a:xfrm>
          <a:prstGeom prst="rect">
            <a:avLst/>
          </a:prstGeom>
          <a:solidFill>
            <a:srgbClr val="483698"/>
          </a:solidFill>
          <a:ln w="9525" algn="ctr">
            <a:solidFill>
              <a:srgbClr val="483698"/>
            </a:solidFill>
            <a:round/>
            <a:headEnd/>
            <a:tailEnd/>
          </a:ln>
        </p:spPr>
        <p:txBody>
          <a:bodyPr lIns="18000" tIns="35255" rIns="18000" bIns="35255" anchor="ctr"/>
          <a:lstStyle/>
          <a:p>
            <a:pPr algn="ctr" defTabSz="895488">
              <a:buClr>
                <a:srgbClr val="99CC00"/>
              </a:buClr>
              <a:tabLst>
                <a:tab pos="261185" algn="l"/>
              </a:tabLst>
              <a:defRPr/>
            </a:pPr>
            <a:r>
              <a:rPr lang="ko-KR" altLang="en-US" sz="800" b="1" dirty="0" err="1">
                <a:solidFill>
                  <a:prstClr val="white"/>
                </a:solidFill>
                <a:latin typeface="Arial" panose="020B0604020202020204" pitchFamily="34" charset="0"/>
                <a:ea typeface="+mj-ea"/>
                <a:cs typeface="Arial" panose="020B0604020202020204" pitchFamily="34" charset="0"/>
              </a:rPr>
              <a:t>복산나이스</a:t>
            </a:r>
            <a:endParaRPr lang="en-US" altLang="ko-KR" sz="800" b="1" dirty="0">
              <a:solidFill>
                <a:prstClr val="white"/>
              </a:solidFill>
              <a:latin typeface="Arial" panose="020B0604020202020204" pitchFamily="34" charset="0"/>
              <a:ea typeface="+mj-ea"/>
              <a:cs typeface="Arial" panose="020B0604020202020204" pitchFamily="34" charset="0"/>
            </a:endParaRPr>
          </a:p>
        </p:txBody>
      </p:sp>
      <p:sp>
        <p:nvSpPr>
          <p:cNvPr id="143" name="직사각형 17">
            <a:extLst>
              <a:ext uri="{FF2B5EF4-FFF2-40B4-BE49-F238E27FC236}">
                <a16:creationId xmlns:a16="http://schemas.microsoft.com/office/drawing/2014/main" id="{FF7B5798-B555-4655-8905-012FC25DB50C}"/>
              </a:ext>
            </a:extLst>
          </p:cNvPr>
          <p:cNvSpPr>
            <a:spLocks noChangeArrowheads="1"/>
          </p:cNvSpPr>
          <p:nvPr/>
        </p:nvSpPr>
        <p:spPr bwMode="auto">
          <a:xfrm>
            <a:off x="7671816" y="3560787"/>
            <a:ext cx="437131" cy="261351"/>
          </a:xfrm>
          <a:prstGeom prst="rect">
            <a:avLst/>
          </a:prstGeom>
          <a:noFill/>
          <a:ln w="9525" algn="ctr">
            <a:solidFill>
              <a:srgbClr val="6D2077"/>
            </a:solidFill>
            <a:round/>
            <a:headEnd/>
            <a:tailEnd/>
          </a:ln>
        </p:spPr>
        <p:txBody>
          <a:bodyPr lIns="36000" tIns="35255" rIns="36000" bIns="35255" anchor="ctr"/>
          <a:lstStyle/>
          <a:p>
            <a:pPr algn="r" defTabSz="895488">
              <a:buClr>
                <a:srgbClr val="99CC00"/>
              </a:buClr>
              <a:tabLst>
                <a:tab pos="261185" algn="l"/>
              </a:tabLst>
              <a:defRPr/>
            </a:pPr>
            <a:r>
              <a:rPr lang="en-US" altLang="ko-KR" sz="800" kern="0" dirty="0">
                <a:solidFill>
                  <a:prstClr val="black"/>
                </a:solidFill>
                <a:latin typeface="Arial" panose="020B0604020202020204" pitchFamily="34" charset="0"/>
                <a:ea typeface="+mj-ea"/>
                <a:cs typeface="Arial" panose="020B0604020202020204" pitchFamily="34" charset="0"/>
              </a:rPr>
              <a:t>17</a:t>
            </a:r>
          </a:p>
        </p:txBody>
      </p:sp>
      <p:sp>
        <p:nvSpPr>
          <p:cNvPr id="108" name="직사각형 17">
            <a:extLst>
              <a:ext uri="{FF2B5EF4-FFF2-40B4-BE49-F238E27FC236}">
                <a16:creationId xmlns:a16="http://schemas.microsoft.com/office/drawing/2014/main" id="{A434E7E0-C6D9-41C1-8CEC-B9A390D6A187}"/>
              </a:ext>
            </a:extLst>
          </p:cNvPr>
          <p:cNvSpPr>
            <a:spLocks noChangeArrowheads="1"/>
          </p:cNvSpPr>
          <p:nvPr/>
        </p:nvSpPr>
        <p:spPr bwMode="auto">
          <a:xfrm>
            <a:off x="6944430" y="1767403"/>
            <a:ext cx="669354" cy="261351"/>
          </a:xfrm>
          <a:prstGeom prst="rect">
            <a:avLst/>
          </a:prstGeom>
          <a:solidFill>
            <a:srgbClr val="483698"/>
          </a:solidFill>
          <a:ln w="9525" algn="ctr">
            <a:solidFill>
              <a:srgbClr val="483698"/>
            </a:solidFill>
            <a:round/>
            <a:headEnd/>
            <a:tailEnd/>
          </a:ln>
        </p:spPr>
        <p:txBody>
          <a:bodyPr lIns="18000" tIns="35255" rIns="18000" bIns="35255" anchor="ctr"/>
          <a:lstStyle/>
          <a:p>
            <a:pPr algn="ctr" defTabSz="895488">
              <a:buClr>
                <a:srgbClr val="99CC00"/>
              </a:buClr>
              <a:tabLst>
                <a:tab pos="261185" algn="l"/>
              </a:tabLst>
              <a:defRPr/>
            </a:pPr>
            <a:r>
              <a:rPr lang="en-US" altLang="ko-KR" sz="800" b="1" dirty="0">
                <a:solidFill>
                  <a:prstClr val="white"/>
                </a:solidFill>
                <a:latin typeface="Arial" panose="020B0604020202020204" pitchFamily="34" charset="0"/>
                <a:ea typeface="+mj-ea"/>
                <a:cs typeface="Arial" panose="020B0604020202020204" pitchFamily="34" charset="0"/>
              </a:rPr>
              <a:t>SK</a:t>
            </a:r>
            <a:r>
              <a:rPr lang="ko-KR" altLang="en-US" sz="800" b="1" dirty="0">
                <a:solidFill>
                  <a:prstClr val="white"/>
                </a:solidFill>
                <a:latin typeface="Arial" panose="020B0604020202020204" pitchFamily="34" charset="0"/>
                <a:ea typeface="+mj-ea"/>
                <a:cs typeface="Arial" panose="020B0604020202020204" pitchFamily="34" charset="0"/>
              </a:rPr>
              <a:t>바이오</a:t>
            </a:r>
            <a:endParaRPr lang="en-US" altLang="ko-KR" sz="800" b="1" dirty="0">
              <a:solidFill>
                <a:prstClr val="white"/>
              </a:solidFill>
              <a:latin typeface="Arial" panose="020B0604020202020204" pitchFamily="34" charset="0"/>
              <a:ea typeface="+mj-ea"/>
              <a:cs typeface="Arial" panose="020B0604020202020204" pitchFamily="34" charset="0"/>
            </a:endParaRPr>
          </a:p>
          <a:p>
            <a:pPr algn="ctr" defTabSz="895488">
              <a:buClr>
                <a:srgbClr val="99CC00"/>
              </a:buClr>
              <a:tabLst>
                <a:tab pos="261185" algn="l"/>
              </a:tabLst>
              <a:defRPr/>
            </a:pPr>
            <a:r>
              <a:rPr lang="ko-KR" altLang="en-US" sz="800" b="1" dirty="0">
                <a:solidFill>
                  <a:prstClr val="white"/>
                </a:solidFill>
                <a:latin typeface="Arial" panose="020B0604020202020204" pitchFamily="34" charset="0"/>
                <a:ea typeface="+mj-ea"/>
                <a:cs typeface="Arial" panose="020B0604020202020204" pitchFamily="34" charset="0"/>
              </a:rPr>
              <a:t>사이언스</a:t>
            </a:r>
            <a:endParaRPr lang="en-US" altLang="ko-KR" sz="800" b="1" dirty="0">
              <a:solidFill>
                <a:prstClr val="white"/>
              </a:solidFill>
              <a:latin typeface="Arial" panose="020B0604020202020204" pitchFamily="34" charset="0"/>
              <a:ea typeface="+mj-ea"/>
              <a:cs typeface="Arial" panose="020B0604020202020204" pitchFamily="34" charset="0"/>
            </a:endParaRPr>
          </a:p>
        </p:txBody>
      </p:sp>
      <p:sp>
        <p:nvSpPr>
          <p:cNvPr id="109" name="직사각형 17">
            <a:extLst>
              <a:ext uri="{FF2B5EF4-FFF2-40B4-BE49-F238E27FC236}">
                <a16:creationId xmlns:a16="http://schemas.microsoft.com/office/drawing/2014/main" id="{140C7C4C-B9C6-43D4-834A-C54869DF8E73}"/>
              </a:ext>
            </a:extLst>
          </p:cNvPr>
          <p:cNvSpPr>
            <a:spLocks noChangeArrowheads="1"/>
          </p:cNvSpPr>
          <p:nvPr/>
        </p:nvSpPr>
        <p:spPr bwMode="auto">
          <a:xfrm>
            <a:off x="8155001" y="1767403"/>
            <a:ext cx="1024998" cy="856819"/>
          </a:xfrm>
          <a:prstGeom prst="rect">
            <a:avLst/>
          </a:prstGeom>
          <a:noFill/>
          <a:ln w="9525" algn="ctr">
            <a:solidFill>
              <a:srgbClr val="6D2077"/>
            </a:solidFill>
            <a:round/>
            <a:headEnd/>
            <a:tailEnd/>
          </a:ln>
        </p:spPr>
        <p:txBody>
          <a:bodyPr lIns="36000" tIns="35255" rIns="36000" bIns="35255" anchor="ctr"/>
          <a:lstStyle/>
          <a:p>
            <a:pPr defTabSz="895488">
              <a:buClr>
                <a:srgbClr val="99CC00"/>
              </a:buClr>
              <a:tabLst>
                <a:tab pos="261185" algn="l"/>
              </a:tabLst>
              <a:defRPr/>
            </a:pPr>
            <a:r>
              <a:rPr lang="ko-KR" altLang="en-US" sz="800" dirty="0">
                <a:solidFill>
                  <a:srgbClr val="000000"/>
                </a:solidFill>
                <a:latin typeface="Arial" panose="020B0604020202020204" pitchFamily="34" charset="0"/>
                <a:ea typeface="+mj-ea"/>
                <a:cs typeface="Arial" panose="020B0604020202020204" pitchFamily="34" charset="0"/>
              </a:rPr>
              <a:t>납품 시점으로부터 한달 이내 현금 회수</a:t>
            </a:r>
            <a:endParaRPr lang="en-US" altLang="ko-KR" sz="800" kern="0" dirty="0">
              <a:solidFill>
                <a:srgbClr val="000000"/>
              </a:solidFill>
              <a:latin typeface="Arial" panose="020B0604020202020204" pitchFamily="34" charset="0"/>
              <a:ea typeface="+mj-ea"/>
              <a:cs typeface="Arial" panose="020B0604020202020204" pitchFamily="34" charset="0"/>
            </a:endParaRPr>
          </a:p>
        </p:txBody>
      </p:sp>
      <p:sp>
        <p:nvSpPr>
          <p:cNvPr id="110" name="직사각형 17">
            <a:extLst>
              <a:ext uri="{FF2B5EF4-FFF2-40B4-BE49-F238E27FC236}">
                <a16:creationId xmlns:a16="http://schemas.microsoft.com/office/drawing/2014/main" id="{FA75ACD5-E0CD-4CB4-AFA2-E1653FABCC3A}"/>
              </a:ext>
            </a:extLst>
          </p:cNvPr>
          <p:cNvSpPr>
            <a:spLocks noChangeArrowheads="1"/>
          </p:cNvSpPr>
          <p:nvPr/>
        </p:nvSpPr>
        <p:spPr bwMode="auto">
          <a:xfrm>
            <a:off x="7671816" y="1767403"/>
            <a:ext cx="437131" cy="261351"/>
          </a:xfrm>
          <a:prstGeom prst="rect">
            <a:avLst/>
          </a:prstGeom>
          <a:noFill/>
          <a:ln w="9525" algn="ctr">
            <a:solidFill>
              <a:srgbClr val="6D2077"/>
            </a:solidFill>
            <a:round/>
            <a:headEnd/>
            <a:tailEnd/>
          </a:ln>
        </p:spPr>
        <p:txBody>
          <a:bodyPr lIns="36000" tIns="35255" rIns="36000" bIns="35255" anchor="ctr"/>
          <a:lstStyle/>
          <a:p>
            <a:pPr algn="r" defTabSz="895488">
              <a:buClr>
                <a:srgbClr val="99CC00"/>
              </a:buClr>
              <a:tabLst>
                <a:tab pos="261185" algn="l"/>
              </a:tabLst>
              <a:defRPr/>
            </a:pPr>
            <a:r>
              <a:rPr lang="en-US" altLang="ko-KR" sz="800" kern="0" dirty="0">
                <a:solidFill>
                  <a:prstClr val="black"/>
                </a:solidFill>
                <a:latin typeface="Arial" panose="020B0604020202020204" pitchFamily="34" charset="0"/>
                <a:ea typeface="+mj-ea"/>
                <a:cs typeface="Arial" panose="020B0604020202020204" pitchFamily="34" charset="0"/>
              </a:rPr>
              <a:t>1,866</a:t>
            </a:r>
          </a:p>
        </p:txBody>
      </p:sp>
      <p:sp>
        <p:nvSpPr>
          <p:cNvPr id="111" name="직사각형 17">
            <a:extLst>
              <a:ext uri="{FF2B5EF4-FFF2-40B4-BE49-F238E27FC236}">
                <a16:creationId xmlns:a16="http://schemas.microsoft.com/office/drawing/2014/main" id="{DEE0AC58-206C-4795-84C5-D0F107BA24FF}"/>
              </a:ext>
            </a:extLst>
          </p:cNvPr>
          <p:cNvSpPr>
            <a:spLocks noChangeArrowheads="1"/>
          </p:cNvSpPr>
          <p:nvPr/>
        </p:nvSpPr>
        <p:spPr bwMode="auto">
          <a:xfrm>
            <a:off x="6944430" y="2363552"/>
            <a:ext cx="669354" cy="261351"/>
          </a:xfrm>
          <a:prstGeom prst="rect">
            <a:avLst/>
          </a:prstGeom>
          <a:solidFill>
            <a:srgbClr val="483698"/>
          </a:solidFill>
          <a:ln w="9525" algn="ctr">
            <a:solidFill>
              <a:srgbClr val="483698"/>
            </a:solidFill>
            <a:round/>
            <a:headEnd/>
            <a:tailEnd/>
          </a:ln>
        </p:spPr>
        <p:txBody>
          <a:bodyPr lIns="18000" tIns="35255" rIns="18000" bIns="35255" anchor="ctr"/>
          <a:lstStyle/>
          <a:p>
            <a:pPr algn="ctr" defTabSz="895488">
              <a:buClr>
                <a:srgbClr val="99CC00"/>
              </a:buClr>
              <a:tabLst>
                <a:tab pos="261185" algn="l"/>
              </a:tabLst>
              <a:defRPr/>
            </a:pPr>
            <a:r>
              <a:rPr lang="ko-KR" altLang="en-US" sz="800" b="1" dirty="0">
                <a:solidFill>
                  <a:prstClr val="white"/>
                </a:solidFill>
                <a:latin typeface="Arial" panose="020B0604020202020204" pitchFamily="34" charset="0"/>
                <a:ea typeface="+mj-ea"/>
                <a:cs typeface="Arial" panose="020B0604020202020204" pitchFamily="34" charset="0"/>
              </a:rPr>
              <a:t>병원</a:t>
            </a:r>
            <a:endParaRPr lang="en-US" altLang="ko-KR" sz="800" b="1" dirty="0">
              <a:solidFill>
                <a:prstClr val="white"/>
              </a:solidFill>
              <a:latin typeface="Arial" panose="020B0604020202020204" pitchFamily="34" charset="0"/>
              <a:ea typeface="+mj-ea"/>
              <a:cs typeface="Arial" panose="020B0604020202020204" pitchFamily="34" charset="0"/>
            </a:endParaRPr>
          </a:p>
        </p:txBody>
      </p:sp>
      <p:sp>
        <p:nvSpPr>
          <p:cNvPr id="113" name="직사각형 17">
            <a:extLst>
              <a:ext uri="{FF2B5EF4-FFF2-40B4-BE49-F238E27FC236}">
                <a16:creationId xmlns:a16="http://schemas.microsoft.com/office/drawing/2014/main" id="{AE7773B4-A532-4E2B-827D-92F36FE7D12E}"/>
              </a:ext>
            </a:extLst>
          </p:cNvPr>
          <p:cNvSpPr>
            <a:spLocks noChangeArrowheads="1"/>
          </p:cNvSpPr>
          <p:nvPr/>
        </p:nvSpPr>
        <p:spPr bwMode="auto">
          <a:xfrm>
            <a:off x="7671816" y="2363552"/>
            <a:ext cx="437131" cy="261351"/>
          </a:xfrm>
          <a:prstGeom prst="rect">
            <a:avLst/>
          </a:prstGeom>
          <a:noFill/>
          <a:ln w="9525" algn="ctr">
            <a:solidFill>
              <a:srgbClr val="6D2077"/>
            </a:solidFill>
            <a:round/>
            <a:headEnd/>
            <a:tailEnd/>
          </a:ln>
        </p:spPr>
        <p:txBody>
          <a:bodyPr lIns="36000" tIns="35255" rIns="36000" bIns="35255" anchor="ctr"/>
          <a:lstStyle/>
          <a:p>
            <a:pPr algn="r" defTabSz="895488">
              <a:buClr>
                <a:srgbClr val="99CC00"/>
              </a:buClr>
              <a:tabLst>
                <a:tab pos="261185" algn="l"/>
              </a:tabLst>
              <a:defRPr/>
            </a:pPr>
            <a:r>
              <a:rPr lang="en-US" altLang="ko-KR" sz="800" kern="0" dirty="0">
                <a:solidFill>
                  <a:prstClr val="black"/>
                </a:solidFill>
                <a:latin typeface="Arial" panose="020B0604020202020204" pitchFamily="34" charset="0"/>
                <a:ea typeface="+mj-ea"/>
                <a:cs typeface="Arial" panose="020B0604020202020204" pitchFamily="34" charset="0"/>
              </a:rPr>
              <a:t>130</a:t>
            </a:r>
          </a:p>
        </p:txBody>
      </p:sp>
      <p:sp>
        <p:nvSpPr>
          <p:cNvPr id="116" name="직사각형 17">
            <a:extLst>
              <a:ext uri="{FF2B5EF4-FFF2-40B4-BE49-F238E27FC236}">
                <a16:creationId xmlns:a16="http://schemas.microsoft.com/office/drawing/2014/main" id="{1A680004-B66C-4813-A5D7-F3B0B27BDD45}"/>
              </a:ext>
            </a:extLst>
          </p:cNvPr>
          <p:cNvSpPr>
            <a:spLocks noChangeArrowheads="1"/>
          </p:cNvSpPr>
          <p:nvPr/>
        </p:nvSpPr>
        <p:spPr bwMode="auto">
          <a:xfrm>
            <a:off x="6944430" y="2067193"/>
            <a:ext cx="669354" cy="261351"/>
          </a:xfrm>
          <a:prstGeom prst="rect">
            <a:avLst/>
          </a:prstGeom>
          <a:solidFill>
            <a:srgbClr val="483698"/>
          </a:solidFill>
          <a:ln w="9525" algn="ctr">
            <a:solidFill>
              <a:srgbClr val="483698"/>
            </a:solidFill>
            <a:round/>
            <a:headEnd/>
            <a:tailEnd/>
          </a:ln>
        </p:spPr>
        <p:txBody>
          <a:bodyPr lIns="18000" tIns="35255" rIns="18000" bIns="35255" anchor="ctr"/>
          <a:lstStyle/>
          <a:p>
            <a:pPr algn="ctr" defTabSz="895488">
              <a:buClr>
                <a:srgbClr val="99CC00"/>
              </a:buClr>
              <a:tabLst>
                <a:tab pos="261185" algn="l"/>
              </a:tabLst>
              <a:defRPr/>
            </a:pPr>
            <a:r>
              <a:rPr lang="ko-KR" altLang="en-US" sz="800" b="1" dirty="0" err="1">
                <a:solidFill>
                  <a:prstClr val="white"/>
                </a:solidFill>
                <a:latin typeface="Arial" panose="020B0604020202020204" pitchFamily="34" charset="0"/>
                <a:ea typeface="+mj-ea"/>
                <a:cs typeface="Arial" panose="020B0604020202020204" pitchFamily="34" charset="0"/>
              </a:rPr>
              <a:t>쥴릭파마</a:t>
            </a:r>
            <a:endParaRPr lang="en-US" altLang="ko-KR" sz="800" b="1" dirty="0">
              <a:solidFill>
                <a:prstClr val="white"/>
              </a:solidFill>
              <a:latin typeface="Arial" panose="020B0604020202020204" pitchFamily="34" charset="0"/>
              <a:ea typeface="+mj-ea"/>
              <a:cs typeface="Arial" panose="020B0604020202020204" pitchFamily="34" charset="0"/>
            </a:endParaRPr>
          </a:p>
          <a:p>
            <a:pPr algn="ctr" defTabSz="895488">
              <a:buClr>
                <a:srgbClr val="99CC00"/>
              </a:buClr>
              <a:tabLst>
                <a:tab pos="261185" algn="l"/>
              </a:tabLst>
              <a:defRPr/>
            </a:pPr>
            <a:r>
              <a:rPr lang="ko-KR" altLang="en-US" sz="800" b="1" dirty="0">
                <a:solidFill>
                  <a:prstClr val="white"/>
                </a:solidFill>
                <a:latin typeface="Arial" panose="020B0604020202020204" pitchFamily="34" charset="0"/>
                <a:ea typeface="+mj-ea"/>
                <a:cs typeface="Arial" panose="020B0604020202020204" pitchFamily="34" charset="0"/>
              </a:rPr>
              <a:t>코리아</a:t>
            </a:r>
            <a:endParaRPr lang="en-US" altLang="ko-KR" sz="800" b="1" dirty="0">
              <a:solidFill>
                <a:prstClr val="white"/>
              </a:solidFill>
              <a:latin typeface="Arial" panose="020B0604020202020204" pitchFamily="34" charset="0"/>
              <a:ea typeface="+mj-ea"/>
              <a:cs typeface="Arial" panose="020B0604020202020204" pitchFamily="34" charset="0"/>
            </a:endParaRPr>
          </a:p>
        </p:txBody>
      </p:sp>
      <p:sp>
        <p:nvSpPr>
          <p:cNvPr id="119" name="직사각형 17">
            <a:extLst>
              <a:ext uri="{FF2B5EF4-FFF2-40B4-BE49-F238E27FC236}">
                <a16:creationId xmlns:a16="http://schemas.microsoft.com/office/drawing/2014/main" id="{B462AB5C-047A-4F07-A2CC-C28BCCE56680}"/>
              </a:ext>
            </a:extLst>
          </p:cNvPr>
          <p:cNvSpPr>
            <a:spLocks noChangeArrowheads="1"/>
          </p:cNvSpPr>
          <p:nvPr/>
        </p:nvSpPr>
        <p:spPr bwMode="auto">
          <a:xfrm>
            <a:off x="7671816" y="2067193"/>
            <a:ext cx="437131" cy="261351"/>
          </a:xfrm>
          <a:prstGeom prst="rect">
            <a:avLst/>
          </a:prstGeom>
          <a:noFill/>
          <a:ln w="9525" algn="ctr">
            <a:solidFill>
              <a:srgbClr val="6D2077"/>
            </a:solidFill>
            <a:round/>
            <a:headEnd/>
            <a:tailEnd/>
          </a:ln>
        </p:spPr>
        <p:txBody>
          <a:bodyPr lIns="36000" tIns="35255" rIns="36000" bIns="35255" anchor="ctr"/>
          <a:lstStyle/>
          <a:p>
            <a:pPr algn="r" defTabSz="895488">
              <a:buClr>
                <a:srgbClr val="99CC00"/>
              </a:buClr>
              <a:tabLst>
                <a:tab pos="261185" algn="l"/>
              </a:tabLst>
              <a:defRPr/>
            </a:pPr>
            <a:r>
              <a:rPr lang="en-US" altLang="ko-KR" sz="800" kern="0" dirty="0">
                <a:solidFill>
                  <a:prstClr val="black"/>
                </a:solidFill>
                <a:latin typeface="Arial" panose="020B0604020202020204" pitchFamily="34" charset="0"/>
                <a:ea typeface="+mj-ea"/>
                <a:cs typeface="Arial" panose="020B0604020202020204" pitchFamily="34" charset="0"/>
              </a:rPr>
              <a:t>206</a:t>
            </a:r>
          </a:p>
        </p:txBody>
      </p:sp>
      <p:sp>
        <p:nvSpPr>
          <p:cNvPr id="121" name="직사각형 17">
            <a:extLst>
              <a:ext uri="{FF2B5EF4-FFF2-40B4-BE49-F238E27FC236}">
                <a16:creationId xmlns:a16="http://schemas.microsoft.com/office/drawing/2014/main" id="{26111F07-5690-4FB9-A9E5-0A9FCBB3E398}"/>
              </a:ext>
            </a:extLst>
          </p:cNvPr>
          <p:cNvSpPr>
            <a:spLocks noChangeArrowheads="1"/>
          </p:cNvSpPr>
          <p:nvPr/>
        </p:nvSpPr>
        <p:spPr bwMode="auto">
          <a:xfrm>
            <a:off x="8155001" y="2678605"/>
            <a:ext cx="1024998" cy="1143532"/>
          </a:xfrm>
          <a:prstGeom prst="rect">
            <a:avLst/>
          </a:prstGeom>
          <a:noFill/>
          <a:ln w="9525" algn="ctr">
            <a:solidFill>
              <a:srgbClr val="6D2077"/>
            </a:solidFill>
            <a:round/>
            <a:headEnd/>
            <a:tailEnd/>
          </a:ln>
        </p:spPr>
        <p:txBody>
          <a:bodyPr lIns="36000" tIns="35255" rIns="36000" bIns="35255" anchor="ctr"/>
          <a:lstStyle/>
          <a:p>
            <a:pPr defTabSz="895488">
              <a:buClr>
                <a:srgbClr val="99CC00"/>
              </a:buClr>
              <a:tabLst>
                <a:tab pos="261185" algn="l"/>
              </a:tabLst>
              <a:defRPr/>
            </a:pPr>
            <a:r>
              <a:rPr lang="ko-KR" altLang="en-US" sz="800" kern="0" dirty="0">
                <a:solidFill>
                  <a:srgbClr val="000000"/>
                </a:solidFill>
                <a:latin typeface="Arial" panose="020B0604020202020204" pitchFamily="34" charset="0"/>
                <a:ea typeface="+mj-ea"/>
                <a:cs typeface="Arial" panose="020B0604020202020204" pitchFamily="34" charset="0"/>
              </a:rPr>
              <a:t>월서비스</a:t>
            </a:r>
            <a:r>
              <a:rPr lang="en-US" altLang="ko-KR" sz="800" kern="0" dirty="0">
                <a:solidFill>
                  <a:srgbClr val="000000"/>
                </a:solidFill>
                <a:latin typeface="Arial" panose="020B0604020202020204" pitchFamily="34" charset="0"/>
                <a:ea typeface="+mj-ea"/>
                <a:cs typeface="Arial" panose="020B0604020202020204" pitchFamily="34" charset="0"/>
              </a:rPr>
              <a:t>: </a:t>
            </a:r>
            <a:r>
              <a:rPr lang="ko-KR" altLang="en-US" sz="800" kern="0" dirty="0">
                <a:solidFill>
                  <a:srgbClr val="000000"/>
                </a:solidFill>
                <a:latin typeface="Arial" panose="020B0604020202020204" pitchFamily="34" charset="0"/>
                <a:ea typeface="+mj-ea"/>
                <a:cs typeface="Arial" panose="020B0604020202020204" pitchFamily="34" charset="0"/>
              </a:rPr>
              <a:t>서비스 제공 익월 </a:t>
            </a:r>
            <a:r>
              <a:rPr lang="en-US" altLang="ko-KR" sz="800" kern="0" dirty="0">
                <a:solidFill>
                  <a:srgbClr val="000000"/>
                </a:solidFill>
                <a:latin typeface="Arial" panose="020B0604020202020204" pitchFamily="34" charset="0"/>
                <a:ea typeface="+mj-ea"/>
                <a:cs typeface="Arial" panose="020B0604020202020204" pitchFamily="34" charset="0"/>
              </a:rPr>
              <a:t>CMS</a:t>
            </a:r>
            <a:r>
              <a:rPr lang="ko-KR" altLang="en-US" sz="800" kern="0" dirty="0">
                <a:solidFill>
                  <a:srgbClr val="000000"/>
                </a:solidFill>
                <a:latin typeface="Arial" panose="020B0604020202020204" pitchFamily="34" charset="0"/>
                <a:ea typeface="+mj-ea"/>
                <a:cs typeface="Arial" panose="020B0604020202020204" pitchFamily="34" charset="0"/>
              </a:rPr>
              <a:t>를 통한 현금 회수</a:t>
            </a:r>
            <a:endParaRPr lang="en-US" altLang="ko-KR" sz="800" kern="0" dirty="0">
              <a:solidFill>
                <a:srgbClr val="000000"/>
              </a:solidFill>
              <a:latin typeface="Arial" panose="020B0604020202020204" pitchFamily="34" charset="0"/>
              <a:ea typeface="+mj-ea"/>
              <a:cs typeface="Arial" panose="020B0604020202020204" pitchFamily="34" charset="0"/>
            </a:endParaRPr>
          </a:p>
          <a:p>
            <a:pPr defTabSz="895488">
              <a:buClr>
                <a:srgbClr val="99CC00"/>
              </a:buClr>
              <a:tabLst>
                <a:tab pos="261185" algn="l"/>
              </a:tabLst>
              <a:defRPr/>
            </a:pPr>
            <a:endParaRPr lang="en-US" altLang="ko-KR" sz="800" kern="0" dirty="0">
              <a:solidFill>
                <a:srgbClr val="000000"/>
              </a:solidFill>
              <a:latin typeface="Arial" panose="020B0604020202020204" pitchFamily="34" charset="0"/>
              <a:ea typeface="+mj-ea"/>
              <a:cs typeface="Arial" panose="020B0604020202020204" pitchFamily="34" charset="0"/>
            </a:endParaRPr>
          </a:p>
          <a:p>
            <a:pPr defTabSz="895488">
              <a:buClr>
                <a:srgbClr val="99CC00"/>
              </a:buClr>
              <a:tabLst>
                <a:tab pos="261185" algn="l"/>
              </a:tabLst>
              <a:defRPr/>
            </a:pPr>
            <a:r>
              <a:rPr lang="ko-KR" altLang="en-US" sz="800" kern="0" dirty="0">
                <a:latin typeface="Arial" panose="020B0604020202020204" pitchFamily="34" charset="0"/>
                <a:ea typeface="+mj-ea"/>
                <a:cs typeface="Arial" panose="020B0604020202020204" pitchFamily="34" charset="0"/>
              </a:rPr>
              <a:t>시스템구축</a:t>
            </a:r>
            <a:r>
              <a:rPr lang="en-US" altLang="ko-KR" sz="800" kern="0" dirty="0">
                <a:latin typeface="Arial" panose="020B0604020202020204" pitchFamily="34" charset="0"/>
                <a:ea typeface="+mj-ea"/>
                <a:cs typeface="Arial" panose="020B0604020202020204" pitchFamily="34" charset="0"/>
              </a:rPr>
              <a:t>/</a:t>
            </a:r>
            <a:r>
              <a:rPr lang="ko-KR" altLang="en-US" sz="800" kern="0" dirty="0" err="1">
                <a:latin typeface="Arial" panose="020B0604020202020204" pitchFamily="34" charset="0"/>
                <a:ea typeface="+mj-ea"/>
                <a:cs typeface="Arial" panose="020B0604020202020204" pitchFamily="34" charset="0"/>
              </a:rPr>
              <a:t>검교정</a:t>
            </a:r>
            <a:r>
              <a:rPr lang="en-US" altLang="ko-KR" sz="800" kern="0" dirty="0">
                <a:latin typeface="Arial" panose="020B0604020202020204" pitchFamily="34" charset="0"/>
                <a:ea typeface="+mj-ea"/>
                <a:cs typeface="Arial" panose="020B0604020202020204" pitchFamily="34" charset="0"/>
              </a:rPr>
              <a:t>: </a:t>
            </a:r>
            <a:r>
              <a:rPr lang="ko-KR" altLang="en-US" sz="800" kern="0" dirty="0">
                <a:latin typeface="Arial" panose="020B0604020202020204" pitchFamily="34" charset="0"/>
                <a:ea typeface="+mj-ea"/>
                <a:cs typeface="Arial" panose="020B0604020202020204" pitchFamily="34" charset="0"/>
              </a:rPr>
              <a:t>서비스 제공과 동시에 대금 청구 및 한달 이내 현금 회수</a:t>
            </a:r>
            <a:endParaRPr lang="en-US" altLang="ko-KR" sz="800" kern="0" dirty="0">
              <a:latin typeface="Arial" panose="020B0604020202020204" pitchFamily="34" charset="0"/>
              <a:ea typeface="+mj-ea"/>
              <a:cs typeface="Arial" panose="020B0604020202020204" pitchFamily="34" charset="0"/>
            </a:endParaRPr>
          </a:p>
        </p:txBody>
      </p:sp>
      <p:sp>
        <p:nvSpPr>
          <p:cNvPr id="122" name="직사각형 17">
            <a:extLst>
              <a:ext uri="{FF2B5EF4-FFF2-40B4-BE49-F238E27FC236}">
                <a16:creationId xmlns:a16="http://schemas.microsoft.com/office/drawing/2014/main" id="{D3503AAF-DF7F-4AFA-9A68-CDFA3FD5E666}"/>
              </a:ext>
            </a:extLst>
          </p:cNvPr>
          <p:cNvSpPr>
            <a:spLocks noChangeArrowheads="1"/>
          </p:cNvSpPr>
          <p:nvPr/>
        </p:nvSpPr>
        <p:spPr bwMode="auto">
          <a:xfrm>
            <a:off x="6944430" y="2972666"/>
            <a:ext cx="669354" cy="261351"/>
          </a:xfrm>
          <a:prstGeom prst="rect">
            <a:avLst/>
          </a:prstGeom>
          <a:solidFill>
            <a:srgbClr val="483698"/>
          </a:solidFill>
          <a:ln w="9525" algn="ctr">
            <a:solidFill>
              <a:srgbClr val="483698"/>
            </a:solidFill>
            <a:round/>
            <a:headEnd/>
            <a:tailEnd/>
          </a:ln>
        </p:spPr>
        <p:txBody>
          <a:bodyPr lIns="18000" tIns="35255" rIns="18000" bIns="35255" anchor="ctr"/>
          <a:lstStyle/>
          <a:p>
            <a:pPr algn="ctr" defTabSz="895488">
              <a:buClr>
                <a:srgbClr val="99CC00"/>
              </a:buClr>
              <a:tabLst>
                <a:tab pos="261185" algn="l"/>
              </a:tabLst>
              <a:defRPr/>
            </a:pPr>
            <a:r>
              <a:rPr lang="ko-KR" altLang="en-US" sz="800" b="1" dirty="0" err="1">
                <a:solidFill>
                  <a:prstClr val="white"/>
                </a:solidFill>
                <a:latin typeface="Arial" panose="020B0604020202020204" pitchFamily="34" charset="0"/>
                <a:ea typeface="+mj-ea"/>
                <a:cs typeface="Arial" panose="020B0604020202020204" pitchFamily="34" charset="0"/>
              </a:rPr>
              <a:t>쥴릭파마</a:t>
            </a:r>
            <a:endParaRPr lang="en-US" altLang="ko-KR" sz="800" b="1" dirty="0">
              <a:solidFill>
                <a:prstClr val="white"/>
              </a:solidFill>
              <a:latin typeface="Arial" panose="020B0604020202020204" pitchFamily="34" charset="0"/>
              <a:ea typeface="+mj-ea"/>
              <a:cs typeface="Arial" panose="020B0604020202020204" pitchFamily="34" charset="0"/>
            </a:endParaRPr>
          </a:p>
          <a:p>
            <a:pPr algn="ctr" defTabSz="895488">
              <a:buClr>
                <a:srgbClr val="99CC00"/>
              </a:buClr>
              <a:tabLst>
                <a:tab pos="261185" algn="l"/>
              </a:tabLst>
              <a:defRPr/>
            </a:pPr>
            <a:r>
              <a:rPr lang="ko-KR" altLang="en-US" sz="800" b="1" dirty="0">
                <a:solidFill>
                  <a:prstClr val="white"/>
                </a:solidFill>
                <a:latin typeface="Arial" panose="020B0604020202020204" pitchFamily="34" charset="0"/>
                <a:ea typeface="+mj-ea"/>
                <a:cs typeface="Arial" panose="020B0604020202020204" pitchFamily="34" charset="0"/>
              </a:rPr>
              <a:t>코리아</a:t>
            </a:r>
            <a:endParaRPr lang="en-US" altLang="ko-KR" sz="800" b="1" dirty="0">
              <a:solidFill>
                <a:prstClr val="white"/>
              </a:solidFill>
              <a:latin typeface="Arial" panose="020B0604020202020204" pitchFamily="34" charset="0"/>
              <a:ea typeface="+mj-ea"/>
              <a:cs typeface="Arial" panose="020B0604020202020204" pitchFamily="34" charset="0"/>
            </a:endParaRPr>
          </a:p>
        </p:txBody>
      </p:sp>
      <p:sp>
        <p:nvSpPr>
          <p:cNvPr id="123" name="직사각형 17">
            <a:extLst>
              <a:ext uri="{FF2B5EF4-FFF2-40B4-BE49-F238E27FC236}">
                <a16:creationId xmlns:a16="http://schemas.microsoft.com/office/drawing/2014/main" id="{7C27894B-04F6-420C-982A-7C7F7BC896EB}"/>
              </a:ext>
            </a:extLst>
          </p:cNvPr>
          <p:cNvSpPr>
            <a:spLocks noChangeArrowheads="1"/>
          </p:cNvSpPr>
          <p:nvPr/>
        </p:nvSpPr>
        <p:spPr bwMode="auto">
          <a:xfrm>
            <a:off x="7671816" y="2972666"/>
            <a:ext cx="437131" cy="261351"/>
          </a:xfrm>
          <a:prstGeom prst="rect">
            <a:avLst/>
          </a:prstGeom>
          <a:noFill/>
          <a:ln w="9525" algn="ctr">
            <a:solidFill>
              <a:srgbClr val="6D2077"/>
            </a:solidFill>
            <a:round/>
            <a:headEnd/>
            <a:tailEnd/>
          </a:ln>
        </p:spPr>
        <p:txBody>
          <a:bodyPr lIns="36000" tIns="35255" rIns="36000" bIns="35255" anchor="ctr"/>
          <a:lstStyle/>
          <a:p>
            <a:pPr algn="r" defTabSz="895488">
              <a:buClr>
                <a:srgbClr val="99CC00"/>
              </a:buClr>
              <a:tabLst>
                <a:tab pos="261185" algn="l"/>
              </a:tabLst>
              <a:defRPr/>
            </a:pPr>
            <a:r>
              <a:rPr lang="en-US" altLang="ko-KR" sz="800" kern="0" dirty="0">
                <a:solidFill>
                  <a:prstClr val="black"/>
                </a:solidFill>
                <a:latin typeface="Arial" panose="020B0604020202020204" pitchFamily="34" charset="0"/>
                <a:ea typeface="+mj-ea"/>
                <a:cs typeface="Arial" panose="020B0604020202020204" pitchFamily="34" charset="0"/>
              </a:rPr>
              <a:t>99</a:t>
            </a:r>
          </a:p>
        </p:txBody>
      </p:sp>
      <p:sp>
        <p:nvSpPr>
          <p:cNvPr id="131" name="직사각형 17">
            <a:extLst>
              <a:ext uri="{FF2B5EF4-FFF2-40B4-BE49-F238E27FC236}">
                <a16:creationId xmlns:a16="http://schemas.microsoft.com/office/drawing/2014/main" id="{4D188463-B5E9-4F16-A024-A882624E7877}"/>
              </a:ext>
            </a:extLst>
          </p:cNvPr>
          <p:cNvSpPr>
            <a:spLocks noChangeArrowheads="1"/>
          </p:cNvSpPr>
          <p:nvPr/>
        </p:nvSpPr>
        <p:spPr bwMode="auto">
          <a:xfrm>
            <a:off x="6354551" y="3875553"/>
            <a:ext cx="528486" cy="1354976"/>
          </a:xfrm>
          <a:prstGeom prst="rect">
            <a:avLst/>
          </a:prstGeom>
          <a:solidFill>
            <a:srgbClr val="6D2077"/>
          </a:solidFill>
          <a:ln w="9525" cap="flat" cmpd="sng" algn="ctr">
            <a:noFill/>
            <a:prstDash val="solid"/>
            <a:round/>
            <a:headEnd type="none" w="med" len="med"/>
            <a:tailEnd type="none" w="med" len="med"/>
          </a:ln>
          <a:effectLst/>
        </p:spPr>
        <p:txBody>
          <a:bodyPr lIns="18000" tIns="35255" rIns="18000" bIns="35255" rtlCol="0" anchor="ctr"/>
          <a:lstStyle/>
          <a:p>
            <a:pPr algn="ctr" defTabSz="895488">
              <a:buClr>
                <a:srgbClr val="99CC00"/>
              </a:buClr>
              <a:tabLst>
                <a:tab pos="261185" algn="l"/>
              </a:tabLst>
            </a:pPr>
            <a:r>
              <a:rPr lang="ko-KR" altLang="en-US" sz="800" b="1" dirty="0">
                <a:solidFill>
                  <a:prstClr val="white"/>
                </a:solidFill>
                <a:latin typeface="Arial" panose="020B0604020202020204" pitchFamily="34" charset="0"/>
                <a:ea typeface="+mj-ea"/>
                <a:cs typeface="Arial" panose="020B0604020202020204" pitchFamily="34" charset="0"/>
              </a:rPr>
              <a:t>추정</a:t>
            </a:r>
            <a:endParaRPr lang="en-US" altLang="ko-KR" sz="800" b="1" dirty="0">
              <a:solidFill>
                <a:prstClr val="white"/>
              </a:solidFill>
              <a:latin typeface="Arial" panose="020B0604020202020204" pitchFamily="34" charset="0"/>
              <a:ea typeface="+mj-ea"/>
              <a:cs typeface="Arial" panose="020B0604020202020204" pitchFamily="34" charset="0"/>
            </a:endParaRPr>
          </a:p>
          <a:p>
            <a:pPr algn="ctr" defTabSz="895488">
              <a:buClr>
                <a:srgbClr val="99CC00"/>
              </a:buClr>
              <a:tabLst>
                <a:tab pos="261185" algn="l"/>
              </a:tabLst>
            </a:pPr>
            <a:r>
              <a:rPr lang="ko-KR" altLang="en-US" sz="800" b="1" dirty="0">
                <a:solidFill>
                  <a:prstClr val="white"/>
                </a:solidFill>
                <a:latin typeface="Arial" panose="020B0604020202020204" pitchFamily="34" charset="0"/>
                <a:ea typeface="+mj-ea"/>
                <a:cs typeface="Arial" panose="020B0604020202020204" pitchFamily="34" charset="0"/>
              </a:rPr>
              <a:t>판매단가</a:t>
            </a:r>
            <a:r>
              <a:rPr lang="en-US" altLang="ko-KR" sz="800" b="1" baseline="30000" dirty="0">
                <a:solidFill>
                  <a:prstClr val="white"/>
                </a:solidFill>
                <a:latin typeface="Arial" panose="020B0604020202020204" pitchFamily="34" charset="0"/>
                <a:ea typeface="+mj-ea"/>
                <a:cs typeface="Arial" panose="020B0604020202020204" pitchFamily="34" charset="0"/>
              </a:rPr>
              <a:t>3</a:t>
            </a:r>
            <a:endParaRPr lang="ko-KR" altLang="en-US" sz="800" b="1" baseline="30000" dirty="0">
              <a:solidFill>
                <a:prstClr val="white"/>
              </a:solidFill>
              <a:latin typeface="Arial" panose="020B0604020202020204" pitchFamily="34" charset="0"/>
              <a:ea typeface="+mj-ea"/>
              <a:cs typeface="Arial" panose="020B0604020202020204" pitchFamily="34" charset="0"/>
            </a:endParaRPr>
          </a:p>
        </p:txBody>
      </p:sp>
      <p:sp>
        <p:nvSpPr>
          <p:cNvPr id="154" name="TextBox 153">
            <a:extLst>
              <a:ext uri="{FF2B5EF4-FFF2-40B4-BE49-F238E27FC236}">
                <a16:creationId xmlns:a16="http://schemas.microsoft.com/office/drawing/2014/main" id="{285124B1-E95E-437C-A1A3-B2B5B8F9C847}"/>
              </a:ext>
            </a:extLst>
          </p:cNvPr>
          <p:cNvSpPr txBox="1"/>
          <p:nvPr/>
        </p:nvSpPr>
        <p:spPr>
          <a:xfrm>
            <a:off x="3467042" y="4674472"/>
            <a:ext cx="2693509" cy="215444"/>
          </a:xfrm>
          <a:prstGeom prst="rect">
            <a:avLst/>
          </a:prstGeom>
          <a:noFill/>
        </p:spPr>
        <p:txBody>
          <a:bodyPr wrap="square" lIns="18000" tIns="0" rIns="18000" bIns="0" rtlCol="0" anchor="ctr">
            <a:spAutoFit/>
          </a:bodyPr>
          <a:lstStyle/>
          <a:p>
            <a:r>
              <a:rPr lang="en-US" altLang="ko-KR" sz="700" dirty="0">
                <a:latin typeface="Arial" panose="020B0604020202020204" pitchFamily="34" charset="0"/>
                <a:ea typeface="+mj-ea"/>
                <a:cs typeface="Arial" panose="020B0604020202020204" pitchFamily="34" charset="0"/>
              </a:rPr>
              <a:t>Note 1: </a:t>
            </a:r>
            <a:r>
              <a:rPr lang="ko-KR" altLang="en-US" sz="700" dirty="0">
                <a:latin typeface="Arial" panose="020B0604020202020204" pitchFamily="34" charset="0"/>
                <a:ea typeface="+mj-ea"/>
                <a:cs typeface="Arial" panose="020B0604020202020204" pitchFamily="34" charset="0"/>
              </a:rPr>
              <a:t>단위</a:t>
            </a:r>
            <a:r>
              <a:rPr lang="en-US" altLang="ko-KR" sz="700" dirty="0">
                <a:latin typeface="Arial" panose="020B0604020202020204" pitchFamily="34" charset="0"/>
                <a:ea typeface="+mj-ea"/>
                <a:cs typeface="Arial" panose="020B0604020202020204" pitchFamily="34" charset="0"/>
              </a:rPr>
              <a:t>:</a:t>
            </a:r>
            <a:r>
              <a:rPr lang="ko-KR" altLang="en-US" sz="700" dirty="0">
                <a:latin typeface="Arial" panose="020B0604020202020204" pitchFamily="34" charset="0"/>
                <a:ea typeface="+mj-ea"/>
                <a:cs typeface="Arial" panose="020B0604020202020204" pitchFamily="34" charset="0"/>
              </a:rPr>
              <a:t>백만원</a:t>
            </a:r>
            <a:r>
              <a:rPr lang="en-US" altLang="ko-KR" sz="700" dirty="0">
                <a:latin typeface="Arial" panose="020B0604020202020204" pitchFamily="34" charset="0"/>
                <a:ea typeface="+mj-ea"/>
                <a:cs typeface="Arial" panose="020B0604020202020204" pitchFamily="34" charset="0"/>
              </a:rPr>
              <a:t>, FY21 </a:t>
            </a:r>
            <a:r>
              <a:rPr lang="ko-KR" altLang="en-US" sz="700" dirty="0">
                <a:latin typeface="Arial" panose="020B0604020202020204" pitchFamily="34" charset="0"/>
                <a:ea typeface="+mj-ea"/>
                <a:cs typeface="Arial" panose="020B0604020202020204" pitchFamily="34" charset="0"/>
              </a:rPr>
              <a:t>손익계산서 기준 </a:t>
            </a:r>
            <a:r>
              <a:rPr lang="en-US" altLang="ko-KR" sz="700" dirty="0">
                <a:latin typeface="Arial" panose="020B0604020202020204" pitchFamily="34" charset="0"/>
                <a:ea typeface="+mj-ea"/>
                <a:cs typeface="Arial" panose="020B0604020202020204" pitchFamily="34" charset="0"/>
              </a:rPr>
              <a:t>/ Note 3: </a:t>
            </a:r>
            <a:r>
              <a:rPr lang="ko-KR" altLang="en-US" sz="700" dirty="0">
                <a:latin typeface="Arial" panose="020B0604020202020204" pitchFamily="34" charset="0"/>
                <a:ea typeface="+mj-ea"/>
                <a:cs typeface="Arial" panose="020B0604020202020204" pitchFamily="34" charset="0"/>
              </a:rPr>
              <a:t>회사제시기준</a:t>
            </a:r>
            <a:endParaRPr lang="en-US" altLang="ko-KR" sz="700" dirty="0">
              <a:latin typeface="Arial" panose="020B0604020202020204" pitchFamily="34" charset="0"/>
              <a:ea typeface="+mj-ea"/>
              <a:cs typeface="Arial" panose="020B0604020202020204" pitchFamily="34" charset="0"/>
            </a:endParaRPr>
          </a:p>
          <a:p>
            <a:r>
              <a:rPr lang="en-US" altLang="ko-KR" sz="700" dirty="0">
                <a:latin typeface="Arial" panose="020B0604020202020204" pitchFamily="34" charset="0"/>
                <a:ea typeface="+mj-ea"/>
                <a:cs typeface="Arial" panose="020B0604020202020204" pitchFamily="34" charset="0"/>
              </a:rPr>
              <a:t>Note 2: </a:t>
            </a:r>
            <a:r>
              <a:rPr lang="ko-KR" altLang="en-US" sz="700" dirty="0">
                <a:latin typeface="Arial" panose="020B0604020202020204" pitchFamily="34" charset="0"/>
                <a:ea typeface="+mj-ea"/>
                <a:cs typeface="Arial" panose="020B0604020202020204" pitchFamily="34" charset="0"/>
              </a:rPr>
              <a:t>제공 자료상의 한계로 원재료비 세부 구분 불가</a:t>
            </a:r>
            <a:endParaRPr lang="en-US" altLang="ko-KR" sz="700" dirty="0">
              <a:latin typeface="Arial" panose="020B0604020202020204" pitchFamily="34" charset="0"/>
              <a:ea typeface="+mj-ea"/>
              <a:cs typeface="Arial" panose="020B0604020202020204" pitchFamily="34" charset="0"/>
            </a:endParaRPr>
          </a:p>
        </p:txBody>
      </p:sp>
      <p:sp>
        <p:nvSpPr>
          <p:cNvPr id="142" name="직사각형 227">
            <a:extLst>
              <a:ext uri="{FF2B5EF4-FFF2-40B4-BE49-F238E27FC236}">
                <a16:creationId xmlns:a16="http://schemas.microsoft.com/office/drawing/2014/main" id="{72308450-B034-4837-A2C9-F0463FA2B2D7}"/>
              </a:ext>
            </a:extLst>
          </p:cNvPr>
          <p:cNvSpPr/>
          <p:nvPr/>
        </p:nvSpPr>
        <p:spPr bwMode="auto">
          <a:xfrm>
            <a:off x="669866" y="5584795"/>
            <a:ext cx="495027" cy="587500"/>
          </a:xfrm>
          <a:prstGeom prst="rect">
            <a:avLst/>
          </a:prstGeom>
          <a:solidFill>
            <a:srgbClr val="0D8180"/>
          </a:solidFill>
          <a:ln w="6350" cap="flat" cmpd="sng" algn="ctr">
            <a:solidFill>
              <a:srgbClr val="0D8180"/>
            </a:solidFill>
            <a:prstDash val="solid"/>
            <a:round/>
            <a:headEnd type="none" w="med" len="med"/>
            <a:tailEnd type="none" w="med" len="med"/>
          </a:ln>
          <a:effectLst/>
        </p:spPr>
        <p:txBody>
          <a:bodyPr vert="horz" wrap="square" lIns="18000" tIns="0" rIns="18000" bIns="0" numCol="1" rtlCol="0" anchor="ctr" anchorCtr="0" compatLnSpc="1">
            <a:prstTxWarp prst="textNoShape">
              <a:avLst/>
            </a:prstTxWarp>
          </a:bodyPr>
          <a:lstStyle/>
          <a:p>
            <a:pPr algn="ctr" defTabSz="781990"/>
            <a:r>
              <a:rPr lang="ko-KR" altLang="en-US" sz="800" b="1" dirty="0">
                <a:solidFill>
                  <a:prstClr val="white"/>
                </a:solidFill>
                <a:latin typeface="Arial" panose="020B0604020202020204" pitchFamily="34" charset="0"/>
                <a:ea typeface="+mj-ea"/>
                <a:cs typeface="Arial" panose="020B0604020202020204" pitchFamily="34" charset="0"/>
              </a:rPr>
              <a:t>계약형태</a:t>
            </a:r>
          </a:p>
        </p:txBody>
      </p:sp>
      <p:sp>
        <p:nvSpPr>
          <p:cNvPr id="157" name="직사각형 227">
            <a:extLst>
              <a:ext uri="{FF2B5EF4-FFF2-40B4-BE49-F238E27FC236}">
                <a16:creationId xmlns:a16="http://schemas.microsoft.com/office/drawing/2014/main" id="{CE31548A-716E-4192-BE6C-37AE9A854205}"/>
              </a:ext>
            </a:extLst>
          </p:cNvPr>
          <p:cNvSpPr/>
          <p:nvPr/>
        </p:nvSpPr>
        <p:spPr bwMode="auto">
          <a:xfrm>
            <a:off x="1226749" y="5584795"/>
            <a:ext cx="1958440" cy="587500"/>
          </a:xfrm>
          <a:prstGeom prst="rect">
            <a:avLst/>
          </a:prstGeom>
          <a:solidFill>
            <a:schemeClr val="bg1"/>
          </a:solidFill>
          <a:ln w="6350" cap="flat" cmpd="sng" algn="ctr">
            <a:solidFill>
              <a:srgbClr val="00A3A1"/>
            </a:solid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defTabSz="781990">
              <a:defRPr/>
            </a:pPr>
            <a:r>
              <a:rPr lang="en-US" altLang="ko-KR" sz="800" dirty="0">
                <a:solidFill>
                  <a:srgbClr val="000000"/>
                </a:solidFill>
                <a:latin typeface="Arial" panose="020B0604020202020204" pitchFamily="34" charset="0"/>
                <a:ea typeface="+mj-ea"/>
                <a:cs typeface="Arial" panose="020B0604020202020204" pitchFamily="34" charset="0"/>
              </a:rPr>
              <a:t>1) H/W +  S/W </a:t>
            </a:r>
            <a:r>
              <a:rPr lang="ko-KR" altLang="en-US" sz="800" dirty="0">
                <a:solidFill>
                  <a:srgbClr val="000000"/>
                </a:solidFill>
                <a:latin typeface="Arial" panose="020B0604020202020204" pitchFamily="34" charset="0"/>
                <a:ea typeface="+mj-ea"/>
                <a:cs typeface="Arial" panose="020B0604020202020204" pitchFamily="34" charset="0"/>
              </a:rPr>
              <a:t>판매</a:t>
            </a:r>
            <a:endParaRPr lang="en-US" altLang="ko-KR" sz="800" dirty="0">
              <a:solidFill>
                <a:srgbClr val="000000"/>
              </a:solidFill>
              <a:latin typeface="Arial" panose="020B0604020202020204" pitchFamily="34" charset="0"/>
              <a:ea typeface="+mj-ea"/>
              <a:cs typeface="Arial" panose="020B0604020202020204" pitchFamily="34" charset="0"/>
            </a:endParaRPr>
          </a:p>
          <a:p>
            <a:pPr defTabSz="781990">
              <a:defRPr/>
            </a:pPr>
            <a:r>
              <a:rPr lang="en-US" altLang="ko-KR" sz="800" dirty="0">
                <a:solidFill>
                  <a:srgbClr val="000000"/>
                </a:solidFill>
                <a:latin typeface="Arial" panose="020B0604020202020204" pitchFamily="34" charset="0"/>
                <a:ea typeface="+mj-ea"/>
                <a:cs typeface="Arial" panose="020B0604020202020204" pitchFamily="34" charset="0"/>
              </a:rPr>
              <a:t>2) H/W + S/W </a:t>
            </a:r>
            <a:r>
              <a:rPr lang="ko-KR" altLang="en-US" sz="800" dirty="0">
                <a:solidFill>
                  <a:srgbClr val="000000"/>
                </a:solidFill>
                <a:latin typeface="Arial" panose="020B0604020202020204" pitchFamily="34" charset="0"/>
                <a:ea typeface="+mj-ea"/>
                <a:cs typeface="Arial" panose="020B0604020202020204" pitchFamily="34" charset="0"/>
              </a:rPr>
              <a:t>구독 및 </a:t>
            </a:r>
            <a:r>
              <a:rPr lang="ko-KR" altLang="en-US" sz="800" dirty="0" err="1">
                <a:solidFill>
                  <a:srgbClr val="000000"/>
                </a:solidFill>
                <a:latin typeface="Arial" panose="020B0604020202020204" pitchFamily="34" charset="0"/>
                <a:ea typeface="+mj-ea"/>
                <a:cs typeface="Arial" panose="020B0604020202020204" pitchFamily="34" charset="0"/>
              </a:rPr>
              <a:t>렌탈</a:t>
            </a:r>
            <a:endParaRPr lang="en-US" altLang="ko-KR" sz="800" dirty="0">
              <a:solidFill>
                <a:srgbClr val="000000"/>
              </a:solidFill>
              <a:latin typeface="Arial" panose="020B0604020202020204" pitchFamily="34" charset="0"/>
              <a:ea typeface="+mj-ea"/>
              <a:cs typeface="Arial" panose="020B0604020202020204" pitchFamily="34" charset="0"/>
            </a:endParaRPr>
          </a:p>
          <a:p>
            <a:pPr defTabSz="781990">
              <a:defRPr/>
            </a:pPr>
            <a:r>
              <a:rPr lang="en-US" altLang="ko-KR" sz="800" dirty="0">
                <a:solidFill>
                  <a:srgbClr val="000000"/>
                </a:solidFill>
                <a:latin typeface="Arial" panose="020B0604020202020204" pitchFamily="34" charset="0"/>
                <a:ea typeface="+mj-ea"/>
                <a:cs typeface="Arial" panose="020B0604020202020204" pitchFamily="34" charset="0"/>
              </a:rPr>
              <a:t>3) S/W </a:t>
            </a:r>
            <a:r>
              <a:rPr lang="ko-KR" altLang="en-US" sz="800" dirty="0">
                <a:solidFill>
                  <a:srgbClr val="000000"/>
                </a:solidFill>
                <a:latin typeface="Arial" panose="020B0604020202020204" pitchFamily="34" charset="0"/>
                <a:ea typeface="+mj-ea"/>
                <a:cs typeface="Arial" panose="020B0604020202020204" pitchFamily="34" charset="0"/>
              </a:rPr>
              <a:t>구축</a:t>
            </a:r>
            <a:endParaRPr lang="en-US" altLang="ko-KR" sz="800" dirty="0">
              <a:solidFill>
                <a:srgbClr val="000000"/>
              </a:solidFill>
              <a:latin typeface="Arial" panose="020B0604020202020204" pitchFamily="34" charset="0"/>
              <a:ea typeface="+mj-ea"/>
              <a:cs typeface="Arial" panose="020B0604020202020204" pitchFamily="34" charset="0"/>
            </a:endParaRPr>
          </a:p>
          <a:p>
            <a:pPr defTabSz="781990">
              <a:defRPr/>
            </a:pPr>
            <a:r>
              <a:rPr lang="en-US" altLang="ko-KR" sz="800" dirty="0">
                <a:solidFill>
                  <a:srgbClr val="000000"/>
                </a:solidFill>
                <a:latin typeface="Arial" panose="020B0604020202020204" pitchFamily="34" charset="0"/>
                <a:ea typeface="+mj-ea"/>
                <a:cs typeface="Arial" panose="020B0604020202020204" pitchFamily="34" charset="0"/>
              </a:rPr>
              <a:t>4) </a:t>
            </a:r>
            <a:r>
              <a:rPr lang="ko-KR" altLang="en-US" sz="800" dirty="0">
                <a:solidFill>
                  <a:srgbClr val="000000"/>
                </a:solidFill>
                <a:latin typeface="Arial" panose="020B0604020202020204" pitchFamily="34" charset="0"/>
                <a:ea typeface="+mj-ea"/>
                <a:cs typeface="Arial" panose="020B0604020202020204" pitchFamily="34" charset="0"/>
              </a:rPr>
              <a:t>기타서비스 </a:t>
            </a:r>
            <a:r>
              <a:rPr lang="en-US" altLang="ko-KR" sz="800" dirty="0">
                <a:solidFill>
                  <a:srgbClr val="000000"/>
                </a:solidFill>
                <a:latin typeface="Arial" panose="020B0604020202020204" pitchFamily="34" charset="0"/>
                <a:ea typeface="+mj-ea"/>
                <a:cs typeface="Arial" panose="020B0604020202020204" pitchFamily="34" charset="0"/>
              </a:rPr>
              <a:t>–</a:t>
            </a:r>
            <a:r>
              <a:rPr lang="ko-KR" altLang="en-US" sz="800" dirty="0">
                <a:solidFill>
                  <a:srgbClr val="000000"/>
                </a:solidFill>
                <a:latin typeface="Arial" panose="020B0604020202020204" pitchFamily="34" charset="0"/>
                <a:ea typeface="+mj-ea"/>
                <a:cs typeface="Arial" panose="020B0604020202020204" pitchFamily="34" charset="0"/>
              </a:rPr>
              <a:t> </a:t>
            </a:r>
            <a:r>
              <a:rPr lang="ko-KR" altLang="en-US" sz="800" dirty="0" err="1">
                <a:solidFill>
                  <a:srgbClr val="000000"/>
                </a:solidFill>
                <a:latin typeface="Arial" panose="020B0604020202020204" pitchFamily="34" charset="0"/>
                <a:ea typeface="+mj-ea"/>
                <a:cs typeface="Arial" panose="020B0604020202020204" pitchFamily="34" charset="0"/>
              </a:rPr>
              <a:t>검교정</a:t>
            </a:r>
            <a:r>
              <a:rPr lang="en-US" altLang="ko-KR" sz="800" dirty="0">
                <a:solidFill>
                  <a:srgbClr val="000000"/>
                </a:solidFill>
                <a:latin typeface="Arial" panose="020B0604020202020204" pitchFamily="34" charset="0"/>
                <a:ea typeface="+mj-ea"/>
                <a:cs typeface="Arial" panose="020B0604020202020204" pitchFamily="34" charset="0"/>
              </a:rPr>
              <a:t>, </a:t>
            </a:r>
            <a:r>
              <a:rPr lang="ko-KR" altLang="en-US" sz="800" dirty="0">
                <a:solidFill>
                  <a:srgbClr val="000000"/>
                </a:solidFill>
                <a:latin typeface="Arial" panose="020B0604020202020204" pitchFamily="34" charset="0"/>
                <a:ea typeface="+mj-ea"/>
                <a:cs typeface="Arial" panose="020B0604020202020204" pitchFamily="34" charset="0"/>
              </a:rPr>
              <a:t>출하증명서 발급</a:t>
            </a:r>
          </a:p>
        </p:txBody>
      </p:sp>
      <p:sp>
        <p:nvSpPr>
          <p:cNvPr id="188" name="직사각형 17">
            <a:extLst>
              <a:ext uri="{FF2B5EF4-FFF2-40B4-BE49-F238E27FC236}">
                <a16:creationId xmlns:a16="http://schemas.microsoft.com/office/drawing/2014/main" id="{2AF190B2-3836-4DE2-BFC8-E9A1F0FF75C7}"/>
              </a:ext>
            </a:extLst>
          </p:cNvPr>
          <p:cNvSpPr>
            <a:spLocks noChangeArrowheads="1"/>
          </p:cNvSpPr>
          <p:nvPr/>
        </p:nvSpPr>
        <p:spPr bwMode="auto">
          <a:xfrm>
            <a:off x="3445003" y="4922997"/>
            <a:ext cx="598876" cy="804722"/>
          </a:xfrm>
          <a:prstGeom prst="rect">
            <a:avLst/>
          </a:prstGeom>
          <a:solidFill>
            <a:srgbClr val="005EB8"/>
          </a:solidFill>
          <a:ln w="6350" cap="flat" cmpd="sng" algn="ctr">
            <a:noFill/>
            <a:prstDash val="solid"/>
            <a:round/>
            <a:headEnd type="none" w="med" len="med"/>
            <a:tailEnd type="none" w="med" len="med"/>
          </a:ln>
          <a:effectLst/>
        </p:spPr>
        <p:txBody>
          <a:bodyPr vert="horz" wrap="square" lIns="18000" tIns="0" rIns="18000" bIns="0" numCol="1" rtlCol="0" anchor="ctr" anchorCtr="0" compatLnSpc="1">
            <a:prstTxWarp prst="textNoShape">
              <a:avLst/>
            </a:prstTxWarp>
          </a:bodyPr>
          <a:lstStyle/>
          <a:p>
            <a:pPr algn="ctr" defTabSz="781990"/>
            <a:r>
              <a:rPr lang="ko-KR" altLang="en-US" sz="800" b="1" dirty="0">
                <a:solidFill>
                  <a:prstClr val="white"/>
                </a:solidFill>
                <a:latin typeface="Arial" panose="020B0604020202020204" pitchFamily="34" charset="0"/>
                <a:ea typeface="+mj-ea"/>
                <a:cs typeface="Arial" panose="020B0604020202020204" pitchFamily="34" charset="0"/>
              </a:rPr>
              <a:t>추정</a:t>
            </a:r>
            <a:endParaRPr lang="en-US" altLang="ko-KR" sz="800" b="1" dirty="0">
              <a:solidFill>
                <a:prstClr val="white"/>
              </a:solidFill>
              <a:latin typeface="Arial" panose="020B0604020202020204" pitchFamily="34" charset="0"/>
              <a:ea typeface="+mj-ea"/>
              <a:cs typeface="Arial" panose="020B0604020202020204" pitchFamily="34" charset="0"/>
            </a:endParaRPr>
          </a:p>
          <a:p>
            <a:pPr algn="ctr" defTabSz="781990"/>
            <a:r>
              <a:rPr lang="ko-KR" altLang="en-US" sz="800" b="1" dirty="0">
                <a:solidFill>
                  <a:prstClr val="white"/>
                </a:solidFill>
                <a:latin typeface="Arial" panose="020B0604020202020204" pitchFamily="34" charset="0"/>
                <a:ea typeface="+mj-ea"/>
                <a:cs typeface="Arial" panose="020B0604020202020204" pitchFamily="34" charset="0"/>
              </a:rPr>
              <a:t>제조원가</a:t>
            </a:r>
            <a:r>
              <a:rPr lang="en-US" altLang="ko-KR" sz="800" b="1" baseline="30000" dirty="0">
                <a:solidFill>
                  <a:prstClr val="white"/>
                </a:solidFill>
                <a:latin typeface="Arial" panose="020B0604020202020204" pitchFamily="34" charset="0"/>
                <a:ea typeface="+mj-ea"/>
                <a:cs typeface="Arial" panose="020B0604020202020204" pitchFamily="34" charset="0"/>
              </a:rPr>
              <a:t>3</a:t>
            </a:r>
          </a:p>
        </p:txBody>
      </p:sp>
      <p:sp>
        <p:nvSpPr>
          <p:cNvPr id="189" name="직사각형 17">
            <a:extLst>
              <a:ext uri="{FF2B5EF4-FFF2-40B4-BE49-F238E27FC236}">
                <a16:creationId xmlns:a16="http://schemas.microsoft.com/office/drawing/2014/main" id="{04C60399-0151-442E-A27C-70D840F1C84C}"/>
              </a:ext>
            </a:extLst>
          </p:cNvPr>
          <p:cNvSpPr>
            <a:spLocks noChangeArrowheads="1"/>
          </p:cNvSpPr>
          <p:nvPr/>
        </p:nvSpPr>
        <p:spPr bwMode="auto">
          <a:xfrm>
            <a:off x="4743003" y="4922999"/>
            <a:ext cx="781336" cy="160197"/>
          </a:xfrm>
          <a:prstGeom prst="rect">
            <a:avLst/>
          </a:prstGeom>
          <a:solidFill>
            <a:schemeClr val="accent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defTabSz="457198"/>
            <a:r>
              <a:rPr lang="en-US" altLang="ko-KR" sz="800" b="1" dirty="0">
                <a:solidFill>
                  <a:prstClr val="white"/>
                </a:solidFill>
                <a:latin typeface="Arial" panose="020B0604020202020204" pitchFamily="34" charset="0"/>
                <a:ea typeface="+mj-ea"/>
                <a:cs typeface="Arial" panose="020B0604020202020204" pitchFamily="34" charset="0"/>
              </a:rPr>
              <a:t>LTE </a:t>
            </a:r>
            <a:r>
              <a:rPr lang="ko-KR" altLang="en-US" sz="800" b="1" dirty="0" err="1">
                <a:solidFill>
                  <a:prstClr val="white"/>
                </a:solidFill>
                <a:latin typeface="Arial" panose="020B0604020202020204" pitchFamily="34" charset="0"/>
                <a:ea typeface="+mj-ea"/>
                <a:cs typeface="Arial" panose="020B0604020202020204" pitchFamily="34" charset="0"/>
              </a:rPr>
              <a:t>온도로거</a:t>
            </a:r>
            <a:endParaRPr lang="en-US" altLang="ko-KR" sz="800" b="1" dirty="0">
              <a:solidFill>
                <a:prstClr val="white"/>
              </a:solidFill>
              <a:latin typeface="Arial" panose="020B0604020202020204" pitchFamily="34" charset="0"/>
              <a:ea typeface="+mj-ea"/>
              <a:cs typeface="Arial" panose="020B0604020202020204" pitchFamily="34" charset="0"/>
            </a:endParaRPr>
          </a:p>
        </p:txBody>
      </p:sp>
      <p:sp>
        <p:nvSpPr>
          <p:cNvPr id="190" name="직사각형 17">
            <a:extLst>
              <a:ext uri="{FF2B5EF4-FFF2-40B4-BE49-F238E27FC236}">
                <a16:creationId xmlns:a16="http://schemas.microsoft.com/office/drawing/2014/main" id="{5A8DCC7D-8CFB-41F1-922D-056C7787A4F1}"/>
              </a:ext>
            </a:extLst>
          </p:cNvPr>
          <p:cNvSpPr>
            <a:spLocks noChangeArrowheads="1"/>
          </p:cNvSpPr>
          <p:nvPr/>
        </p:nvSpPr>
        <p:spPr bwMode="auto">
          <a:xfrm>
            <a:off x="5583854" y="4922999"/>
            <a:ext cx="555245" cy="160197"/>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r" defTabSz="457198"/>
            <a:r>
              <a:rPr lang="en-US" altLang="ko-KR" sz="800" dirty="0">
                <a:solidFill>
                  <a:srgbClr val="000000"/>
                </a:solidFill>
                <a:latin typeface="Arial" panose="020B0604020202020204" pitchFamily="34" charset="0"/>
                <a:ea typeface="+mj-ea"/>
                <a:cs typeface="Arial" panose="020B0604020202020204" pitchFamily="34" charset="0"/>
              </a:rPr>
              <a:t>98,000</a:t>
            </a:r>
            <a:r>
              <a:rPr lang="ko-KR" altLang="en-US" sz="800" dirty="0">
                <a:solidFill>
                  <a:srgbClr val="000000"/>
                </a:solidFill>
                <a:latin typeface="Arial" panose="020B0604020202020204" pitchFamily="34" charset="0"/>
                <a:ea typeface="+mj-ea"/>
                <a:cs typeface="Arial" panose="020B0604020202020204" pitchFamily="34" charset="0"/>
              </a:rPr>
              <a:t>원</a:t>
            </a:r>
            <a:endParaRPr lang="en-US" altLang="ko-KR" sz="800" dirty="0">
              <a:solidFill>
                <a:srgbClr val="000000"/>
              </a:solidFill>
              <a:latin typeface="Arial" panose="020B0604020202020204" pitchFamily="34" charset="0"/>
              <a:ea typeface="+mj-ea"/>
              <a:cs typeface="Arial" panose="020B0604020202020204" pitchFamily="34" charset="0"/>
            </a:endParaRPr>
          </a:p>
        </p:txBody>
      </p:sp>
      <p:sp>
        <p:nvSpPr>
          <p:cNvPr id="191" name="직사각형 17">
            <a:extLst>
              <a:ext uri="{FF2B5EF4-FFF2-40B4-BE49-F238E27FC236}">
                <a16:creationId xmlns:a16="http://schemas.microsoft.com/office/drawing/2014/main" id="{0462DB65-CFE6-436E-8AA5-41B1CC650A84}"/>
              </a:ext>
            </a:extLst>
          </p:cNvPr>
          <p:cNvSpPr>
            <a:spLocks noChangeArrowheads="1"/>
          </p:cNvSpPr>
          <p:nvPr/>
        </p:nvSpPr>
        <p:spPr bwMode="auto">
          <a:xfrm>
            <a:off x="4743003" y="5555494"/>
            <a:ext cx="781336" cy="160197"/>
          </a:xfrm>
          <a:prstGeom prst="rect">
            <a:avLst/>
          </a:prstGeom>
          <a:solidFill>
            <a:schemeClr val="accent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defTabSz="457198"/>
            <a:r>
              <a:rPr lang="ko-KR" altLang="en-US" sz="800" b="1" dirty="0">
                <a:solidFill>
                  <a:prstClr val="white"/>
                </a:solidFill>
                <a:latin typeface="Arial" panose="020B0604020202020204" pitchFamily="34" charset="0"/>
                <a:ea typeface="+mj-ea"/>
                <a:cs typeface="Arial" panose="020B0604020202020204" pitchFamily="34" charset="0"/>
              </a:rPr>
              <a:t>수송용기</a:t>
            </a:r>
            <a:endParaRPr lang="en-US" altLang="ko-KR" sz="800" b="1" dirty="0">
              <a:solidFill>
                <a:prstClr val="white"/>
              </a:solidFill>
              <a:latin typeface="Arial" panose="020B0604020202020204" pitchFamily="34" charset="0"/>
              <a:ea typeface="+mj-ea"/>
              <a:cs typeface="Arial" panose="020B0604020202020204" pitchFamily="34" charset="0"/>
            </a:endParaRPr>
          </a:p>
        </p:txBody>
      </p:sp>
      <p:sp>
        <p:nvSpPr>
          <p:cNvPr id="193" name="직사각형 17">
            <a:extLst>
              <a:ext uri="{FF2B5EF4-FFF2-40B4-BE49-F238E27FC236}">
                <a16:creationId xmlns:a16="http://schemas.microsoft.com/office/drawing/2014/main" id="{B3BE59D5-4883-44E2-8F4B-24645165677F}"/>
              </a:ext>
            </a:extLst>
          </p:cNvPr>
          <p:cNvSpPr>
            <a:spLocks noChangeArrowheads="1"/>
          </p:cNvSpPr>
          <p:nvPr/>
        </p:nvSpPr>
        <p:spPr bwMode="auto">
          <a:xfrm>
            <a:off x="4743003" y="5114563"/>
            <a:ext cx="781336" cy="160197"/>
          </a:xfrm>
          <a:prstGeom prst="rect">
            <a:avLst/>
          </a:prstGeom>
          <a:solidFill>
            <a:schemeClr val="accent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defTabSz="457198"/>
            <a:r>
              <a:rPr lang="en-US" altLang="ko-KR" sz="800" b="1" dirty="0">
                <a:solidFill>
                  <a:prstClr val="white"/>
                </a:solidFill>
                <a:latin typeface="Arial" panose="020B0604020202020204" pitchFamily="34" charset="0"/>
                <a:ea typeface="+mj-ea"/>
                <a:cs typeface="Arial" panose="020B0604020202020204" pitchFamily="34" charset="0"/>
              </a:rPr>
              <a:t>BLE </a:t>
            </a:r>
            <a:r>
              <a:rPr lang="ko-KR" altLang="en-US" sz="800" b="1" dirty="0" err="1">
                <a:solidFill>
                  <a:prstClr val="white"/>
                </a:solidFill>
                <a:latin typeface="Arial" panose="020B0604020202020204" pitchFamily="34" charset="0"/>
                <a:ea typeface="+mj-ea"/>
                <a:cs typeface="Arial" panose="020B0604020202020204" pitchFamily="34" charset="0"/>
              </a:rPr>
              <a:t>온도로거</a:t>
            </a:r>
            <a:endParaRPr lang="en-US" altLang="ko-KR" sz="800" b="1" dirty="0">
              <a:solidFill>
                <a:prstClr val="white"/>
              </a:solidFill>
              <a:latin typeface="Arial" panose="020B0604020202020204" pitchFamily="34" charset="0"/>
              <a:ea typeface="+mj-ea"/>
              <a:cs typeface="Arial" panose="020B0604020202020204" pitchFamily="34" charset="0"/>
            </a:endParaRPr>
          </a:p>
        </p:txBody>
      </p:sp>
      <p:sp>
        <p:nvSpPr>
          <p:cNvPr id="201" name="직사각형 17">
            <a:extLst>
              <a:ext uri="{FF2B5EF4-FFF2-40B4-BE49-F238E27FC236}">
                <a16:creationId xmlns:a16="http://schemas.microsoft.com/office/drawing/2014/main" id="{3DF6710D-FADB-48F4-B231-A5C4559FD0A4}"/>
              </a:ext>
            </a:extLst>
          </p:cNvPr>
          <p:cNvSpPr>
            <a:spLocks noChangeArrowheads="1"/>
          </p:cNvSpPr>
          <p:nvPr/>
        </p:nvSpPr>
        <p:spPr bwMode="auto">
          <a:xfrm>
            <a:off x="4743003" y="5306127"/>
            <a:ext cx="781336" cy="218000"/>
          </a:xfrm>
          <a:prstGeom prst="rect">
            <a:avLst/>
          </a:prstGeom>
          <a:solidFill>
            <a:schemeClr val="accent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defTabSz="457198"/>
            <a:r>
              <a:rPr lang="ko-KR" altLang="en-US" sz="800" b="1" dirty="0">
                <a:solidFill>
                  <a:prstClr val="white"/>
                </a:solidFill>
                <a:latin typeface="Arial" panose="020B0604020202020204" pitchFamily="34" charset="0"/>
                <a:ea typeface="+mj-ea"/>
                <a:cs typeface="Arial" panose="020B0604020202020204" pitchFamily="34" charset="0"/>
              </a:rPr>
              <a:t>수출제품용 </a:t>
            </a:r>
            <a:r>
              <a:rPr lang="ko-KR" altLang="en-US" sz="800" b="1" dirty="0" err="1">
                <a:solidFill>
                  <a:prstClr val="white"/>
                </a:solidFill>
                <a:latin typeface="Arial" panose="020B0604020202020204" pitchFamily="34" charset="0"/>
                <a:ea typeface="+mj-ea"/>
                <a:cs typeface="Arial" panose="020B0604020202020204" pitchFamily="34" charset="0"/>
              </a:rPr>
              <a:t>온도로거</a:t>
            </a:r>
            <a:endParaRPr lang="en-US" altLang="ko-KR" sz="800" b="1" dirty="0">
              <a:solidFill>
                <a:prstClr val="white"/>
              </a:solidFill>
              <a:latin typeface="Arial" panose="020B0604020202020204" pitchFamily="34" charset="0"/>
              <a:ea typeface="+mj-ea"/>
              <a:cs typeface="Arial" panose="020B0604020202020204" pitchFamily="34" charset="0"/>
            </a:endParaRPr>
          </a:p>
        </p:txBody>
      </p:sp>
      <p:sp>
        <p:nvSpPr>
          <p:cNvPr id="207" name="직사각형 17">
            <a:extLst>
              <a:ext uri="{FF2B5EF4-FFF2-40B4-BE49-F238E27FC236}">
                <a16:creationId xmlns:a16="http://schemas.microsoft.com/office/drawing/2014/main" id="{4B663052-13A5-48B6-A6BF-90C6789840DD}"/>
              </a:ext>
            </a:extLst>
          </p:cNvPr>
          <p:cNvSpPr>
            <a:spLocks noChangeArrowheads="1"/>
          </p:cNvSpPr>
          <p:nvPr/>
        </p:nvSpPr>
        <p:spPr bwMode="auto">
          <a:xfrm>
            <a:off x="4095303" y="4922997"/>
            <a:ext cx="598876" cy="601130"/>
          </a:xfrm>
          <a:prstGeom prst="rect">
            <a:avLst/>
          </a:prstGeom>
          <a:solidFill>
            <a:srgbClr val="005EB8"/>
          </a:solidFill>
          <a:ln w="6350" cap="flat" cmpd="sng" algn="ctr">
            <a:noFill/>
            <a:prstDash val="solid"/>
            <a:round/>
            <a:headEnd type="none" w="med" len="med"/>
            <a:tailEnd type="none" w="med" len="med"/>
          </a:ln>
          <a:effectLst/>
        </p:spPr>
        <p:txBody>
          <a:bodyPr vert="horz" wrap="square" lIns="18000" tIns="0" rIns="18000" bIns="0" numCol="1" rtlCol="0" anchor="ctr" anchorCtr="0" compatLnSpc="1">
            <a:prstTxWarp prst="textNoShape">
              <a:avLst/>
            </a:prstTxWarp>
          </a:bodyPr>
          <a:lstStyle/>
          <a:p>
            <a:pPr algn="ctr" defTabSz="781990"/>
            <a:r>
              <a:rPr lang="ko-KR" altLang="en-US" sz="800" b="1" dirty="0" err="1">
                <a:solidFill>
                  <a:prstClr val="white"/>
                </a:solidFill>
                <a:latin typeface="Arial" panose="020B0604020202020204" pitchFamily="34" charset="0"/>
                <a:ea typeface="+mj-ea"/>
                <a:cs typeface="Arial" panose="020B0604020202020204" pitchFamily="34" charset="0"/>
              </a:rPr>
              <a:t>조립비</a:t>
            </a:r>
            <a:endParaRPr lang="en-US" altLang="ko-KR" sz="800" b="1" dirty="0">
              <a:solidFill>
                <a:prstClr val="white"/>
              </a:solidFill>
              <a:latin typeface="Arial" panose="020B0604020202020204" pitchFamily="34" charset="0"/>
              <a:ea typeface="+mj-ea"/>
              <a:cs typeface="Arial" panose="020B0604020202020204" pitchFamily="34" charset="0"/>
            </a:endParaRPr>
          </a:p>
          <a:p>
            <a:pPr algn="ctr" defTabSz="781990"/>
            <a:r>
              <a:rPr lang="ko-KR" altLang="en-US" sz="800" b="1" dirty="0">
                <a:solidFill>
                  <a:prstClr val="white"/>
                </a:solidFill>
                <a:latin typeface="Arial" panose="020B0604020202020204" pitchFamily="34" charset="0"/>
                <a:ea typeface="+mj-ea"/>
                <a:cs typeface="Arial" panose="020B0604020202020204" pitchFamily="34" charset="0"/>
              </a:rPr>
              <a:t>가공비</a:t>
            </a:r>
            <a:endParaRPr lang="en-US" altLang="ko-KR" sz="800" b="1" dirty="0">
              <a:solidFill>
                <a:prstClr val="white"/>
              </a:solidFill>
              <a:latin typeface="Arial" panose="020B0604020202020204" pitchFamily="34" charset="0"/>
              <a:ea typeface="+mj-ea"/>
              <a:cs typeface="Arial" panose="020B0604020202020204" pitchFamily="34" charset="0"/>
            </a:endParaRPr>
          </a:p>
          <a:p>
            <a:pPr algn="ctr" defTabSz="781990"/>
            <a:r>
              <a:rPr lang="ko-KR" altLang="en-US" sz="800" b="1" dirty="0">
                <a:solidFill>
                  <a:prstClr val="white"/>
                </a:solidFill>
                <a:latin typeface="Arial" panose="020B0604020202020204" pitchFamily="34" charset="0"/>
                <a:ea typeface="+mj-ea"/>
                <a:cs typeface="Arial" panose="020B0604020202020204" pitchFamily="34" charset="0"/>
              </a:rPr>
              <a:t>원재료비</a:t>
            </a:r>
          </a:p>
        </p:txBody>
      </p:sp>
      <p:sp>
        <p:nvSpPr>
          <p:cNvPr id="208" name="직사각형 17">
            <a:extLst>
              <a:ext uri="{FF2B5EF4-FFF2-40B4-BE49-F238E27FC236}">
                <a16:creationId xmlns:a16="http://schemas.microsoft.com/office/drawing/2014/main" id="{849AC854-8E54-4FAA-8846-B6ED650C5E71}"/>
              </a:ext>
            </a:extLst>
          </p:cNvPr>
          <p:cNvSpPr>
            <a:spLocks noChangeArrowheads="1"/>
          </p:cNvSpPr>
          <p:nvPr/>
        </p:nvSpPr>
        <p:spPr bwMode="auto">
          <a:xfrm>
            <a:off x="4095303" y="5555493"/>
            <a:ext cx="598876" cy="160198"/>
          </a:xfrm>
          <a:prstGeom prst="rect">
            <a:avLst/>
          </a:prstGeom>
          <a:solidFill>
            <a:srgbClr val="005EB8"/>
          </a:solidFill>
          <a:ln w="6350" cap="flat" cmpd="sng" algn="ctr">
            <a:noFill/>
            <a:prstDash val="solid"/>
            <a:round/>
            <a:headEnd type="none" w="med" len="med"/>
            <a:tailEnd type="none" w="med" len="med"/>
          </a:ln>
          <a:effectLst/>
        </p:spPr>
        <p:txBody>
          <a:bodyPr vert="horz" wrap="square" lIns="18000" tIns="0" rIns="18000" bIns="0" numCol="1" rtlCol="0" anchor="ctr" anchorCtr="0" compatLnSpc="1">
            <a:prstTxWarp prst="textNoShape">
              <a:avLst/>
            </a:prstTxWarp>
          </a:bodyPr>
          <a:lstStyle/>
          <a:p>
            <a:pPr algn="ctr" defTabSz="781990"/>
            <a:r>
              <a:rPr lang="ko-KR" altLang="en-US" sz="800" b="1" dirty="0" err="1">
                <a:solidFill>
                  <a:prstClr val="white"/>
                </a:solidFill>
                <a:latin typeface="Arial" panose="020B0604020202020204" pitchFamily="34" charset="0"/>
                <a:ea typeface="+mj-ea"/>
                <a:cs typeface="Arial" panose="020B0604020202020204" pitchFamily="34" charset="0"/>
              </a:rPr>
              <a:t>조립비</a:t>
            </a:r>
            <a:endParaRPr lang="en-US" altLang="ko-KR" sz="800" b="1" dirty="0">
              <a:solidFill>
                <a:prstClr val="white"/>
              </a:solidFill>
              <a:latin typeface="Arial" panose="020B0604020202020204" pitchFamily="34" charset="0"/>
              <a:ea typeface="+mj-ea"/>
              <a:cs typeface="Arial" panose="020B0604020202020204" pitchFamily="34" charset="0"/>
            </a:endParaRPr>
          </a:p>
        </p:txBody>
      </p:sp>
      <p:sp>
        <p:nvSpPr>
          <p:cNvPr id="209" name="직사각형 17">
            <a:extLst>
              <a:ext uri="{FF2B5EF4-FFF2-40B4-BE49-F238E27FC236}">
                <a16:creationId xmlns:a16="http://schemas.microsoft.com/office/drawing/2014/main" id="{8A4DD7BE-C939-40E3-8CB1-FD97DC994009}"/>
              </a:ext>
            </a:extLst>
          </p:cNvPr>
          <p:cNvSpPr>
            <a:spLocks noChangeArrowheads="1"/>
          </p:cNvSpPr>
          <p:nvPr/>
        </p:nvSpPr>
        <p:spPr bwMode="auto">
          <a:xfrm>
            <a:off x="5583854" y="5114563"/>
            <a:ext cx="555245" cy="160197"/>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r" defTabSz="457198"/>
            <a:r>
              <a:rPr lang="en-US" altLang="ko-KR" sz="800" dirty="0">
                <a:solidFill>
                  <a:srgbClr val="000000"/>
                </a:solidFill>
                <a:latin typeface="Arial" panose="020B0604020202020204" pitchFamily="34" charset="0"/>
                <a:ea typeface="+mj-ea"/>
                <a:cs typeface="Arial" panose="020B0604020202020204" pitchFamily="34" charset="0"/>
              </a:rPr>
              <a:t>55,000</a:t>
            </a:r>
            <a:r>
              <a:rPr lang="ko-KR" altLang="en-US" sz="800" dirty="0">
                <a:solidFill>
                  <a:srgbClr val="000000"/>
                </a:solidFill>
                <a:latin typeface="Arial" panose="020B0604020202020204" pitchFamily="34" charset="0"/>
                <a:ea typeface="+mj-ea"/>
                <a:cs typeface="Arial" panose="020B0604020202020204" pitchFamily="34" charset="0"/>
              </a:rPr>
              <a:t>원</a:t>
            </a:r>
            <a:endParaRPr lang="en-US" altLang="ko-KR" sz="800" dirty="0">
              <a:solidFill>
                <a:srgbClr val="000000"/>
              </a:solidFill>
              <a:latin typeface="Arial" panose="020B0604020202020204" pitchFamily="34" charset="0"/>
              <a:ea typeface="+mj-ea"/>
              <a:cs typeface="Arial" panose="020B0604020202020204" pitchFamily="34" charset="0"/>
            </a:endParaRPr>
          </a:p>
        </p:txBody>
      </p:sp>
      <p:sp>
        <p:nvSpPr>
          <p:cNvPr id="210" name="직사각형 17">
            <a:extLst>
              <a:ext uri="{FF2B5EF4-FFF2-40B4-BE49-F238E27FC236}">
                <a16:creationId xmlns:a16="http://schemas.microsoft.com/office/drawing/2014/main" id="{26620785-D316-4830-96A1-93ED521D1B6C}"/>
              </a:ext>
            </a:extLst>
          </p:cNvPr>
          <p:cNvSpPr>
            <a:spLocks noChangeArrowheads="1"/>
          </p:cNvSpPr>
          <p:nvPr/>
        </p:nvSpPr>
        <p:spPr bwMode="auto">
          <a:xfrm>
            <a:off x="5583854" y="5303700"/>
            <a:ext cx="555245" cy="220427"/>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r" defTabSz="457198"/>
            <a:r>
              <a:rPr lang="en-US" altLang="ko-KR" sz="800" dirty="0">
                <a:solidFill>
                  <a:srgbClr val="000000"/>
                </a:solidFill>
                <a:latin typeface="Arial" panose="020B0604020202020204" pitchFamily="34" charset="0"/>
                <a:ea typeface="+mj-ea"/>
                <a:cs typeface="Arial" panose="020B0604020202020204" pitchFamily="34" charset="0"/>
              </a:rPr>
              <a:t>30,000</a:t>
            </a:r>
            <a:r>
              <a:rPr lang="ko-KR" altLang="en-US" sz="800" dirty="0">
                <a:solidFill>
                  <a:srgbClr val="000000"/>
                </a:solidFill>
                <a:latin typeface="Arial" panose="020B0604020202020204" pitchFamily="34" charset="0"/>
                <a:ea typeface="+mj-ea"/>
                <a:cs typeface="Arial" panose="020B0604020202020204" pitchFamily="34" charset="0"/>
              </a:rPr>
              <a:t>원</a:t>
            </a:r>
            <a:endParaRPr lang="en-US" altLang="ko-KR" sz="800" dirty="0">
              <a:solidFill>
                <a:srgbClr val="000000"/>
              </a:solidFill>
              <a:latin typeface="Arial" panose="020B0604020202020204" pitchFamily="34" charset="0"/>
              <a:ea typeface="+mj-ea"/>
              <a:cs typeface="Arial" panose="020B0604020202020204" pitchFamily="34" charset="0"/>
            </a:endParaRPr>
          </a:p>
        </p:txBody>
      </p:sp>
      <p:sp>
        <p:nvSpPr>
          <p:cNvPr id="211" name="직사각형 17">
            <a:extLst>
              <a:ext uri="{FF2B5EF4-FFF2-40B4-BE49-F238E27FC236}">
                <a16:creationId xmlns:a16="http://schemas.microsoft.com/office/drawing/2014/main" id="{CF647305-1AE8-4471-B5F9-3FCFA7ED1F93}"/>
              </a:ext>
            </a:extLst>
          </p:cNvPr>
          <p:cNvSpPr>
            <a:spLocks noChangeArrowheads="1"/>
          </p:cNvSpPr>
          <p:nvPr/>
        </p:nvSpPr>
        <p:spPr bwMode="auto">
          <a:xfrm>
            <a:off x="5583854" y="5555494"/>
            <a:ext cx="555245" cy="160197"/>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r" defTabSz="457198"/>
            <a:r>
              <a:rPr lang="en-US" altLang="ko-KR" sz="800" dirty="0">
                <a:solidFill>
                  <a:srgbClr val="000000"/>
                </a:solidFill>
                <a:latin typeface="Arial" panose="020B0604020202020204" pitchFamily="34" charset="0"/>
                <a:ea typeface="+mj-ea"/>
                <a:cs typeface="Arial" panose="020B0604020202020204" pitchFamily="34" charset="0"/>
              </a:rPr>
              <a:t>90,000</a:t>
            </a:r>
            <a:r>
              <a:rPr lang="ko-KR" altLang="en-US" sz="800" dirty="0">
                <a:solidFill>
                  <a:srgbClr val="000000"/>
                </a:solidFill>
                <a:latin typeface="Arial" panose="020B0604020202020204" pitchFamily="34" charset="0"/>
                <a:ea typeface="+mj-ea"/>
                <a:cs typeface="Arial" panose="020B0604020202020204" pitchFamily="34" charset="0"/>
              </a:rPr>
              <a:t>원</a:t>
            </a:r>
            <a:endParaRPr lang="en-US" altLang="ko-KR" sz="800" dirty="0">
              <a:solidFill>
                <a:srgbClr val="000000"/>
              </a:solidFill>
              <a:latin typeface="Arial" panose="020B0604020202020204" pitchFamily="34" charset="0"/>
              <a:ea typeface="+mj-ea"/>
              <a:cs typeface="Arial" panose="020B0604020202020204" pitchFamily="34" charset="0"/>
            </a:endParaRPr>
          </a:p>
        </p:txBody>
      </p:sp>
      <p:sp>
        <p:nvSpPr>
          <p:cNvPr id="212" name="직사각형 17">
            <a:extLst>
              <a:ext uri="{FF2B5EF4-FFF2-40B4-BE49-F238E27FC236}">
                <a16:creationId xmlns:a16="http://schemas.microsoft.com/office/drawing/2014/main" id="{F39547A8-50BC-42B2-ADE1-EA7228BDB59D}"/>
              </a:ext>
            </a:extLst>
          </p:cNvPr>
          <p:cNvSpPr>
            <a:spLocks noChangeArrowheads="1"/>
          </p:cNvSpPr>
          <p:nvPr/>
        </p:nvSpPr>
        <p:spPr bwMode="auto">
          <a:xfrm>
            <a:off x="7665239" y="3875553"/>
            <a:ext cx="859470" cy="160197"/>
          </a:xfrm>
          <a:prstGeom prst="rect">
            <a:avLst/>
          </a:prstGeom>
          <a:solidFill>
            <a:srgbClr val="483698"/>
          </a:solidFill>
          <a:ln w="9525" algn="ctr">
            <a:solidFill>
              <a:srgbClr val="483698"/>
            </a:solidFill>
            <a:round/>
            <a:headEnd/>
            <a:tailEnd/>
          </a:ln>
        </p:spPr>
        <p:txBody>
          <a:bodyPr lIns="18000" tIns="35255" rIns="18000" bIns="35255" anchor="ctr"/>
          <a:lstStyle/>
          <a:p>
            <a:pPr algn="ctr" defTabSz="895488">
              <a:buClr>
                <a:srgbClr val="99CC00"/>
              </a:buClr>
              <a:tabLst>
                <a:tab pos="261185" algn="l"/>
              </a:tabLst>
            </a:pPr>
            <a:r>
              <a:rPr lang="en-US" altLang="ko-KR" sz="800" b="1" dirty="0">
                <a:solidFill>
                  <a:prstClr val="white"/>
                </a:solidFill>
                <a:latin typeface="Arial" panose="020B0604020202020204" pitchFamily="34" charset="0"/>
                <a:ea typeface="+mj-ea"/>
                <a:cs typeface="Arial" panose="020B0604020202020204" pitchFamily="34" charset="0"/>
              </a:rPr>
              <a:t>LTE </a:t>
            </a:r>
            <a:r>
              <a:rPr lang="ko-KR" altLang="en-US" sz="800" b="1" dirty="0" err="1">
                <a:solidFill>
                  <a:prstClr val="white"/>
                </a:solidFill>
                <a:latin typeface="Arial" panose="020B0604020202020204" pitchFamily="34" charset="0"/>
                <a:ea typeface="+mj-ea"/>
                <a:cs typeface="Arial" panose="020B0604020202020204" pitchFamily="34" charset="0"/>
              </a:rPr>
              <a:t>온도로거</a:t>
            </a:r>
            <a:endParaRPr lang="en-US" altLang="ko-KR" sz="800" b="1" dirty="0">
              <a:solidFill>
                <a:prstClr val="white"/>
              </a:solidFill>
              <a:latin typeface="Arial" panose="020B0604020202020204" pitchFamily="34" charset="0"/>
              <a:ea typeface="+mj-ea"/>
              <a:cs typeface="Arial" panose="020B0604020202020204" pitchFamily="34" charset="0"/>
            </a:endParaRPr>
          </a:p>
        </p:txBody>
      </p:sp>
      <p:sp>
        <p:nvSpPr>
          <p:cNvPr id="213" name="직사각형 17">
            <a:extLst>
              <a:ext uri="{FF2B5EF4-FFF2-40B4-BE49-F238E27FC236}">
                <a16:creationId xmlns:a16="http://schemas.microsoft.com/office/drawing/2014/main" id="{277DF5FF-8204-46B5-850B-9087222DE635}"/>
              </a:ext>
            </a:extLst>
          </p:cNvPr>
          <p:cNvSpPr>
            <a:spLocks noChangeArrowheads="1"/>
          </p:cNvSpPr>
          <p:nvPr/>
        </p:nvSpPr>
        <p:spPr bwMode="auto">
          <a:xfrm>
            <a:off x="8569229" y="3875553"/>
            <a:ext cx="610770" cy="160197"/>
          </a:xfrm>
          <a:prstGeom prst="rect">
            <a:avLst/>
          </a:prstGeom>
          <a:noFill/>
          <a:ln w="9525" algn="ctr">
            <a:solidFill>
              <a:srgbClr val="6D2077"/>
            </a:solidFill>
            <a:round/>
            <a:headEnd/>
            <a:tailEnd/>
          </a:ln>
        </p:spPr>
        <p:txBody>
          <a:bodyPr lIns="36000" tIns="35255" rIns="36000" bIns="35255" anchor="ctr"/>
          <a:lstStyle/>
          <a:p>
            <a:pPr algn="r" defTabSz="895488">
              <a:buClr>
                <a:srgbClr val="99CC00"/>
              </a:buClr>
              <a:tabLst>
                <a:tab pos="261185" algn="l"/>
              </a:tabLst>
            </a:pPr>
            <a:r>
              <a:rPr lang="en-US" altLang="ko-KR" sz="800" kern="0" dirty="0">
                <a:solidFill>
                  <a:prstClr val="black"/>
                </a:solidFill>
                <a:latin typeface="Arial" panose="020B0604020202020204" pitchFamily="34" charset="0"/>
                <a:ea typeface="+mj-ea"/>
                <a:cs typeface="Arial" panose="020B0604020202020204" pitchFamily="34" charset="0"/>
              </a:rPr>
              <a:t>240,000</a:t>
            </a:r>
            <a:r>
              <a:rPr lang="ko-KR" altLang="en-US" sz="800" kern="0" dirty="0">
                <a:solidFill>
                  <a:prstClr val="black"/>
                </a:solidFill>
                <a:latin typeface="Arial" panose="020B0604020202020204" pitchFamily="34" charset="0"/>
                <a:ea typeface="+mj-ea"/>
                <a:cs typeface="Arial" panose="020B0604020202020204" pitchFamily="34" charset="0"/>
              </a:rPr>
              <a:t>원</a:t>
            </a:r>
            <a:endParaRPr lang="en-US" altLang="ko-KR" sz="800" kern="0" dirty="0">
              <a:solidFill>
                <a:prstClr val="black"/>
              </a:solidFill>
              <a:latin typeface="Arial" panose="020B0604020202020204" pitchFamily="34" charset="0"/>
              <a:ea typeface="+mj-ea"/>
              <a:cs typeface="Arial" panose="020B0604020202020204" pitchFamily="34" charset="0"/>
            </a:endParaRPr>
          </a:p>
        </p:txBody>
      </p:sp>
      <p:sp>
        <p:nvSpPr>
          <p:cNvPr id="214" name="직사각형 17">
            <a:extLst>
              <a:ext uri="{FF2B5EF4-FFF2-40B4-BE49-F238E27FC236}">
                <a16:creationId xmlns:a16="http://schemas.microsoft.com/office/drawing/2014/main" id="{240588EF-3B19-4956-B208-8BD30E8F1770}"/>
              </a:ext>
            </a:extLst>
          </p:cNvPr>
          <p:cNvSpPr>
            <a:spLocks noChangeArrowheads="1"/>
          </p:cNvSpPr>
          <p:nvPr/>
        </p:nvSpPr>
        <p:spPr bwMode="auto">
          <a:xfrm>
            <a:off x="7665239" y="4498079"/>
            <a:ext cx="859470" cy="160197"/>
          </a:xfrm>
          <a:prstGeom prst="rect">
            <a:avLst/>
          </a:prstGeom>
          <a:solidFill>
            <a:srgbClr val="483698"/>
          </a:solidFill>
          <a:ln w="9525" algn="ctr">
            <a:solidFill>
              <a:srgbClr val="483698"/>
            </a:solidFill>
            <a:round/>
            <a:headEnd/>
            <a:tailEnd/>
          </a:ln>
        </p:spPr>
        <p:txBody>
          <a:bodyPr lIns="18000" tIns="35255" rIns="18000" bIns="35255" anchor="ctr"/>
          <a:lstStyle/>
          <a:p>
            <a:pPr algn="ctr" defTabSz="895488">
              <a:buClr>
                <a:srgbClr val="99CC00"/>
              </a:buClr>
              <a:tabLst>
                <a:tab pos="261185" algn="l"/>
              </a:tabLst>
            </a:pPr>
            <a:r>
              <a:rPr lang="ko-KR" altLang="en-US" sz="800" b="1" dirty="0">
                <a:solidFill>
                  <a:prstClr val="white"/>
                </a:solidFill>
                <a:latin typeface="Arial" panose="020B0604020202020204" pitchFamily="34" charset="0"/>
                <a:ea typeface="+mj-ea"/>
                <a:cs typeface="Arial" panose="020B0604020202020204" pitchFamily="34" charset="0"/>
              </a:rPr>
              <a:t>수송용기</a:t>
            </a:r>
            <a:endParaRPr lang="en-US" altLang="ko-KR" sz="800" b="1" dirty="0">
              <a:solidFill>
                <a:prstClr val="white"/>
              </a:solidFill>
              <a:latin typeface="Arial" panose="020B0604020202020204" pitchFamily="34" charset="0"/>
              <a:ea typeface="+mj-ea"/>
              <a:cs typeface="Arial" panose="020B0604020202020204" pitchFamily="34" charset="0"/>
            </a:endParaRPr>
          </a:p>
        </p:txBody>
      </p:sp>
      <p:sp>
        <p:nvSpPr>
          <p:cNvPr id="215" name="직사각형 17">
            <a:extLst>
              <a:ext uri="{FF2B5EF4-FFF2-40B4-BE49-F238E27FC236}">
                <a16:creationId xmlns:a16="http://schemas.microsoft.com/office/drawing/2014/main" id="{456417B3-C7CF-48B3-945D-1B756C2E00CD}"/>
              </a:ext>
            </a:extLst>
          </p:cNvPr>
          <p:cNvSpPr>
            <a:spLocks noChangeArrowheads="1"/>
          </p:cNvSpPr>
          <p:nvPr/>
        </p:nvSpPr>
        <p:spPr bwMode="auto">
          <a:xfrm>
            <a:off x="7665239" y="4063794"/>
            <a:ext cx="859470" cy="160197"/>
          </a:xfrm>
          <a:prstGeom prst="rect">
            <a:avLst/>
          </a:prstGeom>
          <a:solidFill>
            <a:srgbClr val="483698"/>
          </a:solidFill>
          <a:ln w="9525" algn="ctr">
            <a:solidFill>
              <a:srgbClr val="483698"/>
            </a:solidFill>
            <a:round/>
            <a:headEnd/>
            <a:tailEnd/>
          </a:ln>
        </p:spPr>
        <p:txBody>
          <a:bodyPr lIns="18000" tIns="35255" rIns="18000" bIns="35255" anchor="ctr"/>
          <a:lstStyle/>
          <a:p>
            <a:pPr algn="ctr" defTabSz="895488">
              <a:buClr>
                <a:srgbClr val="99CC00"/>
              </a:buClr>
              <a:tabLst>
                <a:tab pos="261185" algn="l"/>
              </a:tabLst>
            </a:pPr>
            <a:r>
              <a:rPr lang="en-US" altLang="ko-KR" sz="800" b="1">
                <a:solidFill>
                  <a:prstClr val="white"/>
                </a:solidFill>
                <a:latin typeface="Arial" panose="020B0604020202020204" pitchFamily="34" charset="0"/>
                <a:ea typeface="+mj-ea"/>
                <a:cs typeface="Arial" panose="020B0604020202020204" pitchFamily="34" charset="0"/>
              </a:rPr>
              <a:t>BLE </a:t>
            </a:r>
            <a:r>
              <a:rPr lang="ko-KR" altLang="en-US" sz="800" b="1">
                <a:solidFill>
                  <a:prstClr val="white"/>
                </a:solidFill>
                <a:latin typeface="Arial" panose="020B0604020202020204" pitchFamily="34" charset="0"/>
                <a:ea typeface="+mj-ea"/>
                <a:cs typeface="Arial" panose="020B0604020202020204" pitchFamily="34" charset="0"/>
              </a:rPr>
              <a:t>온도로거</a:t>
            </a:r>
            <a:endParaRPr lang="en-US" altLang="ko-KR" sz="800" b="1" dirty="0">
              <a:solidFill>
                <a:prstClr val="white"/>
              </a:solidFill>
              <a:latin typeface="Arial" panose="020B0604020202020204" pitchFamily="34" charset="0"/>
              <a:ea typeface="+mj-ea"/>
              <a:cs typeface="Arial" panose="020B0604020202020204" pitchFamily="34" charset="0"/>
            </a:endParaRPr>
          </a:p>
        </p:txBody>
      </p:sp>
      <p:sp>
        <p:nvSpPr>
          <p:cNvPr id="216" name="직사각형 17">
            <a:extLst>
              <a:ext uri="{FF2B5EF4-FFF2-40B4-BE49-F238E27FC236}">
                <a16:creationId xmlns:a16="http://schemas.microsoft.com/office/drawing/2014/main" id="{BF7CF3E2-49EF-46C6-BB12-AB5ADA9748AB}"/>
              </a:ext>
            </a:extLst>
          </p:cNvPr>
          <p:cNvSpPr>
            <a:spLocks noChangeArrowheads="1"/>
          </p:cNvSpPr>
          <p:nvPr/>
        </p:nvSpPr>
        <p:spPr bwMode="auto">
          <a:xfrm>
            <a:off x="7665239" y="4252035"/>
            <a:ext cx="859470" cy="218000"/>
          </a:xfrm>
          <a:prstGeom prst="rect">
            <a:avLst/>
          </a:prstGeom>
          <a:solidFill>
            <a:srgbClr val="483698"/>
          </a:solidFill>
          <a:ln w="9525" algn="ctr">
            <a:solidFill>
              <a:srgbClr val="483698"/>
            </a:solidFill>
            <a:round/>
            <a:headEnd/>
            <a:tailEnd/>
          </a:ln>
        </p:spPr>
        <p:txBody>
          <a:bodyPr lIns="18000" tIns="35255" rIns="18000" bIns="35255" anchor="ctr"/>
          <a:lstStyle/>
          <a:p>
            <a:pPr algn="ctr" defTabSz="895488">
              <a:buClr>
                <a:srgbClr val="99CC00"/>
              </a:buClr>
              <a:tabLst>
                <a:tab pos="261185" algn="l"/>
              </a:tabLst>
            </a:pPr>
            <a:r>
              <a:rPr lang="ko-KR" altLang="en-US" sz="800" b="1">
                <a:solidFill>
                  <a:prstClr val="white"/>
                </a:solidFill>
                <a:latin typeface="Arial" panose="020B0604020202020204" pitchFamily="34" charset="0"/>
                <a:ea typeface="+mj-ea"/>
                <a:cs typeface="Arial" panose="020B0604020202020204" pitchFamily="34" charset="0"/>
              </a:rPr>
              <a:t>수출제품용 온도로거</a:t>
            </a:r>
            <a:endParaRPr lang="en-US" altLang="ko-KR" sz="800" b="1" dirty="0">
              <a:solidFill>
                <a:prstClr val="white"/>
              </a:solidFill>
              <a:latin typeface="Arial" panose="020B0604020202020204" pitchFamily="34" charset="0"/>
              <a:ea typeface="+mj-ea"/>
              <a:cs typeface="Arial" panose="020B0604020202020204" pitchFamily="34" charset="0"/>
            </a:endParaRPr>
          </a:p>
        </p:txBody>
      </p:sp>
      <p:sp>
        <p:nvSpPr>
          <p:cNvPr id="217" name="직사각형 17">
            <a:extLst>
              <a:ext uri="{FF2B5EF4-FFF2-40B4-BE49-F238E27FC236}">
                <a16:creationId xmlns:a16="http://schemas.microsoft.com/office/drawing/2014/main" id="{9D4715F5-A8F4-4C9A-8112-D4AB90409FAB}"/>
              </a:ext>
            </a:extLst>
          </p:cNvPr>
          <p:cNvSpPr>
            <a:spLocks noChangeArrowheads="1"/>
          </p:cNvSpPr>
          <p:nvPr/>
        </p:nvSpPr>
        <p:spPr bwMode="auto">
          <a:xfrm>
            <a:off x="8569229" y="4063389"/>
            <a:ext cx="610770" cy="160197"/>
          </a:xfrm>
          <a:prstGeom prst="rect">
            <a:avLst/>
          </a:prstGeom>
          <a:noFill/>
          <a:ln w="9525" algn="ctr">
            <a:solidFill>
              <a:srgbClr val="6D2077"/>
            </a:solidFill>
            <a:round/>
            <a:headEnd/>
            <a:tailEnd/>
          </a:ln>
        </p:spPr>
        <p:txBody>
          <a:bodyPr lIns="36000" tIns="35255" rIns="36000" bIns="35255" anchor="ctr"/>
          <a:lstStyle/>
          <a:p>
            <a:pPr algn="r" defTabSz="895488">
              <a:buClr>
                <a:srgbClr val="99CC00"/>
              </a:buClr>
              <a:tabLst>
                <a:tab pos="261185" algn="l"/>
              </a:tabLst>
            </a:pPr>
            <a:r>
              <a:rPr lang="en-US" altLang="ko-KR" sz="800" kern="0" dirty="0">
                <a:solidFill>
                  <a:prstClr val="black"/>
                </a:solidFill>
                <a:latin typeface="Arial" panose="020B0604020202020204" pitchFamily="34" charset="0"/>
                <a:ea typeface="+mj-ea"/>
                <a:cs typeface="Arial" panose="020B0604020202020204" pitchFamily="34" charset="0"/>
              </a:rPr>
              <a:t>120,000</a:t>
            </a:r>
            <a:r>
              <a:rPr lang="ko-KR" altLang="en-US" sz="800" kern="0" dirty="0">
                <a:solidFill>
                  <a:prstClr val="black"/>
                </a:solidFill>
                <a:latin typeface="Arial" panose="020B0604020202020204" pitchFamily="34" charset="0"/>
                <a:ea typeface="+mj-ea"/>
                <a:cs typeface="Arial" panose="020B0604020202020204" pitchFamily="34" charset="0"/>
              </a:rPr>
              <a:t>원</a:t>
            </a:r>
            <a:endParaRPr lang="en-US" altLang="ko-KR" sz="800" kern="0" dirty="0">
              <a:solidFill>
                <a:prstClr val="black"/>
              </a:solidFill>
              <a:latin typeface="Arial" panose="020B0604020202020204" pitchFamily="34" charset="0"/>
              <a:ea typeface="+mj-ea"/>
              <a:cs typeface="Arial" panose="020B0604020202020204" pitchFamily="34" charset="0"/>
            </a:endParaRPr>
          </a:p>
        </p:txBody>
      </p:sp>
      <p:sp>
        <p:nvSpPr>
          <p:cNvPr id="218" name="직사각형 17">
            <a:extLst>
              <a:ext uri="{FF2B5EF4-FFF2-40B4-BE49-F238E27FC236}">
                <a16:creationId xmlns:a16="http://schemas.microsoft.com/office/drawing/2014/main" id="{7DE141DC-2CB5-48F4-A555-B497D58FD276}"/>
              </a:ext>
            </a:extLst>
          </p:cNvPr>
          <p:cNvSpPr>
            <a:spLocks noChangeArrowheads="1"/>
          </p:cNvSpPr>
          <p:nvPr/>
        </p:nvSpPr>
        <p:spPr bwMode="auto">
          <a:xfrm>
            <a:off x="8569229" y="4251225"/>
            <a:ext cx="610770" cy="220427"/>
          </a:xfrm>
          <a:prstGeom prst="rect">
            <a:avLst/>
          </a:prstGeom>
          <a:noFill/>
          <a:ln w="9525" algn="ctr">
            <a:solidFill>
              <a:srgbClr val="6D2077"/>
            </a:solidFill>
            <a:round/>
            <a:headEnd/>
            <a:tailEnd/>
          </a:ln>
        </p:spPr>
        <p:txBody>
          <a:bodyPr lIns="36000" tIns="35255" rIns="36000" bIns="35255" anchor="ctr"/>
          <a:lstStyle/>
          <a:p>
            <a:pPr algn="r" defTabSz="895488">
              <a:buClr>
                <a:srgbClr val="99CC00"/>
              </a:buClr>
              <a:tabLst>
                <a:tab pos="261185" algn="l"/>
              </a:tabLst>
            </a:pPr>
            <a:r>
              <a:rPr lang="en-US" altLang="ko-KR" sz="800" kern="0" dirty="0">
                <a:solidFill>
                  <a:prstClr val="black"/>
                </a:solidFill>
                <a:latin typeface="Arial" panose="020B0604020202020204" pitchFamily="34" charset="0"/>
                <a:ea typeface="+mj-ea"/>
                <a:cs typeface="Arial" panose="020B0604020202020204" pitchFamily="34" charset="0"/>
              </a:rPr>
              <a:t>9,000</a:t>
            </a:r>
            <a:r>
              <a:rPr lang="ko-KR" altLang="en-US" sz="800" kern="0" dirty="0">
                <a:solidFill>
                  <a:prstClr val="black"/>
                </a:solidFill>
                <a:latin typeface="Arial" panose="020B0604020202020204" pitchFamily="34" charset="0"/>
                <a:ea typeface="+mj-ea"/>
                <a:cs typeface="Arial" panose="020B0604020202020204" pitchFamily="34" charset="0"/>
              </a:rPr>
              <a:t>원</a:t>
            </a:r>
            <a:endParaRPr lang="en-US" altLang="ko-KR" sz="800" kern="0" dirty="0">
              <a:solidFill>
                <a:prstClr val="black"/>
              </a:solidFill>
              <a:latin typeface="Arial" panose="020B0604020202020204" pitchFamily="34" charset="0"/>
              <a:ea typeface="+mj-ea"/>
              <a:cs typeface="Arial" panose="020B0604020202020204" pitchFamily="34" charset="0"/>
            </a:endParaRPr>
          </a:p>
        </p:txBody>
      </p:sp>
      <p:sp>
        <p:nvSpPr>
          <p:cNvPr id="219" name="직사각형 17">
            <a:extLst>
              <a:ext uri="{FF2B5EF4-FFF2-40B4-BE49-F238E27FC236}">
                <a16:creationId xmlns:a16="http://schemas.microsoft.com/office/drawing/2014/main" id="{767787AF-CF83-4493-9A6F-254C785EC994}"/>
              </a:ext>
            </a:extLst>
          </p:cNvPr>
          <p:cNvSpPr>
            <a:spLocks noChangeArrowheads="1"/>
          </p:cNvSpPr>
          <p:nvPr/>
        </p:nvSpPr>
        <p:spPr bwMode="auto">
          <a:xfrm>
            <a:off x="8569229" y="4499291"/>
            <a:ext cx="610770" cy="160197"/>
          </a:xfrm>
          <a:prstGeom prst="rect">
            <a:avLst/>
          </a:prstGeom>
          <a:noFill/>
          <a:ln w="9525" algn="ctr">
            <a:solidFill>
              <a:srgbClr val="6D2077"/>
            </a:solidFill>
            <a:round/>
            <a:headEnd/>
            <a:tailEnd/>
          </a:ln>
        </p:spPr>
        <p:txBody>
          <a:bodyPr lIns="36000" tIns="35255" rIns="36000" bIns="35255" anchor="ctr"/>
          <a:lstStyle/>
          <a:p>
            <a:pPr algn="r" defTabSz="895488">
              <a:buClr>
                <a:srgbClr val="99CC00"/>
              </a:buClr>
              <a:tabLst>
                <a:tab pos="261185" algn="l"/>
              </a:tabLst>
            </a:pPr>
            <a:r>
              <a:rPr lang="en-US" altLang="ko-KR" sz="800" kern="0" dirty="0">
                <a:solidFill>
                  <a:prstClr val="black"/>
                </a:solidFill>
                <a:latin typeface="Arial" panose="020B0604020202020204" pitchFamily="34" charset="0"/>
                <a:ea typeface="+mj-ea"/>
                <a:cs typeface="Arial" panose="020B0604020202020204" pitchFamily="34" charset="0"/>
              </a:rPr>
              <a:t>150,000</a:t>
            </a:r>
            <a:r>
              <a:rPr lang="ko-KR" altLang="en-US" sz="800" kern="0" dirty="0">
                <a:solidFill>
                  <a:prstClr val="black"/>
                </a:solidFill>
                <a:latin typeface="Arial" panose="020B0604020202020204" pitchFamily="34" charset="0"/>
                <a:ea typeface="+mj-ea"/>
                <a:cs typeface="Arial" panose="020B0604020202020204" pitchFamily="34" charset="0"/>
              </a:rPr>
              <a:t>원</a:t>
            </a:r>
            <a:endParaRPr lang="en-US" altLang="ko-KR" sz="800" kern="0" dirty="0">
              <a:solidFill>
                <a:prstClr val="black"/>
              </a:solidFill>
              <a:latin typeface="Arial" panose="020B0604020202020204" pitchFamily="34" charset="0"/>
              <a:ea typeface="+mj-ea"/>
              <a:cs typeface="Arial" panose="020B0604020202020204" pitchFamily="34" charset="0"/>
            </a:endParaRPr>
          </a:p>
        </p:txBody>
      </p:sp>
      <p:sp>
        <p:nvSpPr>
          <p:cNvPr id="220" name="직사각형 17">
            <a:extLst>
              <a:ext uri="{FF2B5EF4-FFF2-40B4-BE49-F238E27FC236}">
                <a16:creationId xmlns:a16="http://schemas.microsoft.com/office/drawing/2014/main" id="{39B745C2-9817-4630-A78D-3098FFC87A7B}"/>
              </a:ext>
            </a:extLst>
          </p:cNvPr>
          <p:cNvSpPr>
            <a:spLocks noChangeArrowheads="1"/>
          </p:cNvSpPr>
          <p:nvPr/>
        </p:nvSpPr>
        <p:spPr bwMode="auto">
          <a:xfrm>
            <a:off x="6944430" y="3875553"/>
            <a:ext cx="665415" cy="899594"/>
          </a:xfrm>
          <a:prstGeom prst="rect">
            <a:avLst/>
          </a:prstGeom>
          <a:solidFill>
            <a:srgbClr val="6D2077"/>
          </a:solidFill>
          <a:ln w="9525" cap="flat" cmpd="sng" algn="ctr">
            <a:noFill/>
            <a:prstDash val="solid"/>
            <a:round/>
            <a:headEnd type="none" w="med" len="med"/>
            <a:tailEnd type="none" w="med" len="med"/>
          </a:ln>
          <a:effectLst/>
        </p:spPr>
        <p:txBody>
          <a:bodyPr lIns="18000" tIns="35255" rIns="18000" bIns="35255" rtlCol="0" anchor="ctr"/>
          <a:lstStyle/>
          <a:p>
            <a:pPr algn="ctr" defTabSz="895488">
              <a:buClr>
                <a:srgbClr val="99CC00"/>
              </a:buClr>
              <a:tabLst>
                <a:tab pos="261185" algn="l"/>
              </a:tabLst>
            </a:pPr>
            <a:r>
              <a:rPr lang="en-US" altLang="ko-KR" sz="800" b="1" dirty="0">
                <a:solidFill>
                  <a:prstClr val="white"/>
                </a:solidFill>
                <a:latin typeface="Arial" panose="020B0604020202020204" pitchFamily="34" charset="0"/>
                <a:ea typeface="+mj-ea"/>
                <a:cs typeface="Arial" panose="020B0604020202020204" pitchFamily="34" charset="0"/>
              </a:rPr>
              <a:t>H/W</a:t>
            </a:r>
          </a:p>
        </p:txBody>
      </p:sp>
      <p:sp>
        <p:nvSpPr>
          <p:cNvPr id="221" name="직사각형 17">
            <a:extLst>
              <a:ext uri="{FF2B5EF4-FFF2-40B4-BE49-F238E27FC236}">
                <a16:creationId xmlns:a16="http://schemas.microsoft.com/office/drawing/2014/main" id="{589DBEBD-CF56-4035-8931-8C02796108CA}"/>
              </a:ext>
            </a:extLst>
          </p:cNvPr>
          <p:cNvSpPr>
            <a:spLocks noChangeArrowheads="1"/>
          </p:cNvSpPr>
          <p:nvPr/>
        </p:nvSpPr>
        <p:spPr bwMode="auto">
          <a:xfrm>
            <a:off x="6944430" y="4809224"/>
            <a:ext cx="665415" cy="413775"/>
          </a:xfrm>
          <a:prstGeom prst="rect">
            <a:avLst/>
          </a:prstGeom>
          <a:solidFill>
            <a:srgbClr val="6D2077"/>
          </a:solidFill>
          <a:ln w="9525" cap="flat" cmpd="sng" algn="ctr">
            <a:noFill/>
            <a:prstDash val="solid"/>
            <a:round/>
            <a:headEnd type="none" w="med" len="med"/>
            <a:tailEnd type="none" w="med" len="med"/>
          </a:ln>
          <a:effectLst/>
        </p:spPr>
        <p:txBody>
          <a:bodyPr lIns="18000" tIns="35255" rIns="18000" bIns="35255" rtlCol="0" anchor="ctr"/>
          <a:lstStyle/>
          <a:p>
            <a:pPr algn="ctr" defTabSz="895488">
              <a:buClr>
                <a:srgbClr val="99CC00"/>
              </a:buClr>
              <a:tabLst>
                <a:tab pos="261185" algn="l"/>
              </a:tabLst>
            </a:pPr>
            <a:r>
              <a:rPr lang="ko-KR" altLang="en-US" sz="800" b="1" dirty="0">
                <a:solidFill>
                  <a:prstClr val="white"/>
                </a:solidFill>
                <a:latin typeface="Arial" panose="020B0604020202020204" pitchFamily="34" charset="0"/>
                <a:ea typeface="+mj-ea"/>
                <a:cs typeface="Arial" panose="020B0604020202020204" pitchFamily="34" charset="0"/>
              </a:rPr>
              <a:t>서비스</a:t>
            </a:r>
            <a:endParaRPr lang="en-US" altLang="ko-KR" sz="800" b="1" dirty="0">
              <a:solidFill>
                <a:prstClr val="white"/>
              </a:solidFill>
              <a:latin typeface="Arial" panose="020B0604020202020204" pitchFamily="34" charset="0"/>
              <a:ea typeface="+mj-ea"/>
              <a:cs typeface="Arial" panose="020B0604020202020204" pitchFamily="34" charset="0"/>
            </a:endParaRPr>
          </a:p>
        </p:txBody>
      </p:sp>
      <p:sp>
        <p:nvSpPr>
          <p:cNvPr id="222" name="직사각형 17">
            <a:extLst>
              <a:ext uri="{FF2B5EF4-FFF2-40B4-BE49-F238E27FC236}">
                <a16:creationId xmlns:a16="http://schemas.microsoft.com/office/drawing/2014/main" id="{A6461F6B-BB56-4162-A208-0AEA1CA47EEE}"/>
              </a:ext>
            </a:extLst>
          </p:cNvPr>
          <p:cNvSpPr>
            <a:spLocks noChangeArrowheads="1"/>
          </p:cNvSpPr>
          <p:nvPr/>
        </p:nvSpPr>
        <p:spPr bwMode="auto">
          <a:xfrm>
            <a:off x="7665239" y="4686320"/>
            <a:ext cx="859470" cy="160197"/>
          </a:xfrm>
          <a:prstGeom prst="rect">
            <a:avLst/>
          </a:prstGeom>
          <a:solidFill>
            <a:srgbClr val="483698"/>
          </a:solidFill>
          <a:ln w="9525" algn="ctr">
            <a:solidFill>
              <a:srgbClr val="483698"/>
            </a:solidFill>
            <a:round/>
            <a:headEnd/>
            <a:tailEnd/>
          </a:ln>
        </p:spPr>
        <p:txBody>
          <a:bodyPr lIns="18000" tIns="35255" rIns="18000" bIns="35255" anchor="ctr"/>
          <a:lstStyle/>
          <a:p>
            <a:pPr algn="ctr" defTabSz="895488">
              <a:buClr>
                <a:srgbClr val="99CC00"/>
              </a:buClr>
              <a:tabLst>
                <a:tab pos="261185" algn="l"/>
              </a:tabLst>
            </a:pPr>
            <a:r>
              <a:rPr lang="ko-KR" altLang="en-US" sz="800" b="1" dirty="0">
                <a:solidFill>
                  <a:prstClr val="white"/>
                </a:solidFill>
                <a:latin typeface="Arial" panose="020B0604020202020204" pitchFamily="34" charset="0"/>
                <a:ea typeface="+mj-ea"/>
                <a:cs typeface="Arial" panose="020B0604020202020204" pitchFamily="34" charset="0"/>
              </a:rPr>
              <a:t>클라우드</a:t>
            </a:r>
            <a:r>
              <a:rPr lang="en-US" altLang="ko-KR" sz="800" b="1" dirty="0">
                <a:solidFill>
                  <a:prstClr val="white"/>
                </a:solidFill>
                <a:latin typeface="Arial" panose="020B0604020202020204" pitchFamily="34" charset="0"/>
                <a:ea typeface="+mj-ea"/>
                <a:cs typeface="Arial" panose="020B0604020202020204" pitchFamily="34" charset="0"/>
              </a:rPr>
              <a:t>/</a:t>
            </a:r>
            <a:r>
              <a:rPr lang="ko-KR" altLang="en-US" sz="800" b="1" dirty="0">
                <a:solidFill>
                  <a:prstClr val="white"/>
                </a:solidFill>
                <a:latin typeface="Arial" panose="020B0604020202020204" pitchFamily="34" charset="0"/>
                <a:ea typeface="+mj-ea"/>
                <a:cs typeface="Arial" panose="020B0604020202020204" pitchFamily="34" charset="0"/>
              </a:rPr>
              <a:t>월</a:t>
            </a:r>
            <a:endParaRPr lang="en-US" altLang="ko-KR" sz="800" b="1" dirty="0">
              <a:solidFill>
                <a:prstClr val="white"/>
              </a:solidFill>
              <a:latin typeface="Arial" panose="020B0604020202020204" pitchFamily="34" charset="0"/>
              <a:ea typeface="+mj-ea"/>
              <a:cs typeface="Arial" panose="020B0604020202020204" pitchFamily="34" charset="0"/>
            </a:endParaRPr>
          </a:p>
        </p:txBody>
      </p:sp>
      <p:sp>
        <p:nvSpPr>
          <p:cNvPr id="223" name="직사각형 17">
            <a:extLst>
              <a:ext uri="{FF2B5EF4-FFF2-40B4-BE49-F238E27FC236}">
                <a16:creationId xmlns:a16="http://schemas.microsoft.com/office/drawing/2014/main" id="{8E367F75-71DC-48B3-A8AA-804A5CDD3284}"/>
              </a:ext>
            </a:extLst>
          </p:cNvPr>
          <p:cNvSpPr>
            <a:spLocks noChangeArrowheads="1"/>
          </p:cNvSpPr>
          <p:nvPr/>
        </p:nvSpPr>
        <p:spPr bwMode="auto">
          <a:xfrm>
            <a:off x="8569229" y="4687127"/>
            <a:ext cx="610770" cy="160197"/>
          </a:xfrm>
          <a:prstGeom prst="rect">
            <a:avLst/>
          </a:prstGeom>
          <a:noFill/>
          <a:ln w="9525" algn="ctr">
            <a:solidFill>
              <a:srgbClr val="6D2077"/>
            </a:solidFill>
            <a:round/>
            <a:headEnd/>
            <a:tailEnd/>
          </a:ln>
        </p:spPr>
        <p:txBody>
          <a:bodyPr lIns="36000" tIns="35255" rIns="36000" bIns="35255" anchor="ctr"/>
          <a:lstStyle/>
          <a:p>
            <a:pPr algn="r" defTabSz="895488">
              <a:buClr>
                <a:srgbClr val="99CC00"/>
              </a:buClr>
              <a:tabLst>
                <a:tab pos="261185" algn="l"/>
              </a:tabLst>
            </a:pPr>
            <a:r>
              <a:rPr lang="en-US" altLang="ko-KR" sz="800" kern="0" dirty="0">
                <a:solidFill>
                  <a:prstClr val="black"/>
                </a:solidFill>
                <a:latin typeface="Arial" panose="020B0604020202020204" pitchFamily="34" charset="0"/>
                <a:ea typeface="+mj-ea"/>
                <a:cs typeface="Arial" panose="020B0604020202020204" pitchFamily="34" charset="0"/>
              </a:rPr>
              <a:t>8,000</a:t>
            </a:r>
            <a:r>
              <a:rPr lang="ko-KR" altLang="en-US" sz="800" kern="0" dirty="0">
                <a:solidFill>
                  <a:prstClr val="black"/>
                </a:solidFill>
                <a:latin typeface="Arial" panose="020B0604020202020204" pitchFamily="34" charset="0"/>
                <a:ea typeface="+mj-ea"/>
                <a:cs typeface="Arial" panose="020B0604020202020204" pitchFamily="34" charset="0"/>
              </a:rPr>
              <a:t>원</a:t>
            </a:r>
            <a:endParaRPr lang="en-US" altLang="ko-KR" sz="800" kern="0" dirty="0">
              <a:solidFill>
                <a:prstClr val="black"/>
              </a:solidFill>
              <a:latin typeface="Arial" panose="020B0604020202020204" pitchFamily="34" charset="0"/>
              <a:ea typeface="+mj-ea"/>
              <a:cs typeface="Arial" panose="020B0604020202020204" pitchFamily="34" charset="0"/>
            </a:endParaRPr>
          </a:p>
        </p:txBody>
      </p:sp>
      <p:sp>
        <p:nvSpPr>
          <p:cNvPr id="224" name="직사각형 17">
            <a:extLst>
              <a:ext uri="{FF2B5EF4-FFF2-40B4-BE49-F238E27FC236}">
                <a16:creationId xmlns:a16="http://schemas.microsoft.com/office/drawing/2014/main" id="{DE92B8E0-9E7D-481A-939C-A1E69289C8DA}"/>
              </a:ext>
            </a:extLst>
          </p:cNvPr>
          <p:cNvSpPr>
            <a:spLocks noChangeArrowheads="1"/>
          </p:cNvSpPr>
          <p:nvPr/>
        </p:nvSpPr>
        <p:spPr bwMode="auto">
          <a:xfrm>
            <a:off x="7665239" y="4874561"/>
            <a:ext cx="859470" cy="160197"/>
          </a:xfrm>
          <a:prstGeom prst="rect">
            <a:avLst/>
          </a:prstGeom>
          <a:solidFill>
            <a:srgbClr val="483698"/>
          </a:solidFill>
          <a:ln w="9525" algn="ctr">
            <a:solidFill>
              <a:srgbClr val="483698"/>
            </a:solidFill>
            <a:round/>
            <a:headEnd/>
            <a:tailEnd/>
          </a:ln>
        </p:spPr>
        <p:txBody>
          <a:bodyPr lIns="18000" tIns="35255" rIns="18000" bIns="35255" anchor="ctr"/>
          <a:lstStyle/>
          <a:p>
            <a:pPr algn="ctr" defTabSz="895488">
              <a:buClr>
                <a:srgbClr val="99CC00"/>
              </a:buClr>
              <a:tabLst>
                <a:tab pos="261185" algn="l"/>
              </a:tabLst>
            </a:pPr>
            <a:r>
              <a:rPr lang="ko-KR" altLang="en-US" sz="800" b="1" dirty="0" err="1">
                <a:solidFill>
                  <a:prstClr val="white"/>
                </a:solidFill>
                <a:latin typeface="Arial" panose="020B0604020202020204" pitchFamily="34" charset="0"/>
                <a:ea typeface="+mj-ea"/>
                <a:cs typeface="Arial" panose="020B0604020202020204" pitchFamily="34" charset="0"/>
              </a:rPr>
              <a:t>검교정</a:t>
            </a:r>
            <a:r>
              <a:rPr lang="en-US" altLang="ko-KR" sz="800" b="1" dirty="0">
                <a:solidFill>
                  <a:prstClr val="white"/>
                </a:solidFill>
                <a:latin typeface="Arial" panose="020B0604020202020204" pitchFamily="34" charset="0"/>
                <a:ea typeface="+mj-ea"/>
                <a:cs typeface="Arial" panose="020B0604020202020204" pitchFamily="34" charset="0"/>
              </a:rPr>
              <a:t>/</a:t>
            </a:r>
            <a:r>
              <a:rPr lang="ko-KR" altLang="en-US" sz="800" b="1" dirty="0">
                <a:solidFill>
                  <a:prstClr val="white"/>
                </a:solidFill>
                <a:latin typeface="Arial" panose="020B0604020202020204" pitchFamily="34" charset="0"/>
                <a:ea typeface="+mj-ea"/>
                <a:cs typeface="Arial" panose="020B0604020202020204" pitchFamily="34" charset="0"/>
              </a:rPr>
              <a:t>년</a:t>
            </a:r>
            <a:endParaRPr lang="en-US" altLang="ko-KR" sz="800" b="1" dirty="0">
              <a:solidFill>
                <a:prstClr val="white"/>
              </a:solidFill>
              <a:latin typeface="Arial" panose="020B0604020202020204" pitchFamily="34" charset="0"/>
              <a:ea typeface="+mj-ea"/>
              <a:cs typeface="Arial" panose="020B0604020202020204" pitchFamily="34" charset="0"/>
            </a:endParaRPr>
          </a:p>
        </p:txBody>
      </p:sp>
      <p:sp>
        <p:nvSpPr>
          <p:cNvPr id="225" name="직사각형 17">
            <a:extLst>
              <a:ext uri="{FF2B5EF4-FFF2-40B4-BE49-F238E27FC236}">
                <a16:creationId xmlns:a16="http://schemas.microsoft.com/office/drawing/2014/main" id="{055070B1-36E2-4289-A7D0-E361C9562E35}"/>
              </a:ext>
            </a:extLst>
          </p:cNvPr>
          <p:cNvSpPr>
            <a:spLocks noChangeArrowheads="1"/>
          </p:cNvSpPr>
          <p:nvPr/>
        </p:nvSpPr>
        <p:spPr bwMode="auto">
          <a:xfrm>
            <a:off x="8569229" y="4874963"/>
            <a:ext cx="610770" cy="160197"/>
          </a:xfrm>
          <a:prstGeom prst="rect">
            <a:avLst/>
          </a:prstGeom>
          <a:noFill/>
          <a:ln w="9525" algn="ctr">
            <a:solidFill>
              <a:srgbClr val="6D2077"/>
            </a:solidFill>
            <a:round/>
            <a:headEnd/>
            <a:tailEnd/>
          </a:ln>
        </p:spPr>
        <p:txBody>
          <a:bodyPr lIns="36000" tIns="35255" rIns="36000" bIns="35255" anchor="ctr"/>
          <a:lstStyle/>
          <a:p>
            <a:pPr algn="r" defTabSz="895488">
              <a:buClr>
                <a:srgbClr val="99CC00"/>
              </a:buClr>
              <a:tabLst>
                <a:tab pos="261185" algn="l"/>
              </a:tabLst>
            </a:pPr>
            <a:r>
              <a:rPr lang="en-US" altLang="ko-KR" sz="800" kern="0" dirty="0">
                <a:solidFill>
                  <a:prstClr val="black"/>
                </a:solidFill>
                <a:latin typeface="Arial" panose="020B0604020202020204" pitchFamily="34" charset="0"/>
                <a:ea typeface="+mj-ea"/>
                <a:cs typeface="Arial" panose="020B0604020202020204" pitchFamily="34" charset="0"/>
              </a:rPr>
              <a:t>59,000</a:t>
            </a:r>
            <a:r>
              <a:rPr lang="ko-KR" altLang="en-US" sz="800" kern="0" dirty="0">
                <a:solidFill>
                  <a:prstClr val="black"/>
                </a:solidFill>
                <a:latin typeface="Arial" panose="020B0604020202020204" pitchFamily="34" charset="0"/>
                <a:ea typeface="+mj-ea"/>
                <a:cs typeface="Arial" panose="020B0604020202020204" pitchFamily="34" charset="0"/>
              </a:rPr>
              <a:t>원</a:t>
            </a:r>
            <a:endParaRPr lang="en-US" altLang="ko-KR" sz="800" kern="0" dirty="0">
              <a:solidFill>
                <a:prstClr val="black"/>
              </a:solidFill>
              <a:latin typeface="Arial" panose="020B0604020202020204" pitchFamily="34" charset="0"/>
              <a:ea typeface="+mj-ea"/>
              <a:cs typeface="Arial" panose="020B0604020202020204" pitchFamily="34" charset="0"/>
            </a:endParaRPr>
          </a:p>
        </p:txBody>
      </p:sp>
      <p:sp>
        <p:nvSpPr>
          <p:cNvPr id="226" name="직사각형 17">
            <a:extLst>
              <a:ext uri="{FF2B5EF4-FFF2-40B4-BE49-F238E27FC236}">
                <a16:creationId xmlns:a16="http://schemas.microsoft.com/office/drawing/2014/main" id="{6A137E96-EE8C-41FB-99CA-958C85C27540}"/>
              </a:ext>
            </a:extLst>
          </p:cNvPr>
          <p:cNvSpPr>
            <a:spLocks noChangeArrowheads="1"/>
          </p:cNvSpPr>
          <p:nvPr/>
        </p:nvSpPr>
        <p:spPr bwMode="auto">
          <a:xfrm>
            <a:off x="7665239" y="5062802"/>
            <a:ext cx="859470" cy="160197"/>
          </a:xfrm>
          <a:prstGeom prst="rect">
            <a:avLst/>
          </a:prstGeom>
          <a:solidFill>
            <a:srgbClr val="483698"/>
          </a:solidFill>
          <a:ln w="9525" algn="ctr">
            <a:solidFill>
              <a:srgbClr val="483698"/>
            </a:solidFill>
            <a:round/>
            <a:headEnd/>
            <a:tailEnd/>
          </a:ln>
        </p:spPr>
        <p:txBody>
          <a:bodyPr lIns="18000" tIns="35255" rIns="18000" bIns="35255" anchor="ctr"/>
          <a:lstStyle/>
          <a:p>
            <a:pPr algn="ctr" defTabSz="895488">
              <a:buClr>
                <a:srgbClr val="99CC00"/>
              </a:buClr>
              <a:tabLst>
                <a:tab pos="261185" algn="l"/>
              </a:tabLst>
            </a:pPr>
            <a:r>
              <a:rPr lang="ko-KR" altLang="en-US" sz="800" b="1" dirty="0">
                <a:solidFill>
                  <a:prstClr val="white"/>
                </a:solidFill>
                <a:latin typeface="Arial" panose="020B0604020202020204" pitchFamily="34" charset="0"/>
                <a:ea typeface="+mj-ea"/>
                <a:cs typeface="Arial" panose="020B0604020202020204" pitchFamily="34" charset="0"/>
              </a:rPr>
              <a:t>출하증명서</a:t>
            </a:r>
            <a:r>
              <a:rPr lang="en-US" altLang="ko-KR" sz="800" b="1" dirty="0">
                <a:solidFill>
                  <a:prstClr val="white"/>
                </a:solidFill>
                <a:latin typeface="Arial" panose="020B0604020202020204" pitchFamily="34" charset="0"/>
                <a:ea typeface="+mj-ea"/>
                <a:cs typeface="Arial" panose="020B0604020202020204" pitchFamily="34" charset="0"/>
              </a:rPr>
              <a:t>/</a:t>
            </a:r>
            <a:r>
              <a:rPr lang="ko-KR" altLang="en-US" sz="800" b="1" dirty="0">
                <a:solidFill>
                  <a:prstClr val="white"/>
                </a:solidFill>
                <a:latin typeface="Arial" panose="020B0604020202020204" pitchFamily="34" charset="0"/>
                <a:ea typeface="+mj-ea"/>
                <a:cs typeface="Arial" panose="020B0604020202020204" pitchFamily="34" charset="0"/>
              </a:rPr>
              <a:t>건</a:t>
            </a:r>
            <a:endParaRPr lang="en-US" altLang="ko-KR" sz="800" b="1" dirty="0">
              <a:solidFill>
                <a:prstClr val="white"/>
              </a:solidFill>
              <a:latin typeface="Arial" panose="020B0604020202020204" pitchFamily="34" charset="0"/>
              <a:ea typeface="+mj-ea"/>
              <a:cs typeface="Arial" panose="020B0604020202020204" pitchFamily="34" charset="0"/>
            </a:endParaRPr>
          </a:p>
        </p:txBody>
      </p:sp>
      <p:sp>
        <p:nvSpPr>
          <p:cNvPr id="228" name="직사각형 17">
            <a:extLst>
              <a:ext uri="{FF2B5EF4-FFF2-40B4-BE49-F238E27FC236}">
                <a16:creationId xmlns:a16="http://schemas.microsoft.com/office/drawing/2014/main" id="{1A90D041-AD0F-496A-B831-9D00F8B6BC90}"/>
              </a:ext>
            </a:extLst>
          </p:cNvPr>
          <p:cNvSpPr>
            <a:spLocks noChangeArrowheads="1"/>
          </p:cNvSpPr>
          <p:nvPr/>
        </p:nvSpPr>
        <p:spPr bwMode="auto">
          <a:xfrm>
            <a:off x="8569229" y="5062802"/>
            <a:ext cx="610770" cy="160197"/>
          </a:xfrm>
          <a:prstGeom prst="rect">
            <a:avLst/>
          </a:prstGeom>
          <a:noFill/>
          <a:ln w="9525" algn="ctr">
            <a:solidFill>
              <a:srgbClr val="6D2077"/>
            </a:solidFill>
            <a:round/>
            <a:headEnd/>
            <a:tailEnd/>
          </a:ln>
        </p:spPr>
        <p:txBody>
          <a:bodyPr lIns="36000" tIns="35255" rIns="36000" bIns="35255" anchor="ctr"/>
          <a:lstStyle/>
          <a:p>
            <a:pPr algn="r" defTabSz="895488">
              <a:buClr>
                <a:srgbClr val="99CC00"/>
              </a:buClr>
              <a:tabLst>
                <a:tab pos="261185" algn="l"/>
              </a:tabLst>
            </a:pPr>
            <a:r>
              <a:rPr lang="en-US" altLang="ko-KR" sz="800" kern="0" dirty="0">
                <a:solidFill>
                  <a:prstClr val="black"/>
                </a:solidFill>
                <a:latin typeface="Arial" panose="020B0604020202020204" pitchFamily="34" charset="0"/>
                <a:ea typeface="+mj-ea"/>
                <a:cs typeface="Arial" panose="020B0604020202020204" pitchFamily="34" charset="0"/>
              </a:rPr>
              <a:t>200</a:t>
            </a:r>
            <a:r>
              <a:rPr lang="ko-KR" altLang="en-US" sz="800" kern="0" dirty="0">
                <a:solidFill>
                  <a:prstClr val="black"/>
                </a:solidFill>
                <a:latin typeface="Arial" panose="020B0604020202020204" pitchFamily="34" charset="0"/>
                <a:ea typeface="+mj-ea"/>
                <a:cs typeface="Arial" panose="020B0604020202020204" pitchFamily="34" charset="0"/>
              </a:rPr>
              <a:t>원</a:t>
            </a:r>
            <a:endParaRPr lang="en-US" altLang="ko-KR" sz="800" kern="0" dirty="0">
              <a:solidFill>
                <a:prstClr val="black"/>
              </a:solidFill>
              <a:latin typeface="Arial" panose="020B0604020202020204" pitchFamily="34" charset="0"/>
              <a:ea typeface="+mj-ea"/>
              <a:cs typeface="Arial" panose="020B0604020202020204" pitchFamily="34" charset="0"/>
            </a:endParaRPr>
          </a:p>
        </p:txBody>
      </p:sp>
      <p:sp>
        <p:nvSpPr>
          <p:cNvPr id="124" name="직사각형 227">
            <a:extLst>
              <a:ext uri="{FF2B5EF4-FFF2-40B4-BE49-F238E27FC236}">
                <a16:creationId xmlns:a16="http://schemas.microsoft.com/office/drawing/2014/main" id="{3663C1A4-9CE7-421E-8359-B5B6D75C490D}"/>
              </a:ext>
            </a:extLst>
          </p:cNvPr>
          <p:cNvSpPr/>
          <p:nvPr/>
        </p:nvSpPr>
        <p:spPr bwMode="auto">
          <a:xfrm>
            <a:off x="1226749" y="4523619"/>
            <a:ext cx="495027" cy="268659"/>
          </a:xfrm>
          <a:prstGeom prst="rect">
            <a:avLst/>
          </a:prstGeom>
          <a:solidFill>
            <a:srgbClr val="00A3A1"/>
          </a:solidFill>
          <a:ln w="6350" cap="flat" cmpd="sng" algn="ctr">
            <a:solidFill>
              <a:srgbClr val="00A3A1"/>
            </a:solidFill>
            <a:prstDash val="solid"/>
            <a:round/>
            <a:headEnd type="none" w="med" len="med"/>
            <a:tailEnd type="none" w="med" len="med"/>
          </a:ln>
          <a:effectLst/>
        </p:spPr>
        <p:txBody>
          <a:bodyPr vert="horz" wrap="square" lIns="18000" tIns="0" rIns="18000" bIns="0" numCol="1" rtlCol="0" anchor="ctr" anchorCtr="0" compatLnSpc="1">
            <a:prstTxWarp prst="textNoShape">
              <a:avLst/>
            </a:prstTxWarp>
          </a:bodyPr>
          <a:lstStyle/>
          <a:p>
            <a:pPr algn="ctr" defTabSz="781990"/>
            <a:r>
              <a:rPr lang="ko-KR" altLang="en-US" sz="800" b="1" dirty="0">
                <a:solidFill>
                  <a:prstClr val="white"/>
                </a:solidFill>
                <a:latin typeface="Arial" panose="020B0604020202020204" pitchFamily="34" charset="0"/>
                <a:ea typeface="+mj-ea"/>
                <a:cs typeface="Arial" panose="020B0604020202020204" pitchFamily="34" charset="0"/>
              </a:rPr>
              <a:t>출하</a:t>
            </a:r>
            <a:endParaRPr lang="en-US" altLang="ko-KR" sz="800" b="1" dirty="0">
              <a:solidFill>
                <a:prstClr val="white"/>
              </a:solidFill>
              <a:latin typeface="Arial" panose="020B0604020202020204" pitchFamily="34" charset="0"/>
              <a:ea typeface="+mj-ea"/>
              <a:cs typeface="Arial" panose="020B0604020202020204" pitchFamily="34" charset="0"/>
            </a:endParaRPr>
          </a:p>
          <a:p>
            <a:pPr algn="ctr" defTabSz="781990"/>
            <a:r>
              <a:rPr lang="ko-KR" altLang="en-US" sz="800" b="1" dirty="0">
                <a:solidFill>
                  <a:prstClr val="white"/>
                </a:solidFill>
                <a:latin typeface="Arial" panose="020B0604020202020204" pitchFamily="34" charset="0"/>
                <a:ea typeface="+mj-ea"/>
                <a:cs typeface="Arial" panose="020B0604020202020204" pitchFamily="34" charset="0"/>
              </a:rPr>
              <a:t>증명서</a:t>
            </a:r>
          </a:p>
        </p:txBody>
      </p:sp>
      <p:sp>
        <p:nvSpPr>
          <p:cNvPr id="125" name="직사각형 227">
            <a:extLst>
              <a:ext uri="{FF2B5EF4-FFF2-40B4-BE49-F238E27FC236}">
                <a16:creationId xmlns:a16="http://schemas.microsoft.com/office/drawing/2014/main" id="{88E18A95-17B9-4CA9-8D0C-71C54C7BCDA4}"/>
              </a:ext>
            </a:extLst>
          </p:cNvPr>
          <p:cNvSpPr/>
          <p:nvPr/>
        </p:nvSpPr>
        <p:spPr bwMode="auto">
          <a:xfrm>
            <a:off x="1799930" y="4524685"/>
            <a:ext cx="1385259" cy="267593"/>
          </a:xfrm>
          <a:prstGeom prst="rect">
            <a:avLst/>
          </a:prstGeom>
          <a:solidFill>
            <a:schemeClr val="bg1"/>
          </a:solidFill>
          <a:ln w="6350" cap="flat" cmpd="sng" algn="ctr">
            <a:solidFill>
              <a:srgbClr val="00A3A1"/>
            </a:solid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defTabSz="781990">
              <a:defRPr/>
            </a:pPr>
            <a:r>
              <a:rPr lang="ko-KR" altLang="en-US" sz="800" dirty="0">
                <a:solidFill>
                  <a:srgbClr val="000000"/>
                </a:solidFill>
                <a:latin typeface="Arial" panose="020B0604020202020204" pitchFamily="34" charset="0"/>
                <a:ea typeface="+mj-ea"/>
                <a:cs typeface="Arial" panose="020B0604020202020204" pitchFamily="34" charset="0"/>
              </a:rPr>
              <a:t>출하증명서 발급 서비스 제공</a:t>
            </a:r>
            <a:endParaRPr lang="en-US" altLang="ko-KR" sz="800" dirty="0">
              <a:latin typeface="Arial" panose="020B0604020202020204" pitchFamily="34" charset="0"/>
              <a:ea typeface="+mj-ea"/>
              <a:cs typeface="Arial" panose="020B0604020202020204" pitchFamily="34" charset="0"/>
            </a:endParaRPr>
          </a:p>
        </p:txBody>
      </p:sp>
      <p:sp>
        <p:nvSpPr>
          <p:cNvPr id="127" name="TextBox 126">
            <a:extLst>
              <a:ext uri="{FF2B5EF4-FFF2-40B4-BE49-F238E27FC236}">
                <a16:creationId xmlns:a16="http://schemas.microsoft.com/office/drawing/2014/main" id="{2E37AAF8-6A6C-4B2C-BAED-98EC9EB19A52}"/>
              </a:ext>
            </a:extLst>
          </p:cNvPr>
          <p:cNvSpPr txBox="1"/>
          <p:nvPr/>
        </p:nvSpPr>
        <p:spPr>
          <a:xfrm>
            <a:off x="6362074" y="5238091"/>
            <a:ext cx="2812080" cy="107722"/>
          </a:xfrm>
          <a:prstGeom prst="rect">
            <a:avLst/>
          </a:prstGeom>
          <a:noFill/>
        </p:spPr>
        <p:txBody>
          <a:bodyPr wrap="square" lIns="18000" tIns="0" rIns="18000" bIns="0" rtlCol="0" anchor="ctr">
            <a:spAutoFit/>
          </a:bodyPr>
          <a:lstStyle/>
          <a:p>
            <a:r>
              <a:rPr lang="en-US" altLang="ko-KR" sz="700" dirty="0">
                <a:latin typeface="Arial" panose="020B0604020202020204" pitchFamily="34" charset="0"/>
                <a:ea typeface="+mj-ea"/>
                <a:cs typeface="Arial" panose="020B0604020202020204" pitchFamily="34" charset="0"/>
              </a:rPr>
              <a:t>Note 4: </a:t>
            </a:r>
            <a:r>
              <a:rPr lang="ko-KR" altLang="en-US" sz="700" dirty="0">
                <a:latin typeface="Arial" panose="020B0604020202020204" pitchFamily="34" charset="0"/>
                <a:ea typeface="+mj-ea"/>
                <a:cs typeface="Arial" panose="020B0604020202020204" pitchFamily="34" charset="0"/>
              </a:rPr>
              <a:t>단위</a:t>
            </a:r>
            <a:r>
              <a:rPr lang="en-US" altLang="ko-KR" sz="700" dirty="0">
                <a:latin typeface="Arial" panose="020B0604020202020204" pitchFamily="34" charset="0"/>
                <a:ea typeface="+mj-ea"/>
                <a:cs typeface="Arial" panose="020B0604020202020204" pitchFamily="34" charset="0"/>
              </a:rPr>
              <a:t>: </a:t>
            </a:r>
            <a:r>
              <a:rPr lang="ko-KR" altLang="en-US" sz="700" dirty="0">
                <a:latin typeface="Arial" panose="020B0604020202020204" pitchFamily="34" charset="0"/>
                <a:ea typeface="+mj-ea"/>
                <a:cs typeface="Arial" panose="020B0604020202020204" pitchFamily="34" charset="0"/>
              </a:rPr>
              <a:t>백만원</a:t>
            </a:r>
            <a:r>
              <a:rPr lang="en-US" altLang="ko-KR" sz="700" dirty="0">
                <a:latin typeface="Arial" panose="020B0604020202020204" pitchFamily="34" charset="0"/>
                <a:ea typeface="+mj-ea"/>
                <a:cs typeface="Arial" panose="020B0604020202020204" pitchFamily="34" charset="0"/>
              </a:rPr>
              <a:t>, </a:t>
            </a:r>
            <a:r>
              <a:rPr lang="ko-KR" altLang="en-US" sz="700" dirty="0">
                <a:latin typeface="Arial" panose="020B0604020202020204" pitchFamily="34" charset="0"/>
                <a:ea typeface="+mj-ea"/>
                <a:cs typeface="Arial" panose="020B0604020202020204" pitchFamily="34" charset="0"/>
              </a:rPr>
              <a:t>회사제공 </a:t>
            </a:r>
            <a:r>
              <a:rPr lang="en-US" altLang="ko-KR" sz="700" dirty="0">
                <a:latin typeface="Arial" panose="020B0604020202020204" pitchFamily="34" charset="0"/>
                <a:ea typeface="+mj-ea"/>
                <a:cs typeface="Arial" panose="020B0604020202020204" pitchFamily="34" charset="0"/>
              </a:rPr>
              <a:t>FY21 </a:t>
            </a:r>
            <a:r>
              <a:rPr lang="ko-KR" altLang="en-US" sz="700" dirty="0">
                <a:latin typeface="Arial" panose="020B0604020202020204" pitchFamily="34" charset="0"/>
                <a:ea typeface="+mj-ea"/>
                <a:cs typeface="Arial" panose="020B0604020202020204" pitchFamily="34" charset="0"/>
              </a:rPr>
              <a:t>매출 </a:t>
            </a:r>
            <a:r>
              <a:rPr lang="en-US" altLang="ko-KR" sz="700" dirty="0">
                <a:latin typeface="Arial" panose="020B0604020202020204" pitchFamily="34" charset="0"/>
                <a:ea typeface="+mj-ea"/>
                <a:cs typeface="Arial" panose="020B0604020202020204" pitchFamily="34" charset="0"/>
              </a:rPr>
              <a:t>Breakdown </a:t>
            </a:r>
            <a:r>
              <a:rPr lang="ko-KR" altLang="en-US" sz="700" dirty="0">
                <a:latin typeface="Arial" panose="020B0604020202020204" pitchFamily="34" charset="0"/>
                <a:ea typeface="+mj-ea"/>
                <a:cs typeface="Arial" panose="020B0604020202020204" pitchFamily="34" charset="0"/>
              </a:rPr>
              <a:t>기준</a:t>
            </a:r>
            <a:endParaRPr lang="en-US" altLang="ko-KR" sz="700" dirty="0">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2955225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제목 2">
            <a:extLst>
              <a:ext uri="{FF2B5EF4-FFF2-40B4-BE49-F238E27FC236}">
                <a16:creationId xmlns:a16="http://schemas.microsoft.com/office/drawing/2014/main" id="{D5CC0388-8169-4FE9-98CD-0809A2736CC4}"/>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400" b="1" dirty="0">
                <a:solidFill>
                  <a:srgbClr val="00338D"/>
                </a:solidFill>
                <a:latin typeface="KPMG Extralight" panose="020B0303030202040204" pitchFamily="34" charset="0"/>
              </a:rPr>
              <a:t>Business Breakdown</a:t>
            </a:r>
          </a:p>
        </p:txBody>
      </p:sp>
      <p:sp>
        <p:nvSpPr>
          <p:cNvPr id="83" name="제목 2">
            <a:extLst>
              <a:ext uri="{FF2B5EF4-FFF2-40B4-BE49-F238E27FC236}">
                <a16:creationId xmlns:a16="http://schemas.microsoft.com/office/drawing/2014/main" id="{3AD7705A-186A-40DD-86C0-121D89133635}"/>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800" b="1" dirty="0">
                <a:solidFill>
                  <a:srgbClr val="00338D"/>
                </a:solidFill>
                <a:latin typeface="KPMG Extralight" panose="020B0303030202040204" pitchFamily="34" charset="0"/>
              </a:rPr>
              <a:t>Understanding of target</a:t>
            </a:r>
          </a:p>
        </p:txBody>
      </p:sp>
      <p:sp>
        <p:nvSpPr>
          <p:cNvPr id="269" name="직사각형 119">
            <a:extLst>
              <a:ext uri="{FF2B5EF4-FFF2-40B4-BE49-F238E27FC236}">
                <a16:creationId xmlns:a16="http://schemas.microsoft.com/office/drawing/2014/main" id="{38DE3056-F79A-4444-8F19-D51BF5BAC396}"/>
              </a:ext>
            </a:extLst>
          </p:cNvPr>
          <p:cNvSpPr/>
          <p:nvPr/>
        </p:nvSpPr>
        <p:spPr bwMode="auto">
          <a:xfrm>
            <a:off x="7740547" y="797403"/>
            <a:ext cx="1579124" cy="153592"/>
          </a:xfrm>
          <a:prstGeom prst="rect">
            <a:avLst/>
          </a:prstGeom>
          <a:noFill/>
          <a:ln w="9525" cap="flat" cmpd="sng" algn="ctr">
            <a:noFill/>
            <a:prstDash val="solid"/>
            <a:round/>
            <a:headEnd type="none" w="med" len="med"/>
            <a:tailEnd type="none" w="med" len="med"/>
          </a:ln>
          <a:effectLst/>
        </p:spPr>
        <p:txBody>
          <a:bodyPr lIns="0" tIns="0" rIns="0" bIns="0" rtlCol="0" anchor="ctr"/>
          <a:lstStyle/>
          <a:p>
            <a:pPr algn="r" defTabSz="826719">
              <a:buClr>
                <a:srgbClr val="99CC00"/>
              </a:buClr>
              <a:tabLst>
                <a:tab pos="241127" algn="l"/>
              </a:tabLst>
            </a:pPr>
            <a:r>
              <a:rPr lang="en-US" altLang="ko-KR" sz="800" dirty="0">
                <a:latin typeface="Arial" panose="020B0604020202020204" pitchFamily="34" charset="0"/>
                <a:ea typeface="+mj-ea"/>
                <a:cs typeface="Arial" panose="020B0604020202020204" pitchFamily="34" charset="0"/>
              </a:rPr>
              <a:t>(‘21</a:t>
            </a:r>
            <a:r>
              <a:rPr lang="ko-KR" altLang="en-US" sz="800" dirty="0">
                <a:latin typeface="Arial" panose="020B0604020202020204" pitchFamily="34" charset="0"/>
                <a:ea typeface="+mj-ea"/>
                <a:cs typeface="Arial" panose="020B0604020202020204" pitchFamily="34" charset="0"/>
              </a:rPr>
              <a:t>년 기준</a:t>
            </a:r>
            <a:r>
              <a:rPr lang="en-US" altLang="ko-KR" sz="800" dirty="0">
                <a:latin typeface="Arial" panose="020B0604020202020204" pitchFamily="34" charset="0"/>
                <a:ea typeface="+mj-ea"/>
                <a:cs typeface="Arial" panose="020B0604020202020204" pitchFamily="34" charset="0"/>
              </a:rPr>
              <a:t>, </a:t>
            </a:r>
            <a:r>
              <a:rPr lang="ko-KR" altLang="en-US" sz="800" dirty="0">
                <a:latin typeface="Arial" panose="020B0604020202020204" pitchFamily="34" charset="0"/>
                <a:ea typeface="+mj-ea"/>
                <a:cs typeface="Arial" panose="020B0604020202020204" pitchFamily="34" charset="0"/>
              </a:rPr>
              <a:t>단위</a:t>
            </a:r>
            <a:r>
              <a:rPr lang="en-US" altLang="ko-KR" sz="800" dirty="0">
                <a:latin typeface="Arial" panose="020B0604020202020204" pitchFamily="34" charset="0"/>
                <a:ea typeface="+mj-ea"/>
                <a:cs typeface="Arial" panose="020B0604020202020204" pitchFamily="34" charset="0"/>
              </a:rPr>
              <a:t>: </a:t>
            </a:r>
            <a:r>
              <a:rPr lang="ko-KR" altLang="en-US" sz="800" dirty="0">
                <a:latin typeface="Arial" panose="020B0604020202020204" pitchFamily="34" charset="0"/>
                <a:ea typeface="+mj-ea"/>
                <a:cs typeface="Arial" panose="020B0604020202020204" pitchFamily="34" charset="0"/>
              </a:rPr>
              <a:t>백만원</a:t>
            </a:r>
            <a:r>
              <a:rPr lang="en-US" altLang="ko-KR" sz="800" dirty="0">
                <a:latin typeface="Arial" panose="020B0604020202020204" pitchFamily="34" charset="0"/>
                <a:ea typeface="+mj-ea"/>
                <a:cs typeface="Arial" panose="020B0604020202020204" pitchFamily="34" charset="0"/>
              </a:rPr>
              <a:t>)</a:t>
            </a:r>
          </a:p>
        </p:txBody>
      </p:sp>
      <p:sp>
        <p:nvSpPr>
          <p:cNvPr id="95" name="모서리가 둥근 직사각형 303">
            <a:extLst>
              <a:ext uri="{FF2B5EF4-FFF2-40B4-BE49-F238E27FC236}">
                <a16:creationId xmlns:a16="http://schemas.microsoft.com/office/drawing/2014/main" id="{08360C57-6053-4FCF-9144-0D0F7CB90E36}"/>
              </a:ext>
            </a:extLst>
          </p:cNvPr>
          <p:cNvSpPr>
            <a:spLocks noChangeArrowheads="1"/>
          </p:cNvSpPr>
          <p:nvPr/>
        </p:nvSpPr>
        <p:spPr bwMode="auto">
          <a:xfrm>
            <a:off x="586328" y="1353031"/>
            <a:ext cx="1391010" cy="4694903"/>
          </a:xfrm>
          <a:prstGeom prst="roundRect">
            <a:avLst>
              <a:gd name="adj" fmla="val 0"/>
            </a:avLst>
          </a:prstGeom>
          <a:solidFill>
            <a:srgbClr val="470A68"/>
          </a:solidFill>
          <a:ln w="9525" algn="ctr">
            <a:solidFill>
              <a:schemeClr val="accent2"/>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a:solidFill>
                  <a:prstClr val="white"/>
                </a:solidFill>
                <a:latin typeface="Arial" panose="020B0604020202020204" pitchFamily="34" charset="0"/>
                <a:ea typeface="+mj-ea"/>
                <a:cs typeface="Arial" panose="020B0604020202020204" pitchFamily="34" charset="0"/>
              </a:rPr>
              <a:t>매출</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3,728</a:t>
            </a:r>
          </a:p>
          <a:p>
            <a:pPr algn="ctr" defTabSz="826719">
              <a:buClr>
                <a:srgbClr val="99CC00"/>
              </a:buClr>
              <a:tabLst>
                <a:tab pos="241127" algn="l"/>
              </a:tabLst>
            </a:pPr>
            <a:r>
              <a:rPr lang="en-US" altLang="ko-KR" sz="800" b="1" kern="0">
                <a:solidFill>
                  <a:prstClr val="white"/>
                </a:solidFill>
                <a:latin typeface="Arial" panose="020B0604020202020204" pitchFamily="34" charset="0"/>
                <a:ea typeface="+mj-ea"/>
                <a:cs typeface="Arial" panose="020B0604020202020204" pitchFamily="34" charset="0"/>
              </a:rPr>
              <a:t>(100.0%)</a:t>
            </a:r>
            <a:endParaRPr lang="en-US" altLang="ko-KR" sz="800" b="1" kern="0" dirty="0">
              <a:solidFill>
                <a:prstClr val="white"/>
              </a:solidFill>
              <a:latin typeface="Arial" panose="020B0604020202020204" pitchFamily="34" charset="0"/>
              <a:ea typeface="+mj-ea"/>
              <a:cs typeface="Arial" panose="020B0604020202020204" pitchFamily="34" charset="0"/>
            </a:endParaRPr>
          </a:p>
        </p:txBody>
      </p:sp>
      <p:sp>
        <p:nvSpPr>
          <p:cNvPr id="99" name="직사각형 152">
            <a:extLst>
              <a:ext uri="{FF2B5EF4-FFF2-40B4-BE49-F238E27FC236}">
                <a16:creationId xmlns:a16="http://schemas.microsoft.com/office/drawing/2014/main" id="{2C292373-0322-431E-B23A-235D3CC2067B}"/>
              </a:ext>
            </a:extLst>
          </p:cNvPr>
          <p:cNvSpPr/>
          <p:nvPr/>
        </p:nvSpPr>
        <p:spPr bwMode="auto">
          <a:xfrm>
            <a:off x="831936" y="1122631"/>
            <a:ext cx="851292" cy="144000"/>
          </a:xfrm>
          <a:prstGeom prst="rect">
            <a:avLst/>
          </a:prstGeom>
          <a:noFill/>
          <a:ln w="9525" cap="flat" cmpd="sng" algn="ctr">
            <a:noFill/>
            <a:prstDash val="solid"/>
            <a:round/>
            <a:headEnd type="none" w="med" len="med"/>
            <a:tailEnd type="none" w="med" len="med"/>
          </a:ln>
          <a:effectLst/>
        </p:spPr>
        <p:txBody>
          <a:bodyPr vert="horz" wrap="square" lIns="82672" tIns="41336" rIns="82672" bIns="41336" numCol="1" rtlCol="0" anchor="ctr" anchorCtr="0" compatLnSpc="1">
            <a:prstTxWarp prst="textNoShape">
              <a:avLst/>
            </a:prstTxWarp>
          </a:bodyPr>
          <a:lstStyle/>
          <a:p>
            <a:pPr algn="ctr" defTabSz="826719">
              <a:spcAft>
                <a:spcPct val="35000"/>
              </a:spcAft>
              <a:tabLst>
                <a:tab pos="5166992" algn="l"/>
              </a:tabLst>
            </a:pPr>
            <a:r>
              <a:rPr lang="en-US" altLang="ko-KR" sz="900" b="1" dirty="0">
                <a:solidFill>
                  <a:srgbClr val="012169"/>
                </a:solidFill>
                <a:latin typeface="Arial" panose="020B0604020202020204" pitchFamily="34" charset="0"/>
                <a:ea typeface="+mj-ea"/>
                <a:cs typeface="Arial" panose="020B0604020202020204" pitchFamily="34" charset="0"/>
              </a:rPr>
              <a:t>Revenue</a:t>
            </a:r>
            <a:r>
              <a:rPr lang="en-US" altLang="ko-KR" sz="900" b="1" baseline="30000" dirty="0">
                <a:solidFill>
                  <a:srgbClr val="012169"/>
                </a:solidFill>
                <a:latin typeface="Arial" panose="020B0604020202020204" pitchFamily="34" charset="0"/>
                <a:ea typeface="+mj-ea"/>
                <a:cs typeface="Arial" panose="020B0604020202020204" pitchFamily="34" charset="0"/>
              </a:rPr>
              <a:t>1</a:t>
            </a:r>
            <a:endParaRPr lang="ko-KR" altLang="en-US" sz="900" b="1" baseline="30000" dirty="0">
              <a:solidFill>
                <a:srgbClr val="012169"/>
              </a:solidFill>
              <a:latin typeface="Arial" panose="020B0604020202020204" pitchFamily="34" charset="0"/>
              <a:ea typeface="+mj-ea"/>
              <a:cs typeface="Arial" panose="020B0604020202020204" pitchFamily="34" charset="0"/>
            </a:endParaRPr>
          </a:p>
        </p:txBody>
      </p:sp>
      <p:cxnSp>
        <p:nvCxnSpPr>
          <p:cNvPr id="100" name="직선 연결선 327">
            <a:extLst>
              <a:ext uri="{FF2B5EF4-FFF2-40B4-BE49-F238E27FC236}">
                <a16:creationId xmlns:a16="http://schemas.microsoft.com/office/drawing/2014/main" id="{E77CD770-7558-443E-9E60-C48C223FC6DD}"/>
              </a:ext>
            </a:extLst>
          </p:cNvPr>
          <p:cNvCxnSpPr>
            <a:cxnSpLocks/>
          </p:cNvCxnSpPr>
          <p:nvPr/>
        </p:nvCxnSpPr>
        <p:spPr>
          <a:xfrm>
            <a:off x="586329" y="1308672"/>
            <a:ext cx="1391010" cy="0"/>
          </a:xfrm>
          <a:prstGeom prst="line">
            <a:avLst/>
          </a:prstGeom>
          <a:ln w="15875">
            <a:solidFill>
              <a:srgbClr val="00338D"/>
            </a:solidFill>
          </a:ln>
        </p:spPr>
        <p:style>
          <a:lnRef idx="1">
            <a:schemeClr val="accent1"/>
          </a:lnRef>
          <a:fillRef idx="0">
            <a:schemeClr val="accent1"/>
          </a:fillRef>
          <a:effectRef idx="0">
            <a:schemeClr val="accent1"/>
          </a:effectRef>
          <a:fontRef idx="minor">
            <a:schemeClr val="tx1"/>
          </a:fontRef>
        </p:style>
      </p:cxnSp>
      <p:sp>
        <p:nvSpPr>
          <p:cNvPr id="94" name="직사각형 153">
            <a:extLst>
              <a:ext uri="{FF2B5EF4-FFF2-40B4-BE49-F238E27FC236}">
                <a16:creationId xmlns:a16="http://schemas.microsoft.com/office/drawing/2014/main" id="{4F0EEF69-B9AB-4EC8-98FC-D2B0A66F27B7}"/>
              </a:ext>
            </a:extLst>
          </p:cNvPr>
          <p:cNvSpPr/>
          <p:nvPr/>
        </p:nvSpPr>
        <p:spPr bwMode="auto">
          <a:xfrm>
            <a:off x="3543525" y="1122631"/>
            <a:ext cx="1329568" cy="144000"/>
          </a:xfrm>
          <a:prstGeom prst="rect">
            <a:avLst/>
          </a:prstGeom>
          <a:noFill/>
          <a:ln w="9525" cap="flat" cmpd="sng" algn="ctr">
            <a:noFill/>
            <a:prstDash val="solid"/>
            <a:round/>
            <a:headEnd type="none" w="med" len="med"/>
            <a:tailEnd type="none" w="med" len="med"/>
          </a:ln>
          <a:effectLst/>
        </p:spPr>
        <p:txBody>
          <a:bodyPr vert="horz" wrap="square" lIns="82672" tIns="41336" rIns="82672" bIns="41336" numCol="1" rtlCol="0" anchor="ctr" anchorCtr="0" compatLnSpc="1">
            <a:prstTxWarp prst="textNoShape">
              <a:avLst/>
            </a:prstTxWarp>
          </a:bodyPr>
          <a:lstStyle/>
          <a:p>
            <a:pPr algn="ctr" defTabSz="826719">
              <a:spcAft>
                <a:spcPct val="35000"/>
              </a:spcAft>
              <a:tabLst>
                <a:tab pos="5166992" algn="l"/>
              </a:tabLst>
            </a:pPr>
            <a:r>
              <a:rPr lang="en-US" altLang="ko-KR" sz="900" b="1" dirty="0">
                <a:solidFill>
                  <a:srgbClr val="012169"/>
                </a:solidFill>
                <a:latin typeface="Arial" panose="020B0604020202020204" pitchFamily="34" charset="0"/>
                <a:ea typeface="+mj-ea"/>
                <a:cs typeface="Arial" panose="020B0604020202020204" pitchFamily="34" charset="0"/>
              </a:rPr>
              <a:t>By Customer</a:t>
            </a:r>
            <a:endParaRPr lang="ko-KR" altLang="en-US" sz="900" b="1" dirty="0">
              <a:solidFill>
                <a:srgbClr val="012169"/>
              </a:solidFill>
              <a:latin typeface="Arial" panose="020B0604020202020204" pitchFamily="34" charset="0"/>
              <a:ea typeface="+mj-ea"/>
              <a:cs typeface="Arial" panose="020B0604020202020204" pitchFamily="34" charset="0"/>
            </a:endParaRPr>
          </a:p>
        </p:txBody>
      </p:sp>
      <p:cxnSp>
        <p:nvCxnSpPr>
          <p:cNvPr id="96" name="직선 연결선 328">
            <a:extLst>
              <a:ext uri="{FF2B5EF4-FFF2-40B4-BE49-F238E27FC236}">
                <a16:creationId xmlns:a16="http://schemas.microsoft.com/office/drawing/2014/main" id="{88B79862-69B3-4E9F-A6C2-4AA998B03565}"/>
              </a:ext>
            </a:extLst>
          </p:cNvPr>
          <p:cNvCxnSpPr>
            <a:cxnSpLocks/>
          </p:cNvCxnSpPr>
          <p:nvPr/>
        </p:nvCxnSpPr>
        <p:spPr>
          <a:xfrm>
            <a:off x="3515563" y="1308672"/>
            <a:ext cx="1391010" cy="0"/>
          </a:xfrm>
          <a:prstGeom prst="line">
            <a:avLst/>
          </a:prstGeom>
          <a:ln w="15875">
            <a:solidFill>
              <a:srgbClr val="00338D"/>
            </a:solidFill>
          </a:ln>
        </p:spPr>
        <p:style>
          <a:lnRef idx="1">
            <a:schemeClr val="accent1"/>
          </a:lnRef>
          <a:fillRef idx="0">
            <a:schemeClr val="accent1"/>
          </a:fillRef>
          <a:effectRef idx="0">
            <a:schemeClr val="accent1"/>
          </a:effectRef>
          <a:fontRef idx="minor">
            <a:schemeClr val="tx1"/>
          </a:fontRef>
        </p:style>
      </p:cxnSp>
      <p:sp>
        <p:nvSpPr>
          <p:cNvPr id="147" name="직사각형 17">
            <a:extLst>
              <a:ext uri="{FF2B5EF4-FFF2-40B4-BE49-F238E27FC236}">
                <a16:creationId xmlns:a16="http://schemas.microsoft.com/office/drawing/2014/main" id="{07149E6E-304F-44B0-8A3F-AE71CB56A725}"/>
              </a:ext>
            </a:extLst>
          </p:cNvPr>
          <p:cNvSpPr>
            <a:spLocks noChangeArrowheads="1"/>
          </p:cNvSpPr>
          <p:nvPr/>
        </p:nvSpPr>
        <p:spPr bwMode="auto">
          <a:xfrm>
            <a:off x="3517182" y="1351643"/>
            <a:ext cx="1391010" cy="3305439"/>
          </a:xfrm>
          <a:prstGeom prst="rect">
            <a:avLst/>
          </a:prstGeom>
          <a:solidFill>
            <a:srgbClr val="005EB8"/>
          </a:solidFill>
          <a:ln w="9525" algn="ctr">
            <a:solidFill>
              <a:srgbClr val="005EB8"/>
            </a:solidFill>
            <a:prstDash val="solid"/>
            <a:round/>
            <a:headEnd/>
            <a:tailEnd/>
          </a:ln>
        </p:spPr>
        <p:txBody>
          <a:bodyPr lIns="0" tIns="32548" rIns="0" bIns="32548" anchor="ctr"/>
          <a:lstStyle/>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SK</a:t>
            </a:r>
            <a:r>
              <a:rPr lang="ko-KR" altLang="en-US" sz="800" b="1" kern="0" dirty="0" err="1">
                <a:solidFill>
                  <a:prstClr val="white"/>
                </a:solidFill>
                <a:latin typeface="Arial" panose="020B0604020202020204" pitchFamily="34" charset="0"/>
                <a:ea typeface="+mj-ea"/>
                <a:cs typeface="Arial" panose="020B0604020202020204" pitchFamily="34" charset="0"/>
              </a:rPr>
              <a:t>바이오사이언스</a:t>
            </a:r>
            <a:r>
              <a:rPr lang="ko-KR" altLang="en-US" sz="800" b="1" kern="0" dirty="0">
                <a:solidFill>
                  <a:prstClr val="white"/>
                </a:solidFill>
                <a:latin typeface="Arial" panose="020B0604020202020204" pitchFamily="34" charset="0"/>
                <a:ea typeface="+mj-ea"/>
                <a:cs typeface="Arial" panose="020B0604020202020204" pitchFamily="34" charset="0"/>
              </a:rPr>
              <a:t> </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3,095 </a:t>
            </a: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(99.2%) </a:t>
            </a:r>
          </a:p>
        </p:txBody>
      </p:sp>
      <p:sp>
        <p:nvSpPr>
          <p:cNvPr id="148" name="직사각형 17">
            <a:extLst>
              <a:ext uri="{FF2B5EF4-FFF2-40B4-BE49-F238E27FC236}">
                <a16:creationId xmlns:a16="http://schemas.microsoft.com/office/drawing/2014/main" id="{E9F3E13F-9E15-4B9F-87FD-D13A4634E0E5}"/>
              </a:ext>
            </a:extLst>
          </p:cNvPr>
          <p:cNvSpPr>
            <a:spLocks noChangeArrowheads="1"/>
          </p:cNvSpPr>
          <p:nvPr/>
        </p:nvSpPr>
        <p:spPr bwMode="auto">
          <a:xfrm>
            <a:off x="3515563" y="4706229"/>
            <a:ext cx="1391010" cy="172759"/>
          </a:xfrm>
          <a:prstGeom prst="rect">
            <a:avLst/>
          </a:prstGeom>
          <a:solidFill>
            <a:srgbClr val="005EB8"/>
          </a:solidFill>
          <a:ln w="9525" algn="ctr">
            <a:solidFill>
              <a:srgbClr val="005EB8"/>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err="1">
                <a:solidFill>
                  <a:prstClr val="white"/>
                </a:solidFill>
                <a:latin typeface="Arial" panose="020B0604020202020204" pitchFamily="34" charset="0"/>
                <a:ea typeface="+mj-ea"/>
                <a:cs typeface="Arial" panose="020B0604020202020204" pitchFamily="34" charset="0"/>
              </a:rPr>
              <a:t>지씨셀</a:t>
            </a:r>
            <a:r>
              <a:rPr lang="ko-KR" altLang="en-US" sz="800" b="1" kern="0" dirty="0">
                <a:solidFill>
                  <a:prstClr val="white"/>
                </a:solidFill>
                <a:latin typeface="Arial" panose="020B0604020202020204" pitchFamily="34" charset="0"/>
                <a:ea typeface="+mj-ea"/>
                <a:cs typeface="Arial" panose="020B0604020202020204" pitchFamily="34" charset="0"/>
              </a:rPr>
              <a:t> </a:t>
            </a:r>
            <a:r>
              <a:rPr lang="en-US" altLang="ko-KR" sz="800" b="1" kern="0" dirty="0">
                <a:solidFill>
                  <a:prstClr val="white"/>
                </a:solidFill>
                <a:latin typeface="Arial" panose="020B0604020202020204" pitchFamily="34" charset="0"/>
                <a:ea typeface="+mj-ea"/>
                <a:cs typeface="Arial" panose="020B0604020202020204" pitchFamily="34" charset="0"/>
              </a:rPr>
              <a:t>25 (0.8%) </a:t>
            </a:r>
          </a:p>
        </p:txBody>
      </p:sp>
      <p:sp>
        <p:nvSpPr>
          <p:cNvPr id="59" name="직사각형 153">
            <a:extLst>
              <a:ext uri="{FF2B5EF4-FFF2-40B4-BE49-F238E27FC236}">
                <a16:creationId xmlns:a16="http://schemas.microsoft.com/office/drawing/2014/main" id="{31021A17-1E26-43BD-9519-C99EEC772AAA}"/>
              </a:ext>
            </a:extLst>
          </p:cNvPr>
          <p:cNvSpPr/>
          <p:nvPr/>
        </p:nvSpPr>
        <p:spPr bwMode="auto">
          <a:xfrm>
            <a:off x="2079839" y="1122631"/>
            <a:ext cx="1329568" cy="144000"/>
          </a:xfrm>
          <a:prstGeom prst="rect">
            <a:avLst/>
          </a:prstGeom>
          <a:noFill/>
          <a:ln w="9525" cap="flat" cmpd="sng" algn="ctr">
            <a:noFill/>
            <a:prstDash val="solid"/>
            <a:round/>
            <a:headEnd type="none" w="med" len="med"/>
            <a:tailEnd type="none" w="med" len="med"/>
          </a:ln>
          <a:effectLst/>
        </p:spPr>
        <p:txBody>
          <a:bodyPr vert="horz" wrap="square" lIns="82672" tIns="41336" rIns="82672" bIns="41336" numCol="1" rtlCol="0" anchor="ctr" anchorCtr="0" compatLnSpc="1">
            <a:prstTxWarp prst="textNoShape">
              <a:avLst/>
            </a:prstTxWarp>
          </a:bodyPr>
          <a:lstStyle/>
          <a:p>
            <a:pPr algn="ctr" defTabSz="826719">
              <a:spcAft>
                <a:spcPct val="35000"/>
              </a:spcAft>
              <a:tabLst>
                <a:tab pos="5166992" algn="l"/>
              </a:tabLst>
            </a:pPr>
            <a:r>
              <a:rPr lang="en-US" altLang="ko-KR" sz="900" b="1" dirty="0">
                <a:solidFill>
                  <a:srgbClr val="012169"/>
                </a:solidFill>
                <a:latin typeface="Arial" panose="020B0604020202020204" pitchFamily="34" charset="0"/>
                <a:ea typeface="+mj-ea"/>
                <a:cs typeface="Arial" panose="020B0604020202020204" pitchFamily="34" charset="0"/>
              </a:rPr>
              <a:t>By Channel</a:t>
            </a:r>
            <a:endParaRPr lang="ko-KR" altLang="en-US" sz="900" b="1" dirty="0">
              <a:solidFill>
                <a:srgbClr val="012169"/>
              </a:solidFill>
              <a:latin typeface="Arial" panose="020B0604020202020204" pitchFamily="34" charset="0"/>
              <a:ea typeface="+mj-ea"/>
              <a:cs typeface="Arial" panose="020B0604020202020204" pitchFamily="34" charset="0"/>
            </a:endParaRPr>
          </a:p>
        </p:txBody>
      </p:sp>
      <p:cxnSp>
        <p:nvCxnSpPr>
          <p:cNvPr id="60" name="직선 연결선 328">
            <a:extLst>
              <a:ext uri="{FF2B5EF4-FFF2-40B4-BE49-F238E27FC236}">
                <a16:creationId xmlns:a16="http://schemas.microsoft.com/office/drawing/2014/main" id="{1D87260D-34FE-4933-B851-40E8EBA1DBBF}"/>
              </a:ext>
            </a:extLst>
          </p:cNvPr>
          <p:cNvCxnSpPr>
            <a:cxnSpLocks/>
          </p:cNvCxnSpPr>
          <p:nvPr/>
        </p:nvCxnSpPr>
        <p:spPr>
          <a:xfrm>
            <a:off x="2051879" y="1308672"/>
            <a:ext cx="1391010" cy="0"/>
          </a:xfrm>
          <a:prstGeom prst="line">
            <a:avLst/>
          </a:prstGeom>
          <a:ln w="15875">
            <a:solidFill>
              <a:srgbClr val="00338D"/>
            </a:solidFill>
          </a:ln>
        </p:spPr>
        <p:style>
          <a:lnRef idx="1">
            <a:schemeClr val="accent1"/>
          </a:lnRef>
          <a:fillRef idx="0">
            <a:schemeClr val="accent1"/>
          </a:fillRef>
          <a:effectRef idx="0">
            <a:schemeClr val="accent1"/>
          </a:effectRef>
          <a:fontRef idx="minor">
            <a:schemeClr val="tx1"/>
          </a:fontRef>
        </p:style>
      </p:cxnSp>
      <p:sp>
        <p:nvSpPr>
          <p:cNvPr id="61" name="직사각형 17">
            <a:extLst>
              <a:ext uri="{FF2B5EF4-FFF2-40B4-BE49-F238E27FC236}">
                <a16:creationId xmlns:a16="http://schemas.microsoft.com/office/drawing/2014/main" id="{736097EE-F224-4ABB-8907-6C39D3BBBE0F}"/>
              </a:ext>
            </a:extLst>
          </p:cNvPr>
          <p:cNvSpPr>
            <a:spLocks noChangeArrowheads="1"/>
          </p:cNvSpPr>
          <p:nvPr/>
        </p:nvSpPr>
        <p:spPr bwMode="auto">
          <a:xfrm>
            <a:off x="2051878" y="1359849"/>
            <a:ext cx="1391010" cy="3519353"/>
          </a:xfrm>
          <a:prstGeom prst="rect">
            <a:avLst/>
          </a:prstGeom>
          <a:solidFill>
            <a:srgbClr val="00338D"/>
          </a:solidFill>
          <a:ln w="9525" algn="ctr">
            <a:solidFill>
              <a:srgbClr val="005EB8"/>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a:solidFill>
                  <a:prstClr val="white"/>
                </a:solidFill>
                <a:latin typeface="Arial" panose="020B0604020202020204" pitchFamily="34" charset="0"/>
                <a:ea typeface="+mj-ea"/>
                <a:cs typeface="Arial" panose="020B0604020202020204" pitchFamily="34" charset="0"/>
              </a:rPr>
              <a:t>제조사</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3,120</a:t>
            </a: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(83.7%) </a:t>
            </a:r>
          </a:p>
        </p:txBody>
      </p:sp>
      <p:sp>
        <p:nvSpPr>
          <p:cNvPr id="62" name="직사각형 17">
            <a:extLst>
              <a:ext uri="{FF2B5EF4-FFF2-40B4-BE49-F238E27FC236}">
                <a16:creationId xmlns:a16="http://schemas.microsoft.com/office/drawing/2014/main" id="{160C5650-103D-4C81-838A-D1E030562142}"/>
              </a:ext>
            </a:extLst>
          </p:cNvPr>
          <p:cNvSpPr>
            <a:spLocks noChangeArrowheads="1"/>
          </p:cNvSpPr>
          <p:nvPr/>
        </p:nvSpPr>
        <p:spPr bwMode="auto">
          <a:xfrm>
            <a:off x="2051877" y="5571412"/>
            <a:ext cx="2861379" cy="476521"/>
          </a:xfrm>
          <a:prstGeom prst="rect">
            <a:avLst/>
          </a:prstGeom>
          <a:solidFill>
            <a:srgbClr val="00338D"/>
          </a:solidFill>
          <a:ln w="9525" algn="ctr">
            <a:solidFill>
              <a:srgbClr val="005EB8"/>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a:solidFill>
                  <a:prstClr val="white"/>
                </a:solidFill>
                <a:latin typeface="Arial" panose="020B0604020202020204" pitchFamily="34" charset="0"/>
                <a:ea typeface="+mj-ea"/>
                <a:cs typeface="Arial" panose="020B0604020202020204" pitchFamily="34" charset="0"/>
              </a:rPr>
              <a:t>병원</a:t>
            </a:r>
            <a:r>
              <a:rPr lang="en-US" altLang="ko-KR" sz="800" b="1" kern="0" dirty="0">
                <a:solidFill>
                  <a:prstClr val="white"/>
                </a:solidFill>
                <a:latin typeface="Arial" panose="020B0604020202020204" pitchFamily="34" charset="0"/>
                <a:ea typeface="+mj-ea"/>
                <a:cs typeface="Arial" panose="020B0604020202020204" pitchFamily="34" charset="0"/>
              </a:rPr>
              <a:t> 272 (7.3%) </a:t>
            </a:r>
          </a:p>
        </p:txBody>
      </p:sp>
      <p:sp>
        <p:nvSpPr>
          <p:cNvPr id="44" name="직사각형 153">
            <a:extLst>
              <a:ext uri="{FF2B5EF4-FFF2-40B4-BE49-F238E27FC236}">
                <a16:creationId xmlns:a16="http://schemas.microsoft.com/office/drawing/2014/main" id="{13095441-69ED-434C-9914-0C769ED9F816}"/>
              </a:ext>
            </a:extLst>
          </p:cNvPr>
          <p:cNvSpPr/>
          <p:nvPr/>
        </p:nvSpPr>
        <p:spPr bwMode="auto">
          <a:xfrm>
            <a:off x="7956623" y="1122631"/>
            <a:ext cx="1329568" cy="144000"/>
          </a:xfrm>
          <a:prstGeom prst="rect">
            <a:avLst/>
          </a:prstGeom>
          <a:noFill/>
          <a:ln w="9525" cap="flat" cmpd="sng" algn="ctr">
            <a:noFill/>
            <a:prstDash val="solid"/>
            <a:round/>
            <a:headEnd type="none" w="med" len="med"/>
            <a:tailEnd type="none" w="med" len="med"/>
          </a:ln>
          <a:effectLst/>
        </p:spPr>
        <p:txBody>
          <a:bodyPr vert="horz" wrap="square" lIns="82672" tIns="41336" rIns="82672" bIns="41336" numCol="1" rtlCol="0" anchor="ctr" anchorCtr="0" compatLnSpc="1">
            <a:prstTxWarp prst="textNoShape">
              <a:avLst/>
            </a:prstTxWarp>
          </a:bodyPr>
          <a:lstStyle/>
          <a:p>
            <a:pPr algn="ctr" defTabSz="826719">
              <a:spcAft>
                <a:spcPct val="35000"/>
              </a:spcAft>
              <a:tabLst>
                <a:tab pos="5166992" algn="l"/>
              </a:tabLst>
            </a:pPr>
            <a:r>
              <a:rPr lang="en-US" altLang="ko-KR" sz="900" b="1" dirty="0">
                <a:solidFill>
                  <a:srgbClr val="012169"/>
                </a:solidFill>
                <a:latin typeface="Arial" panose="020B0604020202020204" pitchFamily="34" charset="0"/>
                <a:ea typeface="+mj-ea"/>
                <a:cs typeface="Arial" panose="020B0604020202020204" pitchFamily="34" charset="0"/>
              </a:rPr>
              <a:t>By Category</a:t>
            </a:r>
            <a:endParaRPr lang="ko-KR" altLang="en-US" sz="900" b="1" dirty="0">
              <a:solidFill>
                <a:srgbClr val="012169"/>
              </a:solidFill>
              <a:latin typeface="Arial" panose="020B0604020202020204" pitchFamily="34" charset="0"/>
              <a:ea typeface="+mj-ea"/>
              <a:cs typeface="Arial" panose="020B0604020202020204" pitchFamily="34" charset="0"/>
            </a:endParaRPr>
          </a:p>
        </p:txBody>
      </p:sp>
      <p:cxnSp>
        <p:nvCxnSpPr>
          <p:cNvPr id="45" name="직선 연결선 328">
            <a:extLst>
              <a:ext uri="{FF2B5EF4-FFF2-40B4-BE49-F238E27FC236}">
                <a16:creationId xmlns:a16="http://schemas.microsoft.com/office/drawing/2014/main" id="{1A081A2F-195C-451F-A9B1-91D35DD21A9D}"/>
              </a:ext>
            </a:extLst>
          </p:cNvPr>
          <p:cNvCxnSpPr>
            <a:cxnSpLocks/>
          </p:cNvCxnSpPr>
          <p:nvPr/>
        </p:nvCxnSpPr>
        <p:spPr>
          <a:xfrm>
            <a:off x="7928663" y="1308672"/>
            <a:ext cx="1391010" cy="0"/>
          </a:xfrm>
          <a:prstGeom prst="line">
            <a:avLst/>
          </a:prstGeom>
          <a:ln w="15875">
            <a:solidFill>
              <a:srgbClr val="00338D"/>
            </a:solidFill>
          </a:ln>
        </p:spPr>
        <p:style>
          <a:lnRef idx="1">
            <a:schemeClr val="accent1"/>
          </a:lnRef>
          <a:fillRef idx="0">
            <a:schemeClr val="accent1"/>
          </a:fillRef>
          <a:effectRef idx="0">
            <a:schemeClr val="accent1"/>
          </a:effectRef>
          <a:fontRef idx="minor">
            <a:schemeClr val="tx1"/>
          </a:fontRef>
        </p:style>
      </p:cxnSp>
      <p:sp>
        <p:nvSpPr>
          <p:cNvPr id="46" name="직사각형 17">
            <a:extLst>
              <a:ext uri="{FF2B5EF4-FFF2-40B4-BE49-F238E27FC236}">
                <a16:creationId xmlns:a16="http://schemas.microsoft.com/office/drawing/2014/main" id="{9CCD36C8-138C-4485-A4F0-82DAB6644EC2}"/>
              </a:ext>
            </a:extLst>
          </p:cNvPr>
          <p:cNvSpPr>
            <a:spLocks noChangeArrowheads="1"/>
          </p:cNvSpPr>
          <p:nvPr/>
        </p:nvSpPr>
        <p:spPr bwMode="auto">
          <a:xfrm>
            <a:off x="7928661" y="1351645"/>
            <a:ext cx="1391010" cy="4694896"/>
          </a:xfrm>
          <a:prstGeom prst="rect">
            <a:avLst/>
          </a:prstGeom>
          <a:solidFill>
            <a:srgbClr val="0091DA"/>
          </a:solidFill>
          <a:ln w="9525" algn="ctr">
            <a:solidFill>
              <a:srgbClr val="0091DA"/>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a:solidFill>
                  <a:prstClr val="white"/>
                </a:solidFill>
                <a:latin typeface="Arial" panose="020B0604020202020204" pitchFamily="34" charset="0"/>
                <a:ea typeface="+mj-ea"/>
                <a:cs typeface="Arial" panose="020B0604020202020204" pitchFamily="34" charset="0"/>
              </a:rPr>
              <a:t>백신</a:t>
            </a:r>
            <a:endParaRPr lang="en-US" altLang="ko-KR" sz="800" b="1" kern="0">
              <a:solidFill>
                <a:prstClr val="white"/>
              </a:solidFill>
              <a:latin typeface="Arial" panose="020B0604020202020204" pitchFamily="34" charset="0"/>
              <a:ea typeface="+mj-ea"/>
              <a:cs typeface="Arial" panose="020B0604020202020204" pitchFamily="34" charset="0"/>
            </a:endParaRPr>
          </a:p>
          <a:p>
            <a:pPr algn="ctr" defTabSz="826719">
              <a:buClr>
                <a:srgbClr val="99CC00"/>
              </a:buClr>
              <a:tabLst>
                <a:tab pos="241127" algn="l"/>
              </a:tabLst>
            </a:pPr>
            <a:r>
              <a:rPr lang="en-US" altLang="ko-KR" sz="800" b="1" kern="0">
                <a:solidFill>
                  <a:prstClr val="white"/>
                </a:solidFill>
                <a:latin typeface="Arial" panose="020B0604020202020204" pitchFamily="34" charset="0"/>
                <a:ea typeface="+mj-ea"/>
                <a:cs typeface="Arial" panose="020B0604020202020204" pitchFamily="34" charset="0"/>
              </a:rPr>
              <a:t>3,728 </a:t>
            </a:r>
          </a:p>
          <a:p>
            <a:pPr algn="ctr" defTabSz="826719">
              <a:buClr>
                <a:srgbClr val="99CC00"/>
              </a:buClr>
              <a:tabLst>
                <a:tab pos="241127" algn="l"/>
              </a:tabLst>
            </a:pPr>
            <a:r>
              <a:rPr lang="en-US" altLang="ko-KR" sz="800" b="1" kern="0">
                <a:solidFill>
                  <a:prstClr val="white"/>
                </a:solidFill>
                <a:latin typeface="Arial" panose="020B0604020202020204" pitchFamily="34" charset="0"/>
                <a:ea typeface="+mj-ea"/>
                <a:cs typeface="Arial" panose="020B0604020202020204" pitchFamily="34" charset="0"/>
              </a:rPr>
              <a:t>(100.0%) </a:t>
            </a:r>
            <a:endParaRPr lang="en-US" altLang="ko-KR" sz="800" b="1" kern="0" dirty="0">
              <a:solidFill>
                <a:prstClr val="white"/>
              </a:solidFill>
              <a:latin typeface="Arial" panose="020B0604020202020204" pitchFamily="34" charset="0"/>
              <a:ea typeface="+mj-ea"/>
              <a:cs typeface="Arial" panose="020B0604020202020204" pitchFamily="34" charset="0"/>
            </a:endParaRPr>
          </a:p>
        </p:txBody>
      </p:sp>
      <p:sp>
        <p:nvSpPr>
          <p:cNvPr id="55" name="직사각형 17">
            <a:extLst>
              <a:ext uri="{FF2B5EF4-FFF2-40B4-BE49-F238E27FC236}">
                <a16:creationId xmlns:a16="http://schemas.microsoft.com/office/drawing/2014/main" id="{48CA79DC-9F8D-4CA2-9F03-BD33916823AF}"/>
              </a:ext>
            </a:extLst>
          </p:cNvPr>
          <p:cNvSpPr>
            <a:spLocks noChangeArrowheads="1"/>
          </p:cNvSpPr>
          <p:nvPr/>
        </p:nvSpPr>
        <p:spPr bwMode="auto">
          <a:xfrm>
            <a:off x="4980849" y="4145528"/>
            <a:ext cx="2861380" cy="511551"/>
          </a:xfrm>
          <a:prstGeom prst="rect">
            <a:avLst/>
          </a:prstGeom>
          <a:solidFill>
            <a:srgbClr val="483698"/>
          </a:solidFill>
          <a:ln w="9525" algn="ctr">
            <a:solidFill>
              <a:srgbClr val="483698"/>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a:solidFill>
                  <a:prstClr val="white"/>
                </a:solidFill>
                <a:latin typeface="Arial" panose="020B0604020202020204" pitchFamily="34" charset="0"/>
                <a:ea typeface="+mj-ea"/>
                <a:cs typeface="Arial" panose="020B0604020202020204" pitchFamily="34" charset="0"/>
              </a:rPr>
              <a:t>시스템 구축</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479 (15.5%) </a:t>
            </a:r>
          </a:p>
        </p:txBody>
      </p:sp>
      <p:sp>
        <p:nvSpPr>
          <p:cNvPr id="65" name="직사각형 153">
            <a:extLst>
              <a:ext uri="{FF2B5EF4-FFF2-40B4-BE49-F238E27FC236}">
                <a16:creationId xmlns:a16="http://schemas.microsoft.com/office/drawing/2014/main" id="{2BACA172-545C-4B12-B0F7-6DBBE516221F}"/>
              </a:ext>
            </a:extLst>
          </p:cNvPr>
          <p:cNvSpPr/>
          <p:nvPr/>
        </p:nvSpPr>
        <p:spPr bwMode="auto">
          <a:xfrm>
            <a:off x="5213371" y="1119583"/>
            <a:ext cx="2394416" cy="144000"/>
          </a:xfrm>
          <a:prstGeom prst="rect">
            <a:avLst/>
          </a:prstGeom>
          <a:noFill/>
          <a:ln w="9525" cap="flat" cmpd="sng" algn="ctr">
            <a:noFill/>
            <a:prstDash val="solid"/>
            <a:round/>
            <a:headEnd type="none" w="med" len="med"/>
            <a:tailEnd type="none" w="med" len="med"/>
          </a:ln>
          <a:effectLst/>
        </p:spPr>
        <p:txBody>
          <a:bodyPr vert="horz" wrap="square" lIns="82672" tIns="41336" rIns="82672" bIns="41336" numCol="1" rtlCol="0" anchor="ctr" anchorCtr="0" compatLnSpc="1">
            <a:prstTxWarp prst="textNoShape">
              <a:avLst/>
            </a:prstTxWarp>
          </a:bodyPr>
          <a:lstStyle/>
          <a:p>
            <a:pPr algn="ctr" defTabSz="826719">
              <a:spcAft>
                <a:spcPct val="35000"/>
              </a:spcAft>
              <a:tabLst>
                <a:tab pos="5166992" algn="l"/>
              </a:tabLst>
            </a:pPr>
            <a:r>
              <a:rPr lang="en-US" altLang="ko-KR" sz="900" b="1" dirty="0">
                <a:solidFill>
                  <a:srgbClr val="012169"/>
                </a:solidFill>
                <a:latin typeface="Arial" panose="020B0604020202020204" pitchFamily="34" charset="0"/>
                <a:ea typeface="+mj-ea"/>
                <a:cs typeface="Arial" panose="020B0604020202020204" pitchFamily="34" charset="0"/>
              </a:rPr>
              <a:t>By Business</a:t>
            </a:r>
            <a:endParaRPr lang="ko-KR" altLang="en-US" sz="900" b="1" dirty="0">
              <a:solidFill>
                <a:srgbClr val="012169"/>
              </a:solidFill>
              <a:latin typeface="Arial" panose="020B0604020202020204" pitchFamily="34" charset="0"/>
              <a:ea typeface="+mj-ea"/>
              <a:cs typeface="Arial" panose="020B0604020202020204" pitchFamily="34" charset="0"/>
            </a:endParaRPr>
          </a:p>
        </p:txBody>
      </p:sp>
      <p:cxnSp>
        <p:nvCxnSpPr>
          <p:cNvPr id="66" name="직선 연결선 328">
            <a:extLst>
              <a:ext uri="{FF2B5EF4-FFF2-40B4-BE49-F238E27FC236}">
                <a16:creationId xmlns:a16="http://schemas.microsoft.com/office/drawing/2014/main" id="{A9AB4FE4-D88E-4DC0-9B15-3BD01EDAFDAF}"/>
              </a:ext>
            </a:extLst>
          </p:cNvPr>
          <p:cNvCxnSpPr>
            <a:cxnSpLocks/>
          </p:cNvCxnSpPr>
          <p:nvPr/>
        </p:nvCxnSpPr>
        <p:spPr>
          <a:xfrm>
            <a:off x="4971856" y="1308672"/>
            <a:ext cx="2877445" cy="0"/>
          </a:xfrm>
          <a:prstGeom prst="line">
            <a:avLst/>
          </a:prstGeom>
          <a:ln w="15875">
            <a:solidFill>
              <a:srgbClr val="00338D"/>
            </a:solidFill>
          </a:ln>
        </p:spPr>
        <p:style>
          <a:lnRef idx="1">
            <a:schemeClr val="accent1"/>
          </a:lnRef>
          <a:fillRef idx="0">
            <a:schemeClr val="accent1"/>
          </a:fillRef>
          <a:effectRef idx="0">
            <a:schemeClr val="accent1"/>
          </a:effectRef>
          <a:fontRef idx="minor">
            <a:schemeClr val="tx1"/>
          </a:fontRef>
        </p:style>
      </p:cxnSp>
      <p:sp>
        <p:nvSpPr>
          <p:cNvPr id="69" name="직사각형 17">
            <a:extLst>
              <a:ext uri="{FF2B5EF4-FFF2-40B4-BE49-F238E27FC236}">
                <a16:creationId xmlns:a16="http://schemas.microsoft.com/office/drawing/2014/main" id="{BFF0259E-75B8-4D28-BE78-B880CC90188D}"/>
              </a:ext>
            </a:extLst>
          </p:cNvPr>
          <p:cNvSpPr>
            <a:spLocks noChangeArrowheads="1"/>
          </p:cNvSpPr>
          <p:nvPr/>
        </p:nvSpPr>
        <p:spPr bwMode="auto">
          <a:xfrm>
            <a:off x="4980849" y="1353771"/>
            <a:ext cx="2861379" cy="1938496"/>
          </a:xfrm>
          <a:prstGeom prst="rect">
            <a:avLst/>
          </a:prstGeom>
          <a:solidFill>
            <a:srgbClr val="483698"/>
          </a:solidFill>
          <a:ln w="9525" algn="ctr">
            <a:solidFill>
              <a:srgbClr val="483698"/>
            </a:solidFill>
            <a:prstDash val="solid"/>
            <a:round/>
            <a:headEnd/>
            <a:tailEnd/>
          </a:ln>
        </p:spPr>
        <p:txBody>
          <a:bodyPr lIns="0" tIns="32548" rIns="0" bIns="32548" anchor="ctr"/>
          <a:lstStyle/>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H/W</a:t>
            </a: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1,866 (60.3%) </a:t>
            </a:r>
          </a:p>
        </p:txBody>
      </p:sp>
      <p:sp>
        <p:nvSpPr>
          <p:cNvPr id="76" name="직사각형 17">
            <a:extLst>
              <a:ext uri="{FF2B5EF4-FFF2-40B4-BE49-F238E27FC236}">
                <a16:creationId xmlns:a16="http://schemas.microsoft.com/office/drawing/2014/main" id="{91C234CE-D0D7-4FB1-ADC1-52E2D14E9FDF}"/>
              </a:ext>
            </a:extLst>
          </p:cNvPr>
          <p:cNvSpPr>
            <a:spLocks noChangeArrowheads="1"/>
          </p:cNvSpPr>
          <p:nvPr/>
        </p:nvSpPr>
        <p:spPr bwMode="auto">
          <a:xfrm>
            <a:off x="4980848" y="3346882"/>
            <a:ext cx="1391010" cy="757146"/>
          </a:xfrm>
          <a:prstGeom prst="rect">
            <a:avLst/>
          </a:prstGeom>
          <a:solidFill>
            <a:srgbClr val="483698"/>
          </a:solidFill>
          <a:ln w="9525" algn="ctr">
            <a:solidFill>
              <a:srgbClr val="483698"/>
            </a:solidFill>
            <a:prstDash val="solid"/>
            <a:round/>
            <a:headEnd/>
            <a:tailEnd/>
          </a:ln>
        </p:spPr>
        <p:txBody>
          <a:bodyPr lIns="0" tIns="32548" rIns="0" bIns="32548" anchor="ctr"/>
          <a:lstStyle/>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S/W</a:t>
            </a: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750</a:t>
            </a: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(24.2%) </a:t>
            </a:r>
          </a:p>
        </p:txBody>
      </p:sp>
      <p:sp>
        <p:nvSpPr>
          <p:cNvPr id="101" name="직사각형 17">
            <a:extLst>
              <a:ext uri="{FF2B5EF4-FFF2-40B4-BE49-F238E27FC236}">
                <a16:creationId xmlns:a16="http://schemas.microsoft.com/office/drawing/2014/main" id="{B00C0C09-D881-4877-BD56-508668ED9FD3}"/>
              </a:ext>
            </a:extLst>
          </p:cNvPr>
          <p:cNvSpPr>
            <a:spLocks noChangeArrowheads="1"/>
          </p:cNvSpPr>
          <p:nvPr/>
        </p:nvSpPr>
        <p:spPr bwMode="auto">
          <a:xfrm>
            <a:off x="4979231" y="4704635"/>
            <a:ext cx="1391796" cy="168626"/>
          </a:xfrm>
          <a:prstGeom prst="rect">
            <a:avLst/>
          </a:prstGeom>
          <a:solidFill>
            <a:srgbClr val="483698"/>
          </a:solidFill>
          <a:ln w="9525" algn="ctr">
            <a:solidFill>
              <a:srgbClr val="483698"/>
            </a:solidFill>
            <a:prstDash val="solid"/>
            <a:round/>
            <a:headEnd/>
            <a:tailEnd/>
          </a:ln>
        </p:spPr>
        <p:txBody>
          <a:bodyPr lIns="0" tIns="32548" rIns="0" bIns="32548" anchor="ctr"/>
          <a:lstStyle/>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S/W 23 (91.3%) </a:t>
            </a:r>
          </a:p>
        </p:txBody>
      </p:sp>
      <p:sp>
        <p:nvSpPr>
          <p:cNvPr id="103" name="직사각형 17">
            <a:extLst>
              <a:ext uri="{FF2B5EF4-FFF2-40B4-BE49-F238E27FC236}">
                <a16:creationId xmlns:a16="http://schemas.microsoft.com/office/drawing/2014/main" id="{9F3DD7B3-11F1-419C-A4DC-29F31A67D6CD}"/>
              </a:ext>
            </a:extLst>
          </p:cNvPr>
          <p:cNvSpPr>
            <a:spLocks noChangeArrowheads="1"/>
          </p:cNvSpPr>
          <p:nvPr/>
        </p:nvSpPr>
        <p:spPr bwMode="auto">
          <a:xfrm>
            <a:off x="6414989" y="3346080"/>
            <a:ext cx="1427239" cy="760497"/>
          </a:xfrm>
          <a:prstGeom prst="rect">
            <a:avLst/>
          </a:prstGeom>
          <a:solidFill>
            <a:srgbClr val="483698">
              <a:alpha val="80000"/>
            </a:srgbClr>
          </a:solidFill>
          <a:ln w="9525" algn="ctr">
            <a:no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a:solidFill>
                  <a:prstClr val="white"/>
                </a:solidFill>
                <a:latin typeface="Arial" panose="020B0604020202020204" pitchFamily="34" charset="0"/>
                <a:ea typeface="+mj-ea"/>
                <a:cs typeface="Arial" panose="020B0604020202020204" pitchFamily="34" charset="0"/>
              </a:rPr>
              <a:t>클라우드</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750 (100.0%) </a:t>
            </a:r>
          </a:p>
        </p:txBody>
      </p:sp>
      <p:sp>
        <p:nvSpPr>
          <p:cNvPr id="104" name="직사각형 17">
            <a:extLst>
              <a:ext uri="{FF2B5EF4-FFF2-40B4-BE49-F238E27FC236}">
                <a16:creationId xmlns:a16="http://schemas.microsoft.com/office/drawing/2014/main" id="{8762EB81-EE8F-4B8F-9ABB-F781CBA383E9}"/>
              </a:ext>
            </a:extLst>
          </p:cNvPr>
          <p:cNvSpPr>
            <a:spLocks noChangeArrowheads="1"/>
          </p:cNvSpPr>
          <p:nvPr/>
        </p:nvSpPr>
        <p:spPr bwMode="auto">
          <a:xfrm>
            <a:off x="6414989" y="4704634"/>
            <a:ext cx="1427239" cy="168626"/>
          </a:xfrm>
          <a:prstGeom prst="rect">
            <a:avLst/>
          </a:prstGeom>
          <a:solidFill>
            <a:srgbClr val="483698">
              <a:alpha val="80000"/>
            </a:srgbClr>
          </a:solidFill>
          <a:ln w="9525" algn="ctr">
            <a:no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a:solidFill>
                  <a:prstClr val="white"/>
                </a:solidFill>
                <a:latin typeface="Arial" panose="020B0604020202020204" pitchFamily="34" charset="0"/>
                <a:ea typeface="+mj-ea"/>
                <a:cs typeface="Arial" panose="020B0604020202020204" pitchFamily="34" charset="0"/>
              </a:rPr>
              <a:t>클라우드 </a:t>
            </a:r>
            <a:r>
              <a:rPr lang="en-US" altLang="ko-KR" sz="800" b="1" kern="0" dirty="0">
                <a:solidFill>
                  <a:prstClr val="white"/>
                </a:solidFill>
                <a:latin typeface="Arial" panose="020B0604020202020204" pitchFamily="34" charset="0"/>
                <a:ea typeface="+mj-ea"/>
                <a:cs typeface="Arial" panose="020B0604020202020204" pitchFamily="34" charset="0"/>
              </a:rPr>
              <a:t>23 (100.0%) </a:t>
            </a:r>
          </a:p>
        </p:txBody>
      </p:sp>
      <p:sp>
        <p:nvSpPr>
          <p:cNvPr id="81" name="직사각형 17">
            <a:extLst>
              <a:ext uri="{FF2B5EF4-FFF2-40B4-BE49-F238E27FC236}">
                <a16:creationId xmlns:a16="http://schemas.microsoft.com/office/drawing/2014/main" id="{3D4EB65F-192C-4506-A1B2-1C0D4DF3E2F6}"/>
              </a:ext>
            </a:extLst>
          </p:cNvPr>
          <p:cNvSpPr>
            <a:spLocks noChangeArrowheads="1"/>
          </p:cNvSpPr>
          <p:nvPr/>
        </p:nvSpPr>
        <p:spPr bwMode="auto">
          <a:xfrm>
            <a:off x="6414990" y="5114956"/>
            <a:ext cx="1427239" cy="128933"/>
          </a:xfrm>
          <a:prstGeom prst="rect">
            <a:avLst/>
          </a:prstGeom>
          <a:solidFill>
            <a:srgbClr val="483698">
              <a:alpha val="80000"/>
            </a:srgbClr>
          </a:solidFill>
          <a:ln w="9525" algn="ctr">
            <a:no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err="1">
                <a:solidFill>
                  <a:prstClr val="white"/>
                </a:solidFill>
                <a:latin typeface="Arial" panose="020B0604020202020204" pitchFamily="34" charset="0"/>
                <a:ea typeface="+mj-ea"/>
                <a:cs typeface="Arial" panose="020B0604020202020204" pitchFamily="34" charset="0"/>
              </a:rPr>
              <a:t>검교정</a:t>
            </a:r>
            <a:r>
              <a:rPr lang="ko-KR" altLang="en-US" sz="800" b="1" kern="0" dirty="0">
                <a:solidFill>
                  <a:prstClr val="white"/>
                </a:solidFill>
                <a:latin typeface="Arial" panose="020B0604020202020204" pitchFamily="34" charset="0"/>
                <a:ea typeface="+mj-ea"/>
                <a:cs typeface="Arial" panose="020B0604020202020204" pitchFamily="34" charset="0"/>
              </a:rPr>
              <a:t> </a:t>
            </a:r>
            <a:r>
              <a:rPr lang="en-US" altLang="ko-KR" sz="800" b="1" kern="0" dirty="0">
                <a:solidFill>
                  <a:prstClr val="white"/>
                </a:solidFill>
                <a:latin typeface="Arial" panose="020B0604020202020204" pitchFamily="34" charset="0"/>
                <a:ea typeface="+mj-ea"/>
                <a:cs typeface="Arial" panose="020B0604020202020204" pitchFamily="34" charset="0"/>
              </a:rPr>
              <a:t>99 (100.0%) </a:t>
            </a:r>
          </a:p>
        </p:txBody>
      </p:sp>
      <p:sp>
        <p:nvSpPr>
          <p:cNvPr id="88" name="직사각형 17">
            <a:extLst>
              <a:ext uri="{FF2B5EF4-FFF2-40B4-BE49-F238E27FC236}">
                <a16:creationId xmlns:a16="http://schemas.microsoft.com/office/drawing/2014/main" id="{358E65A9-5561-49C5-B88A-462F1AE74509}"/>
              </a:ext>
            </a:extLst>
          </p:cNvPr>
          <p:cNvSpPr>
            <a:spLocks noChangeArrowheads="1"/>
          </p:cNvSpPr>
          <p:nvPr/>
        </p:nvSpPr>
        <p:spPr bwMode="auto">
          <a:xfrm>
            <a:off x="4980849" y="5114956"/>
            <a:ext cx="1391010" cy="128933"/>
          </a:xfrm>
          <a:prstGeom prst="rect">
            <a:avLst/>
          </a:prstGeom>
          <a:solidFill>
            <a:srgbClr val="483698"/>
          </a:solidFill>
          <a:ln w="9525" algn="ctr">
            <a:solidFill>
              <a:srgbClr val="483698"/>
            </a:solidFill>
            <a:prstDash val="solid"/>
            <a:round/>
            <a:headEnd/>
            <a:tailEnd/>
          </a:ln>
        </p:spPr>
        <p:txBody>
          <a:bodyPr lIns="0" tIns="32548" rIns="0" bIns="32548" anchor="ctr"/>
          <a:lstStyle/>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S/W 99 (32.6%) </a:t>
            </a:r>
          </a:p>
        </p:txBody>
      </p:sp>
      <p:sp>
        <p:nvSpPr>
          <p:cNvPr id="87" name="직사각형 17">
            <a:extLst>
              <a:ext uri="{FF2B5EF4-FFF2-40B4-BE49-F238E27FC236}">
                <a16:creationId xmlns:a16="http://schemas.microsoft.com/office/drawing/2014/main" id="{3BBBBB74-6346-41D1-B4D0-CA5861D47260}"/>
              </a:ext>
            </a:extLst>
          </p:cNvPr>
          <p:cNvSpPr>
            <a:spLocks noChangeArrowheads="1"/>
          </p:cNvSpPr>
          <p:nvPr/>
        </p:nvSpPr>
        <p:spPr bwMode="auto">
          <a:xfrm>
            <a:off x="3515562" y="5287955"/>
            <a:ext cx="1391010" cy="91438"/>
          </a:xfrm>
          <a:prstGeom prst="rect">
            <a:avLst/>
          </a:prstGeom>
          <a:solidFill>
            <a:srgbClr val="005EB8"/>
          </a:solidFill>
          <a:ln w="9525" algn="ctr">
            <a:solidFill>
              <a:srgbClr val="005EB8"/>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err="1">
                <a:solidFill>
                  <a:prstClr val="white"/>
                </a:solidFill>
                <a:latin typeface="Arial" panose="020B0604020202020204" pitchFamily="34" charset="0"/>
                <a:ea typeface="+mj-ea"/>
                <a:cs typeface="Arial" panose="020B0604020202020204" pitchFamily="34" charset="0"/>
              </a:rPr>
              <a:t>복산나이스</a:t>
            </a:r>
            <a:r>
              <a:rPr lang="ko-KR" altLang="en-US" sz="800" b="1" kern="0" dirty="0">
                <a:solidFill>
                  <a:prstClr val="white"/>
                </a:solidFill>
                <a:latin typeface="Arial" panose="020B0604020202020204" pitchFamily="34" charset="0"/>
                <a:ea typeface="+mj-ea"/>
                <a:cs typeface="Arial" panose="020B0604020202020204" pitchFamily="34" charset="0"/>
              </a:rPr>
              <a:t> </a:t>
            </a:r>
            <a:r>
              <a:rPr lang="en-US" altLang="ko-KR" sz="800" b="1" kern="0" dirty="0">
                <a:solidFill>
                  <a:prstClr val="white"/>
                </a:solidFill>
                <a:latin typeface="Arial" panose="020B0604020202020204" pitchFamily="34" charset="0"/>
                <a:ea typeface="+mj-ea"/>
                <a:cs typeface="Arial" panose="020B0604020202020204" pitchFamily="34" charset="0"/>
              </a:rPr>
              <a:t>10,593 (26.3%) </a:t>
            </a:r>
          </a:p>
        </p:txBody>
      </p:sp>
      <p:sp>
        <p:nvSpPr>
          <p:cNvPr id="63" name="직사각형 17">
            <a:extLst>
              <a:ext uri="{FF2B5EF4-FFF2-40B4-BE49-F238E27FC236}">
                <a16:creationId xmlns:a16="http://schemas.microsoft.com/office/drawing/2014/main" id="{E3F3C3B4-8C03-4B1F-9685-DC51AB2DB335}"/>
              </a:ext>
            </a:extLst>
          </p:cNvPr>
          <p:cNvSpPr>
            <a:spLocks noChangeArrowheads="1"/>
          </p:cNvSpPr>
          <p:nvPr/>
        </p:nvSpPr>
        <p:spPr bwMode="auto">
          <a:xfrm>
            <a:off x="2051878" y="4928361"/>
            <a:ext cx="1391010" cy="593904"/>
          </a:xfrm>
          <a:prstGeom prst="rect">
            <a:avLst/>
          </a:prstGeom>
          <a:solidFill>
            <a:srgbClr val="00338D"/>
          </a:solidFill>
          <a:ln w="9525" algn="ctr">
            <a:solidFill>
              <a:srgbClr val="005EB8"/>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err="1">
                <a:solidFill>
                  <a:prstClr val="white"/>
                </a:solidFill>
                <a:latin typeface="Arial" panose="020B0604020202020204" pitchFamily="34" charset="0"/>
                <a:ea typeface="+mj-ea"/>
                <a:cs typeface="Arial" panose="020B0604020202020204" pitchFamily="34" charset="0"/>
              </a:rPr>
              <a:t>유통사</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335 (9.0%) </a:t>
            </a:r>
          </a:p>
        </p:txBody>
      </p:sp>
      <p:sp>
        <p:nvSpPr>
          <p:cNvPr id="97" name="직사각형 17">
            <a:extLst>
              <a:ext uri="{FF2B5EF4-FFF2-40B4-BE49-F238E27FC236}">
                <a16:creationId xmlns:a16="http://schemas.microsoft.com/office/drawing/2014/main" id="{4F5ABE74-2F22-46F8-AE88-15A6747179A1}"/>
              </a:ext>
            </a:extLst>
          </p:cNvPr>
          <p:cNvSpPr>
            <a:spLocks noChangeArrowheads="1"/>
          </p:cNvSpPr>
          <p:nvPr/>
        </p:nvSpPr>
        <p:spPr bwMode="auto">
          <a:xfrm>
            <a:off x="3515562" y="4929835"/>
            <a:ext cx="1391010" cy="314054"/>
          </a:xfrm>
          <a:prstGeom prst="rect">
            <a:avLst/>
          </a:prstGeom>
          <a:solidFill>
            <a:srgbClr val="005EB8"/>
          </a:solidFill>
          <a:ln w="9525" algn="ctr">
            <a:solidFill>
              <a:srgbClr val="005EB8"/>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err="1">
                <a:solidFill>
                  <a:prstClr val="white"/>
                </a:solidFill>
                <a:latin typeface="Arial" panose="020B0604020202020204" pitchFamily="34" charset="0"/>
                <a:ea typeface="+mj-ea"/>
                <a:cs typeface="Arial" panose="020B0604020202020204" pitchFamily="34" charset="0"/>
              </a:rPr>
              <a:t>쥴릭파마코리아</a:t>
            </a:r>
            <a:r>
              <a:rPr lang="ko-KR" altLang="en-US" sz="800" b="1" kern="0" dirty="0">
                <a:solidFill>
                  <a:prstClr val="white"/>
                </a:solidFill>
                <a:latin typeface="Arial" panose="020B0604020202020204" pitchFamily="34" charset="0"/>
                <a:ea typeface="+mj-ea"/>
                <a:cs typeface="Arial" panose="020B0604020202020204" pitchFamily="34" charset="0"/>
              </a:rPr>
              <a:t> </a:t>
            </a:r>
            <a:endParaRPr lang="en-US" altLang="ko-KR" sz="800" b="1" kern="0" dirty="0">
              <a:solidFill>
                <a:prstClr val="white"/>
              </a:solidFill>
              <a:latin typeface="Arial" panose="020B0604020202020204" pitchFamily="34" charset="0"/>
              <a:ea typeface="+mj-ea"/>
              <a:cs typeface="Arial" panose="020B0604020202020204" pitchFamily="34" charset="0"/>
            </a:endParaRPr>
          </a:p>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305 (91.1%) </a:t>
            </a:r>
          </a:p>
        </p:txBody>
      </p:sp>
      <p:sp>
        <p:nvSpPr>
          <p:cNvPr id="105" name="직사각형 17">
            <a:extLst>
              <a:ext uri="{FF2B5EF4-FFF2-40B4-BE49-F238E27FC236}">
                <a16:creationId xmlns:a16="http://schemas.microsoft.com/office/drawing/2014/main" id="{C561A1FC-8C3C-4DAE-BE75-323F31F6382B}"/>
              </a:ext>
            </a:extLst>
          </p:cNvPr>
          <p:cNvSpPr>
            <a:spLocks noChangeArrowheads="1"/>
          </p:cNvSpPr>
          <p:nvPr/>
        </p:nvSpPr>
        <p:spPr bwMode="auto">
          <a:xfrm>
            <a:off x="4980849" y="4929834"/>
            <a:ext cx="2861379" cy="143936"/>
          </a:xfrm>
          <a:prstGeom prst="rect">
            <a:avLst/>
          </a:prstGeom>
          <a:solidFill>
            <a:srgbClr val="483698"/>
          </a:solidFill>
          <a:ln w="9525" algn="ctr">
            <a:solidFill>
              <a:srgbClr val="483698"/>
            </a:solidFill>
            <a:prstDash val="solid"/>
            <a:round/>
            <a:headEnd/>
            <a:tailEnd/>
          </a:ln>
        </p:spPr>
        <p:txBody>
          <a:bodyPr lIns="0" tIns="32548" rIns="0" bIns="32548" anchor="ctr"/>
          <a:lstStyle/>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H/W 206 (67.4%) </a:t>
            </a:r>
          </a:p>
        </p:txBody>
      </p:sp>
      <p:sp>
        <p:nvSpPr>
          <p:cNvPr id="106" name="직사각형 17">
            <a:extLst>
              <a:ext uri="{FF2B5EF4-FFF2-40B4-BE49-F238E27FC236}">
                <a16:creationId xmlns:a16="http://schemas.microsoft.com/office/drawing/2014/main" id="{6CDDF0A4-2A18-42CB-8BA0-8F77B9EBBAFF}"/>
              </a:ext>
            </a:extLst>
          </p:cNvPr>
          <p:cNvSpPr>
            <a:spLocks noChangeArrowheads="1"/>
          </p:cNvSpPr>
          <p:nvPr/>
        </p:nvSpPr>
        <p:spPr bwMode="auto">
          <a:xfrm>
            <a:off x="4979231" y="5289491"/>
            <a:ext cx="1391796" cy="105693"/>
          </a:xfrm>
          <a:prstGeom prst="rect">
            <a:avLst/>
          </a:prstGeom>
          <a:solidFill>
            <a:srgbClr val="483698"/>
          </a:solidFill>
          <a:ln w="9525" algn="ctr">
            <a:solidFill>
              <a:srgbClr val="483698"/>
            </a:solidFill>
            <a:prstDash val="solid"/>
            <a:round/>
            <a:headEnd/>
            <a:tailEnd/>
          </a:ln>
        </p:spPr>
        <p:txBody>
          <a:bodyPr lIns="0" tIns="32548" rIns="0" bIns="32548" anchor="ctr"/>
          <a:lstStyle/>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S/W 17 (100.0%) </a:t>
            </a:r>
          </a:p>
        </p:txBody>
      </p:sp>
      <p:sp>
        <p:nvSpPr>
          <p:cNvPr id="107" name="직사각형 17">
            <a:extLst>
              <a:ext uri="{FF2B5EF4-FFF2-40B4-BE49-F238E27FC236}">
                <a16:creationId xmlns:a16="http://schemas.microsoft.com/office/drawing/2014/main" id="{87BE87B3-8273-4B62-96C6-DB087F2E4C50}"/>
              </a:ext>
            </a:extLst>
          </p:cNvPr>
          <p:cNvSpPr>
            <a:spLocks noChangeArrowheads="1"/>
          </p:cNvSpPr>
          <p:nvPr/>
        </p:nvSpPr>
        <p:spPr bwMode="auto">
          <a:xfrm>
            <a:off x="6414989" y="5289490"/>
            <a:ext cx="1427239" cy="105693"/>
          </a:xfrm>
          <a:prstGeom prst="rect">
            <a:avLst/>
          </a:prstGeom>
          <a:solidFill>
            <a:srgbClr val="483698">
              <a:alpha val="80000"/>
            </a:srgbClr>
          </a:solidFill>
          <a:ln w="9525" algn="ctr">
            <a:no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a:solidFill>
                  <a:prstClr val="white"/>
                </a:solidFill>
                <a:latin typeface="Arial" panose="020B0604020202020204" pitchFamily="34" charset="0"/>
                <a:ea typeface="+mj-ea"/>
                <a:cs typeface="Arial" panose="020B0604020202020204" pitchFamily="34" charset="0"/>
              </a:rPr>
              <a:t>클라우드 </a:t>
            </a:r>
            <a:r>
              <a:rPr lang="en-US" altLang="ko-KR" sz="800" b="1" kern="0" dirty="0">
                <a:solidFill>
                  <a:prstClr val="white"/>
                </a:solidFill>
                <a:latin typeface="Arial" panose="020B0604020202020204" pitchFamily="34" charset="0"/>
                <a:ea typeface="+mj-ea"/>
                <a:cs typeface="Arial" panose="020B0604020202020204" pitchFamily="34" charset="0"/>
              </a:rPr>
              <a:t>17 (100.0%) </a:t>
            </a:r>
          </a:p>
        </p:txBody>
      </p:sp>
      <p:sp>
        <p:nvSpPr>
          <p:cNvPr id="108" name="직사각형 17">
            <a:extLst>
              <a:ext uri="{FF2B5EF4-FFF2-40B4-BE49-F238E27FC236}">
                <a16:creationId xmlns:a16="http://schemas.microsoft.com/office/drawing/2014/main" id="{CF2D6D9E-6CB5-42AA-83CE-4C536A74F54C}"/>
              </a:ext>
            </a:extLst>
          </p:cNvPr>
          <p:cNvSpPr>
            <a:spLocks noChangeArrowheads="1"/>
          </p:cNvSpPr>
          <p:nvPr/>
        </p:nvSpPr>
        <p:spPr bwMode="auto">
          <a:xfrm>
            <a:off x="4979231" y="5580936"/>
            <a:ext cx="2861379" cy="207361"/>
          </a:xfrm>
          <a:prstGeom prst="rect">
            <a:avLst/>
          </a:prstGeom>
          <a:solidFill>
            <a:srgbClr val="483698"/>
          </a:solidFill>
          <a:ln w="9525" algn="ctr">
            <a:solidFill>
              <a:srgbClr val="483698"/>
            </a:solidFill>
            <a:prstDash val="solid"/>
            <a:round/>
            <a:headEnd/>
            <a:tailEnd/>
          </a:ln>
        </p:spPr>
        <p:txBody>
          <a:bodyPr lIns="0" tIns="32548" rIns="0" bIns="32548" anchor="ctr"/>
          <a:lstStyle/>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H/W 20,248 (47.8%) </a:t>
            </a:r>
          </a:p>
        </p:txBody>
      </p:sp>
      <p:cxnSp>
        <p:nvCxnSpPr>
          <p:cNvPr id="3" name="직선 연결선 2">
            <a:extLst>
              <a:ext uri="{FF2B5EF4-FFF2-40B4-BE49-F238E27FC236}">
                <a16:creationId xmlns:a16="http://schemas.microsoft.com/office/drawing/2014/main" id="{07123378-7CC7-47F5-AED0-BA1C9A0EE150}"/>
              </a:ext>
            </a:extLst>
          </p:cNvPr>
          <p:cNvCxnSpPr>
            <a:cxnSpLocks/>
          </p:cNvCxnSpPr>
          <p:nvPr/>
        </p:nvCxnSpPr>
        <p:spPr>
          <a:xfrm>
            <a:off x="7885529" y="1351644"/>
            <a:ext cx="0" cy="4694896"/>
          </a:xfrm>
          <a:prstGeom prst="line">
            <a:avLst/>
          </a:prstGeom>
          <a:ln w="127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C105D09-40C8-45A4-8522-1C6E44E3728A}"/>
              </a:ext>
            </a:extLst>
          </p:cNvPr>
          <p:cNvSpPr txBox="1"/>
          <p:nvPr/>
        </p:nvSpPr>
        <p:spPr>
          <a:xfrm>
            <a:off x="586327" y="6089979"/>
            <a:ext cx="4286765" cy="107722"/>
          </a:xfrm>
          <a:prstGeom prst="rect">
            <a:avLst/>
          </a:prstGeom>
          <a:noFill/>
        </p:spPr>
        <p:txBody>
          <a:bodyPr wrap="square" lIns="18000" tIns="0" rIns="18000" bIns="0" rtlCol="0" anchor="ctr">
            <a:spAutoFit/>
          </a:bodyPr>
          <a:lstStyle/>
          <a:p>
            <a:r>
              <a:rPr lang="en-US" altLang="ko-KR" sz="700" dirty="0">
                <a:latin typeface="Arial" panose="020B0604020202020204" pitchFamily="34" charset="0"/>
                <a:ea typeface="+mj-ea"/>
                <a:cs typeface="Arial" panose="020B0604020202020204" pitchFamily="34" charset="0"/>
              </a:rPr>
              <a:t>Note 1: </a:t>
            </a:r>
            <a:r>
              <a:rPr lang="ko-KR" altLang="en-US" sz="700" dirty="0">
                <a:latin typeface="Arial" panose="020B0604020202020204" pitchFamily="34" charset="0"/>
                <a:ea typeface="+mj-ea"/>
                <a:cs typeface="Arial" panose="020B0604020202020204" pitchFamily="34" charset="0"/>
              </a:rPr>
              <a:t>회사제공 매출</a:t>
            </a:r>
            <a:r>
              <a:rPr lang="en-US" altLang="ko-KR" sz="700" dirty="0">
                <a:latin typeface="Arial" panose="020B0604020202020204" pitchFamily="34" charset="0"/>
                <a:ea typeface="+mj-ea"/>
                <a:cs typeface="Arial" panose="020B0604020202020204" pitchFamily="34" charset="0"/>
              </a:rPr>
              <a:t> Breakdown </a:t>
            </a:r>
            <a:r>
              <a:rPr lang="ko-KR" altLang="en-US" sz="700" dirty="0">
                <a:latin typeface="Arial" panose="020B0604020202020204" pitchFamily="34" charset="0"/>
                <a:ea typeface="+mj-ea"/>
                <a:cs typeface="Arial" panose="020B0604020202020204" pitchFamily="34" charset="0"/>
              </a:rPr>
              <a:t>기준</a:t>
            </a:r>
            <a:endParaRPr lang="en-US" altLang="ko-KR" sz="700" dirty="0">
              <a:latin typeface="Arial" panose="020B0604020202020204" pitchFamily="34" charset="0"/>
              <a:ea typeface="+mj-ea"/>
              <a:cs typeface="Arial" panose="020B0604020202020204" pitchFamily="34" charset="0"/>
            </a:endParaRPr>
          </a:p>
        </p:txBody>
      </p:sp>
      <p:sp>
        <p:nvSpPr>
          <p:cNvPr id="48" name="직사각형 17">
            <a:extLst>
              <a:ext uri="{FF2B5EF4-FFF2-40B4-BE49-F238E27FC236}">
                <a16:creationId xmlns:a16="http://schemas.microsoft.com/office/drawing/2014/main" id="{1472DAB3-6927-469A-9776-3C32EA3621C0}"/>
              </a:ext>
            </a:extLst>
          </p:cNvPr>
          <p:cNvSpPr>
            <a:spLocks noChangeArrowheads="1"/>
          </p:cNvSpPr>
          <p:nvPr/>
        </p:nvSpPr>
        <p:spPr bwMode="auto">
          <a:xfrm>
            <a:off x="4979231" y="5825864"/>
            <a:ext cx="1391796" cy="220677"/>
          </a:xfrm>
          <a:prstGeom prst="rect">
            <a:avLst/>
          </a:prstGeom>
          <a:solidFill>
            <a:srgbClr val="483698"/>
          </a:solidFill>
          <a:ln w="9525" algn="ctr">
            <a:solidFill>
              <a:srgbClr val="483698"/>
            </a:solidFill>
            <a:prstDash val="solid"/>
            <a:round/>
            <a:headEnd/>
            <a:tailEnd/>
          </a:ln>
        </p:spPr>
        <p:txBody>
          <a:bodyPr lIns="0" tIns="32548" rIns="0" bIns="32548" anchor="ctr"/>
          <a:lstStyle/>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H/W 130 (47.8%) </a:t>
            </a:r>
          </a:p>
        </p:txBody>
      </p:sp>
      <p:sp>
        <p:nvSpPr>
          <p:cNvPr id="49" name="직사각형 17">
            <a:extLst>
              <a:ext uri="{FF2B5EF4-FFF2-40B4-BE49-F238E27FC236}">
                <a16:creationId xmlns:a16="http://schemas.microsoft.com/office/drawing/2014/main" id="{12D627AF-108E-4B08-BC9E-57934964BEDE}"/>
              </a:ext>
            </a:extLst>
          </p:cNvPr>
          <p:cNvSpPr>
            <a:spLocks noChangeArrowheads="1"/>
          </p:cNvSpPr>
          <p:nvPr/>
        </p:nvSpPr>
        <p:spPr bwMode="auto">
          <a:xfrm>
            <a:off x="6414989" y="5825863"/>
            <a:ext cx="1427239" cy="220677"/>
          </a:xfrm>
          <a:prstGeom prst="rect">
            <a:avLst/>
          </a:prstGeom>
          <a:solidFill>
            <a:srgbClr val="483698">
              <a:alpha val="80000"/>
            </a:srgbClr>
          </a:solidFill>
          <a:ln w="9525" algn="ctr">
            <a:no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a:solidFill>
                  <a:prstClr val="white"/>
                </a:solidFill>
                <a:latin typeface="Arial" panose="020B0604020202020204" pitchFamily="34" charset="0"/>
                <a:ea typeface="+mj-ea"/>
                <a:cs typeface="Arial" panose="020B0604020202020204" pitchFamily="34" charset="0"/>
              </a:rPr>
              <a:t>클라우드 </a:t>
            </a:r>
            <a:r>
              <a:rPr lang="en-US" altLang="ko-KR" sz="800" b="1" kern="0" dirty="0">
                <a:solidFill>
                  <a:prstClr val="white"/>
                </a:solidFill>
                <a:latin typeface="Arial" panose="020B0604020202020204" pitchFamily="34" charset="0"/>
                <a:ea typeface="+mj-ea"/>
                <a:cs typeface="Arial" panose="020B0604020202020204" pitchFamily="34" charset="0"/>
              </a:rPr>
              <a:t>142 (52.2%) </a:t>
            </a:r>
          </a:p>
        </p:txBody>
      </p:sp>
      <p:sp>
        <p:nvSpPr>
          <p:cNvPr id="50" name="직사각형 17">
            <a:extLst>
              <a:ext uri="{FF2B5EF4-FFF2-40B4-BE49-F238E27FC236}">
                <a16:creationId xmlns:a16="http://schemas.microsoft.com/office/drawing/2014/main" id="{D41117FC-9855-453A-840A-E964B8EB31DE}"/>
              </a:ext>
            </a:extLst>
          </p:cNvPr>
          <p:cNvSpPr>
            <a:spLocks noChangeArrowheads="1"/>
          </p:cNvSpPr>
          <p:nvPr/>
        </p:nvSpPr>
        <p:spPr bwMode="auto">
          <a:xfrm>
            <a:off x="3515562" y="5430830"/>
            <a:ext cx="1391010" cy="91438"/>
          </a:xfrm>
          <a:prstGeom prst="rect">
            <a:avLst/>
          </a:prstGeom>
          <a:solidFill>
            <a:srgbClr val="005EB8"/>
          </a:solidFill>
          <a:ln w="9525" algn="ctr">
            <a:solidFill>
              <a:srgbClr val="005EB8"/>
            </a:solidFill>
            <a:prstDash val="solid"/>
            <a:round/>
            <a:headEnd/>
            <a:tailEnd/>
          </a:ln>
        </p:spPr>
        <p:txBody>
          <a:bodyPr lIns="0" tIns="32548" rIns="0" bIns="32548" anchor="ctr"/>
          <a:lstStyle/>
          <a:p>
            <a:pPr algn="ctr" defTabSz="826719">
              <a:buClr>
                <a:srgbClr val="99CC00"/>
              </a:buClr>
              <a:tabLst>
                <a:tab pos="241127" algn="l"/>
              </a:tabLst>
            </a:pPr>
            <a:r>
              <a:rPr lang="ko-KR" altLang="en-US" sz="800" b="1" kern="0" dirty="0">
                <a:solidFill>
                  <a:prstClr val="white"/>
                </a:solidFill>
                <a:latin typeface="Arial" panose="020B0604020202020204" pitchFamily="34" charset="0"/>
                <a:ea typeface="+mj-ea"/>
                <a:cs typeface="Arial" panose="020B0604020202020204" pitchFamily="34" charset="0"/>
              </a:rPr>
              <a:t>기타 </a:t>
            </a:r>
            <a:r>
              <a:rPr lang="en-US" altLang="ko-KR" sz="800" b="1" kern="0" dirty="0">
                <a:solidFill>
                  <a:prstClr val="white"/>
                </a:solidFill>
                <a:latin typeface="Arial" panose="020B0604020202020204" pitchFamily="34" charset="0"/>
                <a:ea typeface="+mj-ea"/>
                <a:cs typeface="Arial" panose="020B0604020202020204" pitchFamily="34" charset="0"/>
              </a:rPr>
              <a:t>14 (0.4%) </a:t>
            </a:r>
          </a:p>
        </p:txBody>
      </p:sp>
      <p:sp>
        <p:nvSpPr>
          <p:cNvPr id="51" name="직사각형 17">
            <a:extLst>
              <a:ext uri="{FF2B5EF4-FFF2-40B4-BE49-F238E27FC236}">
                <a16:creationId xmlns:a16="http://schemas.microsoft.com/office/drawing/2014/main" id="{74C761A0-B26A-49F2-B2C2-6516C66C327E}"/>
              </a:ext>
            </a:extLst>
          </p:cNvPr>
          <p:cNvSpPr>
            <a:spLocks noChangeArrowheads="1"/>
          </p:cNvSpPr>
          <p:nvPr/>
        </p:nvSpPr>
        <p:spPr bwMode="auto">
          <a:xfrm>
            <a:off x="4979230" y="5432367"/>
            <a:ext cx="2861353" cy="91438"/>
          </a:xfrm>
          <a:prstGeom prst="rect">
            <a:avLst/>
          </a:prstGeom>
          <a:solidFill>
            <a:srgbClr val="483698"/>
          </a:solidFill>
          <a:ln w="9525" algn="ctr">
            <a:solidFill>
              <a:srgbClr val="483698"/>
            </a:solidFill>
            <a:prstDash val="solid"/>
            <a:round/>
            <a:headEnd/>
            <a:tailEnd/>
          </a:ln>
        </p:spPr>
        <p:txBody>
          <a:bodyPr lIns="0" tIns="32548" rIns="0" bIns="32548" anchor="ctr"/>
          <a:lstStyle/>
          <a:p>
            <a:pPr algn="ctr" defTabSz="826719">
              <a:buClr>
                <a:srgbClr val="99CC00"/>
              </a:buClr>
              <a:tabLst>
                <a:tab pos="241127" algn="l"/>
              </a:tabLst>
            </a:pPr>
            <a:r>
              <a:rPr lang="en-US" altLang="ko-KR" sz="800" b="1" kern="0" dirty="0">
                <a:solidFill>
                  <a:prstClr val="white"/>
                </a:solidFill>
                <a:latin typeface="Arial" panose="020B0604020202020204" pitchFamily="34" charset="0"/>
                <a:ea typeface="+mj-ea"/>
                <a:cs typeface="Arial" panose="020B0604020202020204" pitchFamily="34" charset="0"/>
              </a:rPr>
              <a:t>H/W 13 (92.9%) </a:t>
            </a:r>
          </a:p>
        </p:txBody>
      </p:sp>
    </p:spTree>
    <p:extLst>
      <p:ext uri="{BB962C8B-B14F-4D97-AF65-F5344CB8AC3E}">
        <p14:creationId xmlns:p14="http://schemas.microsoft.com/office/powerpoint/2010/main" val="1136400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제목 2">
            <a:extLst>
              <a:ext uri="{FF2B5EF4-FFF2-40B4-BE49-F238E27FC236}">
                <a16:creationId xmlns:a16="http://schemas.microsoft.com/office/drawing/2014/main" id="{D5CC0388-8169-4FE9-98CD-0809A2736CC4}"/>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400" b="1" dirty="0">
                <a:solidFill>
                  <a:srgbClr val="00338D"/>
                </a:solidFill>
                <a:latin typeface="KPMG Extralight" panose="020B0303030202040204" pitchFamily="34" charset="0"/>
              </a:rPr>
              <a:t>Key Financial Information (1/2)</a:t>
            </a:r>
          </a:p>
        </p:txBody>
      </p:sp>
      <p:sp>
        <p:nvSpPr>
          <p:cNvPr id="83" name="제목 2">
            <a:extLst>
              <a:ext uri="{FF2B5EF4-FFF2-40B4-BE49-F238E27FC236}">
                <a16:creationId xmlns:a16="http://schemas.microsoft.com/office/drawing/2014/main" id="{3AD7705A-186A-40DD-86C0-121D89133635}"/>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800" b="1" dirty="0">
                <a:solidFill>
                  <a:srgbClr val="00338D"/>
                </a:solidFill>
                <a:latin typeface="KPMG Extralight" panose="020B0303030202040204" pitchFamily="34" charset="0"/>
              </a:rPr>
              <a:t>Understanding of target</a:t>
            </a:r>
          </a:p>
        </p:txBody>
      </p:sp>
      <p:sp>
        <p:nvSpPr>
          <p:cNvPr id="181" name="직사각형 180">
            <a:extLst>
              <a:ext uri="{FF2B5EF4-FFF2-40B4-BE49-F238E27FC236}">
                <a16:creationId xmlns:a16="http://schemas.microsoft.com/office/drawing/2014/main" id="{CEFC0ADA-6542-4340-982D-C50166913224}"/>
              </a:ext>
            </a:extLst>
          </p:cNvPr>
          <p:cNvSpPr/>
          <p:nvPr/>
        </p:nvSpPr>
        <p:spPr bwMode="auto">
          <a:xfrm>
            <a:off x="554400" y="1174199"/>
            <a:ext cx="494224" cy="1981199"/>
          </a:xfrm>
          <a:prstGeom prst="rect">
            <a:avLst/>
          </a:prstGeom>
          <a:noFill/>
          <a:ln w="15875" cap="flat" cmpd="sng" algn="ctr">
            <a:solidFill>
              <a:srgbClr val="00338D"/>
            </a:solidFill>
            <a:prstDash val="solid"/>
            <a:round/>
            <a:headEnd type="none" w="med" len="med"/>
            <a:tailEnd type="none" w="med" len="med"/>
          </a:ln>
          <a:effectLst/>
        </p:spPr>
        <p:txBody>
          <a:bodyPr wrap="square" lIns="0" tIns="33236" rIns="0" bIns="33236"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844174" fontAlgn="base">
              <a:spcBef>
                <a:spcPct val="0"/>
              </a:spcBef>
              <a:spcAft>
                <a:spcPct val="35000"/>
              </a:spcAft>
              <a:buClr>
                <a:srgbClr val="99CC00"/>
              </a:buClr>
              <a:tabLst>
                <a:tab pos="246217" algn="l"/>
              </a:tabLst>
              <a:defRPr/>
            </a:pPr>
            <a:r>
              <a:rPr lang="en-US" altLang="ko-KR" sz="900" b="1" kern="0" dirty="0">
                <a:solidFill>
                  <a:srgbClr val="000066"/>
                </a:solidFill>
                <a:latin typeface="맑은 고딕" panose="020B0503020000020004" pitchFamily="50" charset="-127"/>
                <a:cs typeface="Verdana" panose="020B0604030504040204" pitchFamily="34" charset="0"/>
              </a:rPr>
              <a:t>P&amp;L</a:t>
            </a:r>
            <a:endParaRPr lang="en-US" altLang="ko-KR" sz="900" b="1" kern="0" baseline="30000" dirty="0">
              <a:solidFill>
                <a:srgbClr val="000066"/>
              </a:solidFill>
              <a:latin typeface="맑은 고딕" panose="020B0503020000020004" pitchFamily="50" charset="-127"/>
              <a:cs typeface="Verdana" panose="020B0604030504040204" pitchFamily="34" charset="0"/>
            </a:endParaRPr>
          </a:p>
        </p:txBody>
      </p:sp>
      <p:sp>
        <p:nvSpPr>
          <p:cNvPr id="182" name="직사각형 181">
            <a:extLst>
              <a:ext uri="{FF2B5EF4-FFF2-40B4-BE49-F238E27FC236}">
                <a16:creationId xmlns:a16="http://schemas.microsoft.com/office/drawing/2014/main" id="{2B93FACE-BC7A-4A19-BEC1-75377500092A}"/>
              </a:ext>
            </a:extLst>
          </p:cNvPr>
          <p:cNvSpPr/>
          <p:nvPr/>
        </p:nvSpPr>
        <p:spPr bwMode="auto">
          <a:xfrm>
            <a:off x="554400" y="3326490"/>
            <a:ext cx="494224" cy="2743200"/>
          </a:xfrm>
          <a:prstGeom prst="rect">
            <a:avLst/>
          </a:prstGeom>
          <a:noFill/>
          <a:ln w="15875" cap="flat" cmpd="sng" algn="ctr">
            <a:solidFill>
              <a:srgbClr val="00338D"/>
            </a:solidFill>
            <a:prstDash val="solid"/>
            <a:round/>
            <a:headEnd type="none" w="med" len="med"/>
            <a:tailEnd type="none" w="med" len="med"/>
          </a:ln>
          <a:effectLst/>
        </p:spPr>
        <p:txBody>
          <a:bodyPr wrap="square" lIns="0" tIns="33236" rIns="0" bIns="33236"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844174" fontAlgn="base">
              <a:spcBef>
                <a:spcPct val="0"/>
              </a:spcBef>
              <a:spcAft>
                <a:spcPct val="35000"/>
              </a:spcAft>
              <a:buClr>
                <a:srgbClr val="99CC00"/>
              </a:buClr>
              <a:tabLst>
                <a:tab pos="246217" algn="l"/>
              </a:tabLst>
              <a:defRPr/>
            </a:pPr>
            <a:r>
              <a:rPr lang="en-US" altLang="ko-KR" sz="900" b="1" kern="0" dirty="0">
                <a:solidFill>
                  <a:srgbClr val="000066"/>
                </a:solidFill>
                <a:latin typeface="맑은 고딕" panose="020B0503020000020004" pitchFamily="50" charset="-127"/>
                <a:cs typeface="Verdana" panose="020B0604030504040204" pitchFamily="34" charset="0"/>
              </a:rPr>
              <a:t>NAV</a:t>
            </a:r>
          </a:p>
        </p:txBody>
      </p:sp>
      <p:sp>
        <p:nvSpPr>
          <p:cNvPr id="14" name="TextBox 13">
            <a:extLst>
              <a:ext uri="{FF2B5EF4-FFF2-40B4-BE49-F238E27FC236}">
                <a16:creationId xmlns:a16="http://schemas.microsoft.com/office/drawing/2014/main" id="{1782804C-2157-427D-9773-84B205058363}"/>
              </a:ext>
            </a:extLst>
          </p:cNvPr>
          <p:cNvSpPr txBox="1"/>
          <p:nvPr/>
        </p:nvSpPr>
        <p:spPr>
          <a:xfrm>
            <a:off x="1133997" y="6107632"/>
            <a:ext cx="3818997" cy="107722"/>
          </a:xfrm>
          <a:prstGeom prst="rect">
            <a:avLst/>
          </a:prstGeom>
          <a:noFill/>
        </p:spPr>
        <p:txBody>
          <a:bodyPr wrap="square" lIns="0" tIns="0" rIns="0" bIns="0" rtlCol="0">
            <a:spAutoFit/>
          </a:bodyPr>
          <a:lstStyle/>
          <a:p>
            <a:r>
              <a:rPr lang="en-US" altLang="ko-KR" sz="700" dirty="0">
                <a:latin typeface="Arial" panose="020B0604020202020204" pitchFamily="34" charset="0"/>
                <a:cs typeface="Arial" panose="020B0604020202020204" pitchFamily="34" charset="0"/>
              </a:rPr>
              <a:t>Note 1: </a:t>
            </a:r>
            <a:r>
              <a:rPr lang="ko-KR" altLang="en-US" sz="700" dirty="0">
                <a:latin typeface="Arial" panose="020B0604020202020204" pitchFamily="34" charset="0"/>
                <a:cs typeface="Arial" panose="020B0604020202020204" pitchFamily="34" charset="0"/>
              </a:rPr>
              <a:t>현재 회사는 </a:t>
            </a:r>
            <a:r>
              <a:rPr lang="en-US" altLang="ko-KR" sz="700" dirty="0">
                <a:latin typeface="Arial" panose="020B0604020202020204" pitchFamily="34" charset="0"/>
                <a:cs typeface="Arial" panose="020B0604020202020204" pitchFamily="34" charset="0"/>
              </a:rPr>
              <a:t>‘21</a:t>
            </a:r>
            <a:r>
              <a:rPr lang="ko-KR" altLang="en-US" sz="700" dirty="0">
                <a:latin typeface="Arial" panose="020B0604020202020204" pitchFamily="34" charset="0"/>
                <a:cs typeface="Arial" panose="020B0604020202020204" pitchFamily="34" charset="0"/>
              </a:rPr>
              <a:t>년 이전 재고자산에 대한 관리를 수행하지 않음</a:t>
            </a:r>
            <a:r>
              <a:rPr lang="en-US" altLang="ko-KR" sz="700" dirty="0">
                <a:latin typeface="Arial" panose="020B0604020202020204" pitchFamily="34" charset="0"/>
                <a:cs typeface="Arial" panose="020B0604020202020204" pitchFamily="34" charset="0"/>
              </a:rPr>
              <a:t>.</a:t>
            </a:r>
          </a:p>
        </p:txBody>
      </p:sp>
      <p:graphicFrame>
        <p:nvGraphicFramePr>
          <p:cNvPr id="9" name="표 8">
            <a:extLst>
              <a:ext uri="{FF2B5EF4-FFF2-40B4-BE49-F238E27FC236}">
                <a16:creationId xmlns:a16="http://schemas.microsoft.com/office/drawing/2014/main" id="{EAB95735-D1E9-4FB8-9A60-D32DD58BA652}"/>
              </a:ext>
            </a:extLst>
          </p:cNvPr>
          <p:cNvGraphicFramePr>
            <a:graphicFrameLocks noGrp="1"/>
          </p:cNvGraphicFramePr>
          <p:nvPr/>
        </p:nvGraphicFramePr>
        <p:xfrm>
          <a:off x="1133996" y="1174200"/>
          <a:ext cx="3818995" cy="1981200"/>
        </p:xfrm>
        <a:graphic>
          <a:graphicData uri="http://schemas.openxmlformats.org/drawingml/2006/table">
            <a:tbl>
              <a:tblPr/>
              <a:tblGrid>
                <a:gridCol w="184440">
                  <a:extLst>
                    <a:ext uri="{9D8B030D-6E8A-4147-A177-3AD203B41FA5}">
                      <a16:colId xmlns:a16="http://schemas.microsoft.com/office/drawing/2014/main" val="2466530527"/>
                    </a:ext>
                  </a:extLst>
                </a:gridCol>
                <a:gridCol w="1291081">
                  <a:extLst>
                    <a:ext uri="{9D8B030D-6E8A-4147-A177-3AD203B41FA5}">
                      <a16:colId xmlns:a16="http://schemas.microsoft.com/office/drawing/2014/main" val="357878590"/>
                    </a:ext>
                  </a:extLst>
                </a:gridCol>
                <a:gridCol w="781158">
                  <a:extLst>
                    <a:ext uri="{9D8B030D-6E8A-4147-A177-3AD203B41FA5}">
                      <a16:colId xmlns:a16="http://schemas.microsoft.com/office/drawing/2014/main" val="606021175"/>
                    </a:ext>
                  </a:extLst>
                </a:gridCol>
                <a:gridCol w="781158">
                  <a:extLst>
                    <a:ext uri="{9D8B030D-6E8A-4147-A177-3AD203B41FA5}">
                      <a16:colId xmlns:a16="http://schemas.microsoft.com/office/drawing/2014/main" val="2429798578"/>
                    </a:ext>
                  </a:extLst>
                </a:gridCol>
                <a:gridCol w="781158">
                  <a:extLst>
                    <a:ext uri="{9D8B030D-6E8A-4147-A177-3AD203B41FA5}">
                      <a16:colId xmlns:a16="http://schemas.microsoft.com/office/drawing/2014/main" val="756632152"/>
                    </a:ext>
                  </a:extLst>
                </a:gridCol>
              </a:tblGrid>
              <a:tr h="152400">
                <a:tc gridSpan="2">
                  <a:txBody>
                    <a:bodyPr/>
                    <a:lstStyle/>
                    <a:p>
                      <a:pPr algn="l" fontAlgn="ctr"/>
                      <a:r>
                        <a:rPr lang="en-US" altLang="ko-KR" sz="900" b="1" i="0" u="none" strike="noStrike">
                          <a:solidFill>
                            <a:srgbClr val="FFFFFF"/>
                          </a:solidFill>
                          <a:effectLst/>
                          <a:latin typeface="Arial" panose="020B0604020202020204" pitchFamily="34" charset="0"/>
                          <a:ea typeface="맑은 고딕" panose="020B0503020000020004" pitchFamily="50" charset="-127"/>
                        </a:rPr>
                        <a:t>(</a:t>
                      </a:r>
                      <a:r>
                        <a:rPr lang="ko-KR" altLang="en-US" sz="900" b="1" i="0" u="none" strike="noStrike">
                          <a:solidFill>
                            <a:srgbClr val="FFFFFF"/>
                          </a:solidFill>
                          <a:effectLst/>
                          <a:latin typeface="맑은 고딕" panose="020B0503020000020004" pitchFamily="50" charset="-127"/>
                          <a:ea typeface="맑은 고딕" panose="020B0503020000020004" pitchFamily="50" charset="-127"/>
                        </a:rPr>
                        <a:t>단위</a:t>
                      </a:r>
                      <a:r>
                        <a:rPr lang="en-US" altLang="ko-KR" sz="900" b="1" i="0" u="none" strike="noStrike">
                          <a:solidFill>
                            <a:srgbClr val="FFFFFF"/>
                          </a:solidFill>
                          <a:effectLst/>
                          <a:latin typeface="Arial" panose="020B0604020202020204" pitchFamily="34" charset="0"/>
                          <a:ea typeface="맑은 고딕" panose="020B0503020000020004" pitchFamily="50" charset="-127"/>
                        </a:rPr>
                        <a:t>: </a:t>
                      </a:r>
                      <a:r>
                        <a:rPr lang="ko-KR" altLang="en-US" sz="900" b="1" i="0" u="none" strike="noStrike">
                          <a:solidFill>
                            <a:srgbClr val="FFFFFF"/>
                          </a:solidFill>
                          <a:effectLst/>
                          <a:latin typeface="맑은 고딕" panose="020B0503020000020004" pitchFamily="50" charset="-127"/>
                          <a:ea typeface="맑은 고딕" panose="020B0503020000020004" pitchFamily="50" charset="-127"/>
                        </a:rPr>
                        <a:t>백만원</a:t>
                      </a:r>
                      <a:r>
                        <a:rPr lang="en-US" altLang="ko-KR" sz="900" b="1" i="0" u="none" strike="noStrike">
                          <a:solidFill>
                            <a:srgbClr val="FFFFFF"/>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hMerge="1">
                  <a:txBody>
                    <a:bodyPr/>
                    <a:lstStyle/>
                    <a:p>
                      <a:pPr latinLnBrk="1"/>
                      <a:endParaRPr lang="ko-KR" altLang="en-US"/>
                    </a:p>
                  </a:txBody>
                  <a:tcPr/>
                </a:tc>
                <a:tc>
                  <a:txBody>
                    <a:bodyPr/>
                    <a:lstStyle/>
                    <a:p>
                      <a:pPr algn="ctr" fontAlgn="ctr"/>
                      <a:r>
                        <a:rPr lang="en-US" sz="900" b="1" i="0" u="none" strike="noStrike">
                          <a:solidFill>
                            <a:srgbClr val="FFFFFF"/>
                          </a:solidFill>
                          <a:effectLst/>
                          <a:latin typeface="Arial" panose="020B0604020202020204" pitchFamily="34" charset="0"/>
                          <a:ea typeface="맑은 고딕" panose="020B0503020000020004" pitchFamily="50" charset="-127"/>
                        </a:rPr>
                        <a:t>FY19</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a:solidFill>
                            <a:srgbClr val="FFFFFF"/>
                          </a:solidFill>
                          <a:effectLst/>
                          <a:latin typeface="Arial" panose="020B0604020202020204" pitchFamily="34" charset="0"/>
                          <a:ea typeface="맑은 고딕" panose="020B0503020000020004" pitchFamily="50" charset="-127"/>
                        </a:rPr>
                        <a:t>FY20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a:solidFill>
                            <a:srgbClr val="FFFFFF"/>
                          </a:solidFill>
                          <a:effectLst/>
                          <a:latin typeface="Arial" panose="020B0604020202020204" pitchFamily="34" charset="0"/>
                          <a:ea typeface="맑은 고딕" panose="020B0503020000020004" pitchFamily="50" charset="-127"/>
                        </a:rPr>
                        <a:t>FY21</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4243154495"/>
                  </a:ext>
                </a:extLst>
              </a:tr>
              <a:tr h="152400">
                <a:tc gridSpan="2">
                  <a:txBody>
                    <a:bodyPr/>
                    <a:lstStyle/>
                    <a:p>
                      <a:pPr algn="l"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매출액</a:t>
                      </a:r>
                      <a:endParaRPr lang="ko-KR" altLang="en-US" sz="900" b="1"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98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322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3,728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3645439091"/>
                  </a:ext>
                </a:extLst>
              </a:tr>
              <a:tr h="1524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제품매출</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16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52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2,217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1639380814"/>
                  </a:ext>
                </a:extLst>
              </a:tr>
              <a:tr h="1524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서비스매출</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83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270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1,511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582973637"/>
                  </a:ext>
                </a:extLst>
              </a:tr>
              <a:tr h="152400">
                <a:tc gridSpan="2">
                  <a:txBody>
                    <a:bodyPr/>
                    <a:lstStyle/>
                    <a:p>
                      <a:pPr algn="l"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매출원가</a:t>
                      </a:r>
                      <a:endParaRPr lang="ko-KR" altLang="en-US" sz="900" b="1"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78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188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1,280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750101533"/>
                  </a:ext>
                </a:extLst>
              </a:tr>
              <a:tr h="152400">
                <a:tc gridSpan="2">
                  <a:txBody>
                    <a:bodyPr/>
                    <a:lstStyle/>
                    <a:p>
                      <a:pPr algn="l"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매출총이익</a:t>
                      </a:r>
                      <a:endParaRPr lang="ko-KR" altLang="en-US" sz="900" b="1"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21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134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2,448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3322862872"/>
                  </a:ext>
                </a:extLst>
              </a:tr>
              <a:tr h="1524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ea typeface="맑은 고딕" panose="020B0503020000020004" pitchFamily="50" charset="-127"/>
                        </a:rPr>
                        <a:t>GP%</a:t>
                      </a: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21.0% </a:t>
                      </a:r>
                    </a:p>
                  </a:txBody>
                  <a:tcPr marL="36000" marR="36000" marT="0" marB="0" anchor="ctr">
                    <a:lnL>
                      <a:noFill/>
                    </a:lnL>
                    <a:lnR>
                      <a:noFill/>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41.7% </a:t>
                      </a:r>
                    </a:p>
                  </a:txBody>
                  <a:tcPr marL="36000" marR="36000" marT="0" marB="0" anchor="ctr">
                    <a:lnL>
                      <a:noFill/>
                    </a:lnL>
                    <a:lnR>
                      <a:noFill/>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dirty="0">
                          <a:solidFill>
                            <a:srgbClr val="000000"/>
                          </a:solidFill>
                          <a:effectLst/>
                          <a:latin typeface="Arial" panose="020B0604020202020204" pitchFamily="34" charset="0"/>
                          <a:ea typeface="맑은 고딕" panose="020B0503020000020004" pitchFamily="50" charset="-127"/>
                        </a:rPr>
                        <a:t>65.7%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22549565"/>
                  </a:ext>
                </a:extLst>
              </a:tr>
              <a:tr h="152400">
                <a:tc gridSpan="2">
                  <a:txBody>
                    <a:bodyPr/>
                    <a:lstStyle/>
                    <a:p>
                      <a:pPr algn="l"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판매비와</a:t>
                      </a:r>
                      <a:r>
                        <a:rPr lang="ko-KR" altLang="en-US" sz="900" b="1" i="0" u="none" strike="noStrike">
                          <a:solidFill>
                            <a:srgbClr val="000000"/>
                          </a:solidFill>
                          <a:effectLst/>
                          <a:latin typeface="Arial" panose="020B0604020202020204" pitchFamily="34" charset="0"/>
                          <a:ea typeface="맑은 고딕" panose="020B0503020000020004" pitchFamily="50" charset="-127"/>
                        </a:rPr>
                        <a:t> </a:t>
                      </a: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관리비</a:t>
                      </a:r>
                      <a:endParaRPr lang="ko-KR" altLang="en-US" sz="900" b="1"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227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375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1,127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023872763"/>
                  </a:ext>
                </a:extLst>
              </a:tr>
              <a:tr h="152400">
                <a:tc gridSpan="2">
                  <a:txBody>
                    <a:bodyPr/>
                    <a:lstStyle/>
                    <a:p>
                      <a:pPr algn="l" fontAlgn="ctr"/>
                      <a:r>
                        <a:rPr lang="ko-KR" altLang="en-US" sz="900" b="1" i="0" u="none" strike="noStrike">
                          <a:solidFill>
                            <a:srgbClr val="000000"/>
                          </a:solidFill>
                          <a:effectLst/>
                          <a:latin typeface="맑은 고딕" panose="020B0503020000020004" pitchFamily="50" charset="-127"/>
                          <a:ea typeface="맑은 고딕" panose="020B0503020000020004" pitchFamily="50" charset="-127"/>
                        </a:rPr>
                        <a:t>영업이익</a:t>
                      </a:r>
                      <a:endParaRPr lang="ko-KR" altLang="en-US" sz="900" b="1"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(207)</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(241)</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1,321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251990104"/>
                  </a:ext>
                </a:extLst>
              </a:tr>
              <a:tr h="1524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ea typeface="맑은 고딕" panose="020B0503020000020004" pitchFamily="50" charset="-127"/>
                        </a:rPr>
                        <a:t>EBIT%</a:t>
                      </a: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(210.2)% </a:t>
                      </a:r>
                    </a:p>
                  </a:txBody>
                  <a:tcPr marL="36000" marR="36000" marT="0" marB="0" anchor="ctr">
                    <a:lnL>
                      <a:noFill/>
                    </a:lnL>
                    <a:lnR>
                      <a:noFill/>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(75.0)% </a:t>
                      </a:r>
                    </a:p>
                  </a:txBody>
                  <a:tcPr marL="36000" marR="36000" marT="0" marB="0" anchor="ctr">
                    <a:lnL>
                      <a:noFill/>
                    </a:lnL>
                    <a:lnR>
                      <a:noFill/>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dirty="0">
                          <a:solidFill>
                            <a:srgbClr val="000000"/>
                          </a:solidFill>
                          <a:effectLst/>
                          <a:latin typeface="Arial" panose="020B0604020202020204" pitchFamily="34" charset="0"/>
                          <a:ea typeface="맑은 고딕" panose="020B0503020000020004" pitchFamily="50" charset="-127"/>
                        </a:rPr>
                        <a:t>35.4%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13275638"/>
                  </a:ext>
                </a:extLst>
              </a:tr>
              <a:tr h="152400">
                <a:tc gridSpan="2">
                  <a:txBody>
                    <a:bodyPr/>
                    <a:lstStyle/>
                    <a:p>
                      <a:pPr algn="l" fontAlgn="ctr"/>
                      <a:r>
                        <a:rPr lang="en-US" sz="900" b="1" i="0" u="none" strike="noStrike">
                          <a:solidFill>
                            <a:srgbClr val="000000"/>
                          </a:solidFill>
                          <a:effectLst/>
                          <a:latin typeface="Arial" panose="020B0604020202020204" pitchFamily="34" charset="0"/>
                          <a:ea typeface="맑은 고딕" panose="020B0503020000020004" pitchFamily="50" charset="-127"/>
                        </a:rPr>
                        <a:t>D&amp;A</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570053899"/>
                  </a:ext>
                </a:extLst>
              </a:tr>
              <a:tr h="152400">
                <a:tc gridSpan="2">
                  <a:txBody>
                    <a:bodyPr/>
                    <a:lstStyle/>
                    <a:p>
                      <a:pPr algn="l" fontAlgn="ctr"/>
                      <a:r>
                        <a:rPr lang="en-US" sz="900" b="1" i="0" u="none" strike="noStrike">
                          <a:solidFill>
                            <a:srgbClr val="000000"/>
                          </a:solidFill>
                          <a:effectLst/>
                          <a:latin typeface="Arial" panose="020B0604020202020204" pitchFamily="34" charset="0"/>
                          <a:ea typeface="맑은 고딕" panose="020B0503020000020004" pitchFamily="50" charset="-127"/>
                        </a:rPr>
                        <a:t>EBITDA</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(206)</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(240)</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a:solidFill>
                            <a:srgbClr val="000000"/>
                          </a:solidFill>
                          <a:effectLst/>
                          <a:latin typeface="Arial" panose="020B0604020202020204" pitchFamily="34" charset="0"/>
                          <a:ea typeface="맑은 고딕" panose="020B0503020000020004" pitchFamily="50" charset="-127"/>
                        </a:rPr>
                        <a:t>1,327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3540405617"/>
                  </a:ext>
                </a:extLst>
              </a:tr>
              <a:tr h="152400">
                <a:tc>
                  <a:txBody>
                    <a:bodyPr/>
                    <a:lstStyle/>
                    <a:p>
                      <a:pPr algn="l" fontAlgn="ctr"/>
                      <a:r>
                        <a:rPr lang="ko-KR" altLang="en-US" sz="900" b="0" i="1"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en-US" sz="900" b="0" i="1" u="none" strike="noStrike">
                          <a:solidFill>
                            <a:srgbClr val="000000"/>
                          </a:solidFill>
                          <a:effectLst/>
                          <a:latin typeface="Arial" panose="020B0604020202020204" pitchFamily="34" charset="0"/>
                          <a:ea typeface="맑은 고딕" panose="020B0503020000020004" pitchFamily="50" charset="-127"/>
                        </a:rPr>
                        <a:t>EBITDA%</a:t>
                      </a: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(209.4)% </a:t>
                      </a:r>
                    </a:p>
                  </a:txBody>
                  <a:tcPr marL="36000" marR="36000" marT="0" marB="0" anchor="ctr">
                    <a:lnL>
                      <a:noFill/>
                    </a:lnL>
                    <a:lnR>
                      <a:noFill/>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a:solidFill>
                            <a:srgbClr val="000000"/>
                          </a:solidFill>
                          <a:effectLst/>
                          <a:latin typeface="Arial" panose="020B0604020202020204" pitchFamily="34" charset="0"/>
                          <a:ea typeface="맑은 고딕" panose="020B0503020000020004" pitchFamily="50" charset="-127"/>
                        </a:rPr>
                        <a:t>(74.7)% </a:t>
                      </a:r>
                    </a:p>
                  </a:txBody>
                  <a:tcPr marL="36000" marR="36000" marT="0" marB="0" anchor="ctr">
                    <a:lnL>
                      <a:noFill/>
                    </a:lnL>
                    <a:lnR>
                      <a:noFill/>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0" i="1" u="none" strike="noStrike" dirty="0">
                          <a:solidFill>
                            <a:srgbClr val="000000"/>
                          </a:solidFill>
                          <a:effectLst/>
                          <a:latin typeface="Arial" panose="020B0604020202020204" pitchFamily="34" charset="0"/>
                          <a:ea typeface="맑은 고딕" panose="020B0503020000020004" pitchFamily="50" charset="-127"/>
                        </a:rPr>
                        <a:t>35.6%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99346049"/>
                  </a:ext>
                </a:extLst>
              </a:tr>
            </a:tbl>
          </a:graphicData>
        </a:graphic>
      </p:graphicFrame>
      <p:graphicFrame>
        <p:nvGraphicFramePr>
          <p:cNvPr id="20" name="차트 19">
            <a:extLst>
              <a:ext uri="{FF2B5EF4-FFF2-40B4-BE49-F238E27FC236}">
                <a16:creationId xmlns:a16="http://schemas.microsoft.com/office/drawing/2014/main" id="{0A8E10D7-7766-4DBD-B59F-4B624DC4CF30}"/>
              </a:ext>
            </a:extLst>
          </p:cNvPr>
          <p:cNvGraphicFramePr>
            <a:graphicFrameLocks/>
          </p:cNvGraphicFramePr>
          <p:nvPr>
            <p:extLst>
              <p:ext uri="{D42A27DB-BD31-4B8C-83A1-F6EECF244321}">
                <p14:modId xmlns:p14="http://schemas.microsoft.com/office/powerpoint/2010/main" val="34852676"/>
              </p:ext>
            </p:extLst>
          </p:nvPr>
        </p:nvGraphicFramePr>
        <p:xfrm>
          <a:off x="5108446" y="1174200"/>
          <a:ext cx="4667250" cy="198119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표 2">
            <a:extLst>
              <a:ext uri="{FF2B5EF4-FFF2-40B4-BE49-F238E27FC236}">
                <a16:creationId xmlns:a16="http://schemas.microsoft.com/office/drawing/2014/main" id="{3F9D3B86-1883-47CF-B576-D53013A95F2C}"/>
              </a:ext>
            </a:extLst>
          </p:cNvPr>
          <p:cNvGraphicFramePr>
            <a:graphicFrameLocks noGrp="1"/>
          </p:cNvGraphicFramePr>
          <p:nvPr>
            <p:extLst>
              <p:ext uri="{D42A27DB-BD31-4B8C-83A1-F6EECF244321}">
                <p14:modId xmlns:p14="http://schemas.microsoft.com/office/powerpoint/2010/main" val="1315752252"/>
              </p:ext>
            </p:extLst>
          </p:nvPr>
        </p:nvGraphicFramePr>
        <p:xfrm>
          <a:off x="1133996" y="3326490"/>
          <a:ext cx="3818993" cy="2743200"/>
        </p:xfrm>
        <a:graphic>
          <a:graphicData uri="http://schemas.openxmlformats.org/drawingml/2006/table">
            <a:tbl>
              <a:tblPr/>
              <a:tblGrid>
                <a:gridCol w="188729">
                  <a:extLst>
                    <a:ext uri="{9D8B030D-6E8A-4147-A177-3AD203B41FA5}">
                      <a16:colId xmlns:a16="http://schemas.microsoft.com/office/drawing/2014/main" val="3667166280"/>
                    </a:ext>
                  </a:extLst>
                </a:gridCol>
                <a:gridCol w="1232292">
                  <a:extLst>
                    <a:ext uri="{9D8B030D-6E8A-4147-A177-3AD203B41FA5}">
                      <a16:colId xmlns:a16="http://schemas.microsoft.com/office/drawing/2014/main" val="539847182"/>
                    </a:ext>
                  </a:extLst>
                </a:gridCol>
                <a:gridCol w="799324">
                  <a:extLst>
                    <a:ext uri="{9D8B030D-6E8A-4147-A177-3AD203B41FA5}">
                      <a16:colId xmlns:a16="http://schemas.microsoft.com/office/drawing/2014/main" val="732559950"/>
                    </a:ext>
                  </a:extLst>
                </a:gridCol>
                <a:gridCol w="799324">
                  <a:extLst>
                    <a:ext uri="{9D8B030D-6E8A-4147-A177-3AD203B41FA5}">
                      <a16:colId xmlns:a16="http://schemas.microsoft.com/office/drawing/2014/main" val="3072070669"/>
                    </a:ext>
                  </a:extLst>
                </a:gridCol>
                <a:gridCol w="799324">
                  <a:extLst>
                    <a:ext uri="{9D8B030D-6E8A-4147-A177-3AD203B41FA5}">
                      <a16:colId xmlns:a16="http://schemas.microsoft.com/office/drawing/2014/main" val="382720584"/>
                    </a:ext>
                  </a:extLst>
                </a:gridCol>
              </a:tblGrid>
              <a:tr h="152400">
                <a:tc gridSpan="2">
                  <a:txBody>
                    <a:bodyPr/>
                    <a:lstStyle/>
                    <a:p>
                      <a:pPr algn="l" fontAlgn="ctr"/>
                      <a:r>
                        <a:rPr lang="en-US" altLang="ko-KR" sz="900" b="1" i="0" u="none" strike="noStrike">
                          <a:solidFill>
                            <a:srgbClr val="FFFFFF"/>
                          </a:solidFill>
                          <a:effectLst/>
                          <a:latin typeface="Arial" panose="020B0604020202020204" pitchFamily="34" charset="0"/>
                          <a:ea typeface="맑은 고딕" panose="020B0503020000020004" pitchFamily="50" charset="-127"/>
                        </a:rPr>
                        <a:t>(</a:t>
                      </a:r>
                      <a:r>
                        <a:rPr lang="ko-KR" altLang="en-US" sz="900" b="1" i="0" u="none" strike="noStrike">
                          <a:solidFill>
                            <a:srgbClr val="FFFFFF"/>
                          </a:solidFill>
                          <a:effectLst/>
                          <a:latin typeface="맑은 고딕" panose="020B0503020000020004" pitchFamily="50" charset="-127"/>
                          <a:ea typeface="맑은 고딕" panose="020B0503020000020004" pitchFamily="50" charset="-127"/>
                        </a:rPr>
                        <a:t>단위</a:t>
                      </a:r>
                      <a:r>
                        <a:rPr lang="en-US" altLang="ko-KR" sz="900" b="1" i="0" u="none" strike="noStrike">
                          <a:solidFill>
                            <a:srgbClr val="FFFFFF"/>
                          </a:solidFill>
                          <a:effectLst/>
                          <a:latin typeface="Arial" panose="020B0604020202020204" pitchFamily="34" charset="0"/>
                          <a:ea typeface="맑은 고딕" panose="020B0503020000020004" pitchFamily="50" charset="-127"/>
                        </a:rPr>
                        <a:t>: </a:t>
                      </a:r>
                      <a:r>
                        <a:rPr lang="ko-KR" altLang="en-US" sz="900" b="1" i="0" u="none" strike="noStrike">
                          <a:solidFill>
                            <a:srgbClr val="FFFFFF"/>
                          </a:solidFill>
                          <a:effectLst/>
                          <a:latin typeface="맑은 고딕" panose="020B0503020000020004" pitchFamily="50" charset="-127"/>
                          <a:ea typeface="맑은 고딕" panose="020B0503020000020004" pitchFamily="50" charset="-127"/>
                        </a:rPr>
                        <a:t>백만원</a:t>
                      </a:r>
                      <a:r>
                        <a:rPr lang="en-US" altLang="ko-KR" sz="900" b="1" i="0" u="none" strike="noStrike">
                          <a:solidFill>
                            <a:srgbClr val="FFFFFF"/>
                          </a:solidFill>
                          <a:effectLst/>
                          <a:latin typeface="Arial" panose="020B0604020202020204" pitchFamily="34" charset="0"/>
                          <a:ea typeface="맑은 고딕" panose="020B0503020000020004" pitchFamily="50" charset="-127"/>
                        </a:rPr>
                        <a:t>)</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hMerge="1">
                  <a:txBody>
                    <a:bodyPr/>
                    <a:lstStyle/>
                    <a:p>
                      <a:pPr latinLnBrk="1"/>
                      <a:endParaRPr lang="ko-KR" altLang="en-US"/>
                    </a:p>
                  </a:txBody>
                  <a:tcPr/>
                </a:tc>
                <a:tc>
                  <a:txBody>
                    <a:bodyPr/>
                    <a:lstStyle/>
                    <a:p>
                      <a:pPr algn="ctr" fontAlgn="ctr"/>
                      <a:r>
                        <a:rPr lang="en-US" sz="900" b="1" i="0" u="none" strike="noStrike">
                          <a:solidFill>
                            <a:srgbClr val="FFFFFF"/>
                          </a:solidFill>
                          <a:effectLst/>
                          <a:latin typeface="Arial" panose="020B0604020202020204" pitchFamily="34" charset="0"/>
                          <a:ea typeface="맑은 고딕" panose="020B0503020000020004" pitchFamily="50" charset="-127"/>
                        </a:rPr>
                        <a:t>Dec-19</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a:solidFill>
                            <a:srgbClr val="FFFFFF"/>
                          </a:solidFill>
                          <a:effectLst/>
                          <a:latin typeface="Arial" panose="020B0604020202020204" pitchFamily="34" charset="0"/>
                          <a:ea typeface="맑은 고딕" panose="020B0503020000020004" pitchFamily="50" charset="-127"/>
                        </a:rPr>
                        <a:t>Dec-20</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tc>
                  <a:txBody>
                    <a:bodyPr/>
                    <a:lstStyle/>
                    <a:p>
                      <a:pPr algn="ctr" fontAlgn="ctr"/>
                      <a:r>
                        <a:rPr lang="en-US" sz="900" b="1" i="0" u="none" strike="noStrike">
                          <a:solidFill>
                            <a:srgbClr val="FFFFFF"/>
                          </a:solidFill>
                          <a:effectLst/>
                          <a:latin typeface="Arial" panose="020B0604020202020204" pitchFamily="34" charset="0"/>
                          <a:ea typeface="맑은 고딕" panose="020B0503020000020004" pitchFamily="50" charset="-127"/>
                        </a:rPr>
                        <a:t>Dec-21</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solidFill>
                      <a:srgbClr val="00338D"/>
                    </a:solidFill>
                  </a:tcPr>
                </a:tc>
                <a:extLst>
                  <a:ext uri="{0D108BD9-81ED-4DB2-BD59-A6C34878D82A}">
                    <a16:rowId xmlns:a16="http://schemas.microsoft.com/office/drawing/2014/main" val="3256688733"/>
                  </a:ext>
                </a:extLst>
              </a:tr>
              <a:tr h="152400">
                <a:tc gridSpan="2">
                  <a:txBody>
                    <a:bodyPr/>
                    <a:lstStyle/>
                    <a:p>
                      <a:pPr algn="l" fontAlgn="ctr"/>
                      <a:r>
                        <a:rPr lang="en-US" sz="900" b="1" i="0" u="none" strike="noStrike">
                          <a:solidFill>
                            <a:srgbClr val="000000"/>
                          </a:solidFill>
                          <a:effectLst/>
                          <a:latin typeface="Arial" panose="020B0604020202020204" pitchFamily="34" charset="0"/>
                          <a:ea typeface="맑은 고딕" panose="020B0503020000020004" pitchFamily="50" charset="-127"/>
                        </a:rPr>
                        <a:t>Net Cash</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(115)</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(64)</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570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3094644103"/>
                  </a:ext>
                </a:extLst>
              </a:tr>
              <a:tr h="1524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현금및현금성자산</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10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2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570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1358420917"/>
                  </a:ext>
                </a:extLst>
              </a:tr>
              <a:tr h="1524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차입금</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(126)</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(66)</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123380182"/>
                  </a:ext>
                </a:extLst>
              </a:tr>
              <a:tr h="152400">
                <a:tc gridSpan="2">
                  <a:txBody>
                    <a:bodyPr/>
                    <a:lstStyle/>
                    <a:p>
                      <a:pPr algn="l" fontAlgn="ctr"/>
                      <a:r>
                        <a:rPr lang="en-US" sz="900" b="1" i="0" u="none" strike="noStrike">
                          <a:solidFill>
                            <a:srgbClr val="000000"/>
                          </a:solidFill>
                          <a:effectLst/>
                          <a:latin typeface="Arial" panose="020B0604020202020204" pitchFamily="34" charset="0"/>
                          <a:ea typeface="맑은 고딕" panose="020B0503020000020004" pitchFamily="50" charset="-127"/>
                        </a:rPr>
                        <a:t>WC</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21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(23)</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738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510613809"/>
                  </a:ext>
                </a:extLst>
              </a:tr>
              <a:tr h="1524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매출채권</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27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289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105215094"/>
                  </a:ext>
                </a:extLst>
              </a:tr>
              <a:tr h="1524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재고자산</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494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270180218"/>
                  </a:ext>
                </a:extLst>
              </a:tr>
              <a:tr h="1524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매입채무</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(6)</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(23)</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(45)</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144561699"/>
                  </a:ext>
                </a:extLst>
              </a:tr>
              <a:tr h="152400">
                <a:tc gridSpan="2">
                  <a:txBody>
                    <a:bodyPr/>
                    <a:lstStyle/>
                    <a:p>
                      <a:pPr algn="l" fontAlgn="ctr"/>
                      <a:r>
                        <a:rPr lang="en-US" sz="900" b="1" i="0" u="none" strike="noStrike">
                          <a:solidFill>
                            <a:srgbClr val="000000"/>
                          </a:solidFill>
                          <a:effectLst/>
                          <a:latin typeface="Arial" panose="020B0604020202020204" pitchFamily="34" charset="0"/>
                          <a:ea typeface="맑은 고딕" panose="020B0503020000020004" pitchFamily="50" charset="-127"/>
                        </a:rPr>
                        <a:t>PP&amp;E</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443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444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931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2130006352"/>
                  </a:ext>
                </a:extLst>
              </a:tr>
              <a:tr h="1524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공구기구비품</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0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0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628486292"/>
                  </a:ext>
                </a:extLst>
              </a:tr>
              <a:tr h="1524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개발비</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442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442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873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403467351"/>
                  </a:ext>
                </a:extLst>
              </a:tr>
              <a:tr h="1524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기타</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1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3 </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57 </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399396124"/>
                  </a:ext>
                </a:extLst>
              </a:tr>
              <a:tr h="152400">
                <a:tc gridSpan="2">
                  <a:txBody>
                    <a:bodyPr/>
                    <a:lstStyle/>
                    <a:p>
                      <a:pPr algn="l" fontAlgn="ctr"/>
                      <a:r>
                        <a:rPr lang="en-US" sz="900" b="1" i="0" u="none" strike="noStrike">
                          <a:solidFill>
                            <a:srgbClr val="000000"/>
                          </a:solidFill>
                          <a:effectLst/>
                          <a:latin typeface="Arial" panose="020B0604020202020204" pitchFamily="34" charset="0"/>
                          <a:ea typeface="맑은 고딕" panose="020B0503020000020004" pitchFamily="50" charset="-127"/>
                        </a:rPr>
                        <a:t>Others</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(114)</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60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60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dot"/>
                      <a:round/>
                      <a:headEnd type="none" w="med" len="med"/>
                      <a:tailEnd type="none" w="med" len="med"/>
                    </a:lnB>
                  </a:tcPr>
                </a:tc>
                <a:extLst>
                  <a:ext uri="{0D108BD9-81ED-4DB2-BD59-A6C34878D82A}">
                    <a16:rowId xmlns:a16="http://schemas.microsoft.com/office/drawing/2014/main" val="1879992530"/>
                  </a:ext>
                </a:extLst>
              </a:tr>
              <a:tr h="1524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선금급</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62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63 </a:t>
                      </a:r>
                    </a:p>
                  </a:txBody>
                  <a:tcPr marL="36000" marR="36000" marT="0" marB="0" anchor="ctr">
                    <a:lnL>
                      <a:noFill/>
                    </a:lnL>
                    <a:lnR>
                      <a:noFill/>
                    </a:lnR>
                    <a:lnT w="6350" cap="flat" cmpd="sng" algn="ctr">
                      <a:solidFill>
                        <a:srgbClr val="005EB8"/>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7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dot"/>
                      <a:round/>
                      <a:headEnd type="none" w="med" len="med"/>
                      <a:tailEnd type="none" w="med" len="med"/>
                    </a:lnT>
                    <a:lnB>
                      <a:noFill/>
                    </a:lnB>
                  </a:tcPr>
                </a:tc>
                <a:extLst>
                  <a:ext uri="{0D108BD9-81ED-4DB2-BD59-A6C34878D82A}">
                    <a16:rowId xmlns:a16="http://schemas.microsoft.com/office/drawing/2014/main" val="3088507555"/>
                  </a:ext>
                </a:extLst>
              </a:tr>
              <a:tr h="1524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보증금</a:t>
                      </a:r>
                      <a:endParaRPr lang="ko-KR" altLang="en-US" sz="9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50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80 </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124 </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1740337878"/>
                  </a:ext>
                </a:extLst>
              </a:tr>
              <a:tr h="1524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a:noFill/>
                    </a:lnB>
                  </a:tcPr>
                </a:tc>
                <a:tc>
                  <a:txBody>
                    <a:bodyPr/>
                    <a:lstStyle/>
                    <a:p>
                      <a:pPr algn="l" fontAlgn="ctr"/>
                      <a:r>
                        <a:rPr lang="ko-KR" altLang="en-US" sz="900" b="0" i="0" u="none" strike="noStrike">
                          <a:solidFill>
                            <a:srgbClr val="000000"/>
                          </a:solidFill>
                          <a:effectLst/>
                          <a:latin typeface="맑은 고딕" panose="020B0503020000020004" pitchFamily="50" charset="-127"/>
                          <a:ea typeface="맑은 고딕" panose="020B0503020000020004" pitchFamily="50" charset="-127"/>
                        </a:rPr>
                        <a:t>미지급금</a:t>
                      </a:r>
                    </a:p>
                  </a:txBody>
                  <a:tcPr marL="36000" marR="36000" marT="0" marB="0" anchor="ctr">
                    <a:lnL w="6350" cap="flat" cmpd="sng" algn="ctr">
                      <a:solidFill>
                        <a:srgbClr val="005EB8"/>
                      </a:solidFill>
                      <a:prstDash val="dot"/>
                      <a:round/>
                      <a:headEnd type="none" w="med" len="med"/>
                      <a:tailEnd type="none" w="med" len="med"/>
                    </a:lnL>
                    <a:lnR>
                      <a:noFill/>
                    </a:lnR>
                    <a:lnT>
                      <a:noFill/>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(167)</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(65)</a:t>
                      </a:r>
                    </a:p>
                  </a:txBody>
                  <a:tcPr marL="36000" marR="36000" marT="0" marB="0" anchor="ctr">
                    <a:lnL>
                      <a:noFill/>
                    </a:lnL>
                    <a:lnR>
                      <a:noFill/>
                    </a:lnR>
                    <a:lnT>
                      <a:noFill/>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(49)</a:t>
                      </a:r>
                    </a:p>
                  </a:txBody>
                  <a:tcPr marL="36000" marR="36000" marT="0" marB="0" anchor="ctr">
                    <a:lnL>
                      <a:noFill/>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2476861692"/>
                  </a:ext>
                </a:extLst>
              </a:tr>
              <a:tr h="152400">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5EB8"/>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fontAlgn="ctr"/>
                      <a:r>
                        <a:rPr lang="ko-KR" altLang="en-US" sz="900" b="0" i="0" u="none" strike="noStrike">
                          <a:solidFill>
                            <a:srgbClr val="000000"/>
                          </a:solidFill>
                          <a:effectLst/>
                          <a:latin typeface="Arial" panose="020B0604020202020204" pitchFamily="34" charset="0"/>
                          <a:ea typeface="맑은 고딕" panose="020B0503020000020004" pitchFamily="50" charset="-127"/>
                        </a:rPr>
                        <a:t>기타</a:t>
                      </a:r>
                    </a:p>
                  </a:txBody>
                  <a:tcPr marL="36000" marR="36000" marT="0" marB="0" anchor="ctr">
                    <a:lnL w="6350" cap="flat" cmpd="sng" algn="ctr">
                      <a:solidFill>
                        <a:srgbClr val="005EB8"/>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맑은 고딕" panose="020B0503020000020004" pitchFamily="50" charset="-127"/>
                        </a:rPr>
                        <a:t>(58)</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(17)</a:t>
                      </a:r>
                    </a:p>
                  </a:txBody>
                  <a:tcPr marL="36000" marR="36000" marT="0"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맑은 고딕" panose="020B0503020000020004" pitchFamily="50" charset="-127"/>
                        </a:rPr>
                        <a:t>(21)</a:t>
                      </a:r>
                    </a:p>
                  </a:txBody>
                  <a:tcPr marL="36000" marR="36000" marT="0" marB="0" anchor="ctr">
                    <a:lnL>
                      <a:noFill/>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161414945"/>
                  </a:ext>
                </a:extLst>
              </a:tr>
              <a:tr h="152400">
                <a:tc gridSpan="2">
                  <a:txBody>
                    <a:bodyPr/>
                    <a:lstStyle/>
                    <a:p>
                      <a:pPr algn="l" fontAlgn="ctr"/>
                      <a:r>
                        <a:rPr lang="en-US" sz="900" b="1" i="0" u="none" strike="noStrike">
                          <a:solidFill>
                            <a:srgbClr val="000000"/>
                          </a:solidFill>
                          <a:effectLst/>
                          <a:latin typeface="Arial" panose="020B0604020202020204" pitchFamily="34" charset="0"/>
                          <a:ea typeface="맑은 고딕" panose="020B0503020000020004" pitchFamily="50" charset="-127"/>
                        </a:rPr>
                        <a:t>NAV</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235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417 </a:t>
                      </a:r>
                    </a:p>
                  </a:txBody>
                  <a:tcPr marL="36000" marR="36000" marT="0"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fontAlgn="ctr"/>
                      <a:r>
                        <a:rPr lang="en-US" altLang="ko-KR" sz="900" b="1" i="0" u="none" strike="noStrike" dirty="0">
                          <a:solidFill>
                            <a:srgbClr val="000000"/>
                          </a:solidFill>
                          <a:effectLst/>
                          <a:latin typeface="Arial" panose="020B0604020202020204" pitchFamily="34" charset="0"/>
                          <a:ea typeface="맑은 고딕" panose="020B0503020000020004" pitchFamily="50" charset="-127"/>
                        </a:rPr>
                        <a:t>2,300 </a:t>
                      </a:r>
                    </a:p>
                  </a:txBody>
                  <a:tcPr marL="36000" marR="36000" marT="0" marB="0" anchor="ctr">
                    <a:lnL>
                      <a:noFill/>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277727932"/>
                  </a:ext>
                </a:extLst>
              </a:tr>
            </a:tbl>
          </a:graphicData>
        </a:graphic>
      </p:graphicFrame>
      <p:graphicFrame>
        <p:nvGraphicFramePr>
          <p:cNvPr id="15" name="차트 14">
            <a:extLst>
              <a:ext uri="{FF2B5EF4-FFF2-40B4-BE49-F238E27FC236}">
                <a16:creationId xmlns:a16="http://schemas.microsoft.com/office/drawing/2014/main" id="{EC1CF256-DFE0-4722-89DF-575A17038354}"/>
              </a:ext>
            </a:extLst>
          </p:cNvPr>
          <p:cNvGraphicFramePr>
            <a:graphicFrameLocks/>
          </p:cNvGraphicFramePr>
          <p:nvPr>
            <p:extLst>
              <p:ext uri="{D42A27DB-BD31-4B8C-83A1-F6EECF244321}">
                <p14:modId xmlns:p14="http://schemas.microsoft.com/office/powerpoint/2010/main" val="1580215036"/>
              </p:ext>
            </p:extLst>
          </p:nvPr>
        </p:nvGraphicFramePr>
        <p:xfrm>
          <a:off x="5108446" y="3326490"/>
          <a:ext cx="466725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95454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표 5">
            <a:extLst>
              <a:ext uri="{FF2B5EF4-FFF2-40B4-BE49-F238E27FC236}">
                <a16:creationId xmlns:a16="http://schemas.microsoft.com/office/drawing/2014/main" id="{EAC0992B-B79C-452C-AAFE-618A02083E62}"/>
              </a:ext>
            </a:extLst>
          </p:cNvPr>
          <p:cNvGraphicFramePr>
            <a:graphicFrameLocks noGrp="1"/>
          </p:cNvGraphicFramePr>
          <p:nvPr>
            <p:extLst>
              <p:ext uri="{D42A27DB-BD31-4B8C-83A1-F6EECF244321}">
                <p14:modId xmlns:p14="http://schemas.microsoft.com/office/powerpoint/2010/main" val="532980235"/>
              </p:ext>
            </p:extLst>
          </p:nvPr>
        </p:nvGraphicFramePr>
        <p:xfrm>
          <a:off x="1134000" y="1098000"/>
          <a:ext cx="4827619" cy="3080385"/>
        </p:xfrm>
        <a:graphic>
          <a:graphicData uri="http://schemas.openxmlformats.org/drawingml/2006/table">
            <a:tbl>
              <a:tblPr/>
              <a:tblGrid>
                <a:gridCol w="110031">
                  <a:extLst>
                    <a:ext uri="{9D8B030D-6E8A-4147-A177-3AD203B41FA5}">
                      <a16:colId xmlns:a16="http://schemas.microsoft.com/office/drawing/2014/main" val="1198858470"/>
                    </a:ext>
                  </a:extLst>
                </a:gridCol>
                <a:gridCol w="1301404">
                  <a:extLst>
                    <a:ext uri="{9D8B030D-6E8A-4147-A177-3AD203B41FA5}">
                      <a16:colId xmlns:a16="http://schemas.microsoft.com/office/drawing/2014/main" val="3586205692"/>
                    </a:ext>
                  </a:extLst>
                </a:gridCol>
                <a:gridCol w="854046">
                  <a:extLst>
                    <a:ext uri="{9D8B030D-6E8A-4147-A177-3AD203B41FA5}">
                      <a16:colId xmlns:a16="http://schemas.microsoft.com/office/drawing/2014/main" val="1132309619"/>
                    </a:ext>
                  </a:extLst>
                </a:gridCol>
                <a:gridCol w="854046">
                  <a:extLst>
                    <a:ext uri="{9D8B030D-6E8A-4147-A177-3AD203B41FA5}">
                      <a16:colId xmlns:a16="http://schemas.microsoft.com/office/drawing/2014/main" val="3058315916"/>
                    </a:ext>
                  </a:extLst>
                </a:gridCol>
                <a:gridCol w="854046">
                  <a:extLst>
                    <a:ext uri="{9D8B030D-6E8A-4147-A177-3AD203B41FA5}">
                      <a16:colId xmlns:a16="http://schemas.microsoft.com/office/drawing/2014/main" val="1727615684"/>
                    </a:ext>
                  </a:extLst>
                </a:gridCol>
                <a:gridCol w="854046">
                  <a:extLst>
                    <a:ext uri="{9D8B030D-6E8A-4147-A177-3AD203B41FA5}">
                      <a16:colId xmlns:a16="http://schemas.microsoft.com/office/drawing/2014/main" val="2638069914"/>
                    </a:ext>
                  </a:extLst>
                </a:gridCol>
              </a:tblGrid>
              <a:tr h="146685">
                <a:tc gridSpan="2">
                  <a:txBody>
                    <a:bodyPr/>
                    <a:lstStyle/>
                    <a:p>
                      <a:pPr algn="l" fontAlgn="ctr"/>
                      <a:r>
                        <a:rPr lang="en-US" altLang="ko-KR" sz="900" b="1" i="0" u="none" strike="noStrike" dirty="0">
                          <a:solidFill>
                            <a:srgbClr val="FFFFFF"/>
                          </a:solidFill>
                          <a:effectLst/>
                          <a:latin typeface="Arial" panose="020B0604020202020204" pitchFamily="34" charset="0"/>
                          <a:ea typeface="+mn-ea"/>
                          <a:cs typeface="Arial" panose="020B0604020202020204" pitchFamily="34" charset="0"/>
                        </a:rPr>
                        <a:t>(</a:t>
                      </a:r>
                      <a:r>
                        <a:rPr lang="ko-KR" altLang="en-US" sz="900" b="1" i="0" u="none" strike="noStrike" dirty="0">
                          <a:solidFill>
                            <a:srgbClr val="FFFFFF"/>
                          </a:solidFill>
                          <a:effectLst/>
                          <a:latin typeface="Arial" panose="020B0604020202020204" pitchFamily="34" charset="0"/>
                          <a:ea typeface="+mn-ea"/>
                          <a:cs typeface="Arial" panose="020B0604020202020204" pitchFamily="34" charset="0"/>
                        </a:rPr>
                        <a:t>단위</a:t>
                      </a:r>
                      <a:r>
                        <a:rPr lang="en-US" altLang="ko-KR" sz="900" b="1" i="0" u="none" strike="noStrike" dirty="0">
                          <a:solidFill>
                            <a:srgbClr val="FFFFFF"/>
                          </a:solidFill>
                          <a:effectLst/>
                          <a:latin typeface="Arial" panose="020B0604020202020204" pitchFamily="34" charset="0"/>
                          <a:ea typeface="+mn-ea"/>
                          <a:cs typeface="Arial" panose="020B0604020202020204" pitchFamily="34" charset="0"/>
                        </a:rPr>
                        <a:t>: </a:t>
                      </a:r>
                      <a:r>
                        <a:rPr lang="ko-KR" altLang="en-US" sz="900" b="1" i="0" u="none" strike="noStrike" dirty="0">
                          <a:solidFill>
                            <a:srgbClr val="FFFFFF"/>
                          </a:solidFill>
                          <a:effectLst/>
                          <a:latin typeface="Arial" panose="020B0604020202020204" pitchFamily="34" charset="0"/>
                          <a:ea typeface="+mn-ea"/>
                          <a:cs typeface="Arial" panose="020B0604020202020204" pitchFamily="34" charset="0"/>
                        </a:rPr>
                        <a:t>백만원</a:t>
                      </a:r>
                      <a:r>
                        <a:rPr lang="en-US" altLang="ko-KR" sz="900" b="1" i="0" u="none" strike="noStrike" dirty="0">
                          <a:solidFill>
                            <a:srgbClr val="FFFFFF"/>
                          </a:solidFill>
                          <a:effectLst/>
                          <a:latin typeface="Arial" panose="020B0604020202020204" pitchFamily="34" charset="0"/>
                          <a:ea typeface="+mn-ea"/>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hMerge="1">
                  <a:txBody>
                    <a:bodyPr/>
                    <a:lstStyle/>
                    <a:p>
                      <a:pPr latinLnBrk="1"/>
                      <a:endParaRPr lang="ko-KR" altLang="en-US"/>
                    </a:p>
                  </a:txBody>
                  <a:tcPr/>
                </a:tc>
                <a:tc>
                  <a:txBody>
                    <a:bodyPr/>
                    <a:lstStyle/>
                    <a:p>
                      <a:pPr algn="ctr" rtl="0" fontAlgn="ctr"/>
                      <a:r>
                        <a:rPr lang="en-US" sz="900" b="1" i="0" u="none" strike="noStrike" dirty="0">
                          <a:solidFill>
                            <a:srgbClr val="FFFFFF"/>
                          </a:solidFill>
                          <a:effectLst/>
                          <a:latin typeface="Arial" panose="020B0604020202020204" pitchFamily="34" charset="0"/>
                          <a:ea typeface="+mn-ea"/>
                          <a:cs typeface="Arial" panose="020B0604020202020204" pitchFamily="34" charset="0"/>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ea typeface="+mn-ea"/>
                          <a:cs typeface="Arial" panose="020B0604020202020204" pitchFamily="34" charset="0"/>
                        </a:rPr>
                        <a:t>FY20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900" b="1" i="0" u="none" strike="noStrike" dirty="0">
                          <a:solidFill>
                            <a:srgbClr val="FFFFFF"/>
                          </a:solidFill>
                          <a:effectLst/>
                          <a:latin typeface="Arial" panose="020B0604020202020204" pitchFamily="34" charset="0"/>
                          <a:ea typeface="+mn-ea"/>
                          <a:cs typeface="Arial" panose="020B0604020202020204" pitchFamily="34" charset="0"/>
                        </a:rPr>
                        <a:t>FY21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fontAlgn="ctr"/>
                      <a:r>
                        <a:rPr lang="en-US" sz="900" b="1" i="0" u="none" strike="noStrike" dirty="0">
                          <a:solidFill>
                            <a:srgbClr val="FFFFFF"/>
                          </a:solidFill>
                          <a:effectLst/>
                          <a:latin typeface="Arial" panose="020B0604020202020204" pitchFamily="34" charset="0"/>
                          <a:ea typeface="+mn-ea"/>
                          <a:cs typeface="Arial" panose="020B0604020202020204" pitchFamily="34" charset="0"/>
                        </a:rPr>
                        <a:t>Total</a:t>
                      </a:r>
                      <a:r>
                        <a:rPr lang="en-US" sz="900" b="1" i="0" u="none" strike="noStrike" baseline="30000" dirty="0">
                          <a:solidFill>
                            <a:srgbClr val="FFFFFF"/>
                          </a:solidFill>
                          <a:effectLst/>
                          <a:latin typeface="Arial" panose="020B0604020202020204" pitchFamily="34" charset="0"/>
                          <a:ea typeface="+mn-ea"/>
                          <a:cs typeface="Arial" panose="020B0604020202020204" pitchFamily="34" charset="0"/>
                        </a:rPr>
                        <a:t>1</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1297959179"/>
                  </a:ext>
                </a:extLst>
              </a:tr>
              <a:tr h="146685">
                <a:tc gridSpan="2">
                  <a:txBody>
                    <a:bodyPr/>
                    <a:lstStyle/>
                    <a:p>
                      <a:pPr algn="l" fontAlgn="ctr"/>
                      <a:r>
                        <a:rPr lang="ko-KR" altLang="en-US" sz="900" b="1" i="0" u="none" strike="noStrike" dirty="0">
                          <a:solidFill>
                            <a:srgbClr val="000000"/>
                          </a:solidFill>
                          <a:effectLst/>
                          <a:latin typeface="Arial" panose="020B0604020202020204" pitchFamily="34" charset="0"/>
                          <a:ea typeface="+mn-ea"/>
                          <a:cs typeface="Arial" panose="020B0604020202020204" pitchFamily="34" charset="0"/>
                        </a:rPr>
                        <a:t>기초 </a:t>
                      </a:r>
                      <a:r>
                        <a:rPr lang="en-US" sz="900" b="1" i="0" u="none" strike="noStrike" dirty="0">
                          <a:solidFill>
                            <a:srgbClr val="000000"/>
                          </a:solidFill>
                          <a:effectLst/>
                          <a:latin typeface="Arial" panose="020B0604020202020204" pitchFamily="34" charset="0"/>
                          <a:ea typeface="+mn-ea"/>
                          <a:cs typeface="Arial" panose="020B0604020202020204" pitchFamily="34" charset="0"/>
                        </a:rPr>
                        <a:t>Cash</a:t>
                      </a:r>
                      <a:endParaRPr lang="en-US" sz="900" b="1" i="0" u="none" strike="noStrike" baseline="30000"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5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10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2 </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5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494824734"/>
                  </a:ext>
                </a:extLst>
              </a:tr>
              <a:tr h="146685">
                <a:tc gridSpan="2">
                  <a:txBody>
                    <a:bodyPr/>
                    <a:lstStyle/>
                    <a:p>
                      <a:pPr algn="l" fontAlgn="ctr"/>
                      <a:r>
                        <a:rPr lang="en-US" sz="900" b="1" i="0" u="none" strike="noStrike" dirty="0">
                          <a:solidFill>
                            <a:srgbClr val="000000"/>
                          </a:solidFill>
                          <a:effectLst/>
                          <a:latin typeface="Arial" panose="020B0604020202020204" pitchFamily="34" charset="0"/>
                          <a:ea typeface="+mn-ea"/>
                          <a:cs typeface="Arial" panose="020B0604020202020204" pitchFamily="34" charset="0"/>
                        </a:rPr>
                        <a:t>Revenue</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98 </a:t>
                      </a:r>
                    </a:p>
                  </a:txBody>
                  <a:tcPr marL="36000" marR="36000" marT="9525"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322 </a:t>
                      </a:r>
                    </a:p>
                  </a:txBody>
                  <a:tcPr marL="36000" marR="36000" marT="9525" marB="0" anchor="ctr">
                    <a:lnL>
                      <a:noFill/>
                    </a:lnL>
                    <a:lnR>
                      <a:noFill/>
                    </a:lnR>
                    <a:lnT w="6350" cap="flat" cmpd="sng" algn="ctr">
                      <a:solidFill>
                        <a:srgbClr val="005EB8"/>
                      </a:solidFill>
                      <a:prstDash val="solid"/>
                      <a:round/>
                      <a:headEnd type="none" w="med" len="med"/>
                      <a:tailEnd type="none" w="med" len="med"/>
                    </a:lnT>
                    <a:lnB>
                      <a:noFill/>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3,728 </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tc>
                  <a:txBody>
                    <a:bodyPr/>
                    <a:lstStyle/>
                    <a:p>
                      <a:pPr algn="r" rtl="0" fontAlgn="ctr"/>
                      <a:r>
                        <a:rPr lang="ko-KR" altLang="en-US" sz="900" b="1"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a:noFill/>
                    </a:lnB>
                  </a:tcPr>
                </a:tc>
                <a:extLst>
                  <a:ext uri="{0D108BD9-81ED-4DB2-BD59-A6C34878D82A}">
                    <a16:rowId xmlns:a16="http://schemas.microsoft.com/office/drawing/2014/main" val="1313388313"/>
                  </a:ext>
                </a:extLst>
              </a:tr>
              <a:tr h="146685">
                <a:tc gridSpan="2">
                  <a:txBody>
                    <a:bodyPr/>
                    <a:lstStyle/>
                    <a:p>
                      <a:pPr algn="l" fontAlgn="ctr"/>
                      <a:r>
                        <a:rPr lang="en-US" sz="900" b="1" i="0" u="none" strike="noStrike" dirty="0">
                          <a:solidFill>
                            <a:srgbClr val="000000"/>
                          </a:solidFill>
                          <a:effectLst/>
                          <a:latin typeface="Arial" panose="020B0604020202020204" pitchFamily="34" charset="0"/>
                          <a:ea typeface="+mn-ea"/>
                          <a:cs typeface="Arial" panose="020B0604020202020204" pitchFamily="34" charset="0"/>
                        </a:rPr>
                        <a:t>EBITDA</a:t>
                      </a:r>
                    </a:p>
                  </a:txBody>
                  <a:tcPr marL="36000" marR="36000" marT="0" marB="0" anchor="ctr">
                    <a:lnL w="6350" cap="flat" cmpd="sng" algn="ctr">
                      <a:solidFill>
                        <a:srgbClr val="005EB8"/>
                      </a:solidFill>
                      <a:prstDash val="solid"/>
                      <a:round/>
                      <a:headEnd type="none" w="med" len="med"/>
                      <a:tailEnd type="none" w="med" len="med"/>
                    </a:lnL>
                    <a:lnR>
                      <a:noFill/>
                    </a:lnR>
                    <a:lnT>
                      <a:noFill/>
                    </a:lnT>
                    <a:lnB>
                      <a:noFill/>
                    </a:lnB>
                  </a:tcPr>
                </a:tc>
                <a:tc hMerge="1">
                  <a:txBody>
                    <a:bodyPr/>
                    <a:lstStyle/>
                    <a:p>
                      <a:pPr latinLnBrk="1"/>
                      <a:endParaRPr lang="ko-KR" altLang="en-US"/>
                    </a:p>
                  </a:txBody>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(206)</a:t>
                      </a:r>
                    </a:p>
                  </a:txBody>
                  <a:tcPr marL="36000" marR="36000" marT="9525" marB="0" anchor="ctr">
                    <a:lnL>
                      <a:noFill/>
                    </a:lnL>
                    <a:lnR>
                      <a:noFill/>
                    </a:lnR>
                    <a:lnT>
                      <a:noFill/>
                    </a:lnT>
                    <a:lnB>
                      <a:noFill/>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(240)</a:t>
                      </a:r>
                    </a:p>
                  </a:txBody>
                  <a:tcPr marL="36000" marR="36000" marT="9525" marB="0" anchor="ctr">
                    <a:lnL>
                      <a:noFill/>
                    </a:lnL>
                    <a:lnR>
                      <a:noFill/>
                    </a:lnR>
                    <a:lnT>
                      <a:noFill/>
                    </a:lnT>
                    <a:lnB>
                      <a:noFill/>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1,327 </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ko-KR" altLang="en-US" sz="900" b="1"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3338460389"/>
                  </a:ext>
                </a:extLst>
              </a:tr>
              <a:tr h="146685">
                <a:tc gridSpan="2">
                  <a:txBody>
                    <a:bodyPr/>
                    <a:lstStyle/>
                    <a:p>
                      <a:pPr algn="l" fontAlgn="ctr"/>
                      <a:r>
                        <a:rPr lang="en-US" sz="900" b="0" i="1" u="none" strike="noStrike" dirty="0">
                          <a:solidFill>
                            <a:schemeClr val="tx1"/>
                          </a:solidFill>
                          <a:effectLst/>
                          <a:latin typeface="Arial" panose="020B0604020202020204" pitchFamily="34" charset="0"/>
                          <a:ea typeface="+mn-ea"/>
                          <a:cs typeface="Arial" panose="020B0604020202020204" pitchFamily="34" charset="0"/>
                        </a:rPr>
                        <a:t>EBITDA%</a:t>
                      </a:r>
                    </a:p>
                  </a:txBody>
                  <a:tcPr marL="36000" marR="36000" marT="0" marB="0" anchor="ctr">
                    <a:lnL w="6350" cap="flat" cmpd="sng" algn="ctr">
                      <a:solidFill>
                        <a:srgbClr val="005EB8"/>
                      </a:solidFill>
                      <a:prstDash val="solid"/>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900" b="0" i="1" u="none" strike="noStrike">
                          <a:solidFill>
                            <a:srgbClr val="000000"/>
                          </a:solidFill>
                          <a:effectLst/>
                          <a:latin typeface="Arial" panose="020B0604020202020204" pitchFamily="34" charset="0"/>
                          <a:ea typeface="+mn-ea"/>
                          <a:cs typeface="Arial" panose="020B0604020202020204" pitchFamily="34" charset="0"/>
                        </a:rPr>
                        <a:t>(209.4%)</a:t>
                      </a:r>
                    </a:p>
                  </a:txBody>
                  <a:tcPr marL="36000" marR="36000" marT="9525"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dirty="0">
                          <a:solidFill>
                            <a:srgbClr val="000000"/>
                          </a:solidFill>
                          <a:effectLst/>
                          <a:latin typeface="Arial" panose="020B0604020202020204" pitchFamily="34" charset="0"/>
                          <a:ea typeface="+mn-ea"/>
                          <a:cs typeface="Arial" panose="020B0604020202020204" pitchFamily="34" charset="0"/>
                        </a:rPr>
                        <a:t>(74.7%)</a:t>
                      </a:r>
                    </a:p>
                  </a:txBody>
                  <a:tcPr marL="36000" marR="36000" marT="9525"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1" u="none" strike="noStrike" dirty="0">
                          <a:solidFill>
                            <a:srgbClr val="000000"/>
                          </a:solidFill>
                          <a:effectLst/>
                          <a:latin typeface="Arial" panose="020B0604020202020204" pitchFamily="34" charset="0"/>
                          <a:ea typeface="+mn-ea"/>
                          <a:cs typeface="Arial" panose="020B0604020202020204" pitchFamily="34" charset="0"/>
                        </a:rPr>
                        <a:t>35.6%</a:t>
                      </a:r>
                    </a:p>
                  </a:txBody>
                  <a:tcPr marL="36000" marR="36000" marT="9525"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rtl="0" fontAlgn="ctr"/>
                      <a:r>
                        <a:rPr lang="ko-KR" altLang="en-US" sz="900" b="0" i="1"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3576579519"/>
                  </a:ext>
                </a:extLst>
              </a:tr>
              <a:tr h="146685">
                <a:tc gridSpan="2">
                  <a:txBody>
                    <a:bodyPr/>
                    <a:lstStyle/>
                    <a:p>
                      <a:pPr algn="l" fontAlgn="ctr"/>
                      <a:r>
                        <a:rPr lang="ko-KR" altLang="en-US" sz="900" b="1" i="0" u="none" strike="noStrike" dirty="0">
                          <a:solidFill>
                            <a:srgbClr val="000000"/>
                          </a:solidFill>
                          <a:effectLst/>
                          <a:latin typeface="Arial" panose="020B0604020202020204" pitchFamily="34" charset="0"/>
                          <a:ea typeface="+mn-ea"/>
                          <a:cs typeface="Arial" panose="020B0604020202020204" pitchFamily="34" charset="0"/>
                        </a:rPr>
                        <a:t>영업</a:t>
                      </a:r>
                      <a:r>
                        <a:rPr lang="en-US" sz="900" b="1" i="0" u="none" strike="noStrike" dirty="0">
                          <a:solidFill>
                            <a:srgbClr val="000000"/>
                          </a:solidFill>
                          <a:effectLst/>
                          <a:latin typeface="Arial" panose="020B0604020202020204" pitchFamily="34" charset="0"/>
                          <a:ea typeface="+mn-ea"/>
                          <a:cs typeface="Arial" panose="020B0604020202020204" pitchFamily="34" charset="0"/>
                        </a:rPr>
                        <a:t>CF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42 </a:t>
                      </a:r>
                    </a:p>
                  </a:txBody>
                  <a:tcPr marL="36000" marR="36000" marT="9525"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(79)</a:t>
                      </a:r>
                    </a:p>
                  </a:txBody>
                  <a:tcPr marL="36000" marR="36000" marT="9525"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1,164 </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1,127 </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443168094"/>
                  </a:ext>
                </a:extLst>
              </a:tr>
              <a:tr h="146685">
                <a:tc>
                  <a:txBody>
                    <a:bodyPr/>
                    <a:lstStyle/>
                    <a:p>
                      <a:pPr algn="l"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매출 현금유입</a:t>
                      </a:r>
                      <a:endParaRPr lang="en-US" sz="9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9525"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128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292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3,439 </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3,859 </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4234151922"/>
                  </a:ext>
                </a:extLst>
              </a:tr>
              <a:tr h="146685">
                <a:tc>
                  <a:txBody>
                    <a:bodyPr/>
                    <a:lstStyle/>
                    <a:p>
                      <a:pPr algn="l"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정부보조사업 현금유입</a:t>
                      </a:r>
                      <a:r>
                        <a:rPr lang="en-US" altLang="ko-KR" sz="900" b="0" i="0" u="none" strike="noStrike" baseline="30000" dirty="0">
                          <a:solidFill>
                            <a:srgbClr val="000000"/>
                          </a:solidFill>
                          <a:effectLst/>
                          <a:latin typeface="Arial" panose="020B0604020202020204" pitchFamily="34" charset="0"/>
                          <a:ea typeface="+mn-ea"/>
                          <a:cs typeface="Arial" panose="020B0604020202020204" pitchFamily="34" charset="0"/>
                        </a:rPr>
                        <a:t>2</a:t>
                      </a:r>
                      <a:endParaRPr lang="en-US" sz="900" b="0" i="0" u="none" strike="noStrike" baseline="30000" dirty="0">
                        <a:solidFill>
                          <a:srgbClr val="000000"/>
                        </a:solidFill>
                        <a:effectLst/>
                        <a:latin typeface="Arial" panose="020B0604020202020204" pitchFamily="34" charset="0"/>
                        <a:ea typeface="+mn-ea"/>
                        <a:cs typeface="Arial" panose="020B0604020202020204" pitchFamily="34" charset="0"/>
                      </a:endParaRPr>
                    </a:p>
                  </a:txBody>
                  <a:tcPr marL="36000" marR="36000" marT="9525"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244 </a:t>
                      </a:r>
                    </a:p>
                  </a:txBody>
                  <a:tcPr marL="36000" marR="36000" marT="9525" marB="0" anchor="ctr">
                    <a:lnL>
                      <a:noFill/>
                    </a:lnL>
                    <a:lnR>
                      <a:noFill/>
                    </a:lnR>
                    <a:lnT>
                      <a:noFill/>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263 </a:t>
                      </a:r>
                    </a:p>
                  </a:txBody>
                  <a:tcPr marL="36000" marR="36000" marT="9525"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550 </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1,057 </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4066349253"/>
                  </a:ext>
                </a:extLst>
              </a:tr>
              <a:tr h="146685">
                <a:tc>
                  <a:txBody>
                    <a:bodyPr/>
                    <a:lstStyle/>
                    <a:p>
                      <a:pPr algn="l"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매출원가 현금유출</a:t>
                      </a:r>
                      <a:endParaRPr lang="en-US" sz="9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9525"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(85)</a:t>
                      </a:r>
                    </a:p>
                  </a:txBody>
                  <a:tcPr marL="36000" marR="36000" marT="9525" marB="0" anchor="ctr">
                    <a:lnL>
                      <a:noFill/>
                    </a:lnL>
                    <a:lnR>
                      <a:noFill/>
                    </a:lnR>
                    <a:lnT>
                      <a:noFill/>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(187)</a:t>
                      </a:r>
                    </a:p>
                  </a:txBody>
                  <a:tcPr marL="36000" marR="36000" marT="9525" marB="0" anchor="ctr">
                    <a:lnL>
                      <a:noFill/>
                    </a:lnL>
                    <a:lnR>
                      <a:noFill/>
                    </a:lnR>
                    <a:lnT>
                      <a:noFill/>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(1,752)</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(2,023)</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a:noFill/>
                    </a:lnB>
                  </a:tcPr>
                </a:tc>
                <a:extLst>
                  <a:ext uri="{0D108BD9-81ED-4DB2-BD59-A6C34878D82A}">
                    <a16:rowId xmlns:a16="http://schemas.microsoft.com/office/drawing/2014/main" val="472590781"/>
                  </a:ext>
                </a:extLst>
              </a:tr>
              <a:tr h="146685">
                <a:tc>
                  <a:txBody>
                    <a:bodyPr/>
                    <a:lstStyle/>
                    <a:p>
                      <a:pPr algn="l"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인건비 현금유출</a:t>
                      </a:r>
                      <a:endParaRPr lang="en-US" sz="9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9525"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(134)</a:t>
                      </a:r>
                    </a:p>
                  </a:txBody>
                  <a:tcPr marL="36000" marR="36000" marT="9525" marB="0" anchor="ctr">
                    <a:lnL>
                      <a:noFill/>
                    </a:lnL>
                    <a:lnR>
                      <a:noFill/>
                    </a:lnR>
                    <a:lnT>
                      <a:noFill/>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(289)</a:t>
                      </a:r>
                    </a:p>
                  </a:txBody>
                  <a:tcPr marL="36000" marR="36000" marT="9525" marB="0" anchor="ctr">
                    <a:lnL>
                      <a:noFill/>
                    </a:lnL>
                    <a:lnR>
                      <a:noFill/>
                    </a:lnR>
                    <a:lnT>
                      <a:noFill/>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(662)</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(1,085)</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861141415"/>
                  </a:ext>
                </a:extLst>
              </a:tr>
              <a:tr h="146685">
                <a:tc>
                  <a:txBody>
                    <a:bodyPr/>
                    <a:lstStyle/>
                    <a:p>
                      <a:pPr algn="l" fontAlgn="ctr"/>
                      <a:endParaRPr lang="ko-KR" altLang="en-US" sz="900" b="0" i="0" u="none" strike="noStrike">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건물사용 현금유출</a:t>
                      </a:r>
                      <a:endParaRPr lang="en-US" sz="9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9525"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(60)</a:t>
                      </a:r>
                    </a:p>
                  </a:txBody>
                  <a:tcPr marL="36000" marR="36000" marT="9525"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(144)</a:t>
                      </a:r>
                    </a:p>
                  </a:txBody>
                  <a:tcPr marL="36000" marR="36000" marT="9525" marB="0" anchor="ctr">
                    <a:lnL>
                      <a:noFill/>
                    </a:lnL>
                    <a:lnR>
                      <a:noFill/>
                    </a:lnR>
                    <a:lnT>
                      <a:noFill/>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(132)</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(336)</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370997660"/>
                  </a:ext>
                </a:extLst>
              </a:tr>
              <a:tr h="146685">
                <a:tc>
                  <a:txBody>
                    <a:bodyPr/>
                    <a:lstStyle/>
                    <a:p>
                      <a:pPr algn="l" fontAlgn="ctr"/>
                      <a:endParaRPr lang="ko-KR" altLang="en-US" sz="900" b="0" i="0" u="none" strike="noStrike">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판관비 현금유출</a:t>
                      </a:r>
                    </a:p>
                  </a:txBody>
                  <a:tcPr marL="36000" marR="36000" marT="9525" marB="0" anchor="ctr">
                    <a:lnL w="6350" cap="flat" cmpd="sng" algn="ctr">
                      <a:solidFill>
                        <a:srgbClr val="00338D"/>
                      </a:solidFill>
                      <a:prstDash val="dot"/>
                      <a:round/>
                      <a:headEnd type="none" w="med" len="med"/>
                      <a:tailEnd type="none" w="med" len="med"/>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(33)</a:t>
                      </a:r>
                    </a:p>
                  </a:txBody>
                  <a:tcPr marL="36000" marR="36000" marT="9525" marB="0" anchor="ctr">
                    <a:lnL>
                      <a:noFill/>
                    </a:lnL>
                    <a:lnR>
                      <a:noFill/>
                    </a:lnR>
                    <a:lnT>
                      <a:noFill/>
                    </a:lnT>
                    <a:lnB>
                      <a:noFill/>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(22)</a:t>
                      </a:r>
                    </a:p>
                  </a:txBody>
                  <a:tcPr marL="36000" marR="36000" marT="9525" marB="0" anchor="ctr">
                    <a:lnL>
                      <a:noFill/>
                    </a:lnL>
                    <a:lnR>
                      <a:noFill/>
                    </a:lnR>
                    <a:lnT>
                      <a:noFill/>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(335)</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(391)</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229549407"/>
                  </a:ext>
                </a:extLst>
              </a:tr>
              <a:tr h="146685">
                <a:tc>
                  <a:txBody>
                    <a:bodyPr/>
                    <a:lstStyle/>
                    <a:p>
                      <a:pPr algn="l" fontAlgn="ctr"/>
                      <a:r>
                        <a:rPr lang="ko-KR" altLang="en-US" sz="900" b="0"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rtl="0"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기타 현금변동</a:t>
                      </a:r>
                    </a:p>
                  </a:txBody>
                  <a:tcPr marL="36000" marR="36000" marT="9525" marB="0" anchor="ctr">
                    <a:lnL w="6350" cap="flat" cmpd="sng" algn="ctr">
                      <a:solidFill>
                        <a:srgbClr val="00338D"/>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(19)</a:t>
                      </a:r>
                    </a:p>
                  </a:txBody>
                  <a:tcPr marL="36000" marR="36000" marT="9525"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8 </a:t>
                      </a:r>
                    </a:p>
                  </a:txBody>
                  <a:tcPr marL="36000" marR="36000" marT="9525"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58 </a:t>
                      </a:r>
                    </a:p>
                  </a:txBody>
                  <a:tcPr marL="36000" marR="36000" marT="9525"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47 </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2575975132"/>
                  </a:ext>
                </a:extLst>
              </a:tr>
              <a:tr h="146685">
                <a:tc gridSpan="2">
                  <a:txBody>
                    <a:bodyPr/>
                    <a:lstStyle/>
                    <a:p>
                      <a:pPr algn="l" fontAlgn="ctr"/>
                      <a:r>
                        <a:rPr lang="ko-KR" altLang="en-US" sz="900" b="1" i="0" u="none" strike="noStrike">
                          <a:solidFill>
                            <a:srgbClr val="000000"/>
                          </a:solidFill>
                          <a:effectLst/>
                          <a:latin typeface="Arial" panose="020B0604020202020204" pitchFamily="34" charset="0"/>
                          <a:ea typeface="+mn-ea"/>
                          <a:cs typeface="Arial" panose="020B0604020202020204" pitchFamily="34" charset="0"/>
                        </a:rPr>
                        <a:t>투자</a:t>
                      </a:r>
                      <a:r>
                        <a:rPr lang="en-US" sz="900" b="1" i="0" u="none" strike="noStrike">
                          <a:solidFill>
                            <a:srgbClr val="000000"/>
                          </a:solidFill>
                          <a:effectLst/>
                          <a:latin typeface="Arial" panose="020B0604020202020204" pitchFamily="34" charset="0"/>
                          <a:ea typeface="+mn-ea"/>
                          <a:cs typeface="Arial" panose="020B0604020202020204" pitchFamily="34" charset="0"/>
                        </a:rPr>
                        <a:t>CF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(128)</a:t>
                      </a:r>
                    </a:p>
                  </a:txBody>
                  <a:tcPr marL="36000" marR="36000" marT="9525"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(30)</a:t>
                      </a:r>
                    </a:p>
                  </a:txBody>
                  <a:tcPr marL="36000" marR="36000" marT="9525"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(529)</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(687)</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68223773"/>
                  </a:ext>
                </a:extLst>
              </a:tr>
              <a:tr h="146685">
                <a:tc>
                  <a:txBody>
                    <a:bodyPr/>
                    <a:lstStyle/>
                    <a:p>
                      <a:pPr algn="l"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개발비 취득</a:t>
                      </a:r>
                    </a:p>
                  </a:txBody>
                  <a:tcPr marL="36000" marR="36000" marT="9525"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(126)</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(27)</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(468)</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(622)</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1650802907"/>
                  </a:ext>
                </a:extLst>
              </a:tr>
              <a:tr h="146685">
                <a:tc>
                  <a:txBody>
                    <a:bodyPr/>
                    <a:lstStyle/>
                    <a:p>
                      <a:pPr algn="l" fontAlgn="ctr"/>
                      <a:r>
                        <a:rPr lang="ko-KR" altLang="en-US" sz="900" b="0"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rtl="0" fontAlgn="ctr"/>
                      <a:r>
                        <a:rPr lang="ko-KR" altLang="en-US" sz="900" b="0" i="0" u="none" strike="noStrike">
                          <a:solidFill>
                            <a:srgbClr val="000000"/>
                          </a:solidFill>
                          <a:effectLst/>
                          <a:latin typeface="Arial" panose="020B0604020202020204" pitchFamily="34" charset="0"/>
                          <a:ea typeface="+mn-ea"/>
                          <a:cs typeface="Arial" panose="020B0604020202020204" pitchFamily="34" charset="0"/>
                        </a:rPr>
                        <a:t>고정자산의 취득</a:t>
                      </a:r>
                    </a:p>
                  </a:txBody>
                  <a:tcPr marL="36000" marR="36000" marT="9525" marB="0" anchor="ctr">
                    <a:lnL w="6350" cap="flat" cmpd="sng" algn="ctr">
                      <a:solidFill>
                        <a:srgbClr val="00338D"/>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(2)</a:t>
                      </a:r>
                    </a:p>
                  </a:txBody>
                  <a:tcPr marL="36000" marR="36000" marT="9525"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(2)</a:t>
                      </a:r>
                    </a:p>
                  </a:txBody>
                  <a:tcPr marL="36000" marR="36000" marT="9525"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(61)</a:t>
                      </a:r>
                    </a:p>
                  </a:txBody>
                  <a:tcPr marL="36000" marR="36000" marT="9525"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(65)</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750786837"/>
                  </a:ext>
                </a:extLst>
              </a:tr>
              <a:tr h="146685">
                <a:tc gridSpan="2">
                  <a:txBody>
                    <a:bodyPr/>
                    <a:lstStyle/>
                    <a:p>
                      <a:pPr algn="l" fontAlgn="ctr"/>
                      <a:r>
                        <a:rPr lang="ko-KR" altLang="en-US" sz="900" b="1" i="0" u="none" strike="noStrike" dirty="0">
                          <a:solidFill>
                            <a:srgbClr val="000000"/>
                          </a:solidFill>
                          <a:effectLst/>
                          <a:latin typeface="Arial" panose="020B0604020202020204" pitchFamily="34" charset="0"/>
                          <a:ea typeface="+mn-ea"/>
                          <a:cs typeface="Arial" panose="020B0604020202020204" pitchFamily="34" charset="0"/>
                        </a:rPr>
                        <a:t>재무</a:t>
                      </a:r>
                      <a:r>
                        <a:rPr lang="en-US" sz="900" b="1" i="0" u="none" strike="noStrike" dirty="0">
                          <a:solidFill>
                            <a:srgbClr val="000000"/>
                          </a:solidFill>
                          <a:effectLst/>
                          <a:latin typeface="Arial" panose="020B0604020202020204" pitchFamily="34" charset="0"/>
                          <a:ea typeface="+mn-ea"/>
                          <a:cs typeface="Arial" panose="020B0604020202020204" pitchFamily="34" charset="0"/>
                        </a:rPr>
                        <a:t>CF</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a:noFill/>
                    </a:lnB>
                  </a:tcPr>
                </a:tc>
                <a:tc hMerge="1">
                  <a:txBody>
                    <a:bodyPr/>
                    <a:lstStyle/>
                    <a:p>
                      <a:pPr latinLnBrk="1"/>
                      <a:endParaRPr lang="ko-KR" altLang="en-US"/>
                    </a:p>
                  </a:txBody>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91 </a:t>
                      </a:r>
                    </a:p>
                  </a:txBody>
                  <a:tcPr marL="36000" marR="36000" marT="9525"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101 </a:t>
                      </a:r>
                    </a:p>
                  </a:txBody>
                  <a:tcPr marL="36000" marR="36000" marT="9525"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(66)</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126 </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dot"/>
                      <a:round/>
                      <a:headEnd type="none" w="med" len="med"/>
                      <a:tailEnd type="none" w="med" len="med"/>
                    </a:lnB>
                  </a:tcPr>
                </a:tc>
                <a:extLst>
                  <a:ext uri="{0D108BD9-81ED-4DB2-BD59-A6C34878D82A}">
                    <a16:rowId xmlns:a16="http://schemas.microsoft.com/office/drawing/2014/main" val="2791370787"/>
                  </a:ext>
                </a:extLst>
              </a:tr>
              <a:tr h="146685">
                <a:tc>
                  <a:txBody>
                    <a:bodyPr/>
                    <a:lstStyle/>
                    <a:p>
                      <a:pPr algn="l" fontAlgn="ctr"/>
                      <a:r>
                        <a:rPr lang="ko-KR" altLang="en-US" sz="900" b="0"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a:noFill/>
                    </a:lnB>
                  </a:tcPr>
                </a:tc>
                <a:tc>
                  <a:txBody>
                    <a:bodyPr/>
                    <a:lstStyle/>
                    <a:p>
                      <a:pPr algn="l" rtl="0" fontAlgn="ctr"/>
                      <a:r>
                        <a:rPr lang="ko-KR" altLang="en-US" sz="900" b="0" i="0" u="none" strike="noStrike" dirty="0">
                          <a:solidFill>
                            <a:srgbClr val="000000"/>
                          </a:solidFill>
                          <a:effectLst/>
                          <a:latin typeface="Arial" panose="020B0604020202020204" pitchFamily="34" charset="0"/>
                          <a:ea typeface="+mn-ea"/>
                          <a:cs typeface="Arial" panose="020B0604020202020204" pitchFamily="34" charset="0"/>
                        </a:rPr>
                        <a:t>유상증자</a:t>
                      </a:r>
                    </a:p>
                  </a:txBody>
                  <a:tcPr marL="36000" marR="36000" marT="9525" marB="0" anchor="ctr">
                    <a:lnL w="6350" cap="flat" cmpd="sng" algn="ctr">
                      <a:solidFill>
                        <a:srgbClr val="00338D"/>
                      </a:solidFill>
                      <a:prstDash val="dot"/>
                      <a:round/>
                      <a:headEnd type="none" w="med" len="med"/>
                      <a:tailEnd type="none" w="med" len="med"/>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89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160 </a:t>
                      </a:r>
                    </a:p>
                  </a:txBody>
                  <a:tcPr marL="36000" marR="36000" marT="9525" marB="0" anchor="ctr">
                    <a:lnL>
                      <a:noFill/>
                    </a:lnL>
                    <a:lnR>
                      <a:noFill/>
                    </a:lnR>
                    <a:lnT w="6350" cap="flat" cmpd="sng" algn="ctr">
                      <a:solidFill>
                        <a:srgbClr val="00338D"/>
                      </a:solidFill>
                      <a:prstDash val="dot"/>
                      <a:round/>
                      <a:headEnd type="none" w="med" len="med"/>
                      <a:tailEnd type="none" w="med" len="med"/>
                    </a:lnT>
                    <a:lnB>
                      <a:noFill/>
                    </a:lnB>
                  </a:tcPr>
                </a:tc>
                <a:tc>
                  <a:txBody>
                    <a:bodyPr/>
                    <a:lstStyle/>
                    <a:p>
                      <a:pPr algn="r"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249 </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338D"/>
                      </a:solidFill>
                      <a:prstDash val="dot"/>
                      <a:round/>
                      <a:headEnd type="none" w="med" len="med"/>
                      <a:tailEnd type="none" w="med" len="med"/>
                    </a:lnT>
                    <a:lnB>
                      <a:noFill/>
                    </a:lnB>
                  </a:tcPr>
                </a:tc>
                <a:extLst>
                  <a:ext uri="{0D108BD9-81ED-4DB2-BD59-A6C34878D82A}">
                    <a16:rowId xmlns:a16="http://schemas.microsoft.com/office/drawing/2014/main" val="358817471"/>
                  </a:ext>
                </a:extLst>
              </a:tr>
              <a:tr h="146685">
                <a:tc>
                  <a:txBody>
                    <a:bodyPr/>
                    <a:lstStyle/>
                    <a:p>
                      <a:pPr algn="l" fontAlgn="ctr"/>
                      <a:r>
                        <a:rPr lang="ko-KR" altLang="en-US" sz="900" b="0" i="0" u="none" strike="noStrike">
                          <a:solidFill>
                            <a:srgbClr val="000000"/>
                          </a:solidFill>
                          <a:effectLst/>
                          <a:latin typeface="Arial" panose="020B0604020202020204" pitchFamily="34" charset="0"/>
                          <a:ea typeface="+mn-ea"/>
                          <a:cs typeface="Arial" panose="020B0604020202020204" pitchFamily="34" charset="0"/>
                        </a:rPr>
                        <a:t>　</a:t>
                      </a:r>
                    </a:p>
                  </a:txBody>
                  <a:tcPr marL="36000" marR="36000" marT="0" marB="0" anchor="ctr">
                    <a:lnL w="6350" cap="flat" cmpd="sng" algn="ctr">
                      <a:solidFill>
                        <a:srgbClr val="005EB8"/>
                      </a:solidFill>
                      <a:prstDash val="solid"/>
                      <a:round/>
                      <a:headEnd type="none" w="med" len="med"/>
                      <a:tailEnd type="none" w="med" len="med"/>
                    </a:lnL>
                    <a:lnR w="6350" cap="flat" cmpd="sng" algn="ctr">
                      <a:solidFill>
                        <a:srgbClr val="00338D"/>
                      </a:solidFill>
                      <a:prstDash val="dot"/>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l" rtl="0" fontAlgn="ctr"/>
                      <a:r>
                        <a:rPr lang="ko-KR" altLang="en-US" sz="900" b="0" i="0" u="none" strike="noStrike">
                          <a:solidFill>
                            <a:srgbClr val="000000"/>
                          </a:solidFill>
                          <a:effectLst/>
                          <a:latin typeface="Arial" panose="020B0604020202020204" pitchFamily="34" charset="0"/>
                          <a:ea typeface="+mn-ea"/>
                          <a:cs typeface="Arial" panose="020B0604020202020204" pitchFamily="34" charset="0"/>
                        </a:rPr>
                        <a:t>차입금 대여 및 상환</a:t>
                      </a:r>
                    </a:p>
                  </a:txBody>
                  <a:tcPr marL="36000" marR="36000" marT="9525" marB="0" anchor="ctr">
                    <a:lnL w="6350" cap="flat" cmpd="sng" algn="ctr">
                      <a:solidFill>
                        <a:srgbClr val="00338D"/>
                      </a:solidFill>
                      <a:prstDash val="dot"/>
                      <a:round/>
                      <a:headEnd type="none" w="med" len="med"/>
                      <a:tailEnd type="none" w="med" len="med"/>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3 </a:t>
                      </a:r>
                    </a:p>
                  </a:txBody>
                  <a:tcPr marL="36000" marR="36000" marT="9525"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(59)</a:t>
                      </a:r>
                    </a:p>
                  </a:txBody>
                  <a:tcPr marL="36000" marR="36000" marT="9525" marB="0" anchor="ctr">
                    <a:lnL>
                      <a:noFill/>
                    </a:lnL>
                    <a:lnR>
                      <a:noFill/>
                    </a:lnR>
                    <a:lnT>
                      <a:noFill/>
                    </a:lnT>
                    <a:lnB w="6350" cap="flat" cmpd="sng" algn="ctr">
                      <a:solidFill>
                        <a:srgbClr val="005EB8"/>
                      </a:solidFill>
                      <a:prstDash val="solid"/>
                      <a:round/>
                      <a:headEnd type="none" w="med" len="med"/>
                      <a:tailEnd type="none" w="med" len="med"/>
                    </a:lnB>
                  </a:tcPr>
                </a:tc>
                <a:tc>
                  <a:txBody>
                    <a:bodyPr/>
                    <a:lstStyle/>
                    <a:p>
                      <a:pPr algn="r" fontAlgn="ctr"/>
                      <a:r>
                        <a:rPr lang="en-US" altLang="ko-KR" sz="900" b="0" i="0" u="none" strike="noStrike">
                          <a:solidFill>
                            <a:srgbClr val="000000"/>
                          </a:solidFill>
                          <a:effectLst/>
                          <a:latin typeface="Arial" panose="020B0604020202020204" pitchFamily="34" charset="0"/>
                          <a:ea typeface="+mn-ea"/>
                          <a:cs typeface="Arial" panose="020B0604020202020204" pitchFamily="34" charset="0"/>
                        </a:rPr>
                        <a:t>(66)</a:t>
                      </a:r>
                    </a:p>
                  </a:txBody>
                  <a:tcPr marL="36000" marR="36000" marT="9525"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0" i="0" u="none" strike="noStrike" dirty="0">
                          <a:solidFill>
                            <a:srgbClr val="000000"/>
                          </a:solidFill>
                          <a:effectLst/>
                          <a:latin typeface="Arial" panose="020B0604020202020204" pitchFamily="34" charset="0"/>
                          <a:ea typeface="+mn-ea"/>
                          <a:cs typeface="Arial" panose="020B0604020202020204" pitchFamily="34" charset="0"/>
                        </a:rPr>
                        <a:t>(123)</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a:noFill/>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4245475584"/>
                  </a:ext>
                </a:extLst>
              </a:tr>
              <a:tr h="146685">
                <a:tc gridSpan="2">
                  <a:txBody>
                    <a:bodyPr/>
                    <a:lstStyle/>
                    <a:p>
                      <a:pPr algn="l" fontAlgn="ctr"/>
                      <a:r>
                        <a:rPr lang="en-US" sz="900" b="1" i="0" u="none" strike="noStrike" dirty="0">
                          <a:solidFill>
                            <a:srgbClr val="000000"/>
                          </a:solidFill>
                          <a:effectLst/>
                          <a:latin typeface="Arial" panose="020B0604020202020204" pitchFamily="34" charset="0"/>
                          <a:ea typeface="+mn-ea"/>
                          <a:cs typeface="Arial" panose="020B0604020202020204" pitchFamily="34" charset="0"/>
                        </a:rPr>
                        <a:t>Net Cash Flow</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5 </a:t>
                      </a:r>
                    </a:p>
                  </a:txBody>
                  <a:tcPr marL="36000" marR="36000" marT="9525"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a:solidFill>
                            <a:srgbClr val="000000"/>
                          </a:solidFill>
                          <a:effectLst/>
                          <a:latin typeface="Arial" panose="020B0604020202020204" pitchFamily="34" charset="0"/>
                          <a:ea typeface="+mn-ea"/>
                          <a:cs typeface="Arial" panose="020B0604020202020204" pitchFamily="34" charset="0"/>
                        </a:rPr>
                        <a:t>(8)</a:t>
                      </a:r>
                    </a:p>
                  </a:txBody>
                  <a:tcPr marL="36000" marR="36000" marT="9525"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569 </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565 </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5EB8"/>
                      </a:solidFill>
                      <a:prstDash val="solid"/>
                      <a:round/>
                      <a:headEnd type="none" w="med" len="med"/>
                      <a:tailEnd type="none" w="med" len="med"/>
                    </a:lnB>
                  </a:tcPr>
                </a:tc>
                <a:extLst>
                  <a:ext uri="{0D108BD9-81ED-4DB2-BD59-A6C34878D82A}">
                    <a16:rowId xmlns:a16="http://schemas.microsoft.com/office/drawing/2014/main" val="1290109431"/>
                  </a:ext>
                </a:extLst>
              </a:tr>
              <a:tr h="146685">
                <a:tc gridSpan="2">
                  <a:txBody>
                    <a:bodyPr/>
                    <a:lstStyle/>
                    <a:p>
                      <a:pPr algn="l" fontAlgn="ctr"/>
                      <a:r>
                        <a:rPr lang="ko-KR" altLang="en-US" sz="900" b="1" i="0" u="none" strike="noStrike" dirty="0">
                          <a:solidFill>
                            <a:srgbClr val="000000"/>
                          </a:solidFill>
                          <a:effectLst/>
                          <a:latin typeface="Arial" panose="020B0604020202020204" pitchFamily="34" charset="0"/>
                          <a:ea typeface="+mn-ea"/>
                          <a:cs typeface="Arial" panose="020B0604020202020204" pitchFamily="34" charset="0"/>
                        </a:rPr>
                        <a:t>기말 </a:t>
                      </a:r>
                      <a:r>
                        <a:rPr lang="en-US" sz="900" b="1" i="0" u="none" strike="noStrike" dirty="0">
                          <a:solidFill>
                            <a:srgbClr val="000000"/>
                          </a:solidFill>
                          <a:effectLst/>
                          <a:latin typeface="Arial" panose="020B0604020202020204" pitchFamily="34" charset="0"/>
                          <a:ea typeface="+mn-ea"/>
                          <a:cs typeface="Arial" panose="020B0604020202020204" pitchFamily="34" charset="0"/>
                        </a:rPr>
                        <a:t>Cash</a:t>
                      </a:r>
                      <a:r>
                        <a:rPr lang="en-US" sz="900" b="1" i="0" u="none" strike="noStrike" baseline="30000" dirty="0">
                          <a:solidFill>
                            <a:srgbClr val="000000"/>
                          </a:solidFill>
                          <a:effectLst/>
                          <a:latin typeface="Arial" panose="020B0604020202020204" pitchFamily="34" charset="0"/>
                          <a:ea typeface="+mn-ea"/>
                          <a:cs typeface="Arial" panose="020B0604020202020204" pitchFamily="34" charset="0"/>
                        </a:rPr>
                        <a:t>3</a:t>
                      </a:r>
                    </a:p>
                  </a:txBody>
                  <a:tcPr marL="36000" marR="36000" marT="0" marB="0" anchor="ctr">
                    <a:lnL w="6350" cap="flat" cmpd="sng" algn="ctr">
                      <a:solidFill>
                        <a:srgbClr val="005EB8"/>
                      </a:solidFill>
                      <a:prstDash val="solid"/>
                      <a:round/>
                      <a:headEnd type="none" w="med" len="med"/>
                      <a:tailEnd type="none" w="med" len="med"/>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hMerge="1">
                  <a:txBody>
                    <a:bodyPr/>
                    <a:lstStyle/>
                    <a:p>
                      <a:pPr latinLnBrk="1"/>
                      <a:endParaRPr lang="ko-KR" altLang="en-US"/>
                    </a:p>
                  </a:txBody>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10 </a:t>
                      </a:r>
                    </a:p>
                  </a:txBody>
                  <a:tcPr marL="36000" marR="36000" marT="9525"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2 </a:t>
                      </a:r>
                    </a:p>
                  </a:txBody>
                  <a:tcPr marL="36000" marR="36000" marT="9525" marB="0" anchor="ctr">
                    <a:lnL>
                      <a:noFill/>
                    </a:lnL>
                    <a:lnR>
                      <a:noFill/>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570</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rtl="0" fontAlgn="ctr"/>
                      <a:r>
                        <a:rPr lang="en-US" altLang="ko-KR" sz="900" b="1" i="0" u="none" strike="noStrike" dirty="0">
                          <a:solidFill>
                            <a:srgbClr val="000000"/>
                          </a:solidFill>
                          <a:effectLst/>
                          <a:latin typeface="Arial" panose="020B0604020202020204" pitchFamily="34" charset="0"/>
                          <a:ea typeface="+mn-ea"/>
                          <a:cs typeface="Arial" panose="020B0604020202020204" pitchFamily="34" charset="0"/>
                        </a:rPr>
                        <a:t>570 </a:t>
                      </a:r>
                    </a:p>
                  </a:txBody>
                  <a:tcPr marL="36000" marR="36000" marT="9525" marB="0" anchor="ctr">
                    <a:lnL w="6350" cap="flat" cmpd="sng" algn="ctr">
                      <a:solidFill>
                        <a:srgbClr val="00338D"/>
                      </a:solidFill>
                      <a:prstDash val="solid"/>
                      <a:round/>
                      <a:headEnd type="none" w="med" len="med"/>
                      <a:tailEnd type="none" w="med" len="med"/>
                    </a:lnL>
                    <a:lnR w="6350" cap="flat" cmpd="sng" algn="ctr">
                      <a:solidFill>
                        <a:srgbClr val="005EB8"/>
                      </a:solidFill>
                      <a:prstDash val="solid"/>
                      <a:round/>
                      <a:headEnd type="none" w="med" len="med"/>
                      <a:tailEnd type="none" w="med" len="med"/>
                    </a:lnR>
                    <a:lnT w="6350" cap="flat" cmpd="sng" algn="ctr">
                      <a:solidFill>
                        <a:srgbClr val="005EB8"/>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043340185"/>
                  </a:ext>
                </a:extLst>
              </a:tr>
            </a:tbl>
          </a:graphicData>
        </a:graphic>
      </p:graphicFrame>
      <p:sp>
        <p:nvSpPr>
          <p:cNvPr id="80" name="제목 2">
            <a:extLst>
              <a:ext uri="{FF2B5EF4-FFF2-40B4-BE49-F238E27FC236}">
                <a16:creationId xmlns:a16="http://schemas.microsoft.com/office/drawing/2014/main" id="{D5CC0388-8169-4FE9-98CD-0809A2736CC4}"/>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4400" b="1" dirty="0">
                <a:solidFill>
                  <a:srgbClr val="00338D"/>
                </a:solidFill>
                <a:latin typeface="KPMG Extralight" panose="020B0303030202040204" pitchFamily="34" charset="0"/>
              </a:rPr>
              <a:t>Key Financial Information (2/2)</a:t>
            </a:r>
          </a:p>
        </p:txBody>
      </p:sp>
      <p:sp>
        <p:nvSpPr>
          <p:cNvPr id="83" name="제목 2">
            <a:extLst>
              <a:ext uri="{FF2B5EF4-FFF2-40B4-BE49-F238E27FC236}">
                <a16:creationId xmlns:a16="http://schemas.microsoft.com/office/drawing/2014/main" id="{3AD7705A-186A-40DD-86C0-121D89133635}"/>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800" b="1" dirty="0">
                <a:solidFill>
                  <a:srgbClr val="00338D"/>
                </a:solidFill>
                <a:latin typeface="KPMG Extralight" panose="020B0303030202040204" pitchFamily="34" charset="0"/>
              </a:rPr>
              <a:t>Understanding of target</a:t>
            </a:r>
          </a:p>
        </p:txBody>
      </p:sp>
      <p:sp>
        <p:nvSpPr>
          <p:cNvPr id="31" name="직사각형 30">
            <a:extLst>
              <a:ext uri="{FF2B5EF4-FFF2-40B4-BE49-F238E27FC236}">
                <a16:creationId xmlns:a16="http://schemas.microsoft.com/office/drawing/2014/main" id="{267812D8-E1B6-44AA-BD71-38D44DB4099C}"/>
              </a:ext>
            </a:extLst>
          </p:cNvPr>
          <p:cNvSpPr/>
          <p:nvPr/>
        </p:nvSpPr>
        <p:spPr bwMode="auto">
          <a:xfrm>
            <a:off x="554400" y="1097997"/>
            <a:ext cx="493200" cy="5176235"/>
          </a:xfrm>
          <a:prstGeom prst="rect">
            <a:avLst/>
          </a:prstGeom>
          <a:noFill/>
          <a:ln w="15875" cap="flat" cmpd="sng" algn="ctr">
            <a:solidFill>
              <a:srgbClr val="00338D"/>
            </a:solidFill>
            <a:prstDash val="solid"/>
            <a:round/>
            <a:headEnd type="none" w="med" len="med"/>
            <a:tailEnd type="none" w="med" len="med"/>
          </a:ln>
          <a:effectLst/>
        </p:spPr>
        <p:txBody>
          <a:bodyPr wrap="square" lIns="0" tIns="33236" rIns="0" bIns="33236"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844174" fontAlgn="base">
              <a:spcBef>
                <a:spcPct val="0"/>
              </a:spcBef>
              <a:spcAft>
                <a:spcPct val="35000"/>
              </a:spcAft>
              <a:buClr>
                <a:srgbClr val="99CC00"/>
              </a:buClr>
              <a:tabLst>
                <a:tab pos="246217" algn="l"/>
              </a:tabLst>
              <a:defRPr/>
            </a:pPr>
            <a:r>
              <a:rPr lang="en-US" altLang="ko-KR" sz="900" b="1" kern="0" dirty="0">
                <a:solidFill>
                  <a:srgbClr val="000066"/>
                </a:solidFill>
                <a:latin typeface="+mj-ea"/>
                <a:ea typeface="+mj-ea"/>
                <a:cs typeface="Verdana" panose="020B0604030504040204" pitchFamily="34" charset="0"/>
              </a:rPr>
              <a:t>Cash Flow</a:t>
            </a:r>
          </a:p>
        </p:txBody>
      </p:sp>
      <p:sp>
        <p:nvSpPr>
          <p:cNvPr id="38" name="TextBox 37">
            <a:extLst>
              <a:ext uri="{FF2B5EF4-FFF2-40B4-BE49-F238E27FC236}">
                <a16:creationId xmlns:a16="http://schemas.microsoft.com/office/drawing/2014/main" id="{195C587E-5140-4E1B-A87C-C97CE5560C68}"/>
              </a:ext>
            </a:extLst>
          </p:cNvPr>
          <p:cNvSpPr txBox="1"/>
          <p:nvPr/>
        </p:nvSpPr>
        <p:spPr>
          <a:xfrm>
            <a:off x="7319119" y="1945136"/>
            <a:ext cx="285350" cy="244106"/>
          </a:xfrm>
          <a:prstGeom prst="rect">
            <a:avLst/>
          </a:prstGeom>
          <a:noFill/>
        </p:spPr>
        <p:txBody>
          <a:bodyPr wrap="square" lIns="0" tIns="0" rIns="0" bIns="0" rtlCol="0">
            <a:spAutoFit/>
          </a:bodyPr>
          <a:lstStyle/>
          <a:p>
            <a:pPr algn="ctr">
              <a:lnSpc>
                <a:spcPct val="110000"/>
              </a:lnSpc>
            </a:pPr>
            <a:r>
              <a:rPr lang="en-US" altLang="ko-KR" sz="750" dirty="0">
                <a:solidFill>
                  <a:schemeClr val="bg1"/>
                </a:solidFill>
                <a:latin typeface="Arial" panose="020B0604020202020204" pitchFamily="34" charset="0"/>
                <a:ea typeface="+mj-ea"/>
                <a:cs typeface="Arial" panose="020B0604020202020204" pitchFamily="34" charset="0"/>
              </a:rPr>
              <a:t>45,867</a:t>
            </a:r>
            <a:endParaRPr lang="ko-KR" altLang="en-US" sz="750" dirty="0">
              <a:solidFill>
                <a:schemeClr val="bg1"/>
              </a:solidFill>
              <a:latin typeface="Arial" panose="020B0604020202020204" pitchFamily="34" charset="0"/>
              <a:ea typeface="+mj-ea"/>
              <a:cs typeface="Arial" panose="020B0604020202020204" pitchFamily="34" charset="0"/>
            </a:endParaRPr>
          </a:p>
        </p:txBody>
      </p:sp>
      <p:sp>
        <p:nvSpPr>
          <p:cNvPr id="40" name="TextBox 39">
            <a:extLst>
              <a:ext uri="{FF2B5EF4-FFF2-40B4-BE49-F238E27FC236}">
                <a16:creationId xmlns:a16="http://schemas.microsoft.com/office/drawing/2014/main" id="{27E79A55-9906-42B2-BFF3-30A0F2D3B8FB}"/>
              </a:ext>
            </a:extLst>
          </p:cNvPr>
          <p:cNvSpPr txBox="1"/>
          <p:nvPr/>
        </p:nvSpPr>
        <p:spPr>
          <a:xfrm>
            <a:off x="8828657" y="2072094"/>
            <a:ext cx="285350" cy="244106"/>
          </a:xfrm>
          <a:prstGeom prst="rect">
            <a:avLst/>
          </a:prstGeom>
          <a:noFill/>
        </p:spPr>
        <p:txBody>
          <a:bodyPr wrap="square" lIns="0" tIns="0" rIns="0" bIns="0" rtlCol="0">
            <a:spAutoFit/>
          </a:bodyPr>
          <a:lstStyle/>
          <a:p>
            <a:pPr algn="ctr">
              <a:lnSpc>
                <a:spcPct val="110000"/>
              </a:lnSpc>
            </a:pPr>
            <a:r>
              <a:rPr lang="en-US" altLang="ko-KR" sz="750">
                <a:solidFill>
                  <a:schemeClr val="bg1"/>
                </a:solidFill>
                <a:latin typeface="Arial" panose="020B0604020202020204" pitchFamily="34" charset="0"/>
                <a:ea typeface="+mj-ea"/>
                <a:cs typeface="Arial" panose="020B0604020202020204" pitchFamily="34" charset="0"/>
              </a:rPr>
              <a:t>49,921</a:t>
            </a:r>
            <a:endParaRPr lang="ko-KR" altLang="en-US" sz="750" dirty="0">
              <a:solidFill>
                <a:schemeClr val="bg1"/>
              </a:solidFill>
              <a:latin typeface="Arial" panose="020B0604020202020204" pitchFamily="34" charset="0"/>
              <a:ea typeface="+mj-ea"/>
              <a:cs typeface="Arial" panose="020B0604020202020204" pitchFamily="34" charset="0"/>
            </a:endParaRPr>
          </a:p>
        </p:txBody>
      </p:sp>
      <p:graphicFrame>
        <p:nvGraphicFramePr>
          <p:cNvPr id="41" name="표 40">
            <a:extLst>
              <a:ext uri="{FF2B5EF4-FFF2-40B4-BE49-F238E27FC236}">
                <a16:creationId xmlns:a16="http://schemas.microsoft.com/office/drawing/2014/main" id="{23A483E8-4997-411C-90ED-8D3157C9C0A1}"/>
              </a:ext>
            </a:extLst>
          </p:cNvPr>
          <p:cNvGraphicFramePr>
            <a:graphicFrameLocks noGrp="1"/>
          </p:cNvGraphicFramePr>
          <p:nvPr/>
        </p:nvGraphicFramePr>
        <p:xfrm>
          <a:off x="6345677" y="1098000"/>
          <a:ext cx="2723795" cy="1706880"/>
        </p:xfrm>
        <a:graphic>
          <a:graphicData uri="http://schemas.openxmlformats.org/drawingml/2006/table">
            <a:tbl>
              <a:tblPr/>
              <a:tblGrid>
                <a:gridCol w="1361897">
                  <a:extLst>
                    <a:ext uri="{9D8B030D-6E8A-4147-A177-3AD203B41FA5}">
                      <a16:colId xmlns:a16="http://schemas.microsoft.com/office/drawing/2014/main" val="565509865"/>
                    </a:ext>
                  </a:extLst>
                </a:gridCol>
                <a:gridCol w="453966">
                  <a:extLst>
                    <a:ext uri="{9D8B030D-6E8A-4147-A177-3AD203B41FA5}">
                      <a16:colId xmlns:a16="http://schemas.microsoft.com/office/drawing/2014/main" val="3196789241"/>
                    </a:ext>
                  </a:extLst>
                </a:gridCol>
                <a:gridCol w="453966">
                  <a:extLst>
                    <a:ext uri="{9D8B030D-6E8A-4147-A177-3AD203B41FA5}">
                      <a16:colId xmlns:a16="http://schemas.microsoft.com/office/drawing/2014/main" val="2688211350"/>
                    </a:ext>
                  </a:extLst>
                </a:gridCol>
                <a:gridCol w="453966">
                  <a:extLst>
                    <a:ext uri="{9D8B030D-6E8A-4147-A177-3AD203B41FA5}">
                      <a16:colId xmlns:a16="http://schemas.microsoft.com/office/drawing/2014/main" val="3193524928"/>
                    </a:ext>
                  </a:extLst>
                </a:gridCol>
              </a:tblGrid>
              <a:tr h="106579">
                <a:tc>
                  <a:txBody>
                    <a:bodyPr/>
                    <a:lstStyle/>
                    <a:p>
                      <a:pPr algn="l" rtl="0" fontAlgn="ct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단위</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 </a:t>
                      </a:r>
                      <a:r>
                        <a:rPr lang="ko-KR" alt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백만원</a:t>
                      </a:r>
                      <a:r>
                        <a:rPr lang="en-US" altLang="ko-KR"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mn-ea"/>
                          <a:cs typeface="Arial" panose="020B0604020202020204" pitchFamily="34" charset="0"/>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mn-ea"/>
                          <a:cs typeface="Arial" panose="020B0604020202020204" pitchFamily="34" charset="0"/>
                        </a:rPr>
                        <a:t>FY20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맑은 고딕" panose="020B0503020000020004" pitchFamily="50" charset="-127"/>
                          <a:cs typeface="Arial" panose="020B0604020202020204" pitchFamily="34" charset="0"/>
                        </a:rPr>
                        <a:t>FY21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3550469300"/>
                  </a:ext>
                </a:extLst>
              </a:tr>
              <a:tr h="106579">
                <a:tc>
                  <a:txBody>
                    <a:bodyPr/>
                    <a:lstStyle/>
                    <a:p>
                      <a:pPr algn="l" rtl="0" fontAlgn="ct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지급수수료</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(19)</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(14)</a:t>
                      </a:r>
                    </a:p>
                  </a:txBody>
                  <a:tcPr marL="36000" marR="36000" marT="0"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(139)</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3159802262"/>
                  </a:ext>
                </a:extLst>
              </a:tr>
              <a:tr h="106579">
                <a:tc>
                  <a:txBody>
                    <a:bodyPr/>
                    <a:lstStyle/>
                    <a:p>
                      <a:pPr algn="l" rtl="0" fontAlgn="ct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연구비</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(118)</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928985908"/>
                  </a:ext>
                </a:extLst>
              </a:tr>
              <a:tr h="106579">
                <a:tc>
                  <a:txBody>
                    <a:bodyPr/>
                    <a:lstStyle/>
                    <a:p>
                      <a:pPr algn="l" rtl="0" fontAlgn="ctr"/>
                      <a:r>
                        <a:rPr lang="ko-KR" altLang="en-US" sz="800" b="0" i="0" u="none" strike="noStrike">
                          <a:solidFill>
                            <a:srgbClr val="000000"/>
                          </a:solidFill>
                          <a:effectLst/>
                          <a:latin typeface="Arial" panose="020B0604020202020204" pitchFamily="34" charset="0"/>
                          <a:ea typeface="+mn-ea"/>
                          <a:cs typeface="Arial" panose="020B0604020202020204" pitchFamily="34" charset="0"/>
                        </a:rPr>
                        <a:t>통신비</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(0)</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837792928"/>
                  </a:ext>
                </a:extLst>
              </a:tr>
              <a:tr h="106579">
                <a:tc>
                  <a:txBody>
                    <a:bodyPr/>
                    <a:lstStyle/>
                    <a:p>
                      <a:pPr algn="l" rtl="0" fontAlgn="ct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보험료</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(2)</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(11)</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14391816"/>
                  </a:ext>
                </a:extLst>
              </a:tr>
              <a:tr h="106579">
                <a:tc>
                  <a:txBody>
                    <a:bodyPr/>
                    <a:lstStyle/>
                    <a:p>
                      <a:pPr algn="l" rtl="0" fontAlgn="ctr"/>
                      <a:r>
                        <a:rPr lang="ko-KR" altLang="en-US" sz="800" b="0" i="0" u="none" strike="noStrike">
                          <a:solidFill>
                            <a:srgbClr val="000000"/>
                          </a:solidFill>
                          <a:effectLst/>
                          <a:latin typeface="Arial" panose="020B0604020202020204" pitchFamily="34" charset="0"/>
                          <a:ea typeface="+mn-ea"/>
                          <a:cs typeface="Arial" panose="020B0604020202020204" pitchFamily="34" charset="0"/>
                        </a:rPr>
                        <a:t>운반비</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(9)</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897525054"/>
                  </a:ext>
                </a:extLst>
              </a:tr>
              <a:tr h="106579">
                <a:tc>
                  <a:txBody>
                    <a:bodyPr/>
                    <a:lstStyle/>
                    <a:p>
                      <a:pPr algn="l" rtl="0" fontAlgn="ctr"/>
                      <a:r>
                        <a:rPr lang="ko-KR" altLang="en-US" sz="800" b="0" i="0" u="none" strike="noStrike">
                          <a:solidFill>
                            <a:srgbClr val="000000"/>
                          </a:solidFill>
                          <a:effectLst/>
                          <a:latin typeface="Arial" panose="020B0604020202020204" pitchFamily="34" charset="0"/>
                          <a:ea typeface="+mn-ea"/>
                          <a:cs typeface="Arial" panose="020B0604020202020204" pitchFamily="34" charset="0"/>
                        </a:rPr>
                        <a:t>도서인쇄비</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02124037"/>
                  </a:ext>
                </a:extLst>
              </a:tr>
              <a:tr h="106579">
                <a:tc>
                  <a:txBody>
                    <a:bodyPr/>
                    <a:lstStyle/>
                    <a:p>
                      <a:pPr algn="l" rtl="0" fontAlgn="ctr"/>
                      <a:r>
                        <a:rPr lang="ko-KR" altLang="en-US" sz="800" b="0" i="0" u="none" strike="noStrike">
                          <a:solidFill>
                            <a:srgbClr val="000000"/>
                          </a:solidFill>
                          <a:effectLst/>
                          <a:latin typeface="Arial" panose="020B0604020202020204" pitchFamily="34" charset="0"/>
                          <a:ea typeface="+mn-ea"/>
                          <a:cs typeface="Arial" panose="020B0604020202020204" pitchFamily="34" charset="0"/>
                        </a:rPr>
                        <a:t>소모품비</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(19)</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816366896"/>
                  </a:ext>
                </a:extLst>
              </a:tr>
              <a:tr h="106579">
                <a:tc>
                  <a:txBody>
                    <a:bodyPr/>
                    <a:lstStyle/>
                    <a:p>
                      <a:pPr algn="l" rtl="0" fontAlgn="ct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여비교통비</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(2)</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(5)</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1193763231"/>
                  </a:ext>
                </a:extLst>
              </a:tr>
              <a:tr h="106579">
                <a:tc>
                  <a:txBody>
                    <a:bodyPr/>
                    <a:lstStyle/>
                    <a:p>
                      <a:pPr algn="l" rtl="0" fontAlgn="ct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업무용차량유지비</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(2)</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(12)</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2077716495"/>
                  </a:ext>
                </a:extLst>
              </a:tr>
              <a:tr h="106579">
                <a:tc>
                  <a:txBody>
                    <a:bodyPr/>
                    <a:lstStyle/>
                    <a:p>
                      <a:pPr algn="l" rtl="0" fontAlgn="ctr"/>
                      <a:r>
                        <a:rPr lang="ko-KR" altLang="en-US" sz="800" b="0" i="0" u="none" strike="noStrike">
                          <a:solidFill>
                            <a:srgbClr val="000000"/>
                          </a:solidFill>
                          <a:effectLst/>
                          <a:latin typeface="Arial" panose="020B0604020202020204" pitchFamily="34" charset="0"/>
                          <a:ea typeface="+mn-ea"/>
                          <a:cs typeface="Arial" panose="020B0604020202020204" pitchFamily="34" charset="0"/>
                        </a:rPr>
                        <a:t>접대비</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(0)</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(7)</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239109532"/>
                  </a:ext>
                </a:extLst>
              </a:tr>
              <a:tr h="106579">
                <a:tc>
                  <a:txBody>
                    <a:bodyPr/>
                    <a:lstStyle/>
                    <a:p>
                      <a:pPr algn="l" rtl="0" fontAlgn="ct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기타</a:t>
                      </a:r>
                    </a:p>
                  </a:txBody>
                  <a:tcPr marL="36000" marR="36000" marT="0"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a:t>
                      </a:r>
                    </a:p>
                  </a:txBody>
                  <a:tcPr marL="36000" marR="36000" marT="0"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a:t>
                      </a:r>
                    </a:p>
                  </a:txBody>
                  <a:tcPr marL="36000" marR="36000" marT="0"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(3)</a:t>
                      </a:r>
                    </a:p>
                  </a:txBody>
                  <a:tcPr marL="36000" marR="36000" marT="0"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357640439"/>
                  </a:ext>
                </a:extLst>
              </a:tr>
              <a:tr h="106579">
                <a:tc>
                  <a:txBody>
                    <a:bodyPr/>
                    <a:lstStyle/>
                    <a:p>
                      <a:pPr algn="l" rtl="0" fontAlgn="ct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자산부채조정</a:t>
                      </a:r>
                    </a:p>
                  </a:txBody>
                  <a:tcPr marL="36000" marR="36000" marT="0"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0"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(5)</a:t>
                      </a:r>
                    </a:p>
                  </a:txBody>
                  <a:tcPr marL="36000" marR="36000" marT="0"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1097396170"/>
                  </a:ext>
                </a:extLst>
              </a:tr>
              <a:tr h="106579">
                <a:tc>
                  <a:txBody>
                    <a:bodyPr/>
                    <a:lstStyle/>
                    <a:p>
                      <a:pPr algn="l" fontAlgn="ctr"/>
                      <a:r>
                        <a:rPr lang="ko-KR" alt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판관비 </a:t>
                      </a:r>
                      <a:r>
                        <a:rPr lang="en-US" sz="800" b="1" i="0" u="none" strike="noStrike" dirty="0">
                          <a:solidFill>
                            <a:srgbClr val="000000"/>
                          </a:solidFill>
                          <a:effectLst/>
                          <a:latin typeface="Arial" panose="020B0604020202020204" pitchFamily="34" charset="0"/>
                          <a:ea typeface="맑은 고딕" panose="020B0503020000020004" pitchFamily="50" charset="-127"/>
                          <a:cs typeface="Arial" panose="020B0604020202020204" pitchFamily="34" charset="0"/>
                        </a:rPr>
                        <a:t>CF</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(33)</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a:solidFill>
                            <a:srgbClr val="000000"/>
                          </a:solidFill>
                          <a:effectLst/>
                          <a:latin typeface="Arial" panose="020B0604020202020204" pitchFamily="34" charset="0"/>
                          <a:ea typeface="맑은 고딕" panose="020B0503020000020004" pitchFamily="50" charset="-127"/>
                        </a:rPr>
                        <a:t>(22)</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(335)</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155203438"/>
                  </a:ext>
                </a:extLst>
              </a:tr>
            </a:tbl>
          </a:graphicData>
        </a:graphic>
      </p:graphicFrame>
      <p:graphicFrame>
        <p:nvGraphicFramePr>
          <p:cNvPr id="43" name="표 42">
            <a:extLst>
              <a:ext uri="{FF2B5EF4-FFF2-40B4-BE49-F238E27FC236}">
                <a16:creationId xmlns:a16="http://schemas.microsoft.com/office/drawing/2014/main" id="{E62C420A-1AC9-4FF7-9D5A-B098C057EF05}"/>
              </a:ext>
            </a:extLst>
          </p:cNvPr>
          <p:cNvGraphicFramePr>
            <a:graphicFrameLocks noGrp="1"/>
          </p:cNvGraphicFramePr>
          <p:nvPr>
            <p:extLst>
              <p:ext uri="{D42A27DB-BD31-4B8C-83A1-F6EECF244321}">
                <p14:modId xmlns:p14="http://schemas.microsoft.com/office/powerpoint/2010/main" val="3218196543"/>
              </p:ext>
            </p:extLst>
          </p:nvPr>
        </p:nvGraphicFramePr>
        <p:xfrm>
          <a:off x="6340884" y="2858220"/>
          <a:ext cx="2723795" cy="1320165"/>
        </p:xfrm>
        <a:graphic>
          <a:graphicData uri="http://schemas.openxmlformats.org/drawingml/2006/table">
            <a:tbl>
              <a:tblPr/>
              <a:tblGrid>
                <a:gridCol w="1361897">
                  <a:extLst>
                    <a:ext uri="{9D8B030D-6E8A-4147-A177-3AD203B41FA5}">
                      <a16:colId xmlns:a16="http://schemas.microsoft.com/office/drawing/2014/main" val="1288139414"/>
                    </a:ext>
                  </a:extLst>
                </a:gridCol>
                <a:gridCol w="453966">
                  <a:extLst>
                    <a:ext uri="{9D8B030D-6E8A-4147-A177-3AD203B41FA5}">
                      <a16:colId xmlns:a16="http://schemas.microsoft.com/office/drawing/2014/main" val="2268617440"/>
                    </a:ext>
                  </a:extLst>
                </a:gridCol>
                <a:gridCol w="453966">
                  <a:extLst>
                    <a:ext uri="{9D8B030D-6E8A-4147-A177-3AD203B41FA5}">
                      <a16:colId xmlns:a16="http://schemas.microsoft.com/office/drawing/2014/main" val="1562657662"/>
                    </a:ext>
                  </a:extLst>
                </a:gridCol>
                <a:gridCol w="453966">
                  <a:extLst>
                    <a:ext uri="{9D8B030D-6E8A-4147-A177-3AD203B41FA5}">
                      <a16:colId xmlns:a16="http://schemas.microsoft.com/office/drawing/2014/main" val="2842646400"/>
                    </a:ext>
                  </a:extLst>
                </a:gridCol>
              </a:tblGrid>
              <a:tr h="146685">
                <a:tc>
                  <a:txBody>
                    <a:bodyPr/>
                    <a:lstStyle/>
                    <a:p>
                      <a:pPr algn="l" rtl="0" fontAlgn="ctr"/>
                      <a:r>
                        <a:rPr lang="en-US" altLang="ko-KR" sz="800" b="1" i="0" u="none" strike="noStrike" dirty="0">
                          <a:solidFill>
                            <a:srgbClr val="FFFFFF"/>
                          </a:solidFill>
                          <a:effectLst/>
                          <a:latin typeface="Arial" panose="020B0604020202020204" pitchFamily="34" charset="0"/>
                          <a:ea typeface="+mn-ea"/>
                          <a:cs typeface="Arial" panose="020B0604020202020204" pitchFamily="34" charset="0"/>
                        </a:rPr>
                        <a:t>(</a:t>
                      </a:r>
                      <a:r>
                        <a:rPr lang="ko-KR" altLang="en-US" sz="800" b="1" i="0" u="none" strike="noStrike" dirty="0">
                          <a:solidFill>
                            <a:srgbClr val="FFFFFF"/>
                          </a:solidFill>
                          <a:effectLst/>
                          <a:latin typeface="Arial" panose="020B0604020202020204" pitchFamily="34" charset="0"/>
                          <a:ea typeface="+mn-ea"/>
                          <a:cs typeface="Arial" panose="020B0604020202020204" pitchFamily="34" charset="0"/>
                        </a:rPr>
                        <a:t>단위</a:t>
                      </a:r>
                      <a:r>
                        <a:rPr lang="en-US" altLang="ko-KR" sz="800" b="1" i="0" u="none" strike="noStrike" dirty="0">
                          <a:solidFill>
                            <a:srgbClr val="FFFFFF"/>
                          </a:solidFill>
                          <a:effectLst/>
                          <a:latin typeface="Arial" panose="020B0604020202020204" pitchFamily="34" charset="0"/>
                          <a:ea typeface="+mn-ea"/>
                          <a:cs typeface="Arial" panose="020B0604020202020204" pitchFamily="34" charset="0"/>
                        </a:rPr>
                        <a:t>: </a:t>
                      </a:r>
                      <a:r>
                        <a:rPr lang="ko-KR" altLang="en-US" sz="800" b="1" i="0" u="none" strike="noStrike" dirty="0">
                          <a:solidFill>
                            <a:srgbClr val="FFFFFF"/>
                          </a:solidFill>
                          <a:effectLst/>
                          <a:latin typeface="Arial" panose="020B0604020202020204" pitchFamily="34" charset="0"/>
                          <a:ea typeface="+mn-ea"/>
                          <a:cs typeface="Arial" panose="020B0604020202020204" pitchFamily="34" charset="0"/>
                        </a:rPr>
                        <a:t>백만원</a:t>
                      </a:r>
                      <a:r>
                        <a:rPr lang="en-US" altLang="ko-KR" sz="800" b="1" i="0" u="none" strike="noStrike" dirty="0">
                          <a:solidFill>
                            <a:srgbClr val="FFFFFF"/>
                          </a:solidFill>
                          <a:effectLst/>
                          <a:latin typeface="Arial" panose="020B0604020202020204" pitchFamily="34" charset="0"/>
                          <a:ea typeface="+mn-ea"/>
                          <a:cs typeface="Arial" panose="020B0604020202020204" pitchFamily="34" charset="0"/>
                        </a:rPr>
                        <a:t>)</a:t>
                      </a: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mn-ea"/>
                          <a:cs typeface="Arial" panose="020B0604020202020204" pitchFamily="34" charset="0"/>
                        </a:rPr>
                        <a:t>FY19</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mn-ea"/>
                          <a:cs typeface="Arial" panose="020B0604020202020204" pitchFamily="34" charset="0"/>
                        </a:rPr>
                        <a:t>FY20</a:t>
                      </a:r>
                    </a:p>
                  </a:txBody>
                  <a:tcPr marL="36000" marR="36000" marT="0"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tc>
                  <a:txBody>
                    <a:bodyPr/>
                    <a:lstStyle/>
                    <a:p>
                      <a:pPr algn="ctr" rtl="0" fontAlgn="ctr"/>
                      <a:r>
                        <a:rPr lang="en-US" sz="800" b="1" i="0" u="none" strike="noStrike" dirty="0">
                          <a:solidFill>
                            <a:srgbClr val="FFFFFF"/>
                          </a:solidFill>
                          <a:effectLst/>
                          <a:latin typeface="Arial" panose="020B0604020202020204" pitchFamily="34" charset="0"/>
                          <a:ea typeface="+mn-ea"/>
                          <a:cs typeface="Arial" panose="020B0604020202020204" pitchFamily="34" charset="0"/>
                        </a:rPr>
                        <a:t>FY21</a:t>
                      </a:r>
                    </a:p>
                  </a:txBody>
                  <a:tcPr marL="36000" marR="36000" marT="0"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solidFill>
                      <a:srgbClr val="00338D"/>
                    </a:solidFill>
                  </a:tcPr>
                </a:tc>
                <a:extLst>
                  <a:ext uri="{0D108BD9-81ED-4DB2-BD59-A6C34878D82A}">
                    <a16:rowId xmlns:a16="http://schemas.microsoft.com/office/drawing/2014/main" val="939013254"/>
                  </a:ext>
                </a:extLst>
              </a:tr>
              <a:tr h="146685">
                <a:tc>
                  <a:txBody>
                    <a:bodyPr/>
                    <a:lstStyle/>
                    <a:p>
                      <a:pPr algn="l" rtl="0" fontAlgn="ctr"/>
                      <a:r>
                        <a:rPr lang="ko-KR" altLang="en-US" sz="800" b="0" i="0" u="none" strike="noStrike" dirty="0" err="1">
                          <a:solidFill>
                            <a:srgbClr val="000000"/>
                          </a:solidFill>
                          <a:effectLst/>
                          <a:latin typeface="Arial" panose="020B0604020202020204" pitchFamily="34" charset="0"/>
                          <a:ea typeface="+mn-ea"/>
                          <a:cs typeface="Arial" panose="020B0604020202020204" pitchFamily="34" charset="0"/>
                        </a:rPr>
                        <a:t>영업외손익</a:t>
                      </a:r>
                      <a:endParaRPr lang="ko-KR" altLang="en-US" sz="8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9525"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(15)</a:t>
                      </a:r>
                    </a:p>
                  </a:txBody>
                  <a:tcPr marL="36000" marR="36000" marT="9525"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(1)</a:t>
                      </a:r>
                    </a:p>
                  </a:txBody>
                  <a:tcPr marL="36000" marR="36000" marT="9525" marB="0" anchor="ctr">
                    <a:lnL>
                      <a:noFill/>
                    </a:lnL>
                    <a:lnR>
                      <a:noFill/>
                    </a:lnR>
                    <a:lnT w="6350" cap="flat" cmpd="sng" algn="ctr">
                      <a:solidFill>
                        <a:srgbClr val="00338D"/>
                      </a:solidFill>
                      <a:prstDash val="solid"/>
                      <a:round/>
                      <a:headEnd type="none" w="med" len="med"/>
                      <a:tailEnd type="none" w="med" len="med"/>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(27)</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a:noFill/>
                    </a:lnB>
                  </a:tcPr>
                </a:tc>
                <a:extLst>
                  <a:ext uri="{0D108BD9-81ED-4DB2-BD59-A6C34878D82A}">
                    <a16:rowId xmlns:a16="http://schemas.microsoft.com/office/drawing/2014/main" val="2420918355"/>
                  </a:ext>
                </a:extLst>
              </a:tr>
              <a:tr h="146685">
                <a:tc>
                  <a:txBody>
                    <a:bodyPr/>
                    <a:lstStyle/>
                    <a:p>
                      <a:pPr algn="l" rtl="0" fontAlgn="ct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기타선수금 변동</a:t>
                      </a:r>
                    </a:p>
                  </a:txBody>
                  <a:tcPr marL="36000" marR="36000" marT="9525" marB="0" anchor="ctr">
                    <a:lnL w="6350" cap="flat" cmpd="sng" algn="ctr">
                      <a:solidFill>
                        <a:srgbClr val="00338D"/>
                      </a:solidFill>
                      <a:prstDash val="solid"/>
                      <a:round/>
                      <a:headEnd type="none" w="med" len="med"/>
                      <a:tailEnd type="none" w="med" len="med"/>
                    </a:lnL>
                    <a:lnR>
                      <a:noFill/>
                    </a:lnR>
                    <a:lnT w="6350" cap="flat" cmpd="sng" algn="ctr">
                      <a:noFill/>
                      <a:prstDash val="solid"/>
                      <a:round/>
                      <a:headEnd type="none" w="med" len="med"/>
                      <a:tailEnd type="none" w="med" len="med"/>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w="6350" cap="flat" cmpd="sng" algn="ctr">
                      <a:noFill/>
                      <a:prstDash val="solid"/>
                      <a:round/>
                      <a:headEnd type="none" w="med" len="med"/>
                      <a:tailEnd type="none" w="med" len="med"/>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0 </a:t>
                      </a:r>
                    </a:p>
                  </a:txBody>
                  <a:tcPr marL="36000" marR="36000" marT="9525" marB="0" anchor="ctr">
                    <a:lnL>
                      <a:noFill/>
                    </a:lnL>
                    <a:lnR>
                      <a:noFill/>
                    </a:lnR>
                    <a:lnT w="6350" cap="flat" cmpd="sng" algn="ctr">
                      <a:noFill/>
                      <a:prstDash val="solid"/>
                      <a:round/>
                      <a:headEnd type="none" w="med" len="med"/>
                      <a:tailEnd type="none" w="med" len="med"/>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(0)</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noFill/>
                      <a:prstDash val="solid"/>
                      <a:round/>
                      <a:headEnd type="none" w="med" len="med"/>
                      <a:tailEnd type="none" w="med" len="med"/>
                    </a:lnT>
                    <a:lnB>
                      <a:noFill/>
                    </a:lnB>
                  </a:tcPr>
                </a:tc>
                <a:extLst>
                  <a:ext uri="{0D108BD9-81ED-4DB2-BD59-A6C34878D82A}">
                    <a16:rowId xmlns:a16="http://schemas.microsoft.com/office/drawing/2014/main" val="2220470137"/>
                  </a:ext>
                </a:extLst>
              </a:tr>
              <a:tr h="146685">
                <a:tc>
                  <a:txBody>
                    <a:bodyPr/>
                    <a:lstStyle/>
                    <a:p>
                      <a:pPr algn="l" rtl="0" fontAlgn="ct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미수금의 변동</a:t>
                      </a:r>
                    </a:p>
                  </a:txBody>
                  <a:tcPr marL="36000" marR="36000" marT="9525"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(7)</a:t>
                      </a:r>
                    </a:p>
                  </a:txBody>
                  <a:tcPr marL="36000" marR="36000" marT="9525"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7 </a:t>
                      </a:r>
                    </a:p>
                  </a:txBody>
                  <a:tcPr marL="36000" marR="36000" marT="9525"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237800887"/>
                  </a:ext>
                </a:extLst>
              </a:tr>
              <a:tr h="146685">
                <a:tc>
                  <a:txBody>
                    <a:bodyPr/>
                    <a:lstStyle/>
                    <a:p>
                      <a:pPr algn="l" rtl="0" fontAlgn="ct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부가세미수금의 변동</a:t>
                      </a:r>
                    </a:p>
                  </a:txBody>
                  <a:tcPr marL="36000" marR="36000" marT="9525"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(4)</a:t>
                      </a:r>
                    </a:p>
                  </a:txBody>
                  <a:tcPr marL="36000" marR="36000" marT="9525"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4 </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615048529"/>
                  </a:ext>
                </a:extLst>
              </a:tr>
              <a:tr h="146685">
                <a:tc>
                  <a:txBody>
                    <a:bodyPr/>
                    <a:lstStyle/>
                    <a:p>
                      <a:pPr algn="l" rtl="0" fontAlgn="ctr"/>
                      <a:r>
                        <a:rPr lang="ko-KR" altLang="en-US" sz="800" b="0" i="0" u="none" strike="noStrike">
                          <a:solidFill>
                            <a:srgbClr val="000000"/>
                          </a:solidFill>
                          <a:effectLst/>
                          <a:latin typeface="Arial" panose="020B0604020202020204" pitchFamily="34" charset="0"/>
                          <a:ea typeface="+mn-ea"/>
                          <a:cs typeface="Arial" panose="020B0604020202020204" pitchFamily="34" charset="0"/>
                        </a:rPr>
                        <a:t>부가세미지급금의 변동</a:t>
                      </a:r>
                    </a:p>
                  </a:txBody>
                  <a:tcPr marL="36000" marR="36000" marT="9525"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2 </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986350492"/>
                  </a:ext>
                </a:extLst>
              </a:tr>
              <a:tr h="146685">
                <a:tc>
                  <a:txBody>
                    <a:bodyPr/>
                    <a:lstStyle/>
                    <a:p>
                      <a:pPr algn="l" rtl="0" fontAlgn="ctr"/>
                      <a:r>
                        <a:rPr lang="ko-KR" altLang="en-US" sz="800" b="0" i="0" u="none" strike="noStrike" dirty="0">
                          <a:solidFill>
                            <a:srgbClr val="000000"/>
                          </a:solidFill>
                          <a:effectLst/>
                          <a:latin typeface="Arial" panose="020B0604020202020204" pitchFamily="34" charset="0"/>
                          <a:ea typeface="+mn-ea"/>
                          <a:cs typeface="Arial" panose="020B0604020202020204" pitchFamily="34" charset="0"/>
                        </a:rPr>
                        <a:t>미지급금 변동</a:t>
                      </a:r>
                    </a:p>
                  </a:txBody>
                  <a:tcPr marL="36000" marR="36000" marT="9525" marB="0" anchor="ctr">
                    <a:lnL w="6350" cap="flat" cmpd="sng" algn="ctr">
                      <a:solidFill>
                        <a:srgbClr val="00338D"/>
                      </a:solidFill>
                      <a:prstDash val="solid"/>
                      <a:round/>
                      <a:headEnd type="none" w="med" len="med"/>
                      <a:tailEnd type="none" w="med" len="med"/>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2 </a:t>
                      </a:r>
                    </a:p>
                  </a:txBody>
                  <a:tcPr marL="36000" marR="36000" marT="9525" marB="0" anchor="ctr">
                    <a:lnL>
                      <a:noFill/>
                    </a:lnL>
                    <a:lnR>
                      <a:noFill/>
                    </a:lnR>
                    <a:lnT>
                      <a:noFill/>
                    </a:lnT>
                    <a:lnB>
                      <a:noFill/>
                    </a:lnB>
                  </a:tcPr>
                </a:tc>
                <a:tc>
                  <a:txBody>
                    <a:bodyPr/>
                    <a:lstStyle/>
                    <a:p>
                      <a:pPr algn="r" rtl="0"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6 </a:t>
                      </a:r>
                    </a:p>
                  </a:txBody>
                  <a:tcPr marL="36000" marR="36000" marT="9525" marB="0" anchor="ctr">
                    <a:lnL>
                      <a:noFill/>
                    </a:lnL>
                    <a:lnR>
                      <a:noFill/>
                    </a:lnR>
                    <a:lnT>
                      <a:noFill/>
                    </a:lnT>
                    <a:lnB>
                      <a:noFill/>
                    </a:lnB>
                  </a:tcPr>
                </a:tc>
                <a:tc>
                  <a:txBody>
                    <a:bodyPr/>
                    <a:lstStyle/>
                    <a:p>
                      <a:pPr algn="r" rtl="0"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9 </a:t>
                      </a:r>
                    </a:p>
                  </a:txBody>
                  <a:tcPr marL="36000" marR="36000" marT="9525" marB="0" anchor="ctr">
                    <a:lnL>
                      <a:noFill/>
                    </a:lnL>
                    <a:lnR w="6350" cap="flat" cmpd="sng" algn="ctr">
                      <a:solidFill>
                        <a:srgbClr val="00338D"/>
                      </a:solidFill>
                      <a:prstDash val="solid"/>
                      <a:round/>
                      <a:headEnd type="none" w="med" len="med"/>
                      <a:tailEnd type="none" w="med" len="med"/>
                    </a:lnR>
                    <a:lnT>
                      <a:noFill/>
                    </a:lnT>
                    <a:lnB>
                      <a:noFill/>
                    </a:lnB>
                  </a:tcPr>
                </a:tc>
                <a:extLst>
                  <a:ext uri="{0D108BD9-81ED-4DB2-BD59-A6C34878D82A}">
                    <a16:rowId xmlns:a16="http://schemas.microsoft.com/office/drawing/2014/main" val="390129786"/>
                  </a:ext>
                </a:extLst>
              </a:tr>
              <a:tr h="146685">
                <a:tc>
                  <a:txBody>
                    <a:bodyPr/>
                    <a:lstStyle/>
                    <a:p>
                      <a:pPr algn="l" fontAlgn="ctr"/>
                      <a:r>
                        <a:rPr lang="ko-KR" altLang="en-US" sz="800" b="0" i="0" u="none" strike="noStrike" dirty="0" err="1">
                          <a:solidFill>
                            <a:srgbClr val="000000"/>
                          </a:solidFill>
                          <a:effectLst/>
                          <a:latin typeface="Arial" panose="020B0604020202020204" pitchFamily="34" charset="0"/>
                          <a:ea typeface="+mn-ea"/>
                          <a:cs typeface="Arial" panose="020B0604020202020204" pitchFamily="34" charset="0"/>
                        </a:rPr>
                        <a:t>전기오류조정</a:t>
                      </a:r>
                      <a:endParaRPr lang="ko-KR" altLang="en-US" sz="800" b="0"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9525" marB="0" anchor="ctr">
                    <a:lnL w="6350" cap="flat" cmpd="sng" algn="ctr">
                      <a:solidFill>
                        <a:srgbClr val="00338D"/>
                      </a:solidFill>
                      <a:prstDash val="solid"/>
                      <a:round/>
                      <a:headEnd type="none" w="med" len="med"/>
                      <a:tailEnd type="none" w="med" len="med"/>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a:solidFill>
                            <a:srgbClr val="000000"/>
                          </a:solidFill>
                          <a:effectLst/>
                          <a:latin typeface="Arial" panose="020B0604020202020204" pitchFamily="34" charset="0"/>
                          <a:ea typeface="맑은 고딕" panose="020B0503020000020004" pitchFamily="50" charset="-127"/>
                        </a:rPr>
                        <a:t>- </a:t>
                      </a: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l" fontAlgn="ctr"/>
                      <a:endParaRPr lang="ko-KR" altLang="en-US" sz="800" b="0" i="0" u="none" strike="noStrike">
                        <a:solidFill>
                          <a:srgbClr val="000000"/>
                        </a:solidFill>
                        <a:effectLst/>
                        <a:latin typeface="Arial" panose="020B0604020202020204" pitchFamily="34" charset="0"/>
                        <a:ea typeface="맑은 고딕" panose="020B0503020000020004" pitchFamily="50" charset="-127"/>
                      </a:endParaRPr>
                    </a:p>
                  </a:txBody>
                  <a:tcPr marL="36000" marR="36000" marT="9525" marB="0" anchor="ctr">
                    <a:lnL>
                      <a:noFill/>
                    </a:lnL>
                    <a:lnR>
                      <a:noFill/>
                    </a:lnR>
                    <a:lnT>
                      <a:noFill/>
                    </a:lnT>
                    <a:lnB w="6350" cap="flat" cmpd="sng" algn="ctr">
                      <a:solidFill>
                        <a:srgbClr val="00338D"/>
                      </a:solidFill>
                      <a:prstDash val="solid"/>
                      <a:round/>
                      <a:headEnd type="none" w="med" len="med"/>
                      <a:tailEnd type="none" w="med" len="med"/>
                    </a:lnB>
                  </a:tcPr>
                </a:tc>
                <a:tc>
                  <a:txBody>
                    <a:bodyPr/>
                    <a:lstStyle/>
                    <a:p>
                      <a:pPr algn="r" fontAlgn="ctr"/>
                      <a:r>
                        <a:rPr lang="en-US" altLang="ko-KR" sz="800" b="0" i="0" u="none" strike="noStrike" dirty="0">
                          <a:solidFill>
                            <a:srgbClr val="000000"/>
                          </a:solidFill>
                          <a:effectLst/>
                          <a:latin typeface="Arial" panose="020B0604020202020204" pitchFamily="34" charset="0"/>
                          <a:ea typeface="맑은 고딕" panose="020B0503020000020004" pitchFamily="50" charset="-127"/>
                        </a:rPr>
                        <a:t>70 </a:t>
                      </a:r>
                    </a:p>
                  </a:txBody>
                  <a:tcPr marL="36000" marR="36000" marT="9525" marB="0" anchor="ctr">
                    <a:lnL>
                      <a:noFill/>
                    </a:lnL>
                    <a:lnR w="6350" cap="flat" cmpd="sng" algn="ctr">
                      <a:solidFill>
                        <a:srgbClr val="00338D"/>
                      </a:solidFill>
                      <a:prstDash val="solid"/>
                      <a:round/>
                      <a:headEnd type="none" w="med" len="med"/>
                      <a:tailEnd type="none" w="med" len="med"/>
                    </a:lnR>
                    <a:lnT>
                      <a:noFill/>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2114380294"/>
                  </a:ext>
                </a:extLst>
              </a:tr>
              <a:tr h="146685">
                <a:tc>
                  <a:txBody>
                    <a:bodyPr/>
                    <a:lstStyle/>
                    <a:p>
                      <a:pPr algn="l" fontAlgn="ctr"/>
                      <a:r>
                        <a:rPr lang="ko-KR" altLang="en-US" sz="800" b="1" i="0" u="none" strike="noStrike" dirty="0">
                          <a:solidFill>
                            <a:srgbClr val="000000"/>
                          </a:solidFill>
                          <a:effectLst/>
                          <a:latin typeface="Arial" panose="020B0604020202020204" pitchFamily="34" charset="0"/>
                          <a:ea typeface="+mn-ea"/>
                          <a:cs typeface="Arial" panose="020B0604020202020204" pitchFamily="34" charset="0"/>
                        </a:rPr>
                        <a:t>기타현금</a:t>
                      </a:r>
                      <a:r>
                        <a:rPr lang="en-US" altLang="ko-KR" sz="800" b="1" i="0" u="none" strike="noStrike" dirty="0">
                          <a:solidFill>
                            <a:srgbClr val="000000"/>
                          </a:solidFill>
                          <a:effectLst/>
                          <a:latin typeface="Arial" panose="020B0604020202020204" pitchFamily="34" charset="0"/>
                          <a:ea typeface="+mn-ea"/>
                          <a:cs typeface="Arial" panose="020B0604020202020204" pitchFamily="34" charset="0"/>
                        </a:rPr>
                        <a:t> CF</a:t>
                      </a:r>
                      <a:endParaRPr lang="en-US" sz="800" b="1" i="0" u="none" strike="noStrike" dirty="0">
                        <a:solidFill>
                          <a:srgbClr val="000000"/>
                        </a:solidFill>
                        <a:effectLst/>
                        <a:latin typeface="Arial" panose="020B0604020202020204" pitchFamily="34" charset="0"/>
                        <a:ea typeface="+mn-ea"/>
                        <a:cs typeface="Arial" panose="020B0604020202020204" pitchFamily="34" charset="0"/>
                      </a:endParaRPr>
                    </a:p>
                  </a:txBody>
                  <a:tcPr marL="36000" marR="36000" marT="0" marB="0" anchor="ctr">
                    <a:lnL w="6350" cap="flat" cmpd="sng" algn="ctr">
                      <a:solidFill>
                        <a:srgbClr val="00338D"/>
                      </a:solidFill>
                      <a:prstDash val="solid"/>
                      <a:round/>
                      <a:headEnd type="none" w="med" len="med"/>
                      <a:tailEnd type="none" w="med" len="med"/>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(19)</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8 </a:t>
                      </a:r>
                    </a:p>
                  </a:txBody>
                  <a:tcPr marL="36000" marR="36000" marT="9525" marB="0" anchor="ctr">
                    <a:lnL>
                      <a:noFill/>
                    </a:lnL>
                    <a:lnR>
                      <a:noFill/>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tc>
                  <a:txBody>
                    <a:bodyPr/>
                    <a:lstStyle/>
                    <a:p>
                      <a:pPr algn="r" fontAlgn="ctr"/>
                      <a:r>
                        <a:rPr lang="en-US" altLang="ko-KR" sz="800" b="1" i="0" u="none" strike="noStrike" dirty="0">
                          <a:solidFill>
                            <a:srgbClr val="000000"/>
                          </a:solidFill>
                          <a:effectLst/>
                          <a:latin typeface="Arial" panose="020B0604020202020204" pitchFamily="34" charset="0"/>
                          <a:ea typeface="맑은 고딕" panose="020B0503020000020004" pitchFamily="50" charset="-127"/>
                        </a:rPr>
                        <a:t>58 </a:t>
                      </a:r>
                    </a:p>
                  </a:txBody>
                  <a:tcPr marL="36000" marR="36000" marT="9525" marB="0" anchor="ctr">
                    <a:lnL>
                      <a:noFill/>
                    </a:lnL>
                    <a:lnR w="6350" cap="flat" cmpd="sng" algn="ctr">
                      <a:solidFill>
                        <a:srgbClr val="00338D"/>
                      </a:solidFill>
                      <a:prstDash val="solid"/>
                      <a:round/>
                      <a:headEnd type="none" w="med" len="med"/>
                      <a:tailEnd type="none" w="med" len="med"/>
                    </a:lnR>
                    <a:lnT w="6350" cap="flat" cmpd="sng" algn="ctr">
                      <a:solidFill>
                        <a:srgbClr val="00338D"/>
                      </a:solidFill>
                      <a:prstDash val="solid"/>
                      <a:round/>
                      <a:headEnd type="none" w="med" len="med"/>
                      <a:tailEnd type="none" w="med" len="med"/>
                    </a:lnT>
                    <a:lnB w="6350" cap="flat" cmpd="sng" algn="ctr">
                      <a:solidFill>
                        <a:srgbClr val="00338D"/>
                      </a:solidFill>
                      <a:prstDash val="solid"/>
                      <a:round/>
                      <a:headEnd type="none" w="med" len="med"/>
                      <a:tailEnd type="none" w="med" len="med"/>
                    </a:lnB>
                  </a:tcPr>
                </a:tc>
                <a:extLst>
                  <a:ext uri="{0D108BD9-81ED-4DB2-BD59-A6C34878D82A}">
                    <a16:rowId xmlns:a16="http://schemas.microsoft.com/office/drawing/2014/main" val="668932457"/>
                  </a:ext>
                </a:extLst>
              </a:tr>
            </a:tbl>
          </a:graphicData>
        </a:graphic>
      </p:graphicFrame>
      <p:sp>
        <p:nvSpPr>
          <p:cNvPr id="49" name="직사각형 48">
            <a:extLst>
              <a:ext uri="{FF2B5EF4-FFF2-40B4-BE49-F238E27FC236}">
                <a16:creationId xmlns:a16="http://schemas.microsoft.com/office/drawing/2014/main" id="{2E64B73F-CDD7-4B4D-B7A9-70EB7A9E8E16}"/>
              </a:ext>
            </a:extLst>
          </p:cNvPr>
          <p:cNvSpPr/>
          <p:nvPr/>
        </p:nvSpPr>
        <p:spPr>
          <a:xfrm>
            <a:off x="1255059" y="2718553"/>
            <a:ext cx="3859866" cy="14637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ko-KR" altLang="en-US">
              <a:solidFill>
                <a:prstClr val="white"/>
              </a:solidFill>
              <a:latin typeface="Univers for KPMG"/>
              <a:ea typeface="맑은 고딕" panose="020B0503020000020004" pitchFamily="50" charset="-127"/>
            </a:endParaRPr>
          </a:p>
        </p:txBody>
      </p:sp>
      <p:sp>
        <p:nvSpPr>
          <p:cNvPr id="51" name="순서도: 연결자 50">
            <a:extLst>
              <a:ext uri="{FF2B5EF4-FFF2-40B4-BE49-F238E27FC236}">
                <a16:creationId xmlns:a16="http://schemas.microsoft.com/office/drawing/2014/main" id="{F0FD5228-B940-4922-912F-71CF290A3CAA}"/>
              </a:ext>
            </a:extLst>
          </p:cNvPr>
          <p:cNvSpPr/>
          <p:nvPr/>
        </p:nvSpPr>
        <p:spPr bwMode="auto">
          <a:xfrm>
            <a:off x="1111059" y="2707135"/>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Univers for KPMG"/>
                <a:ea typeface="맑은 고딕" panose="020B0503020000020004" pitchFamily="50" charset="-127"/>
                <a:cs typeface="Arial" panose="020B0604020202020204" pitchFamily="34" charset="0"/>
              </a:rPr>
              <a:t>1</a:t>
            </a:r>
            <a:endParaRPr lang="ko-KR" altLang="en-US" sz="800" b="1" kern="0" dirty="0">
              <a:solidFill>
                <a:srgbClr val="FFFFFF"/>
              </a:solidFill>
              <a:latin typeface="Univers for KPMG"/>
              <a:ea typeface="맑은 고딕" panose="020B0503020000020004" pitchFamily="50" charset="-127"/>
              <a:cs typeface="Arial" panose="020B0604020202020204" pitchFamily="34" charset="0"/>
            </a:endParaRPr>
          </a:p>
        </p:txBody>
      </p:sp>
      <p:sp>
        <p:nvSpPr>
          <p:cNvPr id="52" name="순서도: 연결자 51">
            <a:extLst>
              <a:ext uri="{FF2B5EF4-FFF2-40B4-BE49-F238E27FC236}">
                <a16:creationId xmlns:a16="http://schemas.microsoft.com/office/drawing/2014/main" id="{D53F9F59-B814-408E-AC20-F27AB8C3C510}"/>
              </a:ext>
            </a:extLst>
          </p:cNvPr>
          <p:cNvSpPr/>
          <p:nvPr/>
        </p:nvSpPr>
        <p:spPr bwMode="auto">
          <a:xfrm>
            <a:off x="6196884" y="1085182"/>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Univers for KPMG"/>
                <a:ea typeface="맑은 고딕" panose="020B0503020000020004" pitchFamily="50" charset="-127"/>
                <a:cs typeface="Arial" panose="020B0604020202020204" pitchFamily="34" charset="0"/>
              </a:rPr>
              <a:t>1</a:t>
            </a:r>
            <a:endParaRPr lang="ko-KR" altLang="en-US" sz="800" b="1" kern="0" dirty="0">
              <a:solidFill>
                <a:srgbClr val="FFFFFF"/>
              </a:solidFill>
              <a:latin typeface="Univers for KPMG"/>
              <a:ea typeface="맑은 고딕" panose="020B0503020000020004" pitchFamily="50" charset="-127"/>
              <a:cs typeface="Arial" panose="020B0604020202020204" pitchFamily="34" charset="0"/>
            </a:endParaRPr>
          </a:p>
        </p:txBody>
      </p:sp>
      <p:sp>
        <p:nvSpPr>
          <p:cNvPr id="53" name="직사각형 52">
            <a:extLst>
              <a:ext uri="{FF2B5EF4-FFF2-40B4-BE49-F238E27FC236}">
                <a16:creationId xmlns:a16="http://schemas.microsoft.com/office/drawing/2014/main" id="{C6BDAF8A-09BD-4F91-838A-EA755CF8EB04}"/>
              </a:ext>
            </a:extLst>
          </p:cNvPr>
          <p:cNvSpPr/>
          <p:nvPr/>
        </p:nvSpPr>
        <p:spPr>
          <a:xfrm>
            <a:off x="1255055" y="2868144"/>
            <a:ext cx="3859866" cy="135169"/>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ko-KR" altLang="en-US" dirty="0">
              <a:solidFill>
                <a:prstClr val="white"/>
              </a:solidFill>
              <a:latin typeface="Univers for KPMG"/>
              <a:ea typeface="맑은 고딕" panose="020B0503020000020004" pitchFamily="50" charset="-127"/>
            </a:endParaRPr>
          </a:p>
        </p:txBody>
      </p:sp>
      <p:sp>
        <p:nvSpPr>
          <p:cNvPr id="56" name="순서도: 연결자 55">
            <a:extLst>
              <a:ext uri="{FF2B5EF4-FFF2-40B4-BE49-F238E27FC236}">
                <a16:creationId xmlns:a16="http://schemas.microsoft.com/office/drawing/2014/main" id="{2AA5A820-D80B-4FFB-B0A3-4D1D8A896597}"/>
              </a:ext>
            </a:extLst>
          </p:cNvPr>
          <p:cNvSpPr/>
          <p:nvPr/>
        </p:nvSpPr>
        <p:spPr bwMode="auto">
          <a:xfrm>
            <a:off x="1111055" y="2859529"/>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Univers for KPMG"/>
                <a:ea typeface="맑은 고딕" panose="020B0503020000020004" pitchFamily="50" charset="-127"/>
                <a:cs typeface="Arial" panose="020B0604020202020204" pitchFamily="34" charset="0"/>
              </a:rPr>
              <a:t>2</a:t>
            </a:r>
            <a:endParaRPr lang="ko-KR" altLang="en-US" sz="800" b="1" kern="0" dirty="0">
              <a:solidFill>
                <a:srgbClr val="FFFFFF"/>
              </a:solidFill>
              <a:latin typeface="Univers for KPMG"/>
              <a:ea typeface="맑은 고딕" panose="020B0503020000020004" pitchFamily="50" charset="-127"/>
              <a:cs typeface="Arial" panose="020B0604020202020204" pitchFamily="34" charset="0"/>
            </a:endParaRPr>
          </a:p>
        </p:txBody>
      </p:sp>
      <p:sp>
        <p:nvSpPr>
          <p:cNvPr id="57" name="순서도: 연결자 56">
            <a:extLst>
              <a:ext uri="{FF2B5EF4-FFF2-40B4-BE49-F238E27FC236}">
                <a16:creationId xmlns:a16="http://schemas.microsoft.com/office/drawing/2014/main" id="{A2B391B4-6EDF-465B-9F58-E3C7642434DA}"/>
              </a:ext>
            </a:extLst>
          </p:cNvPr>
          <p:cNvSpPr/>
          <p:nvPr/>
        </p:nvSpPr>
        <p:spPr bwMode="auto">
          <a:xfrm>
            <a:off x="6199064" y="2853972"/>
            <a:ext cx="144000" cy="144000"/>
          </a:xfrm>
          <a:prstGeom prst="flowChartConnector">
            <a:avLst/>
          </a:prstGeom>
          <a:solidFill>
            <a:srgbClr val="C00000"/>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457200">
              <a:tabLst>
                <a:tab pos="5715000" algn="l"/>
              </a:tabLst>
              <a:defRPr/>
            </a:pPr>
            <a:r>
              <a:rPr lang="en-US" altLang="ko-KR" sz="800" b="1" kern="0" dirty="0">
                <a:solidFill>
                  <a:srgbClr val="FFFFFF"/>
                </a:solidFill>
                <a:latin typeface="Univers for KPMG"/>
                <a:ea typeface="맑은 고딕" panose="020B0503020000020004" pitchFamily="50" charset="-127"/>
                <a:cs typeface="Arial" panose="020B0604020202020204" pitchFamily="34" charset="0"/>
              </a:rPr>
              <a:t>2</a:t>
            </a:r>
            <a:endParaRPr lang="ko-KR" altLang="en-US" sz="800" b="1" kern="0" dirty="0">
              <a:solidFill>
                <a:srgbClr val="FFFFFF"/>
              </a:solidFill>
              <a:latin typeface="Univers for KPMG"/>
              <a:ea typeface="맑은 고딕" panose="020B0503020000020004" pitchFamily="50" charset="-127"/>
              <a:cs typeface="Arial" panose="020B0604020202020204" pitchFamily="34" charset="0"/>
            </a:endParaRPr>
          </a:p>
        </p:txBody>
      </p:sp>
      <mc:AlternateContent xmlns:mc="http://schemas.openxmlformats.org/markup-compatibility/2006" xmlns:cx1="http://schemas.microsoft.com/office/drawing/2015/9/8/chartex">
        <mc:Choice Requires="cx1">
          <p:graphicFrame>
            <p:nvGraphicFramePr>
              <p:cNvPr id="34" name="차트 33">
                <a:extLst>
                  <a:ext uri="{FF2B5EF4-FFF2-40B4-BE49-F238E27FC236}">
                    <a16:creationId xmlns:a16="http://schemas.microsoft.com/office/drawing/2014/main" id="{CAEFB49D-33A2-4BBE-9EE4-2F2067A57700}"/>
                  </a:ext>
                </a:extLst>
              </p:cNvPr>
              <p:cNvGraphicFramePr/>
              <p:nvPr/>
            </p:nvGraphicFramePr>
            <p:xfrm>
              <a:off x="1217826" y="4500884"/>
              <a:ext cx="8467992" cy="1690261"/>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34" name="차트 33">
                <a:extLst>
                  <a:ext uri="{FF2B5EF4-FFF2-40B4-BE49-F238E27FC236}">
                    <a16:creationId xmlns:a16="http://schemas.microsoft.com/office/drawing/2014/main" id="{CAEFB49D-33A2-4BBE-9EE4-2F2067A57700}"/>
                  </a:ext>
                </a:extLst>
              </p:cNvPr>
              <p:cNvPicPr>
                <a:picLocks noGrp="1" noRot="1" noChangeAspect="1" noMove="1" noResize="1" noEditPoints="1" noAdjustHandles="1" noChangeArrowheads="1" noChangeShapeType="1"/>
              </p:cNvPicPr>
              <p:nvPr/>
            </p:nvPicPr>
            <p:blipFill>
              <a:blip r:embed="rId4"/>
              <a:stretch>
                <a:fillRect/>
              </a:stretch>
            </p:blipFill>
            <p:spPr>
              <a:xfrm>
                <a:off x="1217826" y="4500884"/>
                <a:ext cx="8467992" cy="1690261"/>
              </a:xfrm>
              <a:prstGeom prst="rect">
                <a:avLst/>
              </a:prstGeom>
            </p:spPr>
          </p:pic>
        </mc:Fallback>
      </mc:AlternateContent>
      <p:cxnSp>
        <p:nvCxnSpPr>
          <p:cNvPr id="35" name="꺾인 연결선 48">
            <a:extLst>
              <a:ext uri="{FF2B5EF4-FFF2-40B4-BE49-F238E27FC236}">
                <a16:creationId xmlns:a16="http://schemas.microsoft.com/office/drawing/2014/main" id="{ACDA7696-14D0-4CF5-8AF6-4C70DA0310E8}"/>
              </a:ext>
            </a:extLst>
          </p:cNvPr>
          <p:cNvCxnSpPr>
            <a:cxnSpLocks/>
          </p:cNvCxnSpPr>
          <p:nvPr/>
        </p:nvCxnSpPr>
        <p:spPr>
          <a:xfrm rot="16200000" flipH="1">
            <a:off x="8536303" y="4797731"/>
            <a:ext cx="7200" cy="1623394"/>
          </a:xfrm>
          <a:prstGeom prst="bentConnector3">
            <a:avLst>
              <a:gd name="adj1" fmla="val -1723542"/>
            </a:avLst>
          </a:prstGeom>
          <a:ln>
            <a:solidFill>
              <a:srgbClr val="00A3A1"/>
            </a:solidFill>
          </a:ln>
        </p:spPr>
        <p:style>
          <a:lnRef idx="1">
            <a:schemeClr val="accent1"/>
          </a:lnRef>
          <a:fillRef idx="0">
            <a:schemeClr val="accent1"/>
          </a:fillRef>
          <a:effectRef idx="0">
            <a:schemeClr val="accent1"/>
          </a:effectRef>
          <a:fontRef idx="minor">
            <a:schemeClr val="tx1"/>
          </a:fontRef>
        </p:style>
      </p:cxnSp>
      <p:cxnSp>
        <p:nvCxnSpPr>
          <p:cNvPr id="36" name="꺾인 연결선 40">
            <a:extLst>
              <a:ext uri="{FF2B5EF4-FFF2-40B4-BE49-F238E27FC236}">
                <a16:creationId xmlns:a16="http://schemas.microsoft.com/office/drawing/2014/main" id="{178D60BD-9740-4B01-A68B-515FE68FB8F7}"/>
              </a:ext>
            </a:extLst>
          </p:cNvPr>
          <p:cNvCxnSpPr>
            <a:cxnSpLocks/>
          </p:cNvCxnSpPr>
          <p:nvPr/>
        </p:nvCxnSpPr>
        <p:spPr>
          <a:xfrm rot="16200000" flipH="1">
            <a:off x="3699444" y="4007931"/>
            <a:ext cx="7200" cy="4081677"/>
          </a:xfrm>
          <a:prstGeom prst="bentConnector3">
            <a:avLst>
              <a:gd name="adj1" fmla="val 1853583"/>
            </a:avLst>
          </a:prstGeom>
        </p:spPr>
        <p:style>
          <a:lnRef idx="1">
            <a:schemeClr val="accent1"/>
          </a:lnRef>
          <a:fillRef idx="0">
            <a:schemeClr val="accent1"/>
          </a:fillRef>
          <a:effectRef idx="0">
            <a:schemeClr val="accent1"/>
          </a:effectRef>
          <a:fontRef idx="minor">
            <a:schemeClr val="tx1"/>
          </a:fontRef>
        </p:style>
      </p:cxnSp>
      <p:cxnSp>
        <p:nvCxnSpPr>
          <p:cNvPr id="37" name="꺾인 연결선 42">
            <a:extLst>
              <a:ext uri="{FF2B5EF4-FFF2-40B4-BE49-F238E27FC236}">
                <a16:creationId xmlns:a16="http://schemas.microsoft.com/office/drawing/2014/main" id="{F128E6CC-692B-4E88-BC4B-724D723EAD7E}"/>
              </a:ext>
            </a:extLst>
          </p:cNvPr>
          <p:cNvCxnSpPr>
            <a:cxnSpLocks/>
          </p:cNvCxnSpPr>
          <p:nvPr/>
        </p:nvCxnSpPr>
        <p:spPr>
          <a:xfrm rot="5400000">
            <a:off x="6708046" y="4890648"/>
            <a:ext cx="7200" cy="1487605"/>
          </a:xfrm>
          <a:prstGeom prst="bentConnector3">
            <a:avLst>
              <a:gd name="adj1" fmla="val -1936444"/>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1B8A85C-5F10-44B1-A5AC-44B0C7D65B25}"/>
              </a:ext>
            </a:extLst>
          </p:cNvPr>
          <p:cNvSpPr txBox="1"/>
          <p:nvPr/>
        </p:nvSpPr>
        <p:spPr>
          <a:xfrm>
            <a:off x="5771347" y="5931184"/>
            <a:ext cx="493200" cy="215444"/>
          </a:xfrm>
          <a:prstGeom prst="rect">
            <a:avLst/>
          </a:prstGeom>
          <a:solidFill>
            <a:schemeClr val="bg1"/>
          </a:solidFill>
        </p:spPr>
        <p:txBody>
          <a:bodyPr wrap="square" lIns="0" tIns="0" rIns="0" bIns="0" rtlCol="0">
            <a:spAutoFit/>
          </a:bodyPr>
          <a:lstStyle/>
          <a:p>
            <a:pPr algn="ctr"/>
            <a:r>
              <a:rPr lang="en-US" altLang="ko-KR" sz="700" dirty="0">
                <a:latin typeface="Arial" panose="020B0604020202020204" pitchFamily="34" charset="0"/>
                <a:cs typeface="Arial" panose="020B0604020202020204" pitchFamily="34" charset="0"/>
              </a:rPr>
              <a:t>Cash after </a:t>
            </a:r>
            <a:r>
              <a:rPr lang="en-US" altLang="ko-KR" sz="700" spc="-50" dirty="0">
                <a:latin typeface="Arial" panose="020B0604020202020204" pitchFamily="34" charset="0"/>
                <a:cs typeface="Arial" panose="020B0604020202020204" pitchFamily="34" charset="0"/>
              </a:rPr>
              <a:t>Operating</a:t>
            </a:r>
            <a:endParaRPr lang="ko-KR" altLang="en-US" sz="700" spc="-50" dirty="0">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0D2C34B3-DDDF-4653-8DD8-22DBEF5BD887}"/>
              </a:ext>
            </a:extLst>
          </p:cNvPr>
          <p:cNvSpPr txBox="1"/>
          <p:nvPr/>
        </p:nvSpPr>
        <p:spPr>
          <a:xfrm>
            <a:off x="7418469" y="5944827"/>
            <a:ext cx="493200" cy="323165"/>
          </a:xfrm>
          <a:prstGeom prst="rect">
            <a:avLst/>
          </a:prstGeom>
          <a:solidFill>
            <a:schemeClr val="bg1"/>
          </a:solidFill>
        </p:spPr>
        <p:txBody>
          <a:bodyPr wrap="square" lIns="0" tIns="0" rIns="0" bIns="0" rtlCol="0">
            <a:spAutoFit/>
          </a:bodyPr>
          <a:lstStyle/>
          <a:p>
            <a:pPr algn="ctr"/>
            <a:r>
              <a:rPr lang="en-US" altLang="ko-KR" sz="700" dirty="0">
                <a:latin typeface="Arial" panose="020B0604020202020204" pitchFamily="34" charset="0"/>
                <a:cs typeface="Arial" panose="020B0604020202020204" pitchFamily="34" charset="0"/>
              </a:rPr>
              <a:t>Cash after </a:t>
            </a:r>
            <a:r>
              <a:rPr lang="en-US" altLang="ko-KR" sz="700" spc="-50" dirty="0">
                <a:latin typeface="Arial" panose="020B0604020202020204" pitchFamily="34" charset="0"/>
                <a:cs typeface="Arial" panose="020B0604020202020204" pitchFamily="34" charset="0"/>
              </a:rPr>
              <a:t>Operating </a:t>
            </a:r>
          </a:p>
          <a:p>
            <a:pPr algn="ctr"/>
            <a:r>
              <a:rPr lang="en-US" altLang="ko-KR" sz="700" spc="-50" dirty="0">
                <a:latin typeface="Arial" panose="020B0604020202020204" pitchFamily="34" charset="0"/>
                <a:cs typeface="Arial" panose="020B0604020202020204" pitchFamily="34" charset="0"/>
              </a:rPr>
              <a:t>&amp; Investing</a:t>
            </a:r>
            <a:endParaRPr lang="ko-KR" altLang="en-US" sz="700" spc="-50" dirty="0">
              <a:latin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FF2AA48F-2187-444D-9F89-15240E68A72E}"/>
              </a:ext>
            </a:extLst>
          </p:cNvPr>
          <p:cNvSpPr txBox="1"/>
          <p:nvPr/>
        </p:nvSpPr>
        <p:spPr>
          <a:xfrm>
            <a:off x="7474211" y="4536238"/>
            <a:ext cx="1200146" cy="701602"/>
          </a:xfrm>
          <a:prstGeom prst="rect">
            <a:avLst/>
          </a:prstGeom>
          <a:noFill/>
        </p:spPr>
        <p:txBody>
          <a:bodyPr wrap="square" lIns="0" tIns="0" bIns="0" rtlCol="0">
            <a:spAutoFit/>
          </a:bodyPr>
          <a:lstStyle/>
          <a:p>
            <a:pPr>
              <a:lnSpc>
                <a:spcPct val="110000"/>
              </a:lnSpc>
            </a:pPr>
            <a:r>
              <a:rPr lang="en-US" altLang="ko-KR" sz="700" dirty="0">
                <a:latin typeface="Arial" panose="020B0604020202020204" pitchFamily="34" charset="0"/>
                <a:ea typeface="+mj-ea"/>
                <a:cs typeface="Arial" panose="020B0604020202020204" pitchFamily="34" charset="0"/>
              </a:rPr>
              <a:t>A: </a:t>
            </a:r>
            <a:r>
              <a:rPr lang="ko-KR" altLang="en-US" sz="700" dirty="0">
                <a:latin typeface="Arial" panose="020B0604020202020204" pitchFamily="34" charset="0"/>
                <a:ea typeface="+mj-ea"/>
                <a:cs typeface="Arial" panose="020B0604020202020204" pitchFamily="34" charset="0"/>
              </a:rPr>
              <a:t>매출 현금유입</a:t>
            </a:r>
            <a:endParaRPr lang="en-US" altLang="ko-KR" sz="700" dirty="0">
              <a:latin typeface="Arial" panose="020B0604020202020204" pitchFamily="34" charset="0"/>
              <a:ea typeface="+mj-ea"/>
              <a:cs typeface="Arial" panose="020B0604020202020204" pitchFamily="34" charset="0"/>
            </a:endParaRPr>
          </a:p>
          <a:p>
            <a:pPr>
              <a:lnSpc>
                <a:spcPct val="110000"/>
              </a:lnSpc>
            </a:pPr>
            <a:r>
              <a:rPr lang="en-US" altLang="ko-KR" sz="700" dirty="0">
                <a:latin typeface="Arial" panose="020B0604020202020204" pitchFamily="34" charset="0"/>
                <a:ea typeface="+mj-ea"/>
                <a:cs typeface="Arial" panose="020B0604020202020204" pitchFamily="34" charset="0"/>
              </a:rPr>
              <a:t>B: </a:t>
            </a:r>
            <a:r>
              <a:rPr lang="ko-KR" altLang="en-US" sz="700" dirty="0">
                <a:latin typeface="Arial" panose="020B0604020202020204" pitchFamily="34" charset="0"/>
                <a:ea typeface="+mj-ea"/>
                <a:cs typeface="Arial" panose="020B0604020202020204" pitchFamily="34" charset="0"/>
              </a:rPr>
              <a:t>정부보조사업 현금유입</a:t>
            </a:r>
            <a:endParaRPr lang="en-US" altLang="ko-KR" sz="700" dirty="0">
              <a:latin typeface="Arial" panose="020B0604020202020204" pitchFamily="34" charset="0"/>
              <a:ea typeface="+mj-ea"/>
              <a:cs typeface="Arial" panose="020B0604020202020204" pitchFamily="34" charset="0"/>
            </a:endParaRPr>
          </a:p>
          <a:p>
            <a:pPr>
              <a:lnSpc>
                <a:spcPct val="110000"/>
              </a:lnSpc>
            </a:pPr>
            <a:r>
              <a:rPr lang="en-US" altLang="ko-KR" sz="700" dirty="0">
                <a:latin typeface="Arial" panose="020B0604020202020204" pitchFamily="34" charset="0"/>
                <a:ea typeface="+mj-ea"/>
                <a:cs typeface="Arial" panose="020B0604020202020204" pitchFamily="34" charset="0"/>
              </a:rPr>
              <a:t>C: </a:t>
            </a:r>
            <a:r>
              <a:rPr lang="ko-KR" altLang="en-US" sz="700" dirty="0">
                <a:latin typeface="Arial" panose="020B0604020202020204" pitchFamily="34" charset="0"/>
                <a:ea typeface="+mj-ea"/>
                <a:cs typeface="Arial" panose="020B0604020202020204" pitchFamily="34" charset="0"/>
              </a:rPr>
              <a:t>매출원가 현금유출</a:t>
            </a:r>
            <a:endParaRPr lang="en-US" altLang="ko-KR" sz="700" dirty="0">
              <a:latin typeface="Arial" panose="020B0604020202020204" pitchFamily="34" charset="0"/>
              <a:ea typeface="+mj-ea"/>
              <a:cs typeface="Arial" panose="020B0604020202020204" pitchFamily="34" charset="0"/>
            </a:endParaRPr>
          </a:p>
          <a:p>
            <a:pPr>
              <a:lnSpc>
                <a:spcPct val="110000"/>
              </a:lnSpc>
            </a:pPr>
            <a:r>
              <a:rPr lang="en-US" altLang="ko-KR" sz="700" dirty="0">
                <a:latin typeface="Arial" panose="020B0604020202020204" pitchFamily="34" charset="0"/>
                <a:ea typeface="+mj-ea"/>
                <a:cs typeface="Arial" panose="020B0604020202020204" pitchFamily="34" charset="0"/>
              </a:rPr>
              <a:t>D: </a:t>
            </a:r>
            <a:r>
              <a:rPr lang="ko-KR" altLang="en-US" sz="700" dirty="0">
                <a:latin typeface="Arial" panose="020B0604020202020204" pitchFamily="34" charset="0"/>
                <a:ea typeface="+mj-ea"/>
                <a:cs typeface="Arial" panose="020B0604020202020204" pitchFamily="34" charset="0"/>
              </a:rPr>
              <a:t>인건비 현금유출</a:t>
            </a:r>
            <a:endParaRPr lang="en-US" altLang="ko-KR" sz="700" dirty="0">
              <a:latin typeface="Arial" panose="020B0604020202020204" pitchFamily="34" charset="0"/>
              <a:ea typeface="+mj-ea"/>
              <a:cs typeface="Arial" panose="020B0604020202020204" pitchFamily="34" charset="0"/>
            </a:endParaRPr>
          </a:p>
          <a:p>
            <a:pPr>
              <a:lnSpc>
                <a:spcPct val="110000"/>
              </a:lnSpc>
            </a:pPr>
            <a:r>
              <a:rPr lang="en-US" altLang="ko-KR" sz="700" dirty="0">
                <a:latin typeface="Arial" panose="020B0604020202020204" pitchFamily="34" charset="0"/>
                <a:ea typeface="+mj-ea"/>
                <a:cs typeface="Arial" panose="020B0604020202020204" pitchFamily="34" charset="0"/>
              </a:rPr>
              <a:t>E: </a:t>
            </a:r>
            <a:r>
              <a:rPr lang="ko-KR" altLang="en-US" sz="700" dirty="0">
                <a:latin typeface="Arial" panose="020B0604020202020204" pitchFamily="34" charset="0"/>
                <a:ea typeface="+mj-ea"/>
                <a:cs typeface="Arial" panose="020B0604020202020204" pitchFamily="34" charset="0"/>
              </a:rPr>
              <a:t>건물사용 현금유출</a:t>
            </a:r>
            <a:endParaRPr lang="en-US" altLang="ko-KR" sz="700" dirty="0">
              <a:latin typeface="Arial" panose="020B0604020202020204" pitchFamily="34" charset="0"/>
              <a:cs typeface="Arial" panose="020B0604020202020204" pitchFamily="34" charset="0"/>
            </a:endParaRPr>
          </a:p>
          <a:p>
            <a:pPr>
              <a:lnSpc>
                <a:spcPct val="110000"/>
              </a:lnSpc>
            </a:pPr>
            <a:r>
              <a:rPr lang="en-US" altLang="ko-KR" sz="700" dirty="0">
                <a:latin typeface="Arial" panose="020B0604020202020204" pitchFamily="34" charset="0"/>
                <a:cs typeface="Arial" panose="020B0604020202020204" pitchFamily="34" charset="0"/>
              </a:rPr>
              <a:t>F:</a:t>
            </a:r>
            <a:r>
              <a:rPr lang="ko-KR" altLang="en-US" sz="700" dirty="0">
                <a:latin typeface="Arial" panose="020B0604020202020204" pitchFamily="34" charset="0"/>
                <a:cs typeface="Arial" panose="020B0604020202020204" pitchFamily="34" charset="0"/>
              </a:rPr>
              <a:t> 판관비 현금유출</a:t>
            </a:r>
            <a:endParaRPr lang="en-US" altLang="ko-KR" sz="700" dirty="0">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8A0839AA-8A64-469D-9D43-D3834022D9B9}"/>
              </a:ext>
            </a:extLst>
          </p:cNvPr>
          <p:cNvSpPr txBox="1"/>
          <p:nvPr/>
        </p:nvSpPr>
        <p:spPr>
          <a:xfrm>
            <a:off x="1133999" y="4187465"/>
            <a:ext cx="3819001" cy="323165"/>
          </a:xfrm>
          <a:prstGeom prst="rect">
            <a:avLst/>
          </a:prstGeom>
          <a:noFill/>
        </p:spPr>
        <p:txBody>
          <a:bodyPr wrap="square" lIns="0" tIns="0" rIns="0" bIns="0" rtlCol="0">
            <a:spAutoFit/>
          </a:bodyPr>
          <a:lstStyle/>
          <a:p>
            <a:r>
              <a:rPr lang="en-US" altLang="ko-KR" sz="700" dirty="0">
                <a:latin typeface="Arial" panose="020B0604020202020204" pitchFamily="34" charset="0"/>
                <a:cs typeface="Arial" panose="020B0604020202020204" pitchFamily="34" charset="0"/>
              </a:rPr>
              <a:t>Note</a:t>
            </a:r>
            <a:r>
              <a:rPr lang="ko-KR" altLang="en-US" sz="700" dirty="0">
                <a:latin typeface="Arial" panose="020B0604020202020204" pitchFamily="34" charset="0"/>
                <a:cs typeface="Arial" panose="020B0604020202020204" pitchFamily="34" charset="0"/>
              </a:rPr>
              <a:t> </a:t>
            </a:r>
            <a:r>
              <a:rPr lang="en-US" altLang="ko-KR" sz="700" dirty="0">
                <a:latin typeface="Arial" panose="020B0604020202020204" pitchFamily="34" charset="0"/>
                <a:cs typeface="Arial" panose="020B0604020202020204" pitchFamily="34" charset="0"/>
              </a:rPr>
              <a:t>1: ‘19</a:t>
            </a:r>
            <a:r>
              <a:rPr lang="ko-KR" altLang="en-US" sz="700" dirty="0">
                <a:latin typeface="Arial" panose="020B0604020202020204" pitchFamily="34" charset="0"/>
                <a:cs typeface="Arial" panose="020B0604020202020204" pitchFamily="34" charset="0"/>
              </a:rPr>
              <a:t>년</a:t>
            </a:r>
            <a:r>
              <a:rPr lang="en-US" altLang="ko-KR" sz="700" dirty="0">
                <a:latin typeface="Arial" panose="020B0604020202020204" pitchFamily="34" charset="0"/>
                <a:cs typeface="Arial" panose="020B0604020202020204" pitchFamily="34" charset="0"/>
              </a:rPr>
              <a:t>~’21</a:t>
            </a:r>
            <a:r>
              <a:rPr lang="ko-KR" altLang="en-US" sz="700" dirty="0">
                <a:latin typeface="Arial" panose="020B0604020202020204" pitchFamily="34" charset="0"/>
                <a:cs typeface="Arial" panose="020B0604020202020204" pitchFamily="34" charset="0"/>
              </a:rPr>
              <a:t>년의 </a:t>
            </a:r>
            <a:r>
              <a:rPr lang="en-US" altLang="ko-KR" sz="700" dirty="0">
                <a:latin typeface="Arial" panose="020B0604020202020204" pitchFamily="34" charset="0"/>
                <a:cs typeface="Arial" panose="020B0604020202020204" pitchFamily="34" charset="0"/>
              </a:rPr>
              <a:t>CF Total</a:t>
            </a:r>
            <a:r>
              <a:rPr lang="ko-KR" altLang="en-US" sz="700" dirty="0">
                <a:latin typeface="Arial" panose="020B0604020202020204" pitchFamily="34" charset="0"/>
                <a:cs typeface="Arial" panose="020B0604020202020204" pitchFamily="34" charset="0"/>
              </a:rPr>
              <a:t>에 해당함</a:t>
            </a:r>
          </a:p>
          <a:p>
            <a:r>
              <a:rPr lang="en-US" altLang="ko-KR" sz="700" dirty="0">
                <a:latin typeface="Arial" panose="020B0604020202020204" pitchFamily="34" charset="0"/>
                <a:cs typeface="Arial" panose="020B0604020202020204" pitchFamily="34" charset="0"/>
              </a:rPr>
              <a:t>Note 2: </a:t>
            </a:r>
            <a:r>
              <a:rPr lang="ko-KR" altLang="en-US" sz="700" dirty="0">
                <a:latin typeface="Arial" panose="020B0604020202020204" pitchFamily="34" charset="0"/>
                <a:cs typeface="Arial" panose="020B0604020202020204" pitchFamily="34" charset="0"/>
              </a:rPr>
              <a:t>회계상 영업외수익에 해당하지만</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분석 목적상 영업현금흐름으로 집계함</a:t>
            </a:r>
            <a:endParaRPr lang="en-US" altLang="ko-KR" sz="700" dirty="0">
              <a:latin typeface="Arial" panose="020B0604020202020204" pitchFamily="34" charset="0"/>
              <a:cs typeface="Arial" panose="020B0604020202020204" pitchFamily="34" charset="0"/>
            </a:endParaRPr>
          </a:p>
          <a:p>
            <a:r>
              <a:rPr lang="en-US" altLang="ko-KR" sz="700" dirty="0">
                <a:latin typeface="Arial" panose="020B0604020202020204" pitchFamily="34" charset="0"/>
                <a:cs typeface="Arial" panose="020B0604020202020204" pitchFamily="34" charset="0"/>
              </a:rPr>
              <a:t>Note 3: </a:t>
            </a:r>
            <a:r>
              <a:rPr lang="ko-KR" altLang="en-US" sz="700" dirty="0">
                <a:latin typeface="Arial" panose="020B0604020202020204" pitchFamily="34" charset="0"/>
                <a:cs typeface="Arial" panose="020B0604020202020204" pitchFamily="34" charset="0"/>
              </a:rPr>
              <a:t>기말 </a:t>
            </a:r>
            <a:r>
              <a:rPr lang="en-US" altLang="ko-KR" sz="700" dirty="0">
                <a:latin typeface="Arial" panose="020B0604020202020204" pitchFamily="34" charset="0"/>
                <a:cs typeface="Arial" panose="020B0604020202020204" pitchFamily="34" charset="0"/>
              </a:rPr>
              <a:t>Cash </a:t>
            </a:r>
            <a:r>
              <a:rPr lang="ko-KR" altLang="en-US" sz="700" dirty="0">
                <a:latin typeface="Arial" panose="020B0604020202020204" pitchFamily="34" charset="0"/>
                <a:cs typeface="Arial" panose="020B0604020202020204" pitchFamily="34" charset="0"/>
              </a:rPr>
              <a:t>잔고와 관련 증빙상 금액의 일부 차이가 존재하며</a:t>
            </a:r>
            <a:r>
              <a:rPr lang="en-US" altLang="ko-KR" sz="700" dirty="0">
                <a:latin typeface="Arial" panose="020B0604020202020204" pitchFamily="34" charset="0"/>
                <a:cs typeface="Arial" panose="020B0604020202020204" pitchFamily="34" charset="0"/>
              </a:rPr>
              <a:t>, </a:t>
            </a:r>
            <a:r>
              <a:rPr lang="ko-KR" altLang="en-US" sz="700" dirty="0">
                <a:latin typeface="Arial" panose="020B0604020202020204" pitchFamily="34" charset="0"/>
                <a:cs typeface="Arial" panose="020B0604020202020204" pitchFamily="34" charset="0"/>
              </a:rPr>
              <a:t>관련 사유에 대해 질의 중임</a:t>
            </a:r>
            <a:endParaRPr lang="en-US" altLang="ko-KR" sz="700" dirty="0">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E1D497C1-19EE-470A-8E1F-3A3B05EF6B9B}"/>
              </a:ext>
            </a:extLst>
          </p:cNvPr>
          <p:cNvSpPr txBox="1"/>
          <p:nvPr/>
        </p:nvSpPr>
        <p:spPr>
          <a:xfrm>
            <a:off x="8549700" y="4520047"/>
            <a:ext cx="1080000" cy="583108"/>
          </a:xfrm>
          <a:prstGeom prst="rect">
            <a:avLst/>
          </a:prstGeom>
          <a:noFill/>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ko-KR" sz="700" b="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rPr>
              <a:t>G: </a:t>
            </a:r>
            <a:r>
              <a:rPr kumimoji="0" lang="ko-KR" altLang="en-US" sz="700" b="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rPr>
              <a:t>기타 현금변동</a:t>
            </a:r>
            <a:endParaRPr kumimoji="0" lang="en-US" altLang="ko-KR" sz="700" b="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endParaRPr>
          </a:p>
          <a:p>
            <a:pPr marL="0" marR="0" lvl="0" indent="0" algn="l" defTabSz="914400" rtl="0" eaLnBrk="1" fontAlgn="auto" latinLnBrk="0" hangingPunct="1">
              <a:lnSpc>
                <a:spcPct val="110000"/>
              </a:lnSpc>
              <a:spcBef>
                <a:spcPts val="0"/>
              </a:spcBef>
              <a:spcAft>
                <a:spcPts val="0"/>
              </a:spcAft>
              <a:buClrTx/>
              <a:buSzTx/>
              <a:buFontTx/>
              <a:buNone/>
              <a:tabLst/>
              <a:defRPr/>
            </a:pPr>
            <a:r>
              <a:rPr lang="en-US" altLang="ko-KR" sz="700" dirty="0">
                <a:solidFill>
                  <a:srgbClr val="000000"/>
                </a:solidFill>
                <a:latin typeface="Arial" panose="020B0604020202020204" pitchFamily="34" charset="0"/>
                <a:ea typeface="맑은 고딕"/>
                <a:cs typeface="Arial" panose="020B0604020202020204" pitchFamily="34" charset="0"/>
              </a:rPr>
              <a:t>H</a:t>
            </a:r>
            <a:r>
              <a:rPr kumimoji="0" lang="en-US" altLang="ko-KR" sz="700" b="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rPr>
              <a:t>: </a:t>
            </a:r>
            <a:r>
              <a:rPr lang="ko-KR" altLang="en-US" sz="700" dirty="0">
                <a:solidFill>
                  <a:srgbClr val="000000"/>
                </a:solidFill>
                <a:latin typeface="Arial" panose="020B0604020202020204" pitchFamily="34" charset="0"/>
                <a:ea typeface="맑은 고딕"/>
                <a:cs typeface="Arial" panose="020B0604020202020204" pitchFamily="34" charset="0"/>
              </a:rPr>
              <a:t>개발비 취득 현금유출</a:t>
            </a:r>
            <a:endParaRPr kumimoji="0" lang="en-US" altLang="ko-KR" sz="700" b="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endParaRPr>
          </a:p>
          <a:p>
            <a:pPr marL="0" marR="0" lvl="0" indent="0" algn="l" defTabSz="914400" rtl="0" eaLnBrk="1" fontAlgn="auto" latinLnBrk="0" hangingPunct="1">
              <a:lnSpc>
                <a:spcPct val="110000"/>
              </a:lnSpc>
              <a:spcBef>
                <a:spcPts val="0"/>
              </a:spcBef>
              <a:spcAft>
                <a:spcPts val="0"/>
              </a:spcAft>
              <a:buClrTx/>
              <a:buSzTx/>
              <a:buFontTx/>
              <a:buNone/>
              <a:tabLst/>
              <a:defRPr/>
            </a:pPr>
            <a:r>
              <a:rPr lang="en-US" altLang="ko-KR" sz="700" dirty="0">
                <a:solidFill>
                  <a:srgbClr val="000000"/>
                </a:solidFill>
                <a:latin typeface="Arial" panose="020B0604020202020204" pitchFamily="34" charset="0"/>
                <a:ea typeface="맑은 고딕"/>
                <a:cs typeface="Arial" panose="020B0604020202020204" pitchFamily="34" charset="0"/>
              </a:rPr>
              <a:t>I</a:t>
            </a:r>
            <a:r>
              <a:rPr kumimoji="0" lang="en-US" altLang="ko-KR" sz="700" b="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rPr>
              <a:t>: </a:t>
            </a:r>
            <a:r>
              <a:rPr lang="ko-KR" altLang="en-US" sz="700" dirty="0">
                <a:solidFill>
                  <a:srgbClr val="000000"/>
                </a:solidFill>
                <a:latin typeface="Arial" panose="020B0604020202020204" pitchFamily="34" charset="0"/>
                <a:ea typeface="맑은 고딕"/>
                <a:cs typeface="Arial" panose="020B0604020202020204" pitchFamily="34" charset="0"/>
              </a:rPr>
              <a:t>고정자산 취득 현금유출</a:t>
            </a:r>
            <a:endParaRPr kumimoji="0" lang="en-US" altLang="ko-KR" sz="700" b="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endParaRP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ko-KR" sz="700" b="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rPr>
              <a:t>J:</a:t>
            </a:r>
            <a:r>
              <a:rPr lang="ko-KR" altLang="en-US" sz="700" dirty="0">
                <a:solidFill>
                  <a:srgbClr val="000000"/>
                </a:solidFill>
                <a:latin typeface="Arial" panose="020B0604020202020204" pitchFamily="34" charset="0"/>
                <a:ea typeface="맑은 고딕"/>
                <a:cs typeface="Arial" panose="020B0604020202020204" pitchFamily="34" charset="0"/>
              </a:rPr>
              <a:t>유상증자 현금유입</a:t>
            </a:r>
            <a:endParaRPr kumimoji="0" lang="en-US" altLang="ko-KR" sz="700" b="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endParaRPr>
          </a:p>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altLang="ko-KR" sz="700" b="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rPr>
              <a:t>K: </a:t>
            </a:r>
            <a:r>
              <a:rPr lang="ko-KR" altLang="en-US" sz="700" dirty="0">
                <a:solidFill>
                  <a:srgbClr val="000000"/>
                </a:solidFill>
                <a:latin typeface="Arial" panose="020B0604020202020204" pitchFamily="34" charset="0"/>
                <a:ea typeface="맑은 고딕"/>
                <a:cs typeface="Arial" panose="020B0604020202020204" pitchFamily="34" charset="0"/>
              </a:rPr>
              <a:t>차입금 현금변동</a:t>
            </a:r>
            <a:endParaRPr kumimoji="0" lang="en-US" altLang="ko-KR" sz="700" b="0" i="0" u="none" strike="noStrike" kern="1200" cap="none" spc="0" normalizeH="0" baseline="0" noProof="0" dirty="0">
              <a:ln>
                <a:noFill/>
              </a:ln>
              <a:solidFill>
                <a:srgbClr val="000000"/>
              </a:solidFill>
              <a:effectLst/>
              <a:uLnTx/>
              <a:uFillTx/>
              <a:latin typeface="Arial" panose="020B0604020202020204" pitchFamily="34" charset="0"/>
              <a:ea typeface="맑은 고딕"/>
              <a:cs typeface="Arial" panose="020B0604020202020204" pitchFamily="34" charset="0"/>
            </a:endParaRPr>
          </a:p>
        </p:txBody>
      </p:sp>
      <p:sp>
        <p:nvSpPr>
          <p:cNvPr id="48" name="TextBox 47">
            <a:extLst>
              <a:ext uri="{FF2B5EF4-FFF2-40B4-BE49-F238E27FC236}">
                <a16:creationId xmlns:a16="http://schemas.microsoft.com/office/drawing/2014/main" id="{A6840DBE-DB5A-4861-A91D-45B4E4E096B8}"/>
              </a:ext>
            </a:extLst>
          </p:cNvPr>
          <p:cNvSpPr txBox="1"/>
          <p:nvPr/>
        </p:nvSpPr>
        <p:spPr>
          <a:xfrm>
            <a:off x="2804512" y="6206436"/>
            <a:ext cx="1368000" cy="123111"/>
          </a:xfrm>
          <a:prstGeom prst="rect">
            <a:avLst/>
          </a:prstGeom>
          <a:solidFill>
            <a:schemeClr val="bg1"/>
          </a:solidFill>
        </p:spPr>
        <p:txBody>
          <a:bodyPr wrap="square" lIns="36000" tIns="0" rIns="36000" bIns="0" rtlCol="0" anchor="ctr">
            <a:spAutoFit/>
          </a:bodyPr>
          <a:lstStyle/>
          <a:p>
            <a:pPr algn="ctr"/>
            <a:r>
              <a:rPr lang="en-US" altLang="ko-KR" sz="800" dirty="0">
                <a:solidFill>
                  <a:schemeClr val="accent1">
                    <a:lumMod val="75000"/>
                  </a:schemeClr>
                </a:solidFill>
                <a:latin typeface="Arial" panose="020B0604020202020204" pitchFamily="34" charset="0"/>
                <a:cs typeface="Arial" panose="020B0604020202020204" pitchFamily="34" charset="0"/>
              </a:rPr>
              <a:t>Total Operating CF: 1,127</a:t>
            </a:r>
            <a:endParaRPr lang="ko-KR" altLang="en-US" sz="800" dirty="0">
              <a:solidFill>
                <a:schemeClr val="accent1">
                  <a:lumMod val="75000"/>
                </a:schemeClr>
              </a:solidFill>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30A03C34-0D4F-4D60-B924-9B5DE534C588}"/>
              </a:ext>
            </a:extLst>
          </p:cNvPr>
          <p:cNvSpPr txBox="1"/>
          <p:nvPr/>
        </p:nvSpPr>
        <p:spPr>
          <a:xfrm>
            <a:off x="6098126" y="5333868"/>
            <a:ext cx="1227040" cy="123111"/>
          </a:xfrm>
          <a:prstGeom prst="rect">
            <a:avLst/>
          </a:prstGeom>
          <a:solidFill>
            <a:schemeClr val="bg1"/>
          </a:solidFill>
        </p:spPr>
        <p:txBody>
          <a:bodyPr wrap="square" lIns="36000" tIns="0" rIns="36000" bIns="0" rtlCol="0" anchor="ctr">
            <a:spAutoFit/>
          </a:bodyPr>
          <a:lstStyle/>
          <a:p>
            <a:pPr algn="ctr"/>
            <a:r>
              <a:rPr lang="en-US" altLang="ko-KR" sz="800" dirty="0">
                <a:solidFill>
                  <a:schemeClr val="accent5">
                    <a:lumMod val="50000"/>
                  </a:schemeClr>
                </a:solidFill>
                <a:latin typeface="Arial" panose="020B0604020202020204" pitchFamily="34" charset="0"/>
                <a:cs typeface="Arial" panose="020B0604020202020204" pitchFamily="34" charset="0"/>
              </a:rPr>
              <a:t>Total Investing CF: (687)</a:t>
            </a:r>
            <a:endParaRPr lang="ko-KR" altLang="en-US" sz="800" dirty="0">
              <a:solidFill>
                <a:schemeClr val="accent5">
                  <a:lumMod val="50000"/>
                </a:schemeClr>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6FD25A45-A269-41D2-B04D-42488F4BB977}"/>
              </a:ext>
            </a:extLst>
          </p:cNvPr>
          <p:cNvSpPr txBox="1"/>
          <p:nvPr/>
        </p:nvSpPr>
        <p:spPr>
          <a:xfrm>
            <a:off x="7936375" y="5341372"/>
            <a:ext cx="1296000" cy="123111"/>
          </a:xfrm>
          <a:prstGeom prst="rect">
            <a:avLst/>
          </a:prstGeom>
          <a:solidFill>
            <a:schemeClr val="bg1"/>
          </a:solidFill>
        </p:spPr>
        <p:txBody>
          <a:bodyPr wrap="square" lIns="36000" tIns="0" rIns="36000" bIns="0" rtlCol="0" anchor="ctr">
            <a:spAutoFit/>
          </a:bodyPr>
          <a:lstStyle/>
          <a:p>
            <a:pPr algn="ctr"/>
            <a:r>
              <a:rPr lang="en-US" altLang="ko-KR" sz="800" dirty="0">
                <a:solidFill>
                  <a:srgbClr val="00A3A1"/>
                </a:solidFill>
                <a:latin typeface="Arial" panose="020B0604020202020204" pitchFamily="34" charset="0"/>
                <a:cs typeface="Arial" panose="020B0604020202020204" pitchFamily="34" charset="0"/>
              </a:rPr>
              <a:t>Total Financing CF: 126</a:t>
            </a:r>
            <a:endParaRPr lang="ko-KR" altLang="en-US" sz="800" dirty="0">
              <a:solidFill>
                <a:srgbClr val="00A3A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2480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au 7">
            <a:extLst>
              <a:ext uri="{FF2B5EF4-FFF2-40B4-BE49-F238E27FC236}">
                <a16:creationId xmlns:a16="http://schemas.microsoft.com/office/drawing/2014/main" id="{60B2ED15-2CA9-4646-84CF-CE0F8067B86A}"/>
              </a:ext>
            </a:extLst>
          </p:cNvPr>
          <p:cNvGraphicFramePr>
            <a:graphicFrameLocks noGrp="1"/>
          </p:cNvGraphicFramePr>
          <p:nvPr>
            <p:extLst>
              <p:ext uri="{D42A27DB-BD31-4B8C-83A1-F6EECF244321}">
                <p14:modId xmlns:p14="http://schemas.microsoft.com/office/powerpoint/2010/main" val="558821322"/>
              </p:ext>
            </p:extLst>
          </p:nvPr>
        </p:nvGraphicFramePr>
        <p:xfrm>
          <a:off x="4731391" y="2075167"/>
          <a:ext cx="4584059" cy="1624599"/>
        </p:xfrm>
        <a:graphic>
          <a:graphicData uri="http://schemas.openxmlformats.org/drawingml/2006/table">
            <a:tbl>
              <a:tblPr firstRow="1" bandRow="1">
                <a:tableStyleId>{5C22544A-7EE6-4342-B048-85BDC9FD1C3A}</a:tableStyleId>
              </a:tblPr>
              <a:tblGrid>
                <a:gridCol w="511830">
                  <a:extLst>
                    <a:ext uri="{9D8B030D-6E8A-4147-A177-3AD203B41FA5}">
                      <a16:colId xmlns:a16="http://schemas.microsoft.com/office/drawing/2014/main" val="20000"/>
                    </a:ext>
                  </a:extLst>
                </a:gridCol>
                <a:gridCol w="3623034">
                  <a:extLst>
                    <a:ext uri="{9D8B030D-6E8A-4147-A177-3AD203B41FA5}">
                      <a16:colId xmlns:a16="http://schemas.microsoft.com/office/drawing/2014/main" val="20001"/>
                    </a:ext>
                  </a:extLst>
                </a:gridCol>
                <a:gridCol w="449195">
                  <a:extLst>
                    <a:ext uri="{9D8B030D-6E8A-4147-A177-3AD203B41FA5}">
                      <a16:colId xmlns:a16="http://schemas.microsoft.com/office/drawing/2014/main" val="20002"/>
                    </a:ext>
                  </a:extLst>
                </a:gridCol>
              </a:tblGrid>
              <a:tr h="541533">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r>
                        <a:rPr lang="en-GB" altLang="ko-KR" sz="2200" b="0" kern="1200" dirty="0">
                          <a:solidFill>
                            <a:srgbClr val="90DAFF"/>
                          </a:solidFill>
                          <a:latin typeface="Arial" panose="020B0604020202020204" pitchFamily="34" charset="0"/>
                          <a:ea typeface="+mj-ea"/>
                          <a:cs typeface="Arial" panose="020B0604020202020204" pitchFamily="34" charset="0"/>
                        </a:rPr>
                        <a:t>1</a:t>
                      </a:r>
                    </a:p>
                  </a:txBody>
                  <a:tcPr marL="84406" marR="84406" marT="42203" marB="42203" anchor="ctr">
                    <a:lnL w="12700" cmpd="sng">
                      <a:noFill/>
                    </a:lnL>
                    <a:lnR w="12700" cmpd="sng">
                      <a:noFill/>
                    </a:lnR>
                    <a:lnT w="12700" cmpd="sng">
                      <a:noFill/>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1" hangingPunct="1"/>
                      <a:r>
                        <a:rPr lang="en-US" altLang="ko-KR" sz="1100" b="0" kern="1200" dirty="0">
                          <a:solidFill>
                            <a:schemeClr val="bg1">
                              <a:lumMod val="65000"/>
                            </a:schemeClr>
                          </a:solidFill>
                          <a:latin typeface="Arial" panose="020B0604020202020204" pitchFamily="34" charset="0"/>
                          <a:ea typeface="+mj-ea"/>
                          <a:cs typeface="Arial" panose="020B0604020202020204" pitchFamily="34" charset="0"/>
                        </a:rPr>
                        <a:t>Understanding of target</a:t>
                      </a:r>
                      <a:endParaRPr lang="en-GB" altLang="ko-KR" sz="1100" b="0" kern="1200" dirty="0">
                        <a:solidFill>
                          <a:schemeClr val="bg1">
                            <a:lumMod val="65000"/>
                          </a:schemeClr>
                        </a:solidFill>
                        <a:latin typeface="Arial" panose="020B0604020202020204" pitchFamily="34" charset="0"/>
                        <a:ea typeface="+mj-ea"/>
                        <a:cs typeface="Arial" panose="020B0604020202020204" pitchFamily="34" charset="0"/>
                      </a:endParaRPr>
                    </a:p>
                  </a:txBody>
                  <a:tcPr marL="33231" marR="0" marT="199385" marB="42203" anchor="ctr">
                    <a:lnL w="12700" cmpd="sng">
                      <a:noFill/>
                    </a:lnL>
                    <a:lnR w="12700" cmpd="sng">
                      <a:noFill/>
                    </a:lnR>
                    <a:lnT w="12700" cmpd="sng">
                      <a:noFill/>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GB" altLang="ko-KR" sz="1100" b="0" kern="1200" dirty="0">
                          <a:solidFill>
                            <a:schemeClr val="bg1">
                              <a:lumMod val="65000"/>
                            </a:schemeClr>
                          </a:solidFill>
                          <a:latin typeface="Arial" panose="020B0604020202020204" pitchFamily="34" charset="0"/>
                          <a:ea typeface="+mj-ea"/>
                          <a:cs typeface="Arial" panose="020B0604020202020204" pitchFamily="34" charset="0"/>
                        </a:rPr>
                        <a:t>2</a:t>
                      </a:r>
                    </a:p>
                  </a:txBody>
                  <a:tcPr marL="84406" marR="84406" marT="199385" marB="42203" anchor="ctr">
                    <a:lnL w="12700" cmpd="sng">
                      <a:noFill/>
                    </a:lnL>
                    <a:lnR w="12700" cmpd="sng">
                      <a:noFill/>
                    </a:lnR>
                    <a:lnT w="12700" cmpd="sng">
                      <a:noFill/>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41533">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r>
                        <a:rPr lang="en-GB" altLang="ko-KR" sz="2200" b="0" kern="1200" dirty="0">
                          <a:solidFill>
                            <a:srgbClr val="5D287A"/>
                          </a:solidFill>
                          <a:latin typeface="Arial" panose="020B0604020202020204" pitchFamily="34" charset="0"/>
                          <a:ea typeface="+mj-ea"/>
                          <a:cs typeface="Arial" panose="020B0604020202020204" pitchFamily="34" charset="0"/>
                        </a:rPr>
                        <a:t>2</a:t>
                      </a:r>
                    </a:p>
                  </a:txBody>
                  <a:tcPr marL="84406" marR="84406" marT="42203"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1" hangingPunct="1"/>
                      <a:r>
                        <a:rPr lang="en-US" altLang="ko-KR" sz="1100" b="0" kern="1200" dirty="0">
                          <a:solidFill>
                            <a:schemeClr val="tx1"/>
                          </a:solidFill>
                          <a:latin typeface="Arial" panose="020B0604020202020204" pitchFamily="34" charset="0"/>
                          <a:ea typeface="+mj-ea"/>
                          <a:cs typeface="Arial" panose="020B0604020202020204" pitchFamily="34" charset="0"/>
                        </a:rPr>
                        <a:t>Key Findings</a:t>
                      </a:r>
                    </a:p>
                  </a:txBody>
                  <a:tcPr marL="33231" marR="0"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GB" altLang="ko-KR" sz="1100" b="0" kern="1200" dirty="0">
                          <a:solidFill>
                            <a:schemeClr val="tx1"/>
                          </a:solidFill>
                          <a:latin typeface="Arial" panose="020B0604020202020204" pitchFamily="34" charset="0"/>
                          <a:ea typeface="+mj-ea"/>
                          <a:cs typeface="Arial" panose="020B0604020202020204" pitchFamily="34" charset="0"/>
                        </a:rPr>
                        <a:t>8</a:t>
                      </a:r>
                    </a:p>
                  </a:txBody>
                  <a:tcPr marL="84406" marR="84406"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4156442"/>
                  </a:ext>
                </a:extLst>
              </a:tr>
              <a:tr h="541533">
                <a:tc>
                  <a:txBody>
                    <a:bodyPr/>
                    <a:lstStyle/>
                    <a:p>
                      <a:pPr marL="0" marR="0" indent="0" algn="r" defTabSz="914400" eaLnBrk="1" fontAlgn="auto" latinLnBrk="0" hangingPunct="1">
                        <a:lnSpc>
                          <a:spcPct val="100000"/>
                        </a:lnSpc>
                        <a:spcBef>
                          <a:spcPts val="0"/>
                        </a:spcBef>
                        <a:spcAft>
                          <a:spcPts val="0"/>
                        </a:spcAft>
                        <a:buClrTx/>
                        <a:buSzTx/>
                        <a:buFontTx/>
                        <a:buNone/>
                        <a:tabLst/>
                        <a:defRPr/>
                      </a:pPr>
                      <a:endParaRPr lang="en-GB" altLang="ko-KR" sz="2200" b="0" dirty="0">
                        <a:solidFill>
                          <a:schemeClr val="accent1">
                            <a:lumMod val="40000"/>
                            <a:lumOff val="60000"/>
                          </a:schemeClr>
                        </a:solidFill>
                        <a:latin typeface="Arial" panose="020B0604020202020204" pitchFamily="34" charset="0"/>
                        <a:ea typeface="+mj-ea"/>
                        <a:cs typeface="Arial" panose="020B0604020202020204" pitchFamily="34" charset="0"/>
                      </a:endParaRPr>
                    </a:p>
                  </a:txBody>
                  <a:tcPr marL="84406" marR="84406" marT="42203"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100" b="0" dirty="0">
                        <a:solidFill>
                          <a:schemeClr val="bg1">
                            <a:lumMod val="65000"/>
                          </a:schemeClr>
                        </a:solidFill>
                        <a:latin typeface="Arial" panose="020B0604020202020204" pitchFamily="34" charset="0"/>
                        <a:ea typeface="+mj-ea"/>
                        <a:cs typeface="Arial" panose="020B0604020202020204" pitchFamily="34" charset="0"/>
                      </a:endParaRPr>
                    </a:p>
                  </a:txBody>
                  <a:tcPr marL="33231" marR="0"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lang="en-GB" altLang="ko-KR" sz="1100" b="0" kern="1200" dirty="0">
                        <a:solidFill>
                          <a:srgbClr val="A6A6A6"/>
                        </a:solidFill>
                        <a:latin typeface="Arial" panose="020B0604020202020204" pitchFamily="34" charset="0"/>
                        <a:ea typeface="+mj-ea"/>
                        <a:cs typeface="Arial" panose="020B0604020202020204" pitchFamily="34" charset="0"/>
                      </a:endParaRPr>
                    </a:p>
                  </a:txBody>
                  <a:tcPr marL="84406" marR="84406" marT="199385" marB="42203" anchor="ctr">
                    <a:lnL w="12700" cmpd="sng">
                      <a:noFill/>
                    </a:lnL>
                    <a:lnR w="12700" cmpd="sng">
                      <a:noFill/>
                    </a:lnR>
                    <a:lnT w="28575" cap="flat" cmpd="sng" algn="ctr">
                      <a:noFill/>
                      <a:prstDash val="sysDot"/>
                      <a:round/>
                      <a:headEnd type="none" w="med" len="med"/>
                      <a:tailEnd type="none" w="med" len="med"/>
                    </a:lnT>
                    <a:lnB w="28575"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1336212"/>
                  </a:ext>
                </a:extLst>
              </a:tr>
            </a:tbl>
          </a:graphicData>
        </a:graphic>
      </p:graphicFrame>
    </p:spTree>
    <p:extLst>
      <p:ext uri="{BB962C8B-B14F-4D97-AF65-F5344CB8AC3E}">
        <p14:creationId xmlns:p14="http://schemas.microsoft.com/office/powerpoint/2010/main" val="2646575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Group 3">
            <a:extLst>
              <a:ext uri="{FF2B5EF4-FFF2-40B4-BE49-F238E27FC236}">
                <a16:creationId xmlns:a16="http://schemas.microsoft.com/office/drawing/2014/main" id="{1467BF33-DF8B-4824-9975-24B655697CEA}"/>
              </a:ext>
            </a:extLst>
          </p:cNvPr>
          <p:cNvGraphicFramePr>
            <a:graphicFrameLocks noGrp="1"/>
          </p:cNvGraphicFramePr>
          <p:nvPr>
            <p:extLst>
              <p:ext uri="{D42A27DB-BD31-4B8C-83A1-F6EECF244321}">
                <p14:modId xmlns:p14="http://schemas.microsoft.com/office/powerpoint/2010/main" val="3895911274"/>
              </p:ext>
            </p:extLst>
          </p:nvPr>
        </p:nvGraphicFramePr>
        <p:xfrm>
          <a:off x="468001" y="1191601"/>
          <a:ext cx="9037222" cy="5084468"/>
        </p:xfrm>
        <a:graphic>
          <a:graphicData uri="http://schemas.openxmlformats.org/drawingml/2006/table">
            <a:tbl>
              <a:tblPr/>
              <a:tblGrid>
                <a:gridCol w="1044000">
                  <a:extLst>
                    <a:ext uri="{9D8B030D-6E8A-4147-A177-3AD203B41FA5}">
                      <a16:colId xmlns:a16="http://schemas.microsoft.com/office/drawing/2014/main" val="20000"/>
                    </a:ext>
                  </a:extLst>
                </a:gridCol>
                <a:gridCol w="342000">
                  <a:extLst>
                    <a:ext uri="{9D8B030D-6E8A-4147-A177-3AD203B41FA5}">
                      <a16:colId xmlns:a16="http://schemas.microsoft.com/office/drawing/2014/main" val="20001"/>
                    </a:ext>
                  </a:extLst>
                </a:gridCol>
                <a:gridCol w="3595487">
                  <a:extLst>
                    <a:ext uri="{9D8B030D-6E8A-4147-A177-3AD203B41FA5}">
                      <a16:colId xmlns:a16="http://schemas.microsoft.com/office/drawing/2014/main" val="2480215624"/>
                    </a:ext>
                  </a:extLst>
                </a:gridCol>
                <a:gridCol w="959735">
                  <a:extLst>
                    <a:ext uri="{9D8B030D-6E8A-4147-A177-3AD203B41FA5}">
                      <a16:colId xmlns:a16="http://schemas.microsoft.com/office/drawing/2014/main" val="434668288"/>
                    </a:ext>
                  </a:extLst>
                </a:gridCol>
                <a:gridCol w="2574000">
                  <a:extLst>
                    <a:ext uri="{9D8B030D-6E8A-4147-A177-3AD203B41FA5}">
                      <a16:colId xmlns:a16="http://schemas.microsoft.com/office/drawing/2014/main" val="2896352078"/>
                    </a:ext>
                  </a:extLst>
                </a:gridCol>
                <a:gridCol w="522000">
                  <a:extLst>
                    <a:ext uri="{9D8B030D-6E8A-4147-A177-3AD203B41FA5}">
                      <a16:colId xmlns:a16="http://schemas.microsoft.com/office/drawing/2014/main" val="2087855802"/>
                    </a:ext>
                  </a:extLst>
                </a:gridCol>
              </a:tblGrid>
              <a:tr h="0">
                <a:tc>
                  <a:txBody>
                    <a:bodyPr/>
                    <a:lstStyle/>
                    <a:p>
                      <a:pPr marL="0" marR="0" lvl="0" indent="0" algn="ctr" defTabSz="762000" rtl="0" eaLnBrk="1" fontAlgn="base" latinLnBrk="0" hangingPunct="1">
                        <a:lnSpc>
                          <a:spcPct val="100000"/>
                        </a:lnSpc>
                        <a:spcBef>
                          <a:spcPts val="600"/>
                        </a:spcBef>
                        <a:spcAft>
                          <a:spcPct val="0"/>
                        </a:spcAft>
                        <a:buClrTx/>
                        <a:buSzTx/>
                        <a:buFontTx/>
                        <a:buNone/>
                        <a:tabLst/>
                      </a:pPr>
                      <a:r>
                        <a:rPr lang="en-US" altLang="ko-KR" sz="1000" b="1" i="0" u="none" strike="noStrike" kern="1200" dirty="0">
                          <a:solidFill>
                            <a:schemeClr val="bg1"/>
                          </a:solidFill>
                          <a:effectLst/>
                          <a:latin typeface="Arial" panose="020B0604020202020204" pitchFamily="34" charset="0"/>
                          <a:ea typeface="+mn-ea"/>
                          <a:cs typeface="Arial" panose="020B0604020202020204" pitchFamily="34" charset="0"/>
                        </a:rPr>
                        <a:t>Category</a:t>
                      </a:r>
                      <a:endPar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endParaRPr>
                    </a:p>
                  </a:txBody>
                  <a:tcPr marL="54000" marR="54000" marT="54000" marB="54000" horzOverflow="overflow">
                    <a:lnL w="12700" cap="flat" cmpd="sng" algn="ctr">
                      <a:solidFill>
                        <a:schemeClr val="tx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a:t>
                      </a:r>
                    </a:p>
                  </a:txBody>
                  <a:tcPr marL="54000" marR="54000" marT="54000" marB="54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Key Findings and Observations</a:t>
                      </a:r>
                    </a:p>
                  </a:txBody>
                  <a:tcPr marL="54000" marR="54000" marT="54000" marB="54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Implication</a:t>
                      </a:r>
                    </a:p>
                  </a:txBody>
                  <a:tcPr marL="54000" marR="54000" marT="54000" marB="54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Recommendation</a:t>
                      </a:r>
                    </a:p>
                  </a:txBody>
                  <a:tcPr marL="54000" marR="54000" marT="54000" marB="54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tc>
                  <a:txBody>
                    <a:bodyPr/>
                    <a:lstStyle/>
                    <a:p>
                      <a:pPr marL="0" marR="0" lvl="4" indent="0" algn="ctr" defTabSz="914400" rtl="0" eaLnBrk="1" fontAlgn="auto" latinLnBrk="0" hangingPunct="1">
                        <a:lnSpc>
                          <a:spcPct val="100000"/>
                        </a:lnSpc>
                        <a:spcBef>
                          <a:spcPts val="600"/>
                        </a:spcBef>
                        <a:spcAft>
                          <a:spcPts val="0"/>
                        </a:spcAft>
                        <a:buClr>
                          <a:srgbClr val="97989A"/>
                        </a:buClr>
                        <a:buSzTx/>
                        <a:buFont typeface="Arial" pitchFamily="34" charset="0"/>
                        <a:buNone/>
                        <a:tabLst/>
                        <a:defRPr/>
                      </a:pPr>
                      <a:r>
                        <a:rPr kumimoji="0" lang="en-US" altLang="ko-KR" sz="1000" b="1" i="0" u="none" strike="noStrike" kern="1200" cap="none" spc="0" normalizeH="0" baseline="0" dirty="0">
                          <a:ln>
                            <a:noFill/>
                          </a:ln>
                          <a:solidFill>
                            <a:schemeClr val="bg1"/>
                          </a:solidFill>
                          <a:effectLst/>
                          <a:uLnTx/>
                          <a:uFillTx/>
                          <a:latin typeface="Arial" panose="020B0604020202020204" pitchFamily="34" charset="0"/>
                          <a:ea typeface="+mj-ea"/>
                          <a:cs typeface="Arial" panose="020B0604020202020204" pitchFamily="34" charset="0"/>
                        </a:rPr>
                        <a:t>Ref.</a:t>
                      </a:r>
                    </a:p>
                  </a:txBody>
                  <a:tcPr marL="54000" marR="54000" marT="54000" marB="54000" horzOverflow="overflow">
                    <a:lnL w="12700" cap="flat" cmpd="sng" algn="ctr">
                      <a:solidFill>
                        <a:schemeClr val="bg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solidFill>
                      <a:srgbClr val="00338D"/>
                    </a:solidFill>
                  </a:tcPr>
                </a:tc>
                <a:extLst>
                  <a:ext uri="{0D108BD9-81ED-4DB2-BD59-A6C34878D82A}">
                    <a16:rowId xmlns:a16="http://schemas.microsoft.com/office/drawing/2014/main" val="10000"/>
                  </a:ext>
                </a:extLst>
              </a:tr>
              <a:tr h="2556000">
                <a:tc>
                  <a:txBody>
                    <a:bodyPr/>
                    <a:lstStyle/>
                    <a:p>
                      <a:pPr marL="0" algn="ctr" defTabSz="914400" rtl="0" eaLnBrk="1" fontAlgn="ctr" latinLnBrk="1" hangingPunct="1"/>
                      <a:r>
                        <a:rPr lang="en-US" altLang="ko-KR" sz="1000" b="1" i="0" u="none" strike="noStrike" kern="1200" dirty="0">
                          <a:solidFill>
                            <a:srgbClr val="000000"/>
                          </a:solidFill>
                          <a:effectLst/>
                          <a:latin typeface="Arial" panose="020B0604020202020204" pitchFamily="34" charset="0"/>
                          <a:ea typeface="+mn-ea"/>
                          <a:cs typeface="Arial" panose="020B0604020202020204" pitchFamily="34" charset="0"/>
                        </a:rPr>
                        <a:t>Quality of Accounting</a:t>
                      </a: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10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a:t>
                      </a: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20000"/>
                        </a:lnSpc>
                        <a:spcBef>
                          <a:spcPts val="200"/>
                        </a:spcBef>
                        <a:spcAft>
                          <a:spcPct val="0"/>
                        </a:spcAft>
                        <a:buClrTx/>
                        <a:buSzTx/>
                        <a:buFontTx/>
                        <a:buNone/>
                        <a:tabLst/>
                        <a:defRPr/>
                      </a:pPr>
                      <a:r>
                        <a:rPr kumimoji="0" lang="ko-KR" altLang="en-US" sz="1000" b="1"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 </a:t>
                      </a:r>
                      <a:r>
                        <a:rPr kumimoji="0" lang="ko-KR" altLang="en-US" sz="1000" b="1" i="0" u="sng"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회계처리 및 회계정책 미비</a:t>
                      </a:r>
                      <a:endParaRPr kumimoji="0" lang="en-US" altLang="ko-KR" sz="1000" b="1" i="0" u="sng"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endParaRPr>
                    </a:p>
                    <a:p>
                      <a:pPr marL="252000" marR="0" lvl="0" indent="-171450" algn="l" defTabSz="914400" rtl="0" eaLnBrk="0" fontAlgn="base" latinLnBrk="1" hangingPunct="0">
                        <a:lnSpc>
                          <a:spcPct val="120000"/>
                        </a:lnSpc>
                        <a:spcBef>
                          <a:spcPts val="200"/>
                        </a:spcBef>
                        <a:spcAft>
                          <a:spcPct val="0"/>
                        </a:spcAft>
                        <a:buClrTx/>
                        <a:buSzTx/>
                        <a:buFont typeface="Wingdings" panose="05000000000000000000" pitchFamily="2" charset="2"/>
                        <a:buChar char="§"/>
                        <a:tabLst/>
                        <a:defRPr/>
                      </a:pP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매출 및 매출원가 인식 관련 회계정책이 미비하여</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tax deduction</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에 초점을 맞춘 회계처리를 수행하고 있음에 따라</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비용의 과다인식</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(‘20</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년 이전 재고자산 </a:t>
                      </a:r>
                      <a:r>
                        <a:rPr kumimoji="0" lang="ko-KR" altLang="en-US" sz="85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미인식</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등의 이슈가 존재함</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p>
                    <a:p>
                      <a:pPr marL="252000" marR="0" lvl="0" indent="-171450" algn="l" defTabSz="914400" rtl="0" eaLnBrk="0" fontAlgn="base" latinLnBrk="1" hangingPunct="0">
                        <a:lnSpc>
                          <a:spcPct val="120000"/>
                        </a:lnSpc>
                        <a:spcBef>
                          <a:spcPts val="200"/>
                        </a:spcBef>
                        <a:spcAft>
                          <a:spcPct val="0"/>
                        </a:spcAft>
                        <a:buClrTx/>
                        <a:buSzTx/>
                        <a:buFont typeface="Wingdings" panose="05000000000000000000" pitchFamily="2" charset="2"/>
                        <a:buChar char="§"/>
                        <a:tabLst/>
                        <a:defRPr/>
                      </a:pP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‘20</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년</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‘21</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년 말 매출채권</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선급금 등에 대해 일괄적으로 계정조정을 수행하는 등 회계처리 및 관리에 미비점이 존재함</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p>
                    <a:p>
                      <a:pPr marL="361950" marR="0" lvl="0" indent="-171450" algn="l" defTabSz="914400" rtl="0" eaLnBrk="0" fontAlgn="base" latinLnBrk="1" hangingPunct="0">
                        <a:lnSpc>
                          <a:spcPct val="120000"/>
                        </a:lnSpc>
                        <a:spcBef>
                          <a:spcPts val="0"/>
                        </a:spcBef>
                        <a:spcAft>
                          <a:spcPct val="0"/>
                        </a:spcAft>
                        <a:buClrTx/>
                        <a:buSzTx/>
                        <a:buFont typeface="Wingdings" panose="05000000000000000000" pitchFamily="2" charset="2"/>
                        <a:buChar char="ü"/>
                        <a:tabLst/>
                        <a:defRPr/>
                      </a:pP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계정조정 사유에 대해 과거 누적된 오류에 대한 수정사항으로 세부 사항에 대한 확인은 불가하다 답변 받음</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p>
                    <a:p>
                      <a:pPr marL="361950" marR="0" lvl="0" indent="-171450" algn="l" defTabSz="914400" rtl="0" eaLnBrk="0" fontAlgn="base" latinLnBrk="1" hangingPunct="0">
                        <a:lnSpc>
                          <a:spcPct val="120000"/>
                        </a:lnSpc>
                        <a:spcBef>
                          <a:spcPts val="0"/>
                        </a:spcBef>
                        <a:spcAft>
                          <a:spcPct val="0"/>
                        </a:spcAft>
                        <a:buClrTx/>
                        <a:buSzTx/>
                        <a:buFont typeface="Wingdings" panose="05000000000000000000" pitchFamily="2" charset="2"/>
                        <a:buChar char="ü"/>
                        <a:tabLst/>
                        <a:defRPr/>
                      </a:pP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’20</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년 계정조정</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매출채권 </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1.4</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억원</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매입채무 </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3.5</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백만원</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선수금 </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57</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백만원</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미지급금 </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80</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백만원</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21</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백만원</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주주가지급금</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p>
                    <a:p>
                      <a:pPr marL="361950" marR="0" lvl="0" indent="-171450" algn="l" defTabSz="914400" rtl="0" eaLnBrk="0" fontAlgn="base" latinLnBrk="1" hangingPunct="0">
                        <a:lnSpc>
                          <a:spcPct val="120000"/>
                        </a:lnSpc>
                        <a:spcBef>
                          <a:spcPts val="0"/>
                        </a:spcBef>
                        <a:spcAft>
                          <a:spcPct val="0"/>
                        </a:spcAft>
                        <a:buClrTx/>
                        <a:buSzTx/>
                        <a:buFont typeface="Wingdings" panose="05000000000000000000" pitchFamily="2" charset="2"/>
                        <a:buChar char="ü"/>
                        <a:tabLst/>
                        <a:defRPr/>
                      </a:pP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’21</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년 계정조정</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선급금 </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61</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백만원</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매출채권 </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40</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백만원</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단기차입금 </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2</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백만원</a:t>
                      </a:r>
                      <a:endPar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52000" marR="0" lvl="0" indent="-171450" algn="l" defTabSz="914400" rtl="0" eaLnBrk="0" fontAlgn="base" latinLnBrk="1" hangingPunct="0">
                        <a:lnSpc>
                          <a:spcPct val="120000"/>
                        </a:lnSpc>
                        <a:spcBef>
                          <a:spcPct val="40000"/>
                        </a:spcBef>
                        <a:spcAft>
                          <a:spcPct val="0"/>
                        </a:spcAft>
                        <a:buClrTx/>
                        <a:buSzTx/>
                        <a:buFont typeface="Wingdings" panose="05000000000000000000" pitchFamily="2" charset="2"/>
                        <a:buChar char="§"/>
                        <a:tabLst/>
                        <a:defRPr/>
                      </a:pP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회사는 현재 대손충당금</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퇴직급여충당금</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등을 계상하지 않고 있으며</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기존 특허권 </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3</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건에 대해 무형자산에서 누락되어 있음</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p>
                    <a:p>
                      <a:pPr marL="252000" marR="0" lvl="0" indent="-171450" algn="l" defTabSz="914400" rtl="0" eaLnBrk="0" fontAlgn="base" latinLnBrk="1" hangingPunct="0">
                        <a:lnSpc>
                          <a:spcPct val="120000"/>
                        </a:lnSpc>
                        <a:spcBef>
                          <a:spcPts val="200"/>
                        </a:spcBef>
                        <a:spcAft>
                          <a:spcPct val="0"/>
                        </a:spcAft>
                        <a:buClrTx/>
                        <a:buSzTx/>
                        <a:buFont typeface="Wingdings" panose="05000000000000000000" pitchFamily="2" charset="2"/>
                        <a:buChar char="§"/>
                        <a:tabLst/>
                        <a:defRPr/>
                      </a:pP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급</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상여 등 인건비 관련 규정이 존재하지 않음</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ko-KR" altLang="en-US" sz="1000" b="1"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가치평가</a:t>
                      </a:r>
                      <a:endParaRPr kumimoji="0" lang="en-US" altLang="ko-KR" sz="1000" b="1"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endParaRPr>
                    </a:p>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ko-KR" altLang="en-US" sz="1000" b="1"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투자 후 관찰</a:t>
                      </a:r>
                      <a:r>
                        <a:rPr kumimoji="0" lang="en-US" altLang="ko-KR" sz="1000" b="1"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a:t>
                      </a:r>
                      <a:r>
                        <a:rPr kumimoji="0" lang="ko-KR" altLang="en-US" sz="1000" b="1"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관리 필요 사항</a:t>
                      </a:r>
                      <a:endParaRPr kumimoji="0" lang="en-US" altLang="ko-KR" sz="1000" b="1"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endParaRP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252000" marR="0" lvl="0" indent="-171450" algn="l" defTabSz="914400" rtl="0" eaLnBrk="0" fontAlgn="base" latinLnBrk="1" hangingPunct="0">
                        <a:lnSpc>
                          <a:spcPct val="120000"/>
                        </a:lnSpc>
                        <a:spcBef>
                          <a:spcPct val="40000"/>
                        </a:spcBef>
                        <a:spcAft>
                          <a:spcPct val="0"/>
                        </a:spcAft>
                        <a:buClrTx/>
                        <a:buSzTx/>
                        <a:buFont typeface="Wingdings" panose="05000000000000000000" pitchFamily="2" charset="2"/>
                        <a:buChar char="§"/>
                        <a:tabLst/>
                        <a:defRPr/>
                      </a:pPr>
                      <a:r>
                        <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전반적인 회계정책 재정립이 필요하며</a:t>
                      </a:r>
                      <a:r>
                        <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신뢰성 있는 재무제표 작성을 위해 회계 등 내부 인력충원이 필요함</a:t>
                      </a:r>
                      <a:r>
                        <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p>
                    <a:p>
                      <a:pPr marL="252000" marR="0" lvl="0" indent="-171450" algn="l" defTabSz="914400" rtl="0" eaLnBrk="0" fontAlgn="base" latinLnBrk="1" hangingPunct="0">
                        <a:lnSpc>
                          <a:spcPct val="120000"/>
                        </a:lnSpc>
                        <a:spcBef>
                          <a:spcPct val="40000"/>
                        </a:spcBef>
                        <a:spcAft>
                          <a:spcPct val="0"/>
                        </a:spcAft>
                        <a:buClrTx/>
                        <a:buSzTx/>
                        <a:buFont typeface="Wingdings" panose="05000000000000000000" pitchFamily="2" charset="2"/>
                        <a:buChar char="§"/>
                        <a:tabLst/>
                        <a:defRPr/>
                      </a:pPr>
                      <a:r>
                        <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상여 지급규정 등 회사 내부 규정에 대한 재</a:t>
                      </a:r>
                      <a:r>
                        <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개정이 수행되어야 함</a:t>
                      </a:r>
                      <a:r>
                        <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p>
                    <a:p>
                      <a:pPr marL="252000" marR="0" lvl="0" indent="-171450" algn="l" defTabSz="914400" rtl="0" eaLnBrk="0" fontAlgn="base" latinLnBrk="1" hangingPunct="0">
                        <a:lnSpc>
                          <a:spcPct val="120000"/>
                        </a:lnSpc>
                        <a:spcBef>
                          <a:spcPct val="40000"/>
                        </a:spcBef>
                        <a:spcAft>
                          <a:spcPct val="0"/>
                        </a:spcAft>
                        <a:buClrTx/>
                        <a:buSzTx/>
                        <a:buFont typeface="Wingdings" panose="05000000000000000000" pitchFamily="2" charset="2"/>
                        <a:buChar char="§"/>
                        <a:tabLst/>
                        <a:defRPr/>
                      </a:pPr>
                      <a:r>
                        <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대손충당금</a:t>
                      </a:r>
                      <a:r>
                        <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퇴직급여충당금 등을 고려하여 </a:t>
                      </a:r>
                      <a:r>
                        <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Modeling</a:t>
                      </a:r>
                      <a:r>
                        <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에 반영 필요함</a:t>
                      </a:r>
                      <a:r>
                        <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Pg.12</a:t>
                      </a:r>
                      <a:r>
                        <a:rPr kumimoji="0" lang="en-US" altLang="ko-KR" sz="1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32000">
                <a:tc>
                  <a:txBody>
                    <a:bodyPr/>
                    <a:lstStyle/>
                    <a:p>
                      <a:pPr marL="0" algn="ctr" defTabSz="914400" rtl="0" eaLnBrk="1" fontAlgn="ctr" latinLnBrk="1" hangingPunct="1"/>
                      <a:r>
                        <a:rPr lang="en-US" altLang="ko-KR" sz="1000" b="1" i="0" u="none" strike="noStrike" kern="1200" dirty="0">
                          <a:solidFill>
                            <a:srgbClr val="000000"/>
                          </a:solidFill>
                          <a:effectLst/>
                          <a:latin typeface="Arial" panose="020B0604020202020204" pitchFamily="34" charset="0"/>
                          <a:ea typeface="+mn-ea"/>
                          <a:cs typeface="Arial" panose="020B0604020202020204" pitchFamily="34" charset="0"/>
                        </a:rPr>
                        <a:t>Quality of Earnings</a:t>
                      </a: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10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2</a:t>
                      </a: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20000"/>
                        </a:lnSpc>
                        <a:spcBef>
                          <a:spcPts val="200"/>
                        </a:spcBef>
                        <a:spcAft>
                          <a:spcPct val="0"/>
                        </a:spcAft>
                        <a:buClrTx/>
                        <a:buSzTx/>
                        <a:buFontTx/>
                        <a:buNone/>
                        <a:tabLst/>
                        <a:defRPr/>
                      </a:pPr>
                      <a:r>
                        <a:rPr kumimoji="0" lang="ko-KR" altLang="en-US" sz="1000" b="1" i="0" u="none"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 </a:t>
                      </a:r>
                      <a:r>
                        <a:rPr kumimoji="0" lang="ko-KR" altLang="en-US" sz="1000" b="1" i="0" u="sng"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rPr>
                        <a:t>매출 및 매출원가</a:t>
                      </a:r>
                      <a:endParaRPr kumimoji="0" lang="en-US" altLang="ko-KR" sz="1000" b="1" i="0" u="sng" strike="noStrike" kern="1200" cap="none" spc="0" normalizeH="0" baseline="0" noProof="0" dirty="0">
                        <a:ln>
                          <a:noFill/>
                        </a:ln>
                        <a:solidFill>
                          <a:schemeClr val="tx1"/>
                        </a:solidFill>
                        <a:effectLst/>
                        <a:uLnTx/>
                        <a:uFillTx/>
                        <a:latin typeface="Arial" panose="020B0604020202020204" pitchFamily="34" charset="0"/>
                        <a:ea typeface="맑은 고딕"/>
                        <a:cs typeface="Arial" panose="020B0604020202020204" pitchFamily="34" charset="0"/>
                      </a:endParaRPr>
                    </a:p>
                    <a:p>
                      <a:pPr marL="252000" marR="0" lvl="0" indent="-171450" algn="l" defTabSz="914400" rtl="0" eaLnBrk="0" fontAlgn="base" latinLnBrk="1" hangingPunct="0">
                        <a:lnSpc>
                          <a:spcPct val="120000"/>
                        </a:lnSpc>
                        <a:spcBef>
                          <a:spcPts val="200"/>
                        </a:spcBef>
                        <a:spcAft>
                          <a:spcPct val="0"/>
                        </a:spcAft>
                        <a:buClrTx/>
                        <a:buSzTx/>
                        <a:buFont typeface="Wingdings" panose="05000000000000000000" pitchFamily="2" charset="2"/>
                        <a:buChar char="§"/>
                        <a:tabLst/>
                        <a:defRPr/>
                      </a:pP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회사는 과거 적은 매출 규모로 인한 영업현금 부족을 정부과제 수행을 통해 보전하였으며</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’20</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년 이후 코로나 백신 유통을 통해 본격적인 제품매출 및 서비스매출이 발생하여 과거 손익데이터분석을 통한 </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Valuation modeling input</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에 한계점이 존재함</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p>
                    <a:p>
                      <a:pPr marL="252000" marR="0" lvl="0" indent="-171450" algn="l" defTabSz="914400" rtl="0" eaLnBrk="0" fontAlgn="base" latinLnBrk="1" hangingPunct="0">
                        <a:lnSpc>
                          <a:spcPct val="120000"/>
                        </a:lnSpc>
                        <a:spcBef>
                          <a:spcPts val="200"/>
                        </a:spcBef>
                        <a:spcAft>
                          <a:spcPct val="0"/>
                        </a:spcAft>
                        <a:buClrTx/>
                        <a:buSzTx/>
                        <a:buFont typeface="Wingdings" panose="05000000000000000000" pitchFamily="2" charset="2"/>
                        <a:buChar char="§"/>
                        <a:tabLst/>
                        <a:defRPr/>
                      </a:pP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서비스매출</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제품매출에 대한 분리 기준이 명확하지 않으며</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이에 대응되는 매출원가 또한 분리 기준이 불명확함</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p>
                    <a:p>
                      <a:pPr marL="252000" marR="0" lvl="0" indent="-171450" algn="l" defTabSz="914400" rtl="0" eaLnBrk="0" fontAlgn="base" latinLnBrk="1" hangingPunct="0">
                        <a:lnSpc>
                          <a:spcPct val="120000"/>
                        </a:lnSpc>
                        <a:spcBef>
                          <a:spcPts val="200"/>
                        </a:spcBef>
                        <a:spcAft>
                          <a:spcPct val="0"/>
                        </a:spcAft>
                        <a:buClrTx/>
                        <a:buSzTx/>
                        <a:buFont typeface="Wingdings" panose="05000000000000000000" pitchFamily="2" charset="2"/>
                        <a:buChar char="§"/>
                        <a:tabLst/>
                        <a:defRPr/>
                      </a:pPr>
                      <a:r>
                        <a:rPr kumimoji="0" lang="ko-KR" altLang="en-US"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회사와의 인터뷰에 의하면 회사의 매출원가는 전액 제품매출 관련 원가이며</a:t>
                      </a:r>
                      <a:r>
                        <a:rPr kumimoji="0" lang="en-US" altLang="ko-KR"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서비스매출에 대한 매출원가는 집계되지 않으나</a:t>
                      </a:r>
                      <a:r>
                        <a:rPr kumimoji="0" lang="en-US" altLang="ko-KR"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ko-KR" altLang="en-US"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과거 </a:t>
                      </a:r>
                      <a:r>
                        <a:rPr kumimoji="0" lang="en-US" altLang="ko-KR"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PL</a:t>
                      </a:r>
                      <a:r>
                        <a:rPr kumimoji="0" lang="ko-KR" altLang="en-US"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상에는 서비스매출원가가 반영되어 있음</a:t>
                      </a:r>
                      <a:r>
                        <a:rPr kumimoji="0" lang="en-US" altLang="ko-KR"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p>
                      <a:pPr marL="252000" marR="0" lvl="0" indent="-171450" algn="l" defTabSz="914400" rtl="0" eaLnBrk="0" fontAlgn="base" latinLnBrk="1" hangingPunct="0">
                        <a:lnSpc>
                          <a:spcPct val="120000"/>
                        </a:lnSpc>
                        <a:spcBef>
                          <a:spcPts val="200"/>
                        </a:spcBef>
                        <a:spcAft>
                          <a:spcPct val="0"/>
                        </a:spcAft>
                        <a:buClrTx/>
                        <a:buSzTx/>
                        <a:buFont typeface="Wingdings" panose="05000000000000000000" pitchFamily="2" charset="2"/>
                        <a:buChar char="§"/>
                        <a:tabLst/>
                        <a:defRPr/>
                      </a:pP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회사는 </a:t>
                      </a:r>
                      <a:r>
                        <a:rPr kumimoji="0" lang="ko-KR" altLang="en-US" sz="85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독립바이오제약의</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사무실에 대한 보증금</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임차료</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관리비를 대납해주고 있으며</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임차료 및 관리비 대납분에 대해 서비스매출에 계상하고 있음</a:t>
                      </a:r>
                      <a:r>
                        <a:rPr kumimoji="0" lang="en-US" altLang="ko-KR" sz="85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en-US" altLang="ko-KR"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(‘19</a:t>
                      </a:r>
                      <a:r>
                        <a:rPr kumimoji="0" lang="ko-KR" altLang="en-US"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년 이후 연간 약 </a:t>
                      </a:r>
                      <a:r>
                        <a:rPr kumimoji="0" lang="en-US" altLang="ko-KR"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60</a:t>
                      </a:r>
                      <a:r>
                        <a:rPr kumimoji="0" lang="ko-KR" altLang="en-US"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백만원</a:t>
                      </a:r>
                      <a:r>
                        <a:rPr kumimoji="0" lang="en-US" altLang="ko-KR" sz="85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t>
                      </a: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ko-KR" altLang="en-US"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가치평가</a:t>
                      </a:r>
                      <a:endParaRPr kumimoji="0" lang="en-US" altLang="ko-KR"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ko-KR" altLang="en-US"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투자 후 관찰</a:t>
                      </a:r>
                      <a:r>
                        <a:rPr kumimoji="0" lang="en-US" altLang="ko-KR"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관리 필요 사항</a:t>
                      </a:r>
                      <a:endParaRPr kumimoji="0" lang="en-US" altLang="ko-KR" sz="10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252000" marR="0" lvl="0" indent="-171450" algn="l" defTabSz="914400" rtl="0" eaLnBrk="0" fontAlgn="base" latinLnBrk="1" hangingPunct="0">
                        <a:lnSpc>
                          <a:spcPct val="120000"/>
                        </a:lnSpc>
                        <a:spcBef>
                          <a:spcPct val="40000"/>
                        </a:spcBef>
                        <a:spcAft>
                          <a:spcPct val="0"/>
                        </a:spcAft>
                        <a:buClrTx/>
                        <a:buSzTx/>
                        <a:buFont typeface="Wingdings" panose="05000000000000000000" pitchFamily="2" charset="2"/>
                        <a:buChar char="§"/>
                        <a:tabLst/>
                        <a:defRPr/>
                      </a:pPr>
                      <a:r>
                        <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향후 </a:t>
                      </a:r>
                      <a:r>
                        <a:rPr kumimoji="0" lang="ko-KR" altLang="en-US" sz="10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관리손익분석</a:t>
                      </a:r>
                      <a:r>
                        <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목적상 제품</a:t>
                      </a:r>
                      <a:r>
                        <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서비스매출의 명확한 분리기장 및 대응되는 원가의 정확한 집계가 요구됨</a:t>
                      </a:r>
                      <a:r>
                        <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r>
                        <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endPar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52000" marR="0" lvl="0" indent="-171450" algn="l" defTabSz="914400" rtl="0" eaLnBrk="0" fontAlgn="base" latinLnBrk="1" hangingPunct="0">
                        <a:lnSpc>
                          <a:spcPct val="120000"/>
                        </a:lnSpc>
                        <a:spcBef>
                          <a:spcPct val="40000"/>
                        </a:spcBef>
                        <a:spcAft>
                          <a:spcPct val="0"/>
                        </a:spcAft>
                        <a:buClrTx/>
                        <a:buSzTx/>
                        <a:buFont typeface="Wingdings" panose="05000000000000000000" pitchFamily="2" charset="2"/>
                        <a:buChar char="§"/>
                        <a:tabLst/>
                        <a:defRPr/>
                      </a:pPr>
                      <a:r>
                        <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과거 손익데이터를 통한 </a:t>
                      </a:r>
                      <a:r>
                        <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projection</a:t>
                      </a:r>
                      <a:r>
                        <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이 불가하며</a:t>
                      </a:r>
                      <a:r>
                        <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r>
                        <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회사 제시 견적단가 및 견적원가를 </a:t>
                      </a:r>
                      <a:r>
                        <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modeling</a:t>
                      </a:r>
                      <a:r>
                        <a:rPr kumimoji="0" lang="ko-KR" altLang="en-US"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에 반영 필요함</a:t>
                      </a:r>
                      <a:r>
                        <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t>
                      </a: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1" hangingPunct="1">
                        <a:lnSpc>
                          <a:spcPts val="1200"/>
                        </a:lnSpc>
                        <a:spcBef>
                          <a:spcPts val="600"/>
                        </a:spcBef>
                        <a:spcAft>
                          <a:spcPts val="0"/>
                        </a:spcAft>
                        <a:buClr>
                          <a:srgbClr val="00338D"/>
                        </a:buClr>
                        <a:buSzTx/>
                        <a:buFont typeface="Wingdings" panose="05000000000000000000" pitchFamily="2" charset="2"/>
                        <a:buNone/>
                        <a:tabLst/>
                        <a:defRPr/>
                      </a:pPr>
                      <a:r>
                        <a:rPr kumimoji="0" lang="en-US" altLang="ko-KR" sz="10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Pg.17, 21</a:t>
                      </a:r>
                      <a:r>
                        <a:rPr kumimoji="0" lang="en-US" altLang="ko-KR" sz="1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p>
                  </a:txBody>
                  <a:tcPr marL="54000" marR="54000" marT="54000" marB="5400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7134555"/>
                  </a:ext>
                </a:extLst>
              </a:tr>
            </a:tbl>
          </a:graphicData>
        </a:graphic>
      </p:graphicFrame>
      <p:sp>
        <p:nvSpPr>
          <p:cNvPr id="14" name="제목 2">
            <a:extLst>
              <a:ext uri="{FF2B5EF4-FFF2-40B4-BE49-F238E27FC236}">
                <a16:creationId xmlns:a16="http://schemas.microsoft.com/office/drawing/2014/main" id="{EC31AAB1-348F-4B38-BBAE-3ED466156B32}"/>
              </a:ext>
            </a:extLst>
          </p:cNvPr>
          <p:cNvSpPr txBox="1">
            <a:spLocks/>
          </p:cNvSpPr>
          <p:nvPr/>
        </p:nvSpPr>
        <p:spPr>
          <a:xfrm>
            <a:off x="399665" y="496343"/>
            <a:ext cx="8591450" cy="586535"/>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pPr lvl="0">
              <a:defRPr/>
            </a:pPr>
            <a:r>
              <a:rPr lang="en-US" altLang="ko-KR" sz="4400" b="1" dirty="0">
                <a:solidFill>
                  <a:srgbClr val="00338D"/>
                </a:solidFill>
                <a:latin typeface="KPMG Extralight" panose="020B0303030202040204" pitchFamily="34" charset="0"/>
              </a:rPr>
              <a:t>FDD Conclusion (1/3)</a:t>
            </a:r>
          </a:p>
        </p:txBody>
      </p:sp>
      <p:sp>
        <p:nvSpPr>
          <p:cNvPr id="15" name="제목 2">
            <a:extLst>
              <a:ext uri="{FF2B5EF4-FFF2-40B4-BE49-F238E27FC236}">
                <a16:creationId xmlns:a16="http://schemas.microsoft.com/office/drawing/2014/main" id="{75B2CF60-6AF4-484F-96D8-AC7255017CCC}"/>
              </a:ext>
            </a:extLst>
          </p:cNvPr>
          <p:cNvSpPr txBox="1">
            <a:spLocks/>
          </p:cNvSpPr>
          <p:nvPr/>
        </p:nvSpPr>
        <p:spPr>
          <a:xfrm>
            <a:off x="399665" y="227197"/>
            <a:ext cx="8591450" cy="273424"/>
          </a:xfrm>
          <a:prstGeom prst="rect">
            <a:avLst/>
          </a:prstGeom>
        </p:spPr>
        <p:txBody>
          <a:bodyPr/>
          <a:lstStyle>
            <a:lvl1pPr algn="l" defTabSz="914400" rtl="0" eaLnBrk="1" latinLnBrk="1" hangingPunct="1">
              <a:lnSpc>
                <a:spcPct val="70000"/>
              </a:lnSpc>
              <a:spcBef>
                <a:spcPct val="0"/>
              </a:spcBef>
              <a:buNone/>
              <a:defRPr sz="3800" kern="1200">
                <a:solidFill>
                  <a:schemeClr val="tx2"/>
                </a:solidFill>
                <a:latin typeface="+mj-lt"/>
                <a:ea typeface="+mj-ea"/>
                <a:cs typeface="+mj-cs"/>
              </a:defRPr>
            </a:lvl1pPr>
          </a:lstStyle>
          <a:p>
            <a:r>
              <a:rPr lang="en-US" altLang="ko-KR" sz="2500" b="1" dirty="0">
                <a:ea typeface="맑은 고딕" panose="020B0503020000020004" pitchFamily="50" charset="-127"/>
              </a:rPr>
              <a:t>Key Findings</a:t>
            </a:r>
          </a:p>
        </p:txBody>
      </p:sp>
    </p:spTree>
    <p:extLst>
      <p:ext uri="{BB962C8B-B14F-4D97-AF65-F5344CB8AC3E}">
        <p14:creationId xmlns:p14="http://schemas.microsoft.com/office/powerpoint/2010/main" val="32693865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REATEDBY" val="Global PowerPoint Toolbar"/>
  <p:tag name="TOOLBARVERSION" val="5.1"/>
  <p:tag name="TYPE" val="FullPage"/>
  <p:tag name="KEYWORD" val="FULL-PAGE"/>
  <p:tag name="TEMPLATEVERSION" val="10/04/2017 12:58:26"/>
</p:tagLst>
</file>

<file path=ppt/tags/tag2.xml><?xml version="1.0" encoding="utf-8"?>
<p:tagLst xmlns:a="http://schemas.openxmlformats.org/drawingml/2006/main" xmlns:r="http://schemas.openxmlformats.org/officeDocument/2006/relationships" xmlns:p="http://schemas.openxmlformats.org/presentationml/2006/main">
  <p:tag name="COPYRIGHT1" val="TRUE"/>
</p:tagLst>
</file>

<file path=ppt/theme/theme1.xml><?xml version="1.0" encoding="utf-8"?>
<a:theme xmlns:a="http://schemas.openxmlformats.org/drawingml/2006/main" name="KPMG_Talkbook_4x3_1021_2015">
  <a:themeElements>
    <a:clrScheme name="New KPMG Colours">
      <a:dk1>
        <a:srgbClr val="000000"/>
      </a:dk1>
      <a:lt1>
        <a:sysClr val="window" lastClr="FFFFFF"/>
      </a:lt1>
      <a:dk2>
        <a:srgbClr val="00338D"/>
      </a:dk2>
      <a:lt2>
        <a:srgbClr val="F0F0F0"/>
      </a:lt2>
      <a:accent1>
        <a:srgbClr val="0091DA"/>
      </a:accent1>
      <a:accent2>
        <a:srgbClr val="6D2077"/>
      </a:accent2>
      <a:accent3>
        <a:srgbClr val="005EB8"/>
      </a:accent3>
      <a:accent4>
        <a:srgbClr val="00A3A1"/>
      </a:accent4>
      <a:accent5>
        <a:srgbClr val="EAAA00"/>
      </a:accent5>
      <a:accent6>
        <a:srgbClr val="43B02A"/>
      </a:accent6>
      <a:hlink>
        <a:srgbClr val="0091DA"/>
      </a:hlink>
      <a:folHlink>
        <a:srgbClr val="0091DA"/>
      </a:folHlink>
    </a:clrScheme>
    <a:fontScheme name="사용자 지정 2">
      <a:majorFont>
        <a:latin typeface="KPMG Extralight"/>
        <a:ea typeface="맑은 고딕"/>
        <a:cs typeface=""/>
      </a:majorFont>
      <a:minorFont>
        <a:latin typeface="Univers 45 Light"/>
        <a:ea typeface="맑은 고딕"/>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54000" tIns="54000" rIns="54000" bIns="54000" rtlCol="0" anchor="ctr"/>
      <a:lstStyle>
        <a:defPPr algn="ctr">
          <a:defRPr sz="10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610" tIns="54610" rIns="54610" bIns="54610" rtlCol="0">
        <a:noAutofit/>
      </a:bodyPr>
      <a:lstStyle>
        <a:defPPr>
          <a:spcAft>
            <a:spcPts val="600"/>
          </a:spcAft>
          <a:defRPr sz="1000" dirty="0" err="1" smtClean="0">
            <a:solidFill>
              <a:schemeClr val="tx2"/>
            </a:solidFill>
          </a:defRPr>
        </a:defPPr>
      </a:lstStyle>
    </a:txDef>
  </a:objectDefaults>
  <a:extraClrSchemeLst/>
  <a:custClrLst>
    <a:custClr name="KPMG Blue">
      <a:srgbClr val="00338D"/>
    </a:custClr>
    <a:custClr name="Medium Blue">
      <a:srgbClr val="005EB8"/>
    </a:custClr>
    <a:custClr name="Light Blue">
      <a:srgbClr val="0091DA"/>
    </a:custClr>
    <a:custClr name="Violet">
      <a:srgbClr val="483698"/>
    </a:custClr>
    <a:custClr name="Purple">
      <a:srgbClr val="470A68"/>
    </a:custClr>
    <a:custClr name="Light Purple">
      <a:srgbClr val="6D2077"/>
    </a:custClr>
    <a:custClr name="Green">
      <a:srgbClr val="00A3A1"/>
    </a:custClr>
    <a:custClr name="Dark Green">
      <a:srgbClr val="009A44"/>
    </a:custClr>
    <a:custClr name="Light Green">
      <a:srgbClr val="43B02A"/>
    </a:custClr>
    <a:custClr name="Yellow">
      <a:srgbClr val="EAAA00"/>
    </a:custClr>
    <a:custClr name="Orange">
      <a:srgbClr val="F68D2E"/>
    </a:custClr>
    <a:custClr name="Red ">
      <a:srgbClr val="BC204B"/>
    </a:custClr>
    <a:custClr name="Pink">
      <a:srgbClr val="C6007E"/>
    </a:custClr>
    <a:custClr name="Dark Brown">
      <a:srgbClr val="753F19"/>
    </a:custClr>
    <a:custClr name="Light Brown">
      <a:srgbClr val="9B642E"/>
    </a:custClr>
    <a:custClr name="Olive">
      <a:srgbClr val="9D9375"/>
    </a:custClr>
    <a:custClr name="Beige">
      <a:srgbClr val="E3BC9F"/>
    </a:custClr>
    <a:custClr name="Light Pink">
      <a:srgbClr val="E36877"/>
    </a:custClr>
  </a:custClrLst>
  <a:extLst>
    <a:ext uri="{05A4C25C-085E-4340-85A3-A5531E510DB2}">
      <thm15:themeFamily xmlns:thm15="http://schemas.microsoft.com/office/thememl/2012/main" name="KPMG Talkbook Full-page Template" id="{9115AB9C-2B4D-41E4-ACBA-3F5FE57E2376}" vid="{3C429A1C-9CE9-44C0-B1F4-B18223B0AB03}"/>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문서" ma:contentTypeID="0x010100FB8F4AC52B259641BE62E3A32AC663D5" ma:contentTypeVersion="0" ma:contentTypeDescription="새 문서를 만듭니다." ma:contentTypeScope="" ma:versionID="2b20d8835c4c23da34b40c39c69aa2d7">
  <xsd:schema xmlns:xsd="http://www.w3.org/2001/XMLSchema" xmlns:xs="http://www.w3.org/2001/XMLSchema" xmlns:p="http://schemas.microsoft.com/office/2006/metadata/properties" targetNamespace="http://schemas.microsoft.com/office/2006/metadata/properties" ma:root="true" ma:fieldsID="dd8f6c9257034a6ffde9c3b3e5e5b89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FF77794-D448-47D2-849B-43EBD941AB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D324BD4-A732-4BF6-8060-B9EF496A95D4}">
  <ds:schemaRefs>
    <ds:schemaRef ds:uri="http://schemas.microsoft.com/sharepoint/v3/contenttype/forms"/>
  </ds:schemaRefs>
</ds:datastoreItem>
</file>

<file path=customXml/itemProps3.xml><?xml version="1.0" encoding="utf-8"?>
<ds:datastoreItem xmlns:ds="http://schemas.openxmlformats.org/officeDocument/2006/customXml" ds:itemID="{76B210F4-B75D-44C5-B29D-1AFBE5AA5D68}">
  <ds:schemaRefs>
    <ds:schemaRef ds:uri="http://purl.org/dc/dcmitype/"/>
    <ds:schemaRef ds:uri="http://schemas.microsoft.com/office/2006/metadata/properties"/>
    <ds:schemaRef ds:uri="http://schemas.openxmlformats.org/package/2006/metadata/core-properties"/>
    <ds:schemaRef ds:uri="http://purl.org/dc/terms/"/>
    <ds:schemaRef ds:uri="http://purl.org/dc/elements/1.1/"/>
    <ds:schemaRef ds:uri="http://www.w3.org/XML/1998/namespace"/>
    <ds:schemaRef ds:uri="http://schemas.microsoft.com/office/2006/documentManagement/typ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KPMG Talkbook Full-page Template</Template>
  <TotalTime>81861</TotalTime>
  <Words>11236</Words>
  <Application>Microsoft Office PowerPoint</Application>
  <PresentationFormat>A4 용지(210x297mm)</PresentationFormat>
  <Paragraphs>3874</Paragraphs>
  <Slides>30</Slides>
  <Notes>30</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30</vt:i4>
      </vt:variant>
    </vt:vector>
  </HeadingPairs>
  <TitlesOfParts>
    <vt:vector size="40" baseType="lpstr">
      <vt:lpstr>Helvetica Light</vt:lpstr>
      <vt:lpstr>나눔고딕</vt:lpstr>
      <vt:lpstr>맑은 고딕</vt:lpstr>
      <vt:lpstr>Arial</vt:lpstr>
      <vt:lpstr>KPMG Extralight</vt:lpstr>
      <vt:lpstr>Univers 45 Light</vt:lpstr>
      <vt:lpstr>Univers for KPMG</vt:lpstr>
      <vt:lpstr>Univers for KPMG Light</vt:lpstr>
      <vt:lpstr>Wingdings</vt:lpstr>
      <vt:lpstr>KPMG_Talkbook_4x3_1021_2015</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KPMG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Talkbook  template</dc:title>
  <dc:creator>Min, Jae-Guk (KR/Deal Adv1)</dc:creator>
  <cp:lastModifiedBy>Jung, Joo-Ho (KR/Deal Adv2)</cp:lastModifiedBy>
  <cp:revision>6256</cp:revision>
  <cp:lastPrinted>2022-02-07T09:09:38Z</cp:lastPrinted>
  <dcterms:created xsi:type="dcterms:W3CDTF">2016-09-06T02:15:48Z</dcterms:created>
  <dcterms:modified xsi:type="dcterms:W3CDTF">2022-02-07T09:20:39Z</dcterms:modified>
  <cp:category>KPMG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0x010100FB8F4AC52B259641BE62E3A32AC663D5</vt:lpwstr>
  </property>
</Properties>
</file>