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Ex1.xml" ContentType="application/vnd.ms-office.chartex+xml"/>
  <Override PartName="/ppt/charts/style3.xml" ContentType="application/vnd.ms-office.chartstyle+xml"/>
  <Override PartName="/ppt/charts/colors3.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Ex2.xml" ContentType="application/vnd.ms-office.chartex+xml"/>
  <Override PartName="/ppt/charts/style4.xml" ContentType="application/vnd.ms-office.chartstyle+xml"/>
  <Override PartName="/ppt/charts/colors4.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3.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4.xml" ContentType="application/vnd.openxmlformats-officedocument.presentationml.notesSlide+xml"/>
  <Override PartName="/ppt/charts/chart4.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5.xml" ContentType="application/vnd.openxmlformats-officedocument.presentationml.notesSlide+xml"/>
  <Override PartName="/ppt/charts/chart5.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6.xml" ContentType="application/vnd.openxmlformats-officedocument.presentationml.notesSlide+xml"/>
  <Override PartName="/ppt/charts/chartEx3.xml" ContentType="application/vnd.ms-office.chartex+xml"/>
  <Override PartName="/ppt/charts/style8.xml" ContentType="application/vnd.ms-office.chartstyle+xml"/>
  <Override PartName="/ppt/charts/colors8.xml" ContentType="application/vnd.ms-office.chartcolorstyl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6.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33.xml" ContentType="application/vnd.openxmlformats-officedocument.presentationml.notesSlide+xml"/>
  <Override PartName="/ppt/charts/chart7.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34.xml" ContentType="application/vnd.openxmlformats-officedocument.presentationml.notesSlide+xml"/>
  <Override PartName="/ppt/charts/chart8.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9.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0.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1.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35.xml" ContentType="application/vnd.openxmlformats-officedocument.presentationml.notesSlide+xml"/>
  <Override PartName="/ppt/charts/chart12.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2.xml" ContentType="application/vnd.openxmlformats-officedocument.presentationml.tags+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50"/>
  </p:notesMasterIdLst>
  <p:handoutMasterIdLst>
    <p:handoutMasterId r:id="rId51"/>
  </p:handoutMasterIdLst>
  <p:sldIdLst>
    <p:sldId id="496" r:id="rId5"/>
    <p:sldId id="9190" r:id="rId6"/>
    <p:sldId id="1219" r:id="rId7"/>
    <p:sldId id="8826" r:id="rId8"/>
    <p:sldId id="8827" r:id="rId9"/>
    <p:sldId id="8848" r:id="rId10"/>
    <p:sldId id="8783" r:id="rId11"/>
    <p:sldId id="8747" r:id="rId12"/>
    <p:sldId id="8849" r:id="rId13"/>
    <p:sldId id="8784" r:id="rId14"/>
    <p:sldId id="8845" r:id="rId15"/>
    <p:sldId id="8846" r:id="rId16"/>
    <p:sldId id="8847" r:id="rId17"/>
    <p:sldId id="8723" r:id="rId18"/>
    <p:sldId id="8840" r:id="rId19"/>
    <p:sldId id="8841" r:id="rId20"/>
    <p:sldId id="8842" r:id="rId21"/>
    <p:sldId id="8786" r:id="rId22"/>
    <p:sldId id="8850" r:id="rId23"/>
    <p:sldId id="8778" r:id="rId24"/>
    <p:sldId id="8837" r:id="rId25"/>
    <p:sldId id="8733" r:id="rId26"/>
    <p:sldId id="8794" r:id="rId27"/>
    <p:sldId id="8828" r:id="rId28"/>
    <p:sldId id="8829" r:id="rId29"/>
    <p:sldId id="8830" r:id="rId30"/>
    <p:sldId id="8831" r:id="rId31"/>
    <p:sldId id="8838" r:id="rId32"/>
    <p:sldId id="8818" r:id="rId33"/>
    <p:sldId id="8839" r:id="rId34"/>
    <p:sldId id="8820" r:id="rId35"/>
    <p:sldId id="8843" r:id="rId36"/>
    <p:sldId id="8852" r:id="rId37"/>
    <p:sldId id="8792" r:id="rId38"/>
    <p:sldId id="8834" r:id="rId39"/>
    <p:sldId id="8835" r:id="rId40"/>
    <p:sldId id="8836" r:id="rId41"/>
    <p:sldId id="8851" r:id="rId42"/>
    <p:sldId id="8799" r:id="rId43"/>
    <p:sldId id="3310" r:id="rId44"/>
    <p:sldId id="8796" r:id="rId45"/>
    <p:sldId id="8853" r:id="rId46"/>
    <p:sldId id="8797" r:id="rId47"/>
    <p:sldId id="8824" r:id="rId48"/>
    <p:sldId id="7409" r:id="rId49"/>
  </p:sldIdLst>
  <p:sldSz cx="9906000" cy="6858000" type="A4"/>
  <p:notesSz cx="7099300" cy="10234613"/>
  <p:custDataLst>
    <p:tags r:id="rId5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11" userDrawn="1">
          <p15:clr>
            <a:srgbClr val="A4A3A4"/>
          </p15:clr>
        </p15:guide>
        <p15:guide id="2" pos="1102" userDrawn="1">
          <p15:clr>
            <a:srgbClr val="A4A3A4"/>
          </p15:clr>
        </p15:guide>
        <p15:guide id="3" orient="horz" pos="1162" userDrawn="1">
          <p15:clr>
            <a:srgbClr val="A4A3A4"/>
          </p15:clr>
        </p15:guide>
        <p15:guide id="4" pos="3075" userDrawn="1">
          <p15:clr>
            <a:srgbClr val="A4A3A4"/>
          </p15:clr>
        </p15:guide>
        <p15:guide id="5" pos="31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e, Kang-Hee (KR/Deal Adv2)" initials="LKH(A" lastIdx="1" clrIdx="0">
    <p:extLst>
      <p:ext uri="{19B8F6BF-5375-455C-9EA6-DF929625EA0E}">
        <p15:presenceInfo xmlns:p15="http://schemas.microsoft.com/office/powerpoint/2012/main" userId="S::klee39@kr.kpmg.com::59c0f404-31f2-4a1a-8fdc-ce28b87e742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DA"/>
    <a:srgbClr val="00338D"/>
    <a:srgbClr val="470A68"/>
    <a:srgbClr val="009A44"/>
    <a:srgbClr val="00A3A1"/>
    <a:srgbClr val="005EB8"/>
    <a:srgbClr val="6D2077"/>
    <a:srgbClr val="483698"/>
    <a:srgbClr val="FFFFFF"/>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5" autoAdjust="0"/>
    <p:restoredTop sz="93661" autoAdjust="0"/>
  </p:normalViewPr>
  <p:slideViewPr>
    <p:cSldViewPr snapToGrid="0" showGuides="1">
      <p:cViewPr varScale="1">
        <p:scale>
          <a:sx n="113" d="100"/>
          <a:sy n="113" d="100"/>
        </p:scale>
        <p:origin x="1740" y="108"/>
      </p:cViewPr>
      <p:guideLst>
        <p:guide orient="horz" pos="1911"/>
        <p:guide pos="1102"/>
        <p:guide orient="horz" pos="1162"/>
        <p:guide pos="3075"/>
        <p:guide pos="3165"/>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3" d="100"/>
          <a:sy n="83" d="100"/>
        </p:scale>
        <p:origin x="333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ommentAuthors" Target="commentAuthor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gs" Target="tags/tag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insukkang\Desktop\&#54532;&#47196;&#51229;&#53944;\Deal%20&#54016;\2022\3.%20Oscar\3.%20WP\Project%20Oscar_Revenue_03152400.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sjung15\Desktop\Project%20Oscar\WP\Project%20Oscar_WP_NWC.xlsx" TargetMode="External"/><Relationship Id="rId2" Type="http://schemas.microsoft.com/office/2011/relationships/chartColorStyle" Target="colors13.xml"/><Relationship Id="rId1" Type="http://schemas.microsoft.com/office/2011/relationships/chartStyle" Target="style13.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sjung15\Desktop\Project%20Oscar\WP\Project%20Oscar_WP_NWC.xlsx" TargetMode="External"/><Relationship Id="rId2" Type="http://schemas.microsoft.com/office/2011/relationships/chartColorStyle" Target="colors14.xml"/><Relationship Id="rId1" Type="http://schemas.microsoft.com/office/2011/relationships/chartStyle" Target="style14.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sjung15\Desktop\Project%20Oscar\WP\Project%20Oscar_WP_NWC.xlsx" TargetMode="External"/><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insukkang\Desktop\&#54532;&#47196;&#51229;&#53944;\Deal%20&#54016;\2022\3.%20Oscar\3.%20WP\Project%20Oscar_Revenue_0315240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insukkang\Desktop\&#54532;&#47196;&#51229;&#53944;\Deal%20&#54016;\2022\3.%20Oscar\3.%20WP\Project%20Oscar_Revenue_03152400.xlsx" TargetMode="External"/><Relationship Id="rId2" Type="http://schemas.microsoft.com/office/2011/relationships/chartColorStyle" Target="colors5.xml"/><Relationship Id="rId1" Type="http://schemas.microsoft.com/office/2011/relationships/chartStyle" Target="style5.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insukkang\Desktop\&#54532;&#47196;&#51229;&#53944;\Deal%20&#54016;\2022\3.%20Oscar\3.%20WP\Project%20Oscar_Revenue_03152400.xlsx" TargetMode="External"/><Relationship Id="rId2" Type="http://schemas.microsoft.com/office/2011/relationships/chartColorStyle" Target="colors6.xml"/><Relationship Id="rId1" Type="http://schemas.microsoft.com/office/2011/relationships/chartStyle" Target="style6.xml"/></Relationships>
</file>

<file path=ppt/charts/_rels/chart5.xml.rels><?xml version="1.0" encoding="UTF-8" standalone="yes"?>
<Relationships xmlns="http://schemas.openxmlformats.org/package/2006/relationships"><Relationship Id="rId3" Type="http://schemas.openxmlformats.org/officeDocument/2006/relationships/oleObject" Target="file:///C:\Users\minsukkang\Desktop\&#54532;&#47196;&#51229;&#53944;\Deal%20&#54016;\2022\3.%20Oscar\3.%20WP\Project%20Oscar_Revenue_03152400.xlsx" TargetMode="External"/><Relationship Id="rId2" Type="http://schemas.microsoft.com/office/2011/relationships/chartColorStyle" Target="colors7.xml"/><Relationship Id="rId1" Type="http://schemas.microsoft.com/office/2011/relationships/chartStyle" Target="style7.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jung15\Desktop\Project%20Oscar\WP\Project%20Oscar_WP_NWC.xlsx" TargetMode="External"/><Relationship Id="rId2" Type="http://schemas.microsoft.com/office/2011/relationships/chartColorStyle" Target="colors9.xml"/><Relationship Id="rId1" Type="http://schemas.microsoft.com/office/2011/relationships/chartStyle" Target="style9.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jung15\Desktop\Project%20Oscar\WP\Project%20Oscar_WP_NWC.xlsx" TargetMode="External"/><Relationship Id="rId2" Type="http://schemas.microsoft.com/office/2011/relationships/chartColorStyle" Target="colors10.xml"/><Relationship Id="rId1" Type="http://schemas.microsoft.com/office/2011/relationships/chartStyle" Target="style10.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jung15\Desktop\Project%20Oscar\WP\Project%20Oscar_WP_NWC.xlsx" TargetMode="External"/><Relationship Id="rId2" Type="http://schemas.microsoft.com/office/2011/relationships/chartColorStyle" Target="colors11.xml"/><Relationship Id="rId1" Type="http://schemas.microsoft.com/office/2011/relationships/chartStyle" Target="style11.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jung15\Desktop\Project%20Oscar\WP\Project%20Oscar_WP_NWC.xlsx" TargetMode="External"/><Relationship Id="rId2" Type="http://schemas.microsoft.com/office/2011/relationships/chartColorStyle" Target="colors12.xml"/><Relationship Id="rId1" Type="http://schemas.microsoft.com/office/2011/relationships/chartStyle" Target="style12.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joohojung\Desktop\New%20&#51221;&#51452;&#54840;\02%20DD\23%20&#50724;&#48260;&#47592;\04%20Backdata\Project%20Oscar_Operating%20Result_0317.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minsukkang\Desktop\&#54532;&#47196;&#51229;&#53944;\Deal%20&#54016;\2022\3.%20Oscar\3.%20WP\Project%20Oscar_Margin%20Structure_03152200.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C:\Users\joohojung\Desktop\New%20&#51221;&#51452;&#54840;\02%20DD\23%20&#50724;&#48260;&#47592;\04%20Backdata\Project%20Oscar_Margin%20Structure_0316180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'Biz Breakdown'!$U$24</c:f>
              <c:strCache>
                <c:ptCount val="1"/>
                <c:pt idx="0">
                  <c:v>매출액</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'Biz Breakdown'!$V$23:$Z$23</c:f>
              <c:strCache>
                <c:ptCount val="5"/>
                <c:pt idx="0">
                  <c:v>FY17</c:v>
                </c:pt>
                <c:pt idx="1">
                  <c:v>FY18</c:v>
                </c:pt>
                <c:pt idx="2">
                  <c:v>FY19</c:v>
                </c:pt>
                <c:pt idx="3">
                  <c:v>FY20</c:v>
                </c:pt>
                <c:pt idx="4">
                  <c:v>FY21</c:v>
                </c:pt>
              </c:strCache>
            </c:strRef>
          </c:cat>
          <c:val>
            <c:numRef>
              <c:f>'Biz Breakdown'!$V$24:$Z$24</c:f>
              <c:numCache>
                <c:formatCode>#,##0;\(#,##0\);\-</c:formatCode>
                <c:ptCount val="5"/>
                <c:pt idx="0">
                  <c:v>6133.8779569999997</c:v>
                </c:pt>
                <c:pt idx="1">
                  <c:v>9537.0060379999995</c:v>
                </c:pt>
                <c:pt idx="2">
                  <c:v>18211.875982000001</c:v>
                </c:pt>
                <c:pt idx="3">
                  <c:v>19480.282254999998</c:v>
                </c:pt>
                <c:pt idx="4">
                  <c:v>32062.752902999997</c:v>
                </c:pt>
              </c:numCache>
            </c:numRef>
          </c:val>
          <c:extLst>
            <c:ext xmlns:c16="http://schemas.microsoft.com/office/drawing/2014/chart" uri="{C3380CC4-5D6E-409C-BE32-E72D297353CC}">
              <c16:uniqueId val="{00000000-88EA-4A51-B973-028FFC213155}"/>
            </c:ext>
          </c:extLst>
        </c:ser>
        <c:ser>
          <c:idx val="1"/>
          <c:order val="1"/>
          <c:tx>
            <c:strRef>
              <c:f>'Biz Breakdown'!$U$25</c:f>
              <c:strCache>
                <c:ptCount val="1"/>
                <c:pt idx="0">
                  <c:v>영업이익</c:v>
                </c:pt>
              </c:strCache>
            </c:strRef>
          </c:tx>
          <c:spPr>
            <a:solidFill>
              <a:schemeClr val="accent2"/>
            </a:solidFill>
            <a:ln>
              <a:noFill/>
            </a:ln>
            <a:effectLst/>
          </c:spPr>
          <c:invertIfNegative val="0"/>
          <c:dLbls>
            <c:dLbl>
              <c:idx val="2"/>
              <c:layout>
                <c:manualLayout>
                  <c:x val="0"/>
                  <c:y val="1.463042059963211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88EA-4A51-B973-028FFC213155}"/>
                </c:ext>
              </c:extLst>
            </c:dLbl>
            <c:dLbl>
              <c:idx val="3"/>
              <c:layout>
                <c:manualLayout>
                  <c:x val="-1.0207256924178333E-16"/>
                  <c:y val="-8.9407093048272948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88EA-4A51-B973-028FFC213155}"/>
                </c:ext>
              </c:extLst>
            </c:dLbl>
            <c:dLbl>
              <c:idx val="4"/>
              <c:layout>
                <c:manualLayout>
                  <c:x val="-1.0207256924178333E-16"/>
                  <c:y val="1.463042059963220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88EA-4A51-B973-028FFC21315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'Biz Breakdown'!$V$23:$Z$23</c:f>
              <c:strCache>
                <c:ptCount val="5"/>
                <c:pt idx="0">
                  <c:v>FY17</c:v>
                </c:pt>
                <c:pt idx="1">
                  <c:v>FY18</c:v>
                </c:pt>
                <c:pt idx="2">
                  <c:v>FY19</c:v>
                </c:pt>
                <c:pt idx="3">
                  <c:v>FY20</c:v>
                </c:pt>
                <c:pt idx="4">
                  <c:v>FY21</c:v>
                </c:pt>
              </c:strCache>
            </c:strRef>
          </c:cat>
          <c:val>
            <c:numRef>
              <c:f>'Biz Breakdown'!$V$25:$Z$25</c:f>
              <c:numCache>
                <c:formatCode>#,##0;\(#,##0\);\-</c:formatCode>
                <c:ptCount val="5"/>
                <c:pt idx="0">
                  <c:v>330.78969099999995</c:v>
                </c:pt>
                <c:pt idx="1">
                  <c:v>522.28805699999975</c:v>
                </c:pt>
                <c:pt idx="2">
                  <c:v>1453.258200000002</c:v>
                </c:pt>
                <c:pt idx="3">
                  <c:v>1011.631481999997</c:v>
                </c:pt>
                <c:pt idx="4">
                  <c:v>2515</c:v>
                </c:pt>
              </c:numCache>
            </c:numRef>
          </c:val>
          <c:extLst>
            <c:ext xmlns:c16="http://schemas.microsoft.com/office/drawing/2014/chart" uri="{C3380CC4-5D6E-409C-BE32-E72D297353CC}">
              <c16:uniqueId val="{00000001-88EA-4A51-B973-028FFC213155}"/>
            </c:ext>
          </c:extLst>
        </c:ser>
        <c:ser>
          <c:idx val="2"/>
          <c:order val="2"/>
          <c:tx>
            <c:strRef>
              <c:f>'Biz Breakdown'!$U$26</c:f>
              <c:strCache>
                <c:ptCount val="1"/>
                <c:pt idx="0">
                  <c:v>EBITDA</c:v>
                </c:pt>
              </c:strCache>
            </c:strRef>
          </c:tx>
          <c:spPr>
            <a:solidFill>
              <a:schemeClr val="accent3"/>
            </a:solidFill>
            <a:ln>
              <a:noFill/>
            </a:ln>
            <a:effectLst/>
          </c:spPr>
          <c:invertIfNegative val="0"/>
          <c:dLbls>
            <c:dLbl>
              <c:idx val="0"/>
              <c:layout>
                <c:manualLayout>
                  <c:x val="1.9486806511355283E-2"/>
                  <c:y val="-8.9407093048272948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88EA-4A51-B973-028FFC213155}"/>
                </c:ext>
              </c:extLst>
            </c:dLbl>
            <c:dLbl>
              <c:idx val="1"/>
              <c:layout>
                <c:manualLayout>
                  <c:x val="1.6702977009733101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88EA-4A51-B973-028FFC213155}"/>
                </c:ext>
              </c:extLst>
            </c:dLbl>
            <c:dLbl>
              <c:idx val="2"/>
              <c:layout>
                <c:manualLayout>
                  <c:x val="4.4541272025954835E-2"/>
                  <c:y val="-2.43840343327204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8EA-4A51-B973-028FFC213155}"/>
                </c:ext>
              </c:extLst>
            </c:dLbl>
            <c:dLbl>
              <c:idx val="3"/>
              <c:layout>
                <c:manualLayout>
                  <c:x val="3.8973613022710567E-2"/>
                  <c:y val="-3.901445493235254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88EA-4A51-B973-028FFC213155}"/>
                </c:ext>
              </c:extLst>
            </c:dLbl>
            <c:dLbl>
              <c:idx val="4"/>
              <c:layout>
                <c:manualLayout>
                  <c:x val="3.6189783521088384E-2"/>
                  <c:y val="-2.43840343327204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88EA-4A51-B973-028FFC21315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'Biz Breakdown'!$V$23:$Z$23</c:f>
              <c:strCache>
                <c:ptCount val="5"/>
                <c:pt idx="0">
                  <c:v>FY17</c:v>
                </c:pt>
                <c:pt idx="1">
                  <c:v>FY18</c:v>
                </c:pt>
                <c:pt idx="2">
                  <c:v>FY19</c:v>
                </c:pt>
                <c:pt idx="3">
                  <c:v>FY20</c:v>
                </c:pt>
                <c:pt idx="4">
                  <c:v>FY21</c:v>
                </c:pt>
              </c:strCache>
            </c:strRef>
          </c:cat>
          <c:val>
            <c:numRef>
              <c:f>'Biz Breakdown'!$V$26:$Z$26</c:f>
              <c:numCache>
                <c:formatCode>#,##0;\(#,##0\);\-</c:formatCode>
                <c:ptCount val="5"/>
                <c:pt idx="0">
                  <c:v>350.78969099999995</c:v>
                </c:pt>
                <c:pt idx="1">
                  <c:v>544.28805699999975</c:v>
                </c:pt>
                <c:pt idx="2">
                  <c:v>1470.258200000002</c:v>
                </c:pt>
                <c:pt idx="3">
                  <c:v>1052.631481999997</c:v>
                </c:pt>
                <c:pt idx="4">
                  <c:v>2808</c:v>
                </c:pt>
              </c:numCache>
            </c:numRef>
          </c:val>
          <c:extLst>
            <c:ext xmlns:c16="http://schemas.microsoft.com/office/drawing/2014/chart" uri="{C3380CC4-5D6E-409C-BE32-E72D297353CC}">
              <c16:uniqueId val="{00000002-88EA-4A51-B973-028FFC213155}"/>
            </c:ext>
          </c:extLst>
        </c:ser>
        <c:dLbls>
          <c:showLegendKey val="0"/>
          <c:showVal val="0"/>
          <c:showCatName val="0"/>
          <c:showSerName val="0"/>
          <c:showPercent val="0"/>
          <c:showBubbleSize val="0"/>
        </c:dLbls>
        <c:gapWidth val="219"/>
        <c:axId val="1060862464"/>
        <c:axId val="1060862880"/>
      </c:barChart>
      <c:lineChart>
        <c:grouping val="standard"/>
        <c:varyColors val="0"/>
        <c:ser>
          <c:idx val="3"/>
          <c:order val="3"/>
          <c:tx>
            <c:strRef>
              <c:f>'Biz Breakdown'!$U$27</c:f>
              <c:strCache>
                <c:ptCount val="1"/>
                <c:pt idx="0">
                  <c:v>EBITDA%</c:v>
                </c:pt>
              </c:strCache>
            </c:strRef>
          </c:tx>
          <c:spPr>
            <a:ln w="19050" cap="rnd">
              <a:solidFill>
                <a:schemeClr val="accent4"/>
              </a:solidFill>
              <a:round/>
            </a:ln>
            <a:effectLst/>
          </c:spPr>
          <c:marker>
            <c:symbol val="square"/>
            <c:size val="5"/>
            <c:spPr>
              <a:solidFill>
                <a:schemeClr val="accent4"/>
              </a:solidFill>
              <a:ln w="9525">
                <a:solidFill>
                  <a:schemeClr val="accent4"/>
                </a:solidFill>
              </a:ln>
              <a:effectLst/>
            </c:spPr>
          </c:marker>
          <c:dLbls>
            <c:dLbl>
              <c:idx val="0"/>
              <c:layout>
                <c:manualLayout>
                  <c:x val="-5.2210831902510739E-2"/>
                  <c:y val="1.950722746617627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88EA-4A51-B973-028FFC213155}"/>
                </c:ext>
              </c:extLst>
            </c:dLbl>
            <c:dLbl>
              <c:idx val="1"/>
              <c:layout>
                <c:manualLayout>
                  <c:x val="-5.9177200830940226E-2"/>
                  <c:y val="-9.7536137330881366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88EA-4A51-B973-028FFC213155}"/>
                </c:ext>
              </c:extLst>
            </c:dLbl>
            <c:spPr>
              <a:solidFill>
                <a:schemeClr val="bg1"/>
              </a:solidFill>
              <a:ln>
                <a:solidFill>
                  <a:schemeClr val="bg1">
                    <a:lumMod val="75000"/>
                  </a:schemeClr>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'Biz Breakdown'!$V$23:$Z$23</c:f>
              <c:strCache>
                <c:ptCount val="5"/>
                <c:pt idx="0">
                  <c:v>FY17</c:v>
                </c:pt>
                <c:pt idx="1">
                  <c:v>FY18</c:v>
                </c:pt>
                <c:pt idx="2">
                  <c:v>FY19</c:v>
                </c:pt>
                <c:pt idx="3">
                  <c:v>FY20</c:v>
                </c:pt>
                <c:pt idx="4">
                  <c:v>FY21</c:v>
                </c:pt>
              </c:strCache>
            </c:strRef>
          </c:cat>
          <c:val>
            <c:numRef>
              <c:f>'Biz Breakdown'!$V$27:$Z$27</c:f>
              <c:numCache>
                <c:formatCode>0.0%</c:formatCode>
                <c:ptCount val="5"/>
                <c:pt idx="0">
                  <c:v>5.7188893137281566E-2</c:v>
                </c:pt>
                <c:pt idx="1">
                  <c:v>5.7071166237212756E-2</c:v>
                </c:pt>
                <c:pt idx="2">
                  <c:v>8.0730738637422916E-2</c:v>
                </c:pt>
                <c:pt idx="3">
                  <c:v>5.4035740767042449E-2</c:v>
                </c:pt>
                <c:pt idx="4">
                  <c:v>8.7578256567522175E-2</c:v>
                </c:pt>
              </c:numCache>
            </c:numRef>
          </c:val>
          <c:smooth val="0"/>
          <c:extLst>
            <c:ext xmlns:c16="http://schemas.microsoft.com/office/drawing/2014/chart" uri="{C3380CC4-5D6E-409C-BE32-E72D297353CC}">
              <c16:uniqueId val="{00000003-88EA-4A51-B973-028FFC213155}"/>
            </c:ext>
          </c:extLst>
        </c:ser>
        <c:dLbls>
          <c:showLegendKey val="0"/>
          <c:showVal val="0"/>
          <c:showCatName val="0"/>
          <c:showSerName val="0"/>
          <c:showPercent val="0"/>
          <c:showBubbleSize val="0"/>
        </c:dLbls>
        <c:marker val="1"/>
        <c:smooth val="0"/>
        <c:axId val="1503612736"/>
        <c:axId val="1503610656"/>
      </c:lineChart>
      <c:catAx>
        <c:axId val="1060862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crossAx val="1060862880"/>
        <c:crosses val="autoZero"/>
        <c:auto val="1"/>
        <c:lblAlgn val="ctr"/>
        <c:lblOffset val="100"/>
        <c:noMultiLvlLbl val="0"/>
      </c:catAx>
      <c:valAx>
        <c:axId val="1060862880"/>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00" b="0" i="0" u="none" strike="noStrike" kern="1200" baseline="0">
                <a:solidFill>
                  <a:schemeClr val="bg1"/>
                </a:solidFill>
                <a:latin typeface="+mn-lt"/>
                <a:ea typeface="+mn-ea"/>
                <a:cs typeface="+mn-cs"/>
              </a:defRPr>
            </a:pPr>
            <a:endParaRPr lang="ko-KR"/>
          </a:p>
        </c:txPr>
        <c:crossAx val="1060862464"/>
        <c:crosses val="autoZero"/>
        <c:crossBetween val="between"/>
      </c:valAx>
      <c:valAx>
        <c:axId val="1503610656"/>
        <c:scaling>
          <c:orientation val="minMax"/>
        </c:scaling>
        <c:delete val="0"/>
        <c:axPos val="r"/>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100" b="0" i="0" u="none" strike="noStrike" kern="1200" baseline="0">
                <a:solidFill>
                  <a:schemeClr val="bg1"/>
                </a:solidFill>
                <a:latin typeface="+mn-lt"/>
                <a:ea typeface="+mn-ea"/>
                <a:cs typeface="+mn-cs"/>
              </a:defRPr>
            </a:pPr>
            <a:endParaRPr lang="ko-KR"/>
          </a:p>
        </c:txPr>
        <c:crossAx val="1503612736"/>
        <c:crosses val="max"/>
        <c:crossBetween val="between"/>
      </c:valAx>
      <c:catAx>
        <c:axId val="1503612736"/>
        <c:scaling>
          <c:orientation val="minMax"/>
        </c:scaling>
        <c:delete val="1"/>
        <c:axPos val="b"/>
        <c:numFmt formatCode="General" sourceLinked="1"/>
        <c:majorTickMark val="out"/>
        <c:minorTickMark val="none"/>
        <c:tickLblPos val="nextTo"/>
        <c:crossAx val="1503610656"/>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ko-KR" altLang="en-US" sz="900" b="1" i="0" u="none" strike="noStrike" kern="1200" spc="0" baseline="0" smtClean="0">
                <a:solidFill>
                  <a:srgbClr val="00338D"/>
                </a:solidFill>
                <a:latin typeface="+mj-ea"/>
                <a:ea typeface="+mj-ea"/>
                <a:cs typeface="Arial" panose="020B0604020202020204" pitchFamily="34" charset="0"/>
              </a:defRPr>
            </a:pPr>
            <a:r>
              <a:rPr lang="ko-KR" altLang="en-US" sz="900" b="1" i="0" u="none" strike="noStrike" kern="1200" spc="0" baseline="0">
                <a:solidFill>
                  <a:srgbClr val="00338D"/>
                </a:solidFill>
                <a:latin typeface="+mj-ea"/>
                <a:ea typeface="+mj-ea"/>
                <a:cs typeface="Arial" panose="020B0604020202020204" pitchFamily="34" charset="0"/>
              </a:rPr>
              <a:t>직접원가 구성</a:t>
            </a:r>
          </a:p>
        </c:rich>
      </c:tx>
      <c:layout>
        <c:manualLayout>
          <c:xMode val="edge"/>
          <c:yMode val="edge"/>
          <c:x val="5.2324609759645847E-3"/>
          <c:y val="3.7158718720049777E-3"/>
        </c:manualLayout>
      </c:layout>
      <c:overlay val="0"/>
      <c:spPr>
        <a:noFill/>
        <a:ln>
          <a:noFill/>
        </a:ln>
        <a:effectLst/>
      </c:spPr>
      <c:txPr>
        <a:bodyPr rot="0" spcFirstLastPara="1" vertOverflow="ellipsis" vert="horz" wrap="square" anchor="ctr" anchorCtr="1"/>
        <a:lstStyle/>
        <a:p>
          <a:pPr algn="ctr" rtl="0">
            <a:defRPr lang="ko-KR" altLang="en-US" sz="900" b="1" i="0" u="none" strike="noStrike" kern="1200" spc="0" baseline="0" smtClean="0">
              <a:solidFill>
                <a:srgbClr val="00338D"/>
              </a:solidFill>
              <a:latin typeface="+mj-ea"/>
              <a:ea typeface="+mj-ea"/>
              <a:cs typeface="Arial" panose="020B0604020202020204" pitchFamily="34" charset="0"/>
            </a:defRPr>
          </a:pPr>
          <a:endParaRPr lang="ko-KR"/>
        </a:p>
      </c:txPr>
    </c:title>
    <c:autoTitleDeleted val="0"/>
    <c:plotArea>
      <c:layout>
        <c:manualLayout>
          <c:layoutTarget val="inner"/>
          <c:xMode val="edge"/>
          <c:yMode val="edge"/>
          <c:x val="0.12270058487397718"/>
          <c:y val="0.14157673605462201"/>
          <c:w val="0.80418631775808402"/>
          <c:h val="0.55222173157423116"/>
        </c:manualLayout>
      </c:layout>
      <c:barChart>
        <c:barDir val="col"/>
        <c:grouping val="stacked"/>
        <c:varyColors val="0"/>
        <c:ser>
          <c:idx val="3"/>
          <c:order val="0"/>
          <c:tx>
            <c:strRef>
              <c:f>R_4!$K$79</c:f>
              <c:strCache>
                <c:ptCount val="1"/>
                <c:pt idx="0">
                  <c:v>제작(외주비)</c:v>
                </c:pt>
              </c:strCache>
            </c:strRef>
          </c:tx>
          <c:spPr>
            <a:solidFill>
              <a:srgbClr val="6D207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Arial" panose="020B0604020202020204" pitchFamily="34" charset="0"/>
                    <a:ea typeface="+mj-ea"/>
                    <a:cs typeface="Arial" panose="020B0604020202020204" pitchFamily="34"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R_4!$L$75:$O$75</c:f>
              <c:strCache>
                <c:ptCount val="4"/>
                <c:pt idx="0">
                  <c:v>FY18</c:v>
                </c:pt>
                <c:pt idx="1">
                  <c:v>FY19</c:v>
                </c:pt>
                <c:pt idx="2">
                  <c:v>FY20</c:v>
                </c:pt>
                <c:pt idx="3">
                  <c:v>FY21</c:v>
                </c:pt>
              </c:strCache>
            </c:strRef>
          </c:cat>
          <c:val>
            <c:numRef>
              <c:f>R_4!$L$79:$O$79</c:f>
              <c:numCache>
                <c:formatCode>#,##0</c:formatCode>
                <c:ptCount val="4"/>
                <c:pt idx="0">
                  <c:v>2417.605775</c:v>
                </c:pt>
                <c:pt idx="1">
                  <c:v>2180.3354419999996</c:v>
                </c:pt>
                <c:pt idx="2">
                  <c:v>6207.0738110000002</c:v>
                </c:pt>
                <c:pt idx="3">
                  <c:v>8817.8554530000001</c:v>
                </c:pt>
              </c:numCache>
            </c:numRef>
          </c:val>
          <c:extLst>
            <c:ext xmlns:c16="http://schemas.microsoft.com/office/drawing/2014/chart" uri="{C3380CC4-5D6E-409C-BE32-E72D297353CC}">
              <c16:uniqueId val="{00000000-A03F-4684-A590-BBB53EAC88D5}"/>
            </c:ext>
          </c:extLst>
        </c:ser>
        <c:ser>
          <c:idx val="2"/>
          <c:order val="1"/>
          <c:tx>
            <c:strRef>
              <c:f>R_4!$K$78</c:f>
              <c:strCache>
                <c:ptCount val="1"/>
                <c:pt idx="0">
                  <c:v>Adjustment</c:v>
                </c:pt>
              </c:strCache>
            </c:strRef>
          </c:tx>
          <c:spPr>
            <a:solidFill>
              <a:schemeClr val="bg1">
                <a:lumMod val="95000"/>
              </a:schemeClr>
            </a:solidFill>
            <a:ln>
              <a:solidFill>
                <a:schemeClr val="bg1">
                  <a:lumMod val="85000"/>
                </a:schemeClr>
              </a:solidFill>
              <a:prstDash val="dash"/>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50000"/>
                        <a:lumOff val="50000"/>
                      </a:schemeClr>
                    </a:solidFill>
                    <a:latin typeface="Arial" panose="020B0604020202020204" pitchFamily="34" charset="0"/>
                    <a:ea typeface="+mj-ea"/>
                    <a:cs typeface="Arial" panose="020B0604020202020204" pitchFamily="34"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R_4!$L$75:$O$75</c:f>
              <c:strCache>
                <c:ptCount val="4"/>
                <c:pt idx="0">
                  <c:v>FY18</c:v>
                </c:pt>
                <c:pt idx="1">
                  <c:v>FY19</c:v>
                </c:pt>
                <c:pt idx="2">
                  <c:v>FY20</c:v>
                </c:pt>
                <c:pt idx="3">
                  <c:v>FY21</c:v>
                </c:pt>
              </c:strCache>
            </c:strRef>
          </c:cat>
          <c:val>
            <c:numRef>
              <c:f>R_4!$L$78:$O$78</c:f>
              <c:numCache>
                <c:formatCode>#,##0</c:formatCode>
                <c:ptCount val="4"/>
                <c:pt idx="0">
                  <c:v>4871.1122059999998</c:v>
                </c:pt>
                <c:pt idx="1">
                  <c:v>12194.28234</c:v>
                </c:pt>
                <c:pt idx="2">
                  <c:v>9300.576962000001</c:v>
                </c:pt>
                <c:pt idx="3">
                  <c:v>16304.144547</c:v>
                </c:pt>
              </c:numCache>
            </c:numRef>
          </c:val>
          <c:extLst>
            <c:ext xmlns:c16="http://schemas.microsoft.com/office/drawing/2014/chart" uri="{C3380CC4-5D6E-409C-BE32-E72D297353CC}">
              <c16:uniqueId val="{00000001-A03F-4684-A590-BBB53EAC88D5}"/>
            </c:ext>
          </c:extLst>
        </c:ser>
        <c:dLbls>
          <c:showLegendKey val="0"/>
          <c:showVal val="1"/>
          <c:showCatName val="0"/>
          <c:showSerName val="0"/>
          <c:showPercent val="0"/>
          <c:showBubbleSize val="0"/>
        </c:dLbls>
        <c:gapWidth val="120"/>
        <c:overlap val="100"/>
        <c:axId val="850273680"/>
        <c:axId val="850267856"/>
      </c:barChart>
      <c:lineChart>
        <c:grouping val="standard"/>
        <c:varyColors val="0"/>
        <c:ser>
          <c:idx val="0"/>
          <c:order val="2"/>
          <c:tx>
            <c:strRef>
              <c:f>R_4!$K$76</c:f>
              <c:strCache>
                <c:ptCount val="1"/>
                <c:pt idx="0">
                  <c:v>직접원가(조정후)</c:v>
                </c:pt>
              </c:strCache>
            </c:strRef>
          </c:tx>
          <c:spPr>
            <a:ln w="28575" cap="rnd">
              <a:noFill/>
              <a:round/>
            </a:ln>
            <a:effectLst/>
          </c:spPr>
          <c:marker>
            <c:symbol val="square"/>
            <c:size val="4"/>
            <c:spPr>
              <a:solidFill>
                <a:srgbClr val="470A68"/>
              </a:solidFill>
              <a:ln w="9525">
                <a:noFill/>
              </a:ln>
              <a:effectLst/>
            </c:spPr>
          </c:marker>
          <c:dLbls>
            <c:dLbl>
              <c:idx val="0"/>
              <c:layout>
                <c:manualLayout>
                  <c:x val="3.0038813932017669E-2"/>
                  <c:y val="-2.146697775942222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A03F-4684-A590-BBB53EAC88D5}"/>
                </c:ext>
              </c:extLst>
            </c:dLbl>
            <c:dLbl>
              <c:idx val="1"/>
              <c:layout>
                <c:manualLayout>
                  <c:x val="2.3363521947124856E-2"/>
                  <c:y val="-2.146697775942222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03F-4684-A590-BBB53EAC88D5}"/>
                </c:ext>
              </c:extLst>
            </c:dLbl>
            <c:dLbl>
              <c:idx val="2"/>
              <c:layout>
                <c:manualLayout>
                  <c:x val="3.0038813932017669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A03F-4684-A590-BBB53EAC88D5}"/>
                </c:ext>
              </c:extLst>
            </c:dLbl>
            <c:dLbl>
              <c:idx val="3"/>
              <c:layout>
                <c:manualLayout>
                  <c:x val="2.3363521947124856E-2"/>
                  <c:y val="7.155659253140742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03F-4684-A590-BBB53EAC88D5}"/>
                </c:ext>
              </c:extLst>
            </c:dLbl>
            <c:spPr>
              <a:solidFill>
                <a:schemeClr val="bg1"/>
              </a:solidFill>
              <a:ln>
                <a:solidFill>
                  <a:srgbClr val="6D2077"/>
                </a:solidFill>
              </a:ln>
              <a:effectLst/>
            </c:spPr>
            <c:txPr>
              <a:bodyPr rot="0" spcFirstLastPara="1" vertOverflow="ellipsis" vert="horz" wrap="square" lIns="38100" tIns="19050" rIns="38100" bIns="19050" anchor="ctr" anchorCtr="1">
                <a:spAutoFit/>
              </a:bodyPr>
              <a:lstStyle/>
              <a:p>
                <a:pPr>
                  <a:defRPr sz="800" b="0" i="0" u="none" strike="noStrike" kern="1200" baseline="0">
                    <a:solidFill>
                      <a:sysClr val="windowText" lastClr="000000"/>
                    </a:solidFill>
                    <a:latin typeface="Arial" panose="020B0604020202020204" pitchFamily="34" charset="0"/>
                    <a:ea typeface="+mj-ea"/>
                    <a:cs typeface="Arial" panose="020B0604020202020204" pitchFamily="34"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R_4!$L$75:$O$75</c:f>
              <c:strCache>
                <c:ptCount val="4"/>
                <c:pt idx="0">
                  <c:v>FY18</c:v>
                </c:pt>
                <c:pt idx="1">
                  <c:v>FY19</c:v>
                </c:pt>
                <c:pt idx="2">
                  <c:v>FY20</c:v>
                </c:pt>
                <c:pt idx="3">
                  <c:v>FY21</c:v>
                </c:pt>
              </c:strCache>
            </c:strRef>
          </c:cat>
          <c:val>
            <c:numRef>
              <c:f>R_4!$L$76:$O$76</c:f>
              <c:numCache>
                <c:formatCode>#,##0</c:formatCode>
                <c:ptCount val="4"/>
                <c:pt idx="0">
                  <c:v>2417.605775</c:v>
                </c:pt>
                <c:pt idx="1">
                  <c:v>2180.3354419999996</c:v>
                </c:pt>
                <c:pt idx="2">
                  <c:v>6207.0738110000002</c:v>
                </c:pt>
                <c:pt idx="3">
                  <c:v>8817.8554530000001</c:v>
                </c:pt>
              </c:numCache>
            </c:numRef>
          </c:val>
          <c:smooth val="0"/>
          <c:extLst>
            <c:ext xmlns:c16="http://schemas.microsoft.com/office/drawing/2014/chart" uri="{C3380CC4-5D6E-409C-BE32-E72D297353CC}">
              <c16:uniqueId val="{00000002-A03F-4684-A590-BBB53EAC88D5}"/>
            </c:ext>
          </c:extLst>
        </c:ser>
        <c:ser>
          <c:idx val="1"/>
          <c:order val="3"/>
          <c:tx>
            <c:strRef>
              <c:f>R_4!$K$77</c:f>
              <c:strCache>
                <c:ptCount val="1"/>
                <c:pt idx="0">
                  <c:v>직접원가(조정전)</c:v>
                </c:pt>
              </c:strCache>
            </c:strRef>
          </c:tx>
          <c:spPr>
            <a:ln w="28575" cap="rnd">
              <a:no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50000"/>
                        <a:lumOff val="50000"/>
                      </a:schemeClr>
                    </a:solidFill>
                    <a:latin typeface="Arial" panose="020B0604020202020204" pitchFamily="34" charset="0"/>
                    <a:ea typeface="+mj-ea"/>
                    <a:cs typeface="Arial" panose="020B0604020202020204" pitchFamily="34" charset="0"/>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R_4!$L$75:$O$75</c:f>
              <c:strCache>
                <c:ptCount val="4"/>
                <c:pt idx="0">
                  <c:v>FY18</c:v>
                </c:pt>
                <c:pt idx="1">
                  <c:v>FY19</c:v>
                </c:pt>
                <c:pt idx="2">
                  <c:v>FY20</c:v>
                </c:pt>
                <c:pt idx="3">
                  <c:v>FY21</c:v>
                </c:pt>
              </c:strCache>
            </c:strRef>
          </c:cat>
          <c:val>
            <c:numRef>
              <c:f>R_4!$L$77:$O$77</c:f>
              <c:numCache>
                <c:formatCode>#,##0</c:formatCode>
                <c:ptCount val="4"/>
                <c:pt idx="0">
                  <c:v>7288.7179809999998</c:v>
                </c:pt>
                <c:pt idx="1">
                  <c:v>14374.617781999999</c:v>
                </c:pt>
                <c:pt idx="2">
                  <c:v>15507.650773000001</c:v>
                </c:pt>
                <c:pt idx="3">
                  <c:v>25122</c:v>
                </c:pt>
              </c:numCache>
            </c:numRef>
          </c:val>
          <c:smooth val="0"/>
          <c:extLst>
            <c:ext xmlns:c16="http://schemas.microsoft.com/office/drawing/2014/chart" uri="{C3380CC4-5D6E-409C-BE32-E72D297353CC}">
              <c16:uniqueId val="{00000003-A03F-4684-A590-BBB53EAC88D5}"/>
            </c:ext>
          </c:extLst>
        </c:ser>
        <c:dLbls>
          <c:showLegendKey val="0"/>
          <c:showVal val="1"/>
          <c:showCatName val="0"/>
          <c:showSerName val="0"/>
          <c:showPercent val="0"/>
          <c:showBubbleSize val="0"/>
        </c:dLbls>
        <c:marker val="1"/>
        <c:smooth val="0"/>
        <c:axId val="850273680"/>
        <c:axId val="850267856"/>
      </c:lineChart>
      <c:catAx>
        <c:axId val="850273680"/>
        <c:scaling>
          <c:orientation val="minMax"/>
        </c:scaling>
        <c:delete val="0"/>
        <c:axPos val="b"/>
        <c:numFmt formatCode="General" sourceLinked="1"/>
        <c:majorTickMark val="out"/>
        <c:minorTickMark val="none"/>
        <c:tickLblPos val="nextTo"/>
        <c:spPr>
          <a:noFill/>
          <a:ln w="6350" cap="flat" cmpd="sng" algn="ctr">
            <a:solidFill>
              <a:schemeClr val="tx1"/>
            </a:solidFill>
            <a:round/>
          </a:ln>
          <a:effectLst/>
        </c:spPr>
        <c:txPr>
          <a:bodyPr rot="-60000000" spcFirstLastPara="1" vertOverflow="ellipsis" vert="horz" wrap="square" anchor="ctr" anchorCtr="1"/>
          <a:lstStyle/>
          <a:p>
            <a:pPr>
              <a:defRPr sz="800" b="0" i="0" u="none" strike="noStrike" kern="1200" baseline="0">
                <a:solidFill>
                  <a:sysClr val="windowText" lastClr="000000"/>
                </a:solidFill>
                <a:latin typeface="Arial" panose="020B0604020202020204" pitchFamily="34" charset="0"/>
                <a:ea typeface="+mj-ea"/>
                <a:cs typeface="Arial" panose="020B0604020202020204" pitchFamily="34" charset="0"/>
              </a:defRPr>
            </a:pPr>
            <a:endParaRPr lang="ko-KR"/>
          </a:p>
        </c:txPr>
        <c:crossAx val="850267856"/>
        <c:crosses val="autoZero"/>
        <c:auto val="1"/>
        <c:lblAlgn val="ctr"/>
        <c:lblOffset val="100"/>
        <c:noMultiLvlLbl val="0"/>
      </c:catAx>
      <c:valAx>
        <c:axId val="850267856"/>
        <c:scaling>
          <c:orientation val="minMax"/>
          <c:max val="35000"/>
          <c:min val="0"/>
        </c:scaling>
        <c:delete val="0"/>
        <c:axPos val="l"/>
        <c:numFmt formatCode="#,##0" sourceLinked="1"/>
        <c:majorTickMark val="out"/>
        <c:minorTickMark val="none"/>
        <c:tickLblPos val="nextTo"/>
        <c:spPr>
          <a:noFill/>
          <a:ln w="6350">
            <a:solidFill>
              <a:schemeClr val="tx1"/>
            </a:solidFill>
          </a:ln>
          <a:effectLst/>
        </c:spPr>
        <c:txPr>
          <a:bodyPr rot="-60000000" spcFirstLastPara="1" vertOverflow="ellipsis" vert="horz" wrap="square" anchor="ctr" anchorCtr="1"/>
          <a:lstStyle/>
          <a:p>
            <a:pPr>
              <a:defRPr sz="800" b="0" i="0" u="none" strike="noStrike" kern="1200" baseline="0">
                <a:solidFill>
                  <a:sysClr val="windowText" lastClr="000000"/>
                </a:solidFill>
                <a:latin typeface="Arial" panose="020B0604020202020204" pitchFamily="34" charset="0"/>
                <a:ea typeface="+mj-ea"/>
                <a:cs typeface="Arial" panose="020B0604020202020204" pitchFamily="34" charset="0"/>
              </a:defRPr>
            </a:pPr>
            <a:endParaRPr lang="ko-KR"/>
          </a:p>
        </c:txPr>
        <c:crossAx val="850273680"/>
        <c:crosses val="autoZero"/>
        <c:crossBetween val="between"/>
        <c:majorUnit val="10000"/>
      </c:valAx>
      <c:spPr>
        <a:noFill/>
        <a:ln>
          <a:noFill/>
        </a:ln>
        <a:effectLst/>
      </c:spPr>
    </c:plotArea>
    <c:legend>
      <c:legendPos val="b"/>
      <c:layout>
        <c:manualLayout>
          <c:xMode val="edge"/>
          <c:yMode val="edge"/>
          <c:x val="5.685670151200678E-2"/>
          <c:y val="0.78047427584230067"/>
          <c:w val="0.88017904827402127"/>
          <c:h val="0.10622998739589784"/>
        </c:manualLayout>
      </c:layout>
      <c:overlay val="0"/>
      <c:spPr>
        <a:noFill/>
        <a:ln>
          <a:noFill/>
        </a:ln>
        <a:effectLst/>
      </c:spPr>
      <c:txPr>
        <a:bodyPr rot="0" spcFirstLastPara="1" vertOverflow="ellipsis" vert="horz" wrap="square" anchor="ctr" anchorCtr="1"/>
        <a:lstStyle/>
        <a:p>
          <a:pPr>
            <a:defRPr sz="800" b="0" i="0" u="none" strike="noStrike" kern="1200" baseline="0">
              <a:solidFill>
                <a:sysClr val="windowText" lastClr="000000"/>
              </a:solidFill>
              <a:latin typeface="Arial" panose="020B0604020202020204" pitchFamily="34" charset="0"/>
              <a:ea typeface="+mj-ea"/>
              <a:cs typeface="Arial" panose="020B0604020202020204" pitchFamily="34" charset="0"/>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ysClr val="windowText" lastClr="000000"/>
          </a:solidFill>
          <a:latin typeface="Arial" panose="020B0604020202020204" pitchFamily="34" charset="0"/>
          <a:ea typeface="+mj-ea"/>
          <a:cs typeface="Arial" panose="020B0604020202020204" pitchFamily="34" charset="0"/>
        </a:defRPr>
      </a:pPr>
      <a:endParaRPr lang="ko-KR"/>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ko-KR" altLang="en-US" sz="900" b="1" i="0" u="none" strike="noStrike" kern="1200" spc="0" baseline="0" smtClean="0">
                <a:solidFill>
                  <a:srgbClr val="00338D"/>
                </a:solidFill>
                <a:latin typeface="+mj-ea"/>
                <a:ea typeface="+mj-ea"/>
                <a:cs typeface="Arial" panose="020B0604020202020204" pitchFamily="34" charset="0"/>
              </a:defRPr>
            </a:pPr>
            <a:r>
              <a:rPr lang="ko-KR" altLang="en-US" sz="900" b="1" i="0" u="none" strike="noStrike" kern="1200" spc="0" baseline="0">
                <a:solidFill>
                  <a:srgbClr val="00338D"/>
                </a:solidFill>
                <a:latin typeface="+mj-ea"/>
                <a:ea typeface="+mj-ea"/>
                <a:cs typeface="Arial" panose="020B0604020202020204" pitchFamily="34" charset="0"/>
              </a:rPr>
              <a:t>외상매입금 T/O Days</a:t>
            </a:r>
            <a:r>
              <a:rPr lang="en-US" altLang="ko-KR" sz="900" b="1" i="0" u="none" strike="noStrike" baseline="0">
                <a:effectLst/>
              </a:rPr>
              <a:t>(*</a:t>
            </a:r>
            <a:r>
              <a:rPr lang="en-US" altLang="ko-KR" sz="900" b="1" i="0" u="none" strike="noStrike" baseline="30000">
                <a:effectLst/>
              </a:rPr>
              <a:t>1</a:t>
            </a:r>
            <a:r>
              <a:rPr lang="en-US" altLang="ko-KR" sz="900" b="1" i="0" u="none" strike="noStrike" baseline="0">
                <a:effectLst/>
              </a:rPr>
              <a:t>)</a:t>
            </a:r>
            <a:endParaRPr lang="ko-KR" altLang="en-US" sz="900" b="1" i="0" u="none" strike="noStrike" kern="1200" spc="0" baseline="0">
              <a:solidFill>
                <a:srgbClr val="00338D"/>
              </a:solidFill>
              <a:latin typeface="+mj-ea"/>
              <a:ea typeface="+mj-ea"/>
              <a:cs typeface="Arial" panose="020B0604020202020204" pitchFamily="34" charset="0"/>
            </a:endParaRPr>
          </a:p>
        </c:rich>
      </c:tx>
      <c:layout>
        <c:manualLayout>
          <c:xMode val="edge"/>
          <c:yMode val="edge"/>
          <c:x val="3.0069512818718998E-3"/>
          <c:y val="0"/>
        </c:manualLayout>
      </c:layout>
      <c:overlay val="0"/>
      <c:spPr>
        <a:noFill/>
        <a:ln>
          <a:noFill/>
        </a:ln>
        <a:effectLst/>
      </c:spPr>
      <c:txPr>
        <a:bodyPr rot="0" spcFirstLastPara="1" vertOverflow="ellipsis" vert="horz" wrap="square" anchor="ctr" anchorCtr="1"/>
        <a:lstStyle/>
        <a:p>
          <a:pPr algn="ctr" rtl="0">
            <a:defRPr lang="ko-KR" altLang="en-US" sz="900" b="1" i="0" u="none" strike="noStrike" kern="1200" spc="0" baseline="0" smtClean="0">
              <a:solidFill>
                <a:srgbClr val="00338D"/>
              </a:solidFill>
              <a:latin typeface="+mj-ea"/>
              <a:ea typeface="+mj-ea"/>
              <a:cs typeface="Arial" panose="020B0604020202020204" pitchFamily="34" charset="0"/>
            </a:defRPr>
          </a:pPr>
          <a:endParaRPr lang="ko-KR"/>
        </a:p>
      </c:txPr>
    </c:title>
    <c:autoTitleDeleted val="0"/>
    <c:plotArea>
      <c:layout>
        <c:manualLayout>
          <c:layoutTarget val="inner"/>
          <c:xMode val="edge"/>
          <c:yMode val="edge"/>
          <c:x val="0.11855854485351709"/>
          <c:y val="0.26796937303003837"/>
          <c:w val="0.80523637085019906"/>
          <c:h val="0.42225890517601489"/>
        </c:manualLayout>
      </c:layout>
      <c:lineChart>
        <c:grouping val="standard"/>
        <c:varyColors val="0"/>
        <c:ser>
          <c:idx val="0"/>
          <c:order val="0"/>
          <c:tx>
            <c:strRef>
              <c:f>R_4!$B$98:$E$98</c:f>
              <c:strCache>
                <c:ptCount val="4"/>
                <c:pt idx="0">
                  <c:v>외주비</c:v>
                </c:pt>
              </c:strCache>
            </c:strRef>
          </c:tx>
          <c:spPr>
            <a:ln w="19050" cap="rnd">
              <a:solidFill>
                <a:srgbClr val="6D2077"/>
              </a:solidFill>
              <a:round/>
            </a:ln>
            <a:effectLst/>
          </c:spPr>
          <c:marker>
            <c:symbol val="square"/>
            <c:size val="4"/>
            <c:spPr>
              <a:solidFill>
                <a:srgbClr val="6D2077"/>
              </a:solidFill>
              <a:ln w="9525">
                <a:solidFill>
                  <a:srgbClr val="6D2077"/>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ysClr val="windowText" lastClr="000000"/>
                    </a:solidFill>
                    <a:latin typeface="Arial" panose="020B0604020202020204" pitchFamily="34" charset="0"/>
                    <a:ea typeface="+mj-ea"/>
                    <a:cs typeface="Arial" panose="020B0604020202020204" pitchFamily="34" charset="0"/>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R_4!$F$94:$I$94</c:f>
              <c:strCache>
                <c:ptCount val="4"/>
                <c:pt idx="0">
                  <c:v>FY18</c:v>
                </c:pt>
                <c:pt idx="1">
                  <c:v>FY19</c:v>
                </c:pt>
                <c:pt idx="2">
                  <c:v>FY20</c:v>
                </c:pt>
                <c:pt idx="3">
                  <c:v>FY21</c:v>
                </c:pt>
              </c:strCache>
            </c:strRef>
          </c:cat>
          <c:val>
            <c:numRef>
              <c:f>R_4!$F$98:$I$98</c:f>
              <c:numCache>
                <c:formatCode>0.0_);\(0.0\)</c:formatCode>
                <c:ptCount val="4"/>
                <c:pt idx="0">
                  <c:v>33.407766846657758</c:v>
                </c:pt>
                <c:pt idx="1">
                  <c:v>36.334672006476829</c:v>
                </c:pt>
                <c:pt idx="2">
                  <c:v>1.2280320112339647</c:v>
                </c:pt>
                <c:pt idx="3">
                  <c:v>26.949488480972036</c:v>
                </c:pt>
              </c:numCache>
            </c:numRef>
          </c:val>
          <c:smooth val="0"/>
          <c:extLst>
            <c:ext xmlns:c16="http://schemas.microsoft.com/office/drawing/2014/chart" uri="{C3380CC4-5D6E-409C-BE32-E72D297353CC}">
              <c16:uniqueId val="{00000000-86BE-4B1A-967D-14FC1602D1A3}"/>
            </c:ext>
          </c:extLst>
        </c:ser>
        <c:dLbls>
          <c:dLblPos val="t"/>
          <c:showLegendKey val="0"/>
          <c:showVal val="1"/>
          <c:showCatName val="0"/>
          <c:showSerName val="0"/>
          <c:showPercent val="0"/>
          <c:showBubbleSize val="0"/>
        </c:dLbls>
        <c:marker val="1"/>
        <c:smooth val="0"/>
        <c:axId val="850255792"/>
        <c:axId val="850239152"/>
      </c:lineChart>
      <c:catAx>
        <c:axId val="850255792"/>
        <c:scaling>
          <c:orientation val="minMax"/>
        </c:scaling>
        <c:delete val="0"/>
        <c:axPos val="b"/>
        <c:numFmt formatCode="General" sourceLinked="1"/>
        <c:majorTickMark val="out"/>
        <c:minorTickMark val="none"/>
        <c:tickLblPos val="nextTo"/>
        <c:spPr>
          <a:noFill/>
          <a:ln w="6350" cap="flat" cmpd="sng" algn="ctr">
            <a:solidFill>
              <a:schemeClr val="tx1"/>
            </a:solidFill>
            <a:round/>
          </a:ln>
          <a:effectLst/>
        </c:spPr>
        <c:txPr>
          <a:bodyPr rot="-60000000" spcFirstLastPara="1" vertOverflow="ellipsis" vert="horz" wrap="square" anchor="ctr" anchorCtr="1"/>
          <a:lstStyle/>
          <a:p>
            <a:pPr>
              <a:defRPr sz="800" b="0" i="0" u="none" strike="noStrike" kern="1200" baseline="0">
                <a:solidFill>
                  <a:sysClr val="windowText" lastClr="000000"/>
                </a:solidFill>
                <a:latin typeface="Arial" panose="020B0604020202020204" pitchFamily="34" charset="0"/>
                <a:ea typeface="+mj-ea"/>
                <a:cs typeface="Arial" panose="020B0604020202020204" pitchFamily="34" charset="0"/>
              </a:defRPr>
            </a:pPr>
            <a:endParaRPr lang="ko-KR"/>
          </a:p>
        </c:txPr>
        <c:crossAx val="850239152"/>
        <c:crosses val="autoZero"/>
        <c:auto val="1"/>
        <c:lblAlgn val="ctr"/>
        <c:lblOffset val="100"/>
        <c:noMultiLvlLbl val="0"/>
      </c:catAx>
      <c:valAx>
        <c:axId val="850239152"/>
        <c:scaling>
          <c:orientation val="minMax"/>
        </c:scaling>
        <c:delete val="0"/>
        <c:axPos val="l"/>
        <c:numFmt formatCode="0.0_);\(0.0\)"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800" b="0" i="0" u="none" strike="noStrike" kern="1200" baseline="0">
                <a:solidFill>
                  <a:sysClr val="windowText" lastClr="000000"/>
                </a:solidFill>
                <a:latin typeface="Arial" panose="020B0604020202020204" pitchFamily="34" charset="0"/>
                <a:ea typeface="+mj-ea"/>
                <a:cs typeface="Arial" panose="020B0604020202020204" pitchFamily="34" charset="0"/>
              </a:defRPr>
            </a:pPr>
            <a:endParaRPr lang="ko-KR"/>
          </a:p>
        </c:txPr>
        <c:crossAx val="850255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ysClr val="windowText" lastClr="000000"/>
              </a:solidFill>
              <a:latin typeface="Arial" panose="020B0604020202020204" pitchFamily="34" charset="0"/>
              <a:ea typeface="+mj-ea"/>
              <a:cs typeface="Arial" panose="020B0604020202020204" pitchFamily="34" charset="0"/>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ysClr val="windowText" lastClr="000000"/>
          </a:solidFill>
          <a:latin typeface="Arial" panose="020B0604020202020204" pitchFamily="34" charset="0"/>
          <a:ea typeface="+mj-ea"/>
          <a:cs typeface="Arial" panose="020B0604020202020204" pitchFamily="34" charset="0"/>
        </a:defRPr>
      </a:pPr>
      <a:endParaRPr lang="ko-KR"/>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sz="800" b="0" i="0" u="none" strike="noStrike" kern="1200" spc="0" baseline="0">
                <a:solidFill>
                  <a:srgbClr val="000000">
                    <a:lumMod val="65000"/>
                    <a:lumOff val="35000"/>
                  </a:srgbClr>
                </a:solidFill>
                <a:latin typeface="Arial" panose="020B0604020202020204" pitchFamily="34" charset="0"/>
                <a:ea typeface="+mj-ea"/>
                <a:cs typeface="Arial" panose="020B0604020202020204" pitchFamily="34" charset="0"/>
              </a:defRPr>
            </a:pPr>
            <a:r>
              <a:rPr lang="ko-KR" altLang="en-US" sz="900" b="1" i="0" u="none" strike="noStrike" kern="1200" spc="0" baseline="0">
                <a:solidFill>
                  <a:srgbClr val="00338D"/>
                </a:solidFill>
                <a:latin typeface="+mj-ea"/>
                <a:ea typeface="+mj-ea"/>
                <a:cs typeface="Arial" panose="020B0604020202020204" pitchFamily="34" charset="0"/>
              </a:rPr>
              <a:t>거래처별 </a:t>
            </a:r>
            <a:r>
              <a:rPr lang="en-US" altLang="ko-KR" sz="900" b="1" i="0" u="none" strike="noStrike" kern="1200" spc="0" baseline="0">
                <a:solidFill>
                  <a:srgbClr val="00338D"/>
                </a:solidFill>
                <a:latin typeface="+mj-ea"/>
                <a:ea typeface="+mj-ea"/>
                <a:cs typeface="Arial" panose="020B0604020202020204" pitchFamily="34" charset="0"/>
              </a:rPr>
              <a:t>T/O Days</a:t>
            </a:r>
            <a:endParaRPr lang="ko-KR" altLang="ko-KR" sz="900" b="1" i="0" u="none" strike="noStrike" kern="1200" spc="0" baseline="0">
              <a:solidFill>
                <a:srgbClr val="00338D"/>
              </a:solidFill>
              <a:latin typeface="+mj-ea"/>
              <a:ea typeface="+mj-ea"/>
              <a:cs typeface="Arial" panose="020B0604020202020204" pitchFamily="34" charset="0"/>
            </a:endParaRPr>
          </a:p>
        </c:rich>
      </c:tx>
      <c:layout>
        <c:manualLayout>
          <c:xMode val="edge"/>
          <c:yMode val="edge"/>
          <c:x val="0.10962076888953534"/>
          <c:y val="0"/>
        </c:manualLayout>
      </c:layout>
      <c:overlay val="0"/>
      <c:spPr>
        <a:noFill/>
        <a:ln>
          <a:noFill/>
        </a:ln>
        <a:effectLst/>
      </c:spPr>
      <c:txPr>
        <a:bodyPr rot="0" spcFirstLastPara="1" vertOverflow="ellipsis" vert="horz" wrap="square" anchor="ctr" anchorCtr="1"/>
        <a:lstStyle/>
        <a:p>
          <a:pPr algn="ctr" rtl="0">
            <a:defRPr sz="800" b="0" i="0" u="none" strike="noStrike" kern="1200" spc="0" baseline="0">
              <a:solidFill>
                <a:srgbClr val="000000">
                  <a:lumMod val="65000"/>
                  <a:lumOff val="35000"/>
                </a:srgbClr>
              </a:solidFill>
              <a:latin typeface="Arial" panose="020B0604020202020204" pitchFamily="34" charset="0"/>
              <a:ea typeface="+mj-ea"/>
              <a:cs typeface="Arial" panose="020B0604020202020204" pitchFamily="34" charset="0"/>
            </a:defRPr>
          </a:pPr>
          <a:endParaRPr lang="ko-KR"/>
        </a:p>
      </c:txPr>
    </c:title>
    <c:autoTitleDeleted val="0"/>
    <c:plotArea>
      <c:layout>
        <c:manualLayout>
          <c:layoutTarget val="inner"/>
          <c:xMode val="edge"/>
          <c:yMode val="edge"/>
          <c:x val="0.23246222818171092"/>
          <c:y val="0.16725376152773799"/>
          <c:w val="0.64700216725363968"/>
          <c:h val="0.4582107163222654"/>
        </c:manualLayout>
      </c:layout>
      <c:lineChart>
        <c:grouping val="standard"/>
        <c:varyColors val="0"/>
        <c:ser>
          <c:idx val="0"/>
          <c:order val="0"/>
          <c:tx>
            <c:strRef>
              <c:f>R_2!$Q$8</c:f>
              <c:strCache>
                <c:ptCount val="1"/>
                <c:pt idx="0">
                  <c:v>'19년 이전</c:v>
                </c:pt>
              </c:strCache>
            </c:strRef>
          </c:tx>
          <c:spPr>
            <a:ln w="19050" cap="rnd">
              <a:solidFill>
                <a:schemeClr val="accent1"/>
              </a:solidFill>
              <a:round/>
            </a:ln>
            <a:effectLst/>
          </c:spPr>
          <c:marker>
            <c:symbol val="square"/>
            <c:size val="3"/>
            <c:spPr>
              <a:solidFill>
                <a:schemeClr val="accent1"/>
              </a:solidFill>
              <a:ln w="9525">
                <a:solidFill>
                  <a:schemeClr val="accent1"/>
                </a:solidFill>
              </a:ln>
              <a:effectLst/>
            </c:spPr>
          </c:marker>
          <c:cat>
            <c:strRef>
              <c:f>R_2!$R$7:$U$7</c:f>
              <c:strCache>
                <c:ptCount val="4"/>
                <c:pt idx="0">
                  <c:v>FY18</c:v>
                </c:pt>
                <c:pt idx="1">
                  <c:v>FY19</c:v>
                </c:pt>
                <c:pt idx="2">
                  <c:v>FY20</c:v>
                </c:pt>
                <c:pt idx="3">
                  <c:v>FY21</c:v>
                </c:pt>
              </c:strCache>
            </c:strRef>
          </c:cat>
          <c:val>
            <c:numRef>
              <c:f>R_2!$R$8:$U$8</c:f>
              <c:numCache>
                <c:formatCode>0.0</c:formatCode>
                <c:ptCount val="4"/>
                <c:pt idx="0">
                  <c:v>23.752044261243583</c:v>
                </c:pt>
                <c:pt idx="1">
                  <c:v>16.233025208333821</c:v>
                </c:pt>
                <c:pt idx="2">
                  <c:v>21.273001496865877</c:v>
                </c:pt>
                <c:pt idx="3">
                  <c:v>21.448650097369278</c:v>
                </c:pt>
              </c:numCache>
            </c:numRef>
          </c:val>
          <c:smooth val="0"/>
          <c:extLst>
            <c:ext xmlns:c16="http://schemas.microsoft.com/office/drawing/2014/chart" uri="{C3380CC4-5D6E-409C-BE32-E72D297353CC}">
              <c16:uniqueId val="{00000000-0C96-4DEA-BC8D-E1FEF671FCFC}"/>
            </c:ext>
          </c:extLst>
        </c:ser>
        <c:ser>
          <c:idx val="1"/>
          <c:order val="1"/>
          <c:tx>
            <c:strRef>
              <c:f>R_2!$Q$9</c:f>
              <c:strCache>
                <c:ptCount val="1"/>
                <c:pt idx="0">
                  <c:v>'19년 신규</c:v>
                </c:pt>
              </c:strCache>
            </c:strRef>
          </c:tx>
          <c:spPr>
            <a:ln w="19050" cap="rnd">
              <a:solidFill>
                <a:schemeClr val="accent2"/>
              </a:solidFill>
              <a:round/>
            </a:ln>
            <a:effectLst/>
          </c:spPr>
          <c:marker>
            <c:symbol val="square"/>
            <c:size val="3"/>
            <c:spPr>
              <a:solidFill>
                <a:schemeClr val="accent2"/>
              </a:solidFill>
              <a:ln w="9525">
                <a:solidFill>
                  <a:schemeClr val="accent2"/>
                </a:solidFill>
              </a:ln>
              <a:effectLst/>
            </c:spPr>
          </c:marker>
          <c:cat>
            <c:strRef>
              <c:f>R_2!$R$7:$U$7</c:f>
              <c:strCache>
                <c:ptCount val="4"/>
                <c:pt idx="0">
                  <c:v>FY18</c:v>
                </c:pt>
                <c:pt idx="1">
                  <c:v>FY19</c:v>
                </c:pt>
                <c:pt idx="2">
                  <c:v>FY20</c:v>
                </c:pt>
                <c:pt idx="3">
                  <c:v>FY21</c:v>
                </c:pt>
              </c:strCache>
            </c:strRef>
          </c:cat>
          <c:val>
            <c:numRef>
              <c:f>R_2!$R$9:$U$9</c:f>
              <c:numCache>
                <c:formatCode>0.0</c:formatCode>
                <c:ptCount val="4"/>
                <c:pt idx="1">
                  <c:v>25.457093661286322</c:v>
                </c:pt>
                <c:pt idx="2">
                  <c:v>37.460448659742511</c:v>
                </c:pt>
                <c:pt idx="3">
                  <c:v>47.781089118816134</c:v>
                </c:pt>
              </c:numCache>
            </c:numRef>
          </c:val>
          <c:smooth val="0"/>
          <c:extLst>
            <c:ext xmlns:c16="http://schemas.microsoft.com/office/drawing/2014/chart" uri="{C3380CC4-5D6E-409C-BE32-E72D297353CC}">
              <c16:uniqueId val="{00000001-0C96-4DEA-BC8D-E1FEF671FCFC}"/>
            </c:ext>
          </c:extLst>
        </c:ser>
        <c:ser>
          <c:idx val="2"/>
          <c:order val="2"/>
          <c:tx>
            <c:strRef>
              <c:f>R_2!$Q$10</c:f>
              <c:strCache>
                <c:ptCount val="1"/>
                <c:pt idx="0">
                  <c:v>'20년 신규</c:v>
                </c:pt>
              </c:strCache>
            </c:strRef>
          </c:tx>
          <c:spPr>
            <a:ln w="19050" cap="rnd">
              <a:solidFill>
                <a:schemeClr val="accent3"/>
              </a:solidFill>
              <a:round/>
            </a:ln>
            <a:effectLst/>
          </c:spPr>
          <c:marker>
            <c:symbol val="square"/>
            <c:size val="3"/>
            <c:spPr>
              <a:solidFill>
                <a:schemeClr val="accent3"/>
              </a:solidFill>
              <a:ln w="9525">
                <a:solidFill>
                  <a:schemeClr val="accent3"/>
                </a:solidFill>
              </a:ln>
              <a:effectLst/>
            </c:spPr>
          </c:marker>
          <c:cat>
            <c:strRef>
              <c:f>R_2!$R$7:$U$7</c:f>
              <c:strCache>
                <c:ptCount val="4"/>
                <c:pt idx="0">
                  <c:v>FY18</c:v>
                </c:pt>
                <c:pt idx="1">
                  <c:v>FY19</c:v>
                </c:pt>
                <c:pt idx="2">
                  <c:v>FY20</c:v>
                </c:pt>
                <c:pt idx="3">
                  <c:v>FY21</c:v>
                </c:pt>
              </c:strCache>
            </c:strRef>
          </c:cat>
          <c:val>
            <c:numRef>
              <c:f>R_2!$R$10:$U$10</c:f>
              <c:numCache>
                <c:formatCode>General</c:formatCode>
                <c:ptCount val="4"/>
                <c:pt idx="2" formatCode="0.0">
                  <c:v>38.112281232516501</c:v>
                </c:pt>
                <c:pt idx="3" formatCode="0.0">
                  <c:v>31.197696268216326</c:v>
                </c:pt>
              </c:numCache>
            </c:numRef>
          </c:val>
          <c:smooth val="0"/>
          <c:extLst>
            <c:ext xmlns:c16="http://schemas.microsoft.com/office/drawing/2014/chart" uri="{C3380CC4-5D6E-409C-BE32-E72D297353CC}">
              <c16:uniqueId val="{00000002-0C96-4DEA-BC8D-E1FEF671FCFC}"/>
            </c:ext>
          </c:extLst>
        </c:ser>
        <c:ser>
          <c:idx val="3"/>
          <c:order val="3"/>
          <c:tx>
            <c:strRef>
              <c:f>R_2!$Q$11</c:f>
              <c:strCache>
                <c:ptCount val="1"/>
                <c:pt idx="0">
                  <c:v>'21년 신규</c:v>
                </c:pt>
              </c:strCache>
            </c:strRef>
          </c:tx>
          <c:spPr>
            <a:ln w="19050" cap="rnd">
              <a:solidFill>
                <a:schemeClr val="accent4"/>
              </a:solidFill>
              <a:round/>
            </a:ln>
            <a:effectLst/>
          </c:spPr>
          <c:marker>
            <c:symbol val="square"/>
            <c:size val="3"/>
            <c:spPr>
              <a:solidFill>
                <a:schemeClr val="accent4"/>
              </a:solidFill>
              <a:ln w="9525">
                <a:solidFill>
                  <a:schemeClr val="accent4"/>
                </a:solidFill>
              </a:ln>
              <a:effectLst/>
            </c:spPr>
          </c:marker>
          <c:cat>
            <c:strRef>
              <c:f>R_2!$R$7:$U$7</c:f>
              <c:strCache>
                <c:ptCount val="4"/>
                <c:pt idx="0">
                  <c:v>FY18</c:v>
                </c:pt>
                <c:pt idx="1">
                  <c:v>FY19</c:v>
                </c:pt>
                <c:pt idx="2">
                  <c:v>FY20</c:v>
                </c:pt>
                <c:pt idx="3">
                  <c:v>FY21</c:v>
                </c:pt>
              </c:strCache>
            </c:strRef>
          </c:cat>
          <c:val>
            <c:numRef>
              <c:f>R_2!$R$11:$U$11</c:f>
              <c:numCache>
                <c:formatCode>General</c:formatCode>
                <c:ptCount val="4"/>
                <c:pt idx="3" formatCode="0.0">
                  <c:v>41.153649581658982</c:v>
                </c:pt>
              </c:numCache>
            </c:numRef>
          </c:val>
          <c:smooth val="0"/>
          <c:extLst>
            <c:ext xmlns:c16="http://schemas.microsoft.com/office/drawing/2014/chart" uri="{C3380CC4-5D6E-409C-BE32-E72D297353CC}">
              <c16:uniqueId val="{00000003-0C96-4DEA-BC8D-E1FEF671FCFC}"/>
            </c:ext>
          </c:extLst>
        </c:ser>
        <c:ser>
          <c:idx val="4"/>
          <c:order val="4"/>
          <c:tx>
            <c:strRef>
              <c:f>R_2!$Q$12</c:f>
              <c:strCache>
                <c:ptCount val="1"/>
                <c:pt idx="0">
                  <c:v>전체</c:v>
                </c:pt>
              </c:strCache>
            </c:strRef>
          </c:tx>
          <c:spPr>
            <a:ln w="19050" cap="rnd">
              <a:solidFill>
                <a:srgbClr val="C00000"/>
              </a:solidFill>
              <a:prstDash val="sysDot"/>
              <a:round/>
            </a:ln>
            <a:effectLst/>
          </c:spPr>
          <c:marker>
            <c:symbol val="diamond"/>
            <c:size val="4"/>
            <c:spPr>
              <a:solidFill>
                <a:srgbClr val="C00000"/>
              </a:solidFill>
              <a:ln w="9525">
                <a:solidFill>
                  <a:srgbClr val="C00000"/>
                </a:solidFill>
              </a:ln>
              <a:effectLst/>
            </c:spPr>
          </c:marker>
          <c:dLbls>
            <c:dLbl>
              <c:idx val="0"/>
              <c:layout>
                <c:manualLayout>
                  <c:x val="-1.2792396924506372E-2"/>
                  <c:y val="4.03292207206001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C96-4DEA-BC8D-E1FEF671FCFC}"/>
                </c:ext>
              </c:extLst>
            </c:dLbl>
            <c:dLbl>
              <c:idx val="1"/>
              <c:layout>
                <c:manualLayout>
                  <c:x val="-1.2792396924506419E-2"/>
                  <c:y val="2.304526898320003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0C96-4DEA-BC8D-E1FEF671FCFC}"/>
                </c:ext>
              </c:extLst>
            </c:dLbl>
            <c:dLbl>
              <c:idx val="2"/>
              <c:layout>
                <c:manualLayout>
                  <c:x val="-1.7909355694308949E-2"/>
                  <c:y val="3.456790347480013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0C96-4DEA-BC8D-E1FEF671FCFC}"/>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Arial" panose="020B0604020202020204" pitchFamily="34" charset="0"/>
                    <a:ea typeface="+mj-ea"/>
                    <a:cs typeface="Arial" panose="020B0604020202020204" pitchFamily="34"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R_2!$R$7:$U$7</c:f>
              <c:strCache>
                <c:ptCount val="4"/>
                <c:pt idx="0">
                  <c:v>FY18</c:v>
                </c:pt>
                <c:pt idx="1">
                  <c:v>FY19</c:v>
                </c:pt>
                <c:pt idx="2">
                  <c:v>FY20</c:v>
                </c:pt>
                <c:pt idx="3">
                  <c:v>FY21</c:v>
                </c:pt>
              </c:strCache>
            </c:strRef>
          </c:cat>
          <c:val>
            <c:numRef>
              <c:f>R_2!$R$12:$U$12</c:f>
              <c:numCache>
                <c:formatCode>#,##0.0;\(#,##0.0\);\-</c:formatCode>
                <c:ptCount val="4"/>
                <c:pt idx="0">
                  <c:v>23.752044261243583</c:v>
                </c:pt>
                <c:pt idx="1">
                  <c:v>24.073833997765288</c:v>
                </c:pt>
                <c:pt idx="2">
                  <c:v>36.45455666082939</c:v>
                </c:pt>
                <c:pt idx="3">
                  <c:v>40.095618139033505</c:v>
                </c:pt>
              </c:numCache>
            </c:numRef>
          </c:val>
          <c:smooth val="0"/>
          <c:extLst>
            <c:ext xmlns:c16="http://schemas.microsoft.com/office/drawing/2014/chart" uri="{C3380CC4-5D6E-409C-BE32-E72D297353CC}">
              <c16:uniqueId val="{00000004-0C96-4DEA-BC8D-E1FEF671FCFC}"/>
            </c:ext>
          </c:extLst>
        </c:ser>
        <c:dLbls>
          <c:showLegendKey val="0"/>
          <c:showVal val="0"/>
          <c:showCatName val="0"/>
          <c:showSerName val="0"/>
          <c:showPercent val="0"/>
          <c:showBubbleSize val="0"/>
        </c:dLbls>
        <c:marker val="1"/>
        <c:smooth val="0"/>
        <c:axId val="933074192"/>
        <c:axId val="933075024"/>
      </c:lineChart>
      <c:catAx>
        <c:axId val="933074192"/>
        <c:scaling>
          <c:orientation val="minMax"/>
        </c:scaling>
        <c:delete val="0"/>
        <c:axPos val="b"/>
        <c:numFmt formatCode="General" sourceLinked="1"/>
        <c:majorTickMark val="out"/>
        <c:minorTickMark val="none"/>
        <c:tickLblPos val="nextTo"/>
        <c:spPr>
          <a:noFill/>
          <a:ln w="6350" cap="flat" cmpd="sng" algn="ctr">
            <a:solidFill>
              <a:schemeClr val="tx1"/>
            </a:solidFill>
            <a:round/>
          </a:ln>
          <a:effectLst/>
        </c:spPr>
        <c:txPr>
          <a:bodyPr rot="-60000000" spcFirstLastPara="1" vertOverflow="ellipsis" vert="horz" wrap="square" anchor="ctr" anchorCtr="1"/>
          <a:lstStyle/>
          <a:p>
            <a:pPr>
              <a:defRPr sz="800" b="0" i="0" u="none" strike="noStrike" kern="1200" baseline="0">
                <a:solidFill>
                  <a:schemeClr val="tx1"/>
                </a:solidFill>
                <a:latin typeface="Arial" panose="020B0604020202020204" pitchFamily="34" charset="0"/>
                <a:ea typeface="+mj-ea"/>
                <a:cs typeface="Arial" panose="020B0604020202020204" pitchFamily="34" charset="0"/>
              </a:defRPr>
            </a:pPr>
            <a:endParaRPr lang="ko-KR"/>
          </a:p>
        </c:txPr>
        <c:crossAx val="933075024"/>
        <c:crosses val="autoZero"/>
        <c:auto val="1"/>
        <c:lblAlgn val="ctr"/>
        <c:lblOffset val="100"/>
        <c:noMultiLvlLbl val="0"/>
      </c:catAx>
      <c:valAx>
        <c:axId val="933075024"/>
        <c:scaling>
          <c:orientation val="minMax"/>
        </c:scaling>
        <c:delete val="0"/>
        <c:axPos val="l"/>
        <c:numFmt formatCode="0.0" sourceLinked="1"/>
        <c:majorTickMark val="out"/>
        <c:minorTickMark val="none"/>
        <c:tickLblPos val="nextTo"/>
        <c:spPr>
          <a:noFill/>
          <a:ln w="6350">
            <a:solidFill>
              <a:schemeClr val="tx1"/>
            </a:solidFill>
          </a:ln>
          <a:effectLst/>
        </c:spPr>
        <c:txPr>
          <a:bodyPr rot="-60000000" spcFirstLastPara="1" vertOverflow="ellipsis" vert="horz" wrap="square" anchor="ctr" anchorCtr="1"/>
          <a:lstStyle/>
          <a:p>
            <a:pPr>
              <a:defRPr sz="800" b="0" i="0" u="none" strike="noStrike" kern="1200" baseline="0">
                <a:solidFill>
                  <a:schemeClr val="tx1"/>
                </a:solidFill>
                <a:latin typeface="Arial" panose="020B0604020202020204" pitchFamily="34" charset="0"/>
                <a:ea typeface="+mj-ea"/>
                <a:cs typeface="Arial" panose="020B0604020202020204" pitchFamily="34" charset="0"/>
              </a:defRPr>
            </a:pPr>
            <a:endParaRPr lang="ko-KR"/>
          </a:p>
        </c:txPr>
        <c:crossAx val="933074192"/>
        <c:crosses val="autoZero"/>
        <c:crossBetween val="between"/>
      </c:valAx>
      <c:spPr>
        <a:noFill/>
        <a:ln>
          <a:noFill/>
        </a:ln>
        <a:effectLst/>
      </c:spPr>
    </c:plotArea>
    <c:legend>
      <c:legendPos val="b"/>
      <c:layout>
        <c:manualLayout>
          <c:xMode val="edge"/>
          <c:yMode val="edge"/>
          <c:x val="0.23020149938979259"/>
          <c:y val="0.74634870848959589"/>
          <c:w val="0.6725762839839593"/>
          <c:h val="0.13198588068992453"/>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Arial" panose="020B0604020202020204" pitchFamily="34" charset="0"/>
              <a:ea typeface="+mj-ea"/>
              <a:cs typeface="Arial" panose="020B0604020202020204" pitchFamily="34" charset="0"/>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chemeClr val="tx1"/>
          </a:solidFill>
          <a:latin typeface="Arial" panose="020B0604020202020204" pitchFamily="34" charset="0"/>
          <a:ea typeface="+mj-ea"/>
          <a:cs typeface="Arial" panose="020B0604020202020204" pitchFamily="34" charset="0"/>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'Biz Breakdown'!$U$63</c:f>
              <c:strCache>
                <c:ptCount val="1"/>
                <c:pt idx="0">
                  <c:v>자산</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'Biz Breakdown'!$V$62:$Z$62</c:f>
              <c:numCache>
                <c:formatCode>General</c:formatCode>
                <c:ptCount val="5"/>
                <c:pt idx="0">
                  <c:v>2017</c:v>
                </c:pt>
                <c:pt idx="1">
                  <c:v>2018</c:v>
                </c:pt>
                <c:pt idx="2">
                  <c:v>2019</c:v>
                </c:pt>
                <c:pt idx="3">
                  <c:v>2020</c:v>
                </c:pt>
                <c:pt idx="4">
                  <c:v>2021</c:v>
                </c:pt>
              </c:numCache>
            </c:numRef>
          </c:cat>
          <c:val>
            <c:numRef>
              <c:f>'Biz Breakdown'!$V$63:$Z$63</c:f>
              <c:numCache>
                <c:formatCode>#,##0;\(#,##0\);\-</c:formatCode>
                <c:ptCount val="5"/>
                <c:pt idx="0">
                  <c:v>1418</c:v>
                </c:pt>
                <c:pt idx="1">
                  <c:v>2070</c:v>
                </c:pt>
                <c:pt idx="2">
                  <c:v>5954</c:v>
                </c:pt>
                <c:pt idx="3">
                  <c:v>16457</c:v>
                </c:pt>
                <c:pt idx="4">
                  <c:v>23372</c:v>
                </c:pt>
              </c:numCache>
            </c:numRef>
          </c:val>
          <c:extLst>
            <c:ext xmlns:c16="http://schemas.microsoft.com/office/drawing/2014/chart" uri="{C3380CC4-5D6E-409C-BE32-E72D297353CC}">
              <c16:uniqueId val="{00000000-0BDF-4574-84EB-4E827919029C}"/>
            </c:ext>
          </c:extLst>
        </c:ser>
        <c:ser>
          <c:idx val="1"/>
          <c:order val="1"/>
          <c:tx>
            <c:strRef>
              <c:f>'Biz Breakdown'!$U$64</c:f>
              <c:strCache>
                <c:ptCount val="1"/>
                <c:pt idx="0">
                  <c:v>부채</c:v>
                </c:pt>
              </c:strCache>
            </c:strRef>
          </c:tx>
          <c:spPr>
            <a:solidFill>
              <a:schemeClr val="accent2"/>
            </a:solidFill>
            <a:ln>
              <a:noFill/>
            </a:ln>
            <a:effectLst/>
          </c:spPr>
          <c:invertIfNegative val="0"/>
          <c:dLbls>
            <c:dLbl>
              <c:idx val="0"/>
              <c:layout>
                <c:manualLayout>
                  <c:x val="0"/>
                  <c:y val="1.85185185185183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0BDF-4574-84EB-4E827919029C}"/>
                </c:ext>
              </c:extLst>
            </c:dLbl>
            <c:dLbl>
              <c:idx val="1"/>
              <c:layout>
                <c:manualLayout>
                  <c:x val="0"/>
                  <c:y val="2.31481481481481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0BDF-4574-84EB-4E827919029C}"/>
                </c:ext>
              </c:extLst>
            </c:dLbl>
            <c:dLbl>
              <c:idx val="2"/>
              <c:layout>
                <c:manualLayout>
                  <c:x val="1.6666666666666666E-2"/>
                  <c:y val="-2.31481481481481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0BDF-4574-84EB-4E827919029C}"/>
                </c:ext>
              </c:extLst>
            </c:dLbl>
            <c:dLbl>
              <c:idx val="3"/>
              <c:layout>
                <c:manualLayout>
                  <c:x val="3.6111111111111108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0BDF-4574-84EB-4E827919029C}"/>
                </c:ext>
              </c:extLst>
            </c:dLbl>
            <c:dLbl>
              <c:idx val="4"/>
              <c:layout>
                <c:manualLayout>
                  <c:x val="2.7777777777777776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0BDF-4574-84EB-4E827919029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'Biz Breakdown'!$V$62:$Z$62</c:f>
              <c:numCache>
                <c:formatCode>General</c:formatCode>
                <c:ptCount val="5"/>
                <c:pt idx="0">
                  <c:v>2017</c:v>
                </c:pt>
                <c:pt idx="1">
                  <c:v>2018</c:v>
                </c:pt>
                <c:pt idx="2">
                  <c:v>2019</c:v>
                </c:pt>
                <c:pt idx="3">
                  <c:v>2020</c:v>
                </c:pt>
                <c:pt idx="4">
                  <c:v>2021</c:v>
                </c:pt>
              </c:numCache>
            </c:numRef>
          </c:cat>
          <c:val>
            <c:numRef>
              <c:f>'Biz Breakdown'!$V$64:$Z$64</c:f>
              <c:numCache>
                <c:formatCode>#,##0;\(#,##0\);\-</c:formatCode>
                <c:ptCount val="5"/>
                <c:pt idx="0">
                  <c:v>461</c:v>
                </c:pt>
                <c:pt idx="1">
                  <c:v>652</c:v>
                </c:pt>
                <c:pt idx="2">
                  <c:v>3070</c:v>
                </c:pt>
                <c:pt idx="3">
                  <c:v>12699</c:v>
                </c:pt>
                <c:pt idx="4">
                  <c:v>17507</c:v>
                </c:pt>
              </c:numCache>
            </c:numRef>
          </c:val>
          <c:extLst>
            <c:ext xmlns:c16="http://schemas.microsoft.com/office/drawing/2014/chart" uri="{C3380CC4-5D6E-409C-BE32-E72D297353CC}">
              <c16:uniqueId val="{00000001-0BDF-4574-84EB-4E827919029C}"/>
            </c:ext>
          </c:extLst>
        </c:ser>
        <c:ser>
          <c:idx val="2"/>
          <c:order val="2"/>
          <c:tx>
            <c:strRef>
              <c:f>'Biz Breakdown'!$U$65</c:f>
              <c:strCache>
                <c:ptCount val="1"/>
                <c:pt idx="0">
                  <c:v>자본</c:v>
                </c:pt>
              </c:strCache>
            </c:strRef>
          </c:tx>
          <c:spPr>
            <a:solidFill>
              <a:schemeClr val="accent3"/>
            </a:solidFill>
            <a:ln>
              <a:noFill/>
            </a:ln>
            <a:effectLst/>
          </c:spPr>
          <c:invertIfNegative val="0"/>
          <c:dLbls>
            <c:dLbl>
              <c:idx val="0"/>
              <c:layout>
                <c:manualLayout>
                  <c:x val="2.7777777777777752E-2"/>
                  <c:y val="2.820829687955672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0BDF-4574-84EB-4E827919029C}"/>
                </c:ext>
              </c:extLst>
            </c:dLbl>
            <c:dLbl>
              <c:idx val="1"/>
              <c:layout>
                <c:manualLayout>
                  <c:x val="3.0555555555555506E-2"/>
                  <c:y val="4.179680664916885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BDF-4574-84EB-4E827919029C}"/>
                </c:ext>
              </c:extLst>
            </c:dLbl>
            <c:spPr>
              <a:solidFill>
                <a:schemeClr val="bg1"/>
              </a:solidFill>
              <a:ln>
                <a:solidFill>
                  <a:schemeClr val="bg1">
                    <a:lumMod val="75000"/>
                  </a:schemeClr>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'Biz Breakdown'!$V$62:$Z$62</c:f>
              <c:numCache>
                <c:formatCode>General</c:formatCode>
                <c:ptCount val="5"/>
                <c:pt idx="0">
                  <c:v>2017</c:v>
                </c:pt>
                <c:pt idx="1">
                  <c:v>2018</c:v>
                </c:pt>
                <c:pt idx="2">
                  <c:v>2019</c:v>
                </c:pt>
                <c:pt idx="3">
                  <c:v>2020</c:v>
                </c:pt>
                <c:pt idx="4">
                  <c:v>2021</c:v>
                </c:pt>
              </c:numCache>
            </c:numRef>
          </c:cat>
          <c:val>
            <c:numRef>
              <c:f>'Biz Breakdown'!$V$65:$Z$65</c:f>
              <c:numCache>
                <c:formatCode>#,##0;\(#,##0\);\-</c:formatCode>
                <c:ptCount val="5"/>
                <c:pt idx="0">
                  <c:v>957</c:v>
                </c:pt>
                <c:pt idx="1">
                  <c:v>1418</c:v>
                </c:pt>
                <c:pt idx="2">
                  <c:v>2884</c:v>
                </c:pt>
                <c:pt idx="3">
                  <c:v>3758</c:v>
                </c:pt>
                <c:pt idx="4">
                  <c:v>5866</c:v>
                </c:pt>
              </c:numCache>
            </c:numRef>
          </c:val>
          <c:extLst>
            <c:ext xmlns:c16="http://schemas.microsoft.com/office/drawing/2014/chart" uri="{C3380CC4-5D6E-409C-BE32-E72D297353CC}">
              <c16:uniqueId val="{00000002-0BDF-4574-84EB-4E827919029C}"/>
            </c:ext>
          </c:extLst>
        </c:ser>
        <c:dLbls>
          <c:showLegendKey val="0"/>
          <c:showVal val="0"/>
          <c:showCatName val="0"/>
          <c:showSerName val="0"/>
          <c:showPercent val="0"/>
          <c:showBubbleSize val="0"/>
        </c:dLbls>
        <c:gapWidth val="219"/>
        <c:axId val="2007697008"/>
        <c:axId val="2007703664"/>
      </c:barChart>
      <c:catAx>
        <c:axId val="2007697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crossAx val="2007703664"/>
        <c:crosses val="autoZero"/>
        <c:auto val="1"/>
        <c:lblAlgn val="ctr"/>
        <c:lblOffset val="100"/>
        <c:noMultiLvlLbl val="0"/>
      </c:catAx>
      <c:valAx>
        <c:axId val="2007703664"/>
        <c:scaling>
          <c:orientation val="minMax"/>
        </c:scaling>
        <c:delete val="1"/>
        <c:axPos val="l"/>
        <c:numFmt formatCode="#,##0;\(#,##0\);\-" sourceLinked="1"/>
        <c:majorTickMark val="none"/>
        <c:minorTickMark val="none"/>
        <c:tickLblPos val="nextTo"/>
        <c:crossAx val="20076970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ea"/>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'Rev Analysis'!$X$75</c:f>
              <c:strCache>
                <c:ptCount val="1"/>
                <c:pt idx="0">
                  <c:v>CRE</c:v>
                </c:pt>
              </c:strCache>
            </c:strRef>
          </c:tx>
          <c:spPr>
            <a:solidFill>
              <a:schemeClr val="accent1"/>
            </a:solidFill>
            <a:ln>
              <a:noFill/>
            </a:ln>
            <a:effectLst/>
          </c:spPr>
          <c:invertIfNegative val="0"/>
          <c:dLbls>
            <c:dLbl>
              <c:idx val="0"/>
              <c:layout>
                <c:manualLayout>
                  <c:x val="-9.2033771812006723E-18"/>
                  <c:y val="0.1376897299428346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0C1-403B-896D-1CB0FB784EA0}"/>
                </c:ext>
              </c:extLst>
            </c:dLbl>
            <c:dLbl>
              <c:idx val="1"/>
              <c:layout>
                <c:manualLayout>
                  <c:x val="0"/>
                  <c:y val="0.1376897299428346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0C1-403B-896D-1CB0FB784EA0}"/>
                </c:ext>
              </c:extLst>
            </c:dLbl>
            <c:dLbl>
              <c:idx val="2"/>
              <c:layout>
                <c:manualLayout>
                  <c:x val="0"/>
                  <c:y val="0.1001379854129706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0C1-403B-896D-1CB0FB784EA0}"/>
                </c:ext>
              </c:extLst>
            </c:dLbl>
            <c:dLbl>
              <c:idx val="3"/>
              <c:layout>
                <c:manualLayout>
                  <c:x val="-4.0160655270105707E-3"/>
                  <c:y val="0.12517248176621329"/>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0C1-403B-896D-1CB0FB784EA0}"/>
                </c:ext>
              </c:extLst>
            </c:dLbl>
            <c:dLbl>
              <c:idx val="4"/>
              <c:layout>
                <c:manualLayout>
                  <c:x val="-7.3627017449605379E-17"/>
                  <c:y val="0.1502069781194559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00C1-403B-896D-1CB0FB784EA0}"/>
                </c:ext>
              </c:extLst>
            </c:dLbl>
            <c:spPr>
              <a:solidFill>
                <a:schemeClr val="bg1"/>
              </a:solidFill>
              <a:ln>
                <a:solidFill>
                  <a:schemeClr val="bg1">
                    <a:lumMod val="85000"/>
                  </a:schemeClr>
                </a:solidFill>
              </a:ln>
              <a:effectLst/>
            </c:spPr>
            <c:txPr>
              <a:bodyPr rot="0" spcFirstLastPara="1" vertOverflow="ellipsis" vert="horz" wrap="square" lIns="38100" tIns="19050" rIns="38100" bIns="19050" anchor="ctr" anchorCtr="1">
                <a:spAutoFit/>
              </a:bodyPr>
              <a:lstStyle/>
              <a:p>
                <a:pPr>
                  <a:defRPr sz="65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'Rev Analysis'!$Y$74:$AC$74</c:f>
              <c:strCache>
                <c:ptCount val="5"/>
                <c:pt idx="0">
                  <c:v>FY17</c:v>
                </c:pt>
                <c:pt idx="1">
                  <c:v>FY18</c:v>
                </c:pt>
                <c:pt idx="2">
                  <c:v>FY19</c:v>
                </c:pt>
                <c:pt idx="3">
                  <c:v>FY20</c:v>
                </c:pt>
                <c:pt idx="4">
                  <c:v>FY21</c:v>
                </c:pt>
              </c:strCache>
            </c:strRef>
          </c:cat>
          <c:val>
            <c:numRef>
              <c:f>'Rev Analysis'!$Y$75:$AC$75</c:f>
              <c:numCache>
                <c:formatCode>#,##0;[Red]\(#,##0\);\-</c:formatCode>
                <c:ptCount val="5"/>
                <c:pt idx="0">
                  <c:v>3987.0097260000002</c:v>
                </c:pt>
                <c:pt idx="1">
                  <c:v>3612.7145570000002</c:v>
                </c:pt>
                <c:pt idx="2">
                  <c:v>3592.4999849999999</c:v>
                </c:pt>
                <c:pt idx="3">
                  <c:v>7472.2484960000002</c:v>
                </c:pt>
                <c:pt idx="4">
                  <c:v>9696.8139200000005</c:v>
                </c:pt>
              </c:numCache>
            </c:numRef>
          </c:val>
          <c:extLst>
            <c:ext xmlns:c16="http://schemas.microsoft.com/office/drawing/2014/chart" uri="{C3380CC4-5D6E-409C-BE32-E72D297353CC}">
              <c16:uniqueId val="{00000005-00C1-403B-896D-1CB0FB784EA0}"/>
            </c:ext>
          </c:extLst>
        </c:ser>
        <c:ser>
          <c:idx val="1"/>
          <c:order val="1"/>
          <c:tx>
            <c:strRef>
              <c:f>'Rev Analysis'!$X$76</c:f>
              <c:strCache>
                <c:ptCount val="1"/>
                <c:pt idx="0">
                  <c:v>Total</c:v>
                </c:pt>
              </c:strCache>
            </c:strRef>
          </c:tx>
          <c:spPr>
            <a:solidFill>
              <a:schemeClr val="accent2"/>
            </a:solidFill>
            <a:ln>
              <a:noFill/>
            </a:ln>
            <a:effectLst/>
          </c:spPr>
          <c:invertIfNegative val="0"/>
          <c:dLbls>
            <c:dLbl>
              <c:idx val="0"/>
              <c:layout>
                <c:manualLayout>
                  <c:x val="-1.8406754362401345E-17"/>
                  <c:y val="5.006899270648525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0C1-403B-896D-1CB0FB784EA0}"/>
                </c:ext>
              </c:extLst>
            </c:dLbl>
            <c:dLbl>
              <c:idx val="1"/>
              <c:layout>
                <c:manualLayout>
                  <c:x val="0"/>
                  <c:y val="3.75517445298639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00C1-403B-896D-1CB0FB784EA0}"/>
                </c:ext>
              </c:extLst>
            </c:dLbl>
            <c:dLbl>
              <c:idx val="2"/>
              <c:layout>
                <c:manualLayout>
                  <c:x val="0"/>
                  <c:y val="3.75517445298639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00C1-403B-896D-1CB0FB784EA0}"/>
                </c:ext>
              </c:extLst>
            </c:dLbl>
            <c:dLbl>
              <c:idx val="3"/>
              <c:layout>
                <c:manualLayout>
                  <c:x val="-7.3627017449605379E-17"/>
                  <c:y val="5.00689927064853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00C1-403B-896D-1CB0FB784EA0}"/>
                </c:ext>
              </c:extLst>
            </c:dLbl>
            <c:dLbl>
              <c:idx val="4"/>
              <c:layout>
                <c:manualLayout>
                  <c:x val="-7.3627017449605379E-17"/>
                  <c:y val="1.251724817662131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00C1-403B-896D-1CB0FB784EA0}"/>
                </c:ext>
              </c:extLst>
            </c:dLbl>
            <c:spPr>
              <a:noFill/>
              <a:ln>
                <a:noFill/>
              </a:ln>
              <a:effectLst/>
            </c:spPr>
            <c:txPr>
              <a:bodyPr rot="0" spcFirstLastPara="1" vertOverflow="ellipsis" vert="horz" wrap="square" lIns="38100" tIns="19050" rIns="38100" bIns="19050" anchor="ctr" anchorCtr="1">
                <a:spAutoFit/>
              </a:bodyPr>
              <a:lstStyle/>
              <a:p>
                <a:pPr>
                  <a:defRPr sz="65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'Rev Analysis'!$Y$74:$AC$74</c:f>
              <c:strCache>
                <c:ptCount val="5"/>
                <c:pt idx="0">
                  <c:v>FY17</c:v>
                </c:pt>
                <c:pt idx="1">
                  <c:v>FY18</c:v>
                </c:pt>
                <c:pt idx="2">
                  <c:v>FY19</c:v>
                </c:pt>
                <c:pt idx="3">
                  <c:v>FY20</c:v>
                </c:pt>
                <c:pt idx="4">
                  <c:v>FY21</c:v>
                </c:pt>
              </c:strCache>
            </c:strRef>
          </c:cat>
          <c:val>
            <c:numRef>
              <c:f>'Rev Analysis'!$Y$76:$AC$76</c:f>
              <c:numCache>
                <c:formatCode>#,##0;[Red]\(#,##0\);\-</c:formatCode>
                <c:ptCount val="5"/>
                <c:pt idx="0">
                  <c:v>4657.236484</c:v>
                </c:pt>
                <c:pt idx="1">
                  <c:v>4665.6118129999995</c:v>
                </c:pt>
                <c:pt idx="2">
                  <c:v>6017.2114240000001</c:v>
                </c:pt>
                <c:pt idx="3">
                  <c:v>10179.356066000002</c:v>
                </c:pt>
                <c:pt idx="4">
                  <c:v>15758.608355999997</c:v>
                </c:pt>
              </c:numCache>
            </c:numRef>
          </c:val>
          <c:extLst>
            <c:ext xmlns:c16="http://schemas.microsoft.com/office/drawing/2014/chart" uri="{C3380CC4-5D6E-409C-BE32-E72D297353CC}">
              <c16:uniqueId val="{0000000B-00C1-403B-896D-1CB0FB784EA0}"/>
            </c:ext>
          </c:extLst>
        </c:ser>
        <c:dLbls>
          <c:showLegendKey val="0"/>
          <c:showVal val="0"/>
          <c:showCatName val="0"/>
          <c:showSerName val="0"/>
          <c:showPercent val="0"/>
          <c:showBubbleSize val="0"/>
        </c:dLbls>
        <c:gapWidth val="150"/>
        <c:overlap val="-25"/>
        <c:axId val="1669615088"/>
        <c:axId val="1669612176"/>
      </c:barChart>
      <c:lineChart>
        <c:grouping val="standard"/>
        <c:varyColors val="0"/>
        <c:ser>
          <c:idx val="2"/>
          <c:order val="2"/>
          <c:tx>
            <c:strRef>
              <c:f>'Rev Analysis'!$X$77</c:f>
              <c:strCache>
                <c:ptCount val="1"/>
                <c:pt idx="0">
                  <c:v>비중</c:v>
                </c:pt>
              </c:strCache>
            </c:strRef>
          </c:tx>
          <c:spPr>
            <a:ln w="19050" cap="rnd">
              <a:solidFill>
                <a:schemeClr val="accent3"/>
              </a:solidFill>
              <a:round/>
            </a:ln>
            <a:effectLst/>
          </c:spPr>
          <c:marker>
            <c:symbol val="circle"/>
            <c:size val="3"/>
            <c:spPr>
              <a:solidFill>
                <a:schemeClr val="accent3"/>
              </a:solidFill>
              <a:ln w="9525">
                <a:solidFill>
                  <a:schemeClr val="accent3"/>
                </a:solidFill>
              </a:ln>
              <a:effectLst/>
            </c:spPr>
          </c:marker>
          <c:dLbls>
            <c:dLbl>
              <c:idx val="4"/>
              <c:layout>
                <c:manualLayout>
                  <c:x val="-7.4831633567856798E-2"/>
                  <c:y val="-1.872954859057762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00C1-403B-896D-1CB0FB784EA0}"/>
                </c:ext>
              </c:extLst>
            </c:dLbl>
            <c:spPr>
              <a:solidFill>
                <a:schemeClr val="bg1"/>
              </a:solidFill>
              <a:ln>
                <a:solidFill>
                  <a:srgbClr val="00338D"/>
                </a:solidFill>
              </a:ln>
              <a:effectLst/>
            </c:spPr>
            <c:txPr>
              <a:bodyPr rot="0" spcFirstLastPara="1" vertOverflow="ellipsis" vert="horz" wrap="square" lIns="38100" tIns="19050" rIns="38100" bIns="19050" anchor="ctr" anchorCtr="1">
                <a:spAutoFit/>
              </a:bodyPr>
              <a:lstStyle/>
              <a:p>
                <a:pPr>
                  <a:defRPr sz="650" b="1"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'Rev Analysis'!$Y$74:$AC$74</c:f>
              <c:strCache>
                <c:ptCount val="5"/>
                <c:pt idx="0">
                  <c:v>FY17</c:v>
                </c:pt>
                <c:pt idx="1">
                  <c:v>FY18</c:v>
                </c:pt>
                <c:pt idx="2">
                  <c:v>FY19</c:v>
                </c:pt>
                <c:pt idx="3">
                  <c:v>FY20</c:v>
                </c:pt>
                <c:pt idx="4">
                  <c:v>FY21</c:v>
                </c:pt>
              </c:strCache>
            </c:strRef>
          </c:cat>
          <c:val>
            <c:numRef>
              <c:f>'Rev Analysis'!$Y$77:$AC$77</c:f>
              <c:numCache>
                <c:formatCode>0.0%</c:formatCode>
                <c:ptCount val="5"/>
                <c:pt idx="0">
                  <c:v>0.85608917212974411</c:v>
                </c:pt>
                <c:pt idx="1">
                  <c:v>0.77432814854714971</c:v>
                </c:pt>
                <c:pt idx="2">
                  <c:v>0.59703735366038546</c:v>
                </c:pt>
                <c:pt idx="3">
                  <c:v>0.73405905516538583</c:v>
                </c:pt>
                <c:pt idx="4">
                  <c:v>0.61533440649967008</c:v>
                </c:pt>
              </c:numCache>
            </c:numRef>
          </c:val>
          <c:smooth val="0"/>
          <c:extLst>
            <c:ext xmlns:c16="http://schemas.microsoft.com/office/drawing/2014/chart" uri="{C3380CC4-5D6E-409C-BE32-E72D297353CC}">
              <c16:uniqueId val="{0000000D-00C1-403B-896D-1CB0FB784EA0}"/>
            </c:ext>
          </c:extLst>
        </c:ser>
        <c:dLbls>
          <c:showLegendKey val="0"/>
          <c:showVal val="0"/>
          <c:showCatName val="0"/>
          <c:showSerName val="0"/>
          <c:showPercent val="0"/>
          <c:showBubbleSize val="0"/>
        </c:dLbls>
        <c:marker val="1"/>
        <c:smooth val="0"/>
        <c:axId val="1669613840"/>
        <c:axId val="1669610928"/>
      </c:lineChart>
      <c:catAx>
        <c:axId val="1669615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5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crossAx val="1669612176"/>
        <c:crosses val="autoZero"/>
        <c:auto val="1"/>
        <c:lblAlgn val="ctr"/>
        <c:lblOffset val="100"/>
        <c:noMultiLvlLbl val="0"/>
      </c:catAx>
      <c:valAx>
        <c:axId val="1669612176"/>
        <c:scaling>
          <c:orientation val="minMax"/>
        </c:scaling>
        <c:delete val="0"/>
        <c:axPos val="l"/>
        <c:numFmt formatCode="#,##0;[Red]\(#,##0\);\-" sourceLinked="1"/>
        <c:majorTickMark val="none"/>
        <c:minorTickMark val="none"/>
        <c:tickLblPos val="nextTo"/>
        <c:spPr>
          <a:noFill/>
          <a:ln>
            <a:noFill/>
          </a:ln>
          <a:effectLst/>
        </c:spPr>
        <c:txPr>
          <a:bodyPr rot="-60000000" spcFirstLastPara="1" vertOverflow="ellipsis" vert="horz" wrap="square" anchor="ctr" anchorCtr="1"/>
          <a:lstStyle/>
          <a:p>
            <a:pPr>
              <a:defRPr sz="100" b="0" i="0" u="none" strike="noStrike" kern="1200" baseline="0">
                <a:solidFill>
                  <a:schemeClr val="bg1"/>
                </a:solidFill>
                <a:latin typeface="+mn-lt"/>
                <a:ea typeface="+mn-ea"/>
                <a:cs typeface="+mn-cs"/>
              </a:defRPr>
            </a:pPr>
            <a:endParaRPr lang="ko-KR"/>
          </a:p>
        </c:txPr>
        <c:crossAx val="1669615088"/>
        <c:crosses val="autoZero"/>
        <c:crossBetween val="between"/>
      </c:valAx>
      <c:valAx>
        <c:axId val="1669610928"/>
        <c:scaling>
          <c:orientation val="minMax"/>
        </c:scaling>
        <c:delete val="0"/>
        <c:axPos val="r"/>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100" b="0" i="0" u="none" strike="noStrike" kern="1200" baseline="0">
                <a:solidFill>
                  <a:schemeClr val="bg1"/>
                </a:solidFill>
                <a:latin typeface="+mn-lt"/>
                <a:ea typeface="+mn-ea"/>
                <a:cs typeface="+mn-cs"/>
              </a:defRPr>
            </a:pPr>
            <a:endParaRPr lang="ko-KR"/>
          </a:p>
        </c:txPr>
        <c:crossAx val="1669613840"/>
        <c:crosses val="max"/>
        <c:crossBetween val="between"/>
      </c:valAx>
      <c:catAx>
        <c:axId val="1669613840"/>
        <c:scaling>
          <c:orientation val="minMax"/>
        </c:scaling>
        <c:delete val="1"/>
        <c:axPos val="b"/>
        <c:numFmt formatCode="General" sourceLinked="1"/>
        <c:majorTickMark val="out"/>
        <c:minorTickMark val="none"/>
        <c:tickLblPos val="nextTo"/>
        <c:crossAx val="1669610928"/>
        <c:crosses val="autoZero"/>
        <c:auto val="1"/>
        <c:lblAlgn val="ctr"/>
        <c:lblOffset val="100"/>
        <c:noMultiLvlLbl val="0"/>
      </c:catAx>
      <c:spPr>
        <a:noFill/>
        <a:ln>
          <a:noFill/>
        </a:ln>
        <a:effectLst/>
      </c:spPr>
    </c:plotArea>
    <c:legend>
      <c:legendPos val="r"/>
      <c:layout>
        <c:manualLayout>
          <c:xMode val="edge"/>
          <c:yMode val="edge"/>
          <c:x val="0.7572282064409469"/>
          <c:y val="0.25239503252513301"/>
          <c:w val="0.17851474512688395"/>
          <c:h val="0.3743239014795941"/>
        </c:manualLayout>
      </c:layout>
      <c:overlay val="0"/>
      <c:spPr>
        <a:noFill/>
        <a:ln>
          <a:noFill/>
        </a:ln>
        <a:effectLst/>
      </c:spPr>
      <c:txPr>
        <a:bodyPr rot="0" spcFirstLastPara="1" vertOverflow="ellipsis" vert="horz" wrap="square" anchor="ctr" anchorCtr="1"/>
        <a:lstStyle/>
        <a:p>
          <a:pPr>
            <a:defRPr sz="65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4197671475575802E-2"/>
          <c:y val="9.3733225979602791E-2"/>
          <c:w val="0.76113104277398114"/>
          <c:h val="0.73361312399355882"/>
        </c:manualLayout>
      </c:layout>
      <c:barChart>
        <c:barDir val="col"/>
        <c:grouping val="clustered"/>
        <c:varyColors val="0"/>
        <c:ser>
          <c:idx val="0"/>
          <c:order val="0"/>
          <c:tx>
            <c:strRef>
              <c:f>'Rev Analysis'!$X$133</c:f>
              <c:strCache>
                <c:ptCount val="1"/>
                <c:pt idx="0">
                  <c:v>ATL</c:v>
                </c:pt>
              </c:strCache>
            </c:strRef>
          </c:tx>
          <c:spPr>
            <a:solidFill>
              <a:schemeClr val="accent1"/>
            </a:solidFill>
            <a:ln>
              <a:noFill/>
            </a:ln>
            <a:effectLst/>
          </c:spPr>
          <c:invertIfNegative val="0"/>
          <c:dLbls>
            <c:dLbl>
              <c:idx val="0"/>
              <c:layout>
                <c:manualLayout>
                  <c:x val="-9.2077418554586513E-18"/>
                  <c:y val="1.704240472356414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E0AC-4F97-9379-FCED6C7D49C8}"/>
                </c:ext>
              </c:extLst>
            </c:dLbl>
            <c:dLbl>
              <c:idx val="1"/>
              <c:layout>
                <c:manualLayout>
                  <c:x val="0"/>
                  <c:y val="3.408480944712828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E0AC-4F97-9379-FCED6C7D49C8}"/>
                </c:ext>
              </c:extLst>
            </c:dLbl>
            <c:dLbl>
              <c:idx val="2"/>
              <c:layout>
                <c:manualLayout>
                  <c:x val="-1.6071880536573019E-2"/>
                  <c:y val="3.408480944712828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E0AC-4F97-9379-FCED6C7D49C8}"/>
                </c:ext>
              </c:extLst>
            </c:dLbl>
            <c:dLbl>
              <c:idx val="3"/>
              <c:layout>
                <c:manualLayout>
                  <c:x val="0"/>
                  <c:y val="1.704240472356406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0AC-4F97-9379-FCED6C7D49C8}"/>
                </c:ext>
              </c:extLst>
            </c:dLbl>
            <c:spPr>
              <a:noFill/>
              <a:ln>
                <a:noFill/>
              </a:ln>
              <a:effectLst/>
            </c:spPr>
            <c:txPr>
              <a:bodyPr rot="0" spcFirstLastPara="1" vertOverflow="ellipsis" vert="horz" wrap="square" lIns="38100" tIns="19050" rIns="38100" bIns="19050" anchor="ctr" anchorCtr="1">
                <a:spAutoFit/>
              </a:bodyPr>
              <a:lstStyle/>
              <a:p>
                <a:pPr>
                  <a:defRPr sz="65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'Rev Analysis'!$Y$132:$AC$132</c:f>
              <c:strCache>
                <c:ptCount val="5"/>
                <c:pt idx="0">
                  <c:v>FY17</c:v>
                </c:pt>
                <c:pt idx="1">
                  <c:v>FY18</c:v>
                </c:pt>
                <c:pt idx="2">
                  <c:v>FY19</c:v>
                </c:pt>
                <c:pt idx="3">
                  <c:v>FY20</c:v>
                </c:pt>
                <c:pt idx="4">
                  <c:v>FY21</c:v>
                </c:pt>
              </c:strCache>
            </c:strRef>
          </c:cat>
          <c:val>
            <c:numRef>
              <c:f>'Rev Analysis'!$Y$133:$AC$133</c:f>
              <c:numCache>
                <c:formatCode>#,##0;[Red]\(#,##0\);\-</c:formatCode>
                <c:ptCount val="5"/>
                <c:pt idx="0">
                  <c:v>242.46600000000001</c:v>
                </c:pt>
                <c:pt idx="1">
                  <c:v>542.29725599999995</c:v>
                </c:pt>
                <c:pt idx="2">
                  <c:v>1548.776748</c:v>
                </c:pt>
                <c:pt idx="3">
                  <c:v>1897.6461040000002</c:v>
                </c:pt>
                <c:pt idx="4">
                  <c:v>4942.7350430000006</c:v>
                </c:pt>
              </c:numCache>
            </c:numRef>
          </c:val>
          <c:extLst>
            <c:ext xmlns:c16="http://schemas.microsoft.com/office/drawing/2014/chart" uri="{C3380CC4-5D6E-409C-BE32-E72D297353CC}">
              <c16:uniqueId val="{00000000-E0AC-4F97-9379-FCED6C7D49C8}"/>
            </c:ext>
          </c:extLst>
        </c:ser>
        <c:ser>
          <c:idx val="1"/>
          <c:order val="1"/>
          <c:tx>
            <c:strRef>
              <c:f>'Rev Analysis'!$X$134</c:f>
              <c:strCache>
                <c:ptCount val="1"/>
                <c:pt idx="0">
                  <c:v>Total</c:v>
                </c:pt>
              </c:strCache>
            </c:strRef>
          </c:tx>
          <c:spPr>
            <a:solidFill>
              <a:schemeClr val="accent2"/>
            </a:solidFill>
            <a:ln>
              <a:noFill/>
            </a:ln>
            <a:effectLst/>
          </c:spPr>
          <c:invertIfNegative val="0"/>
          <c:dLbls>
            <c:dLbl>
              <c:idx val="0"/>
              <c:layout>
                <c:manualLayout>
                  <c:x val="0"/>
                  <c:y val="2.556360708534621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E0AC-4F97-9379-FCED6C7D49C8}"/>
                </c:ext>
              </c:extLst>
            </c:dLbl>
            <c:dLbl>
              <c:idx val="1"/>
              <c:layout>
                <c:manualLayout>
                  <c:x val="0"/>
                  <c:y val="0.1107756307031669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E0AC-4F97-9379-FCED6C7D49C8}"/>
                </c:ext>
              </c:extLst>
            </c:dLbl>
            <c:dLbl>
              <c:idx val="3"/>
              <c:layout>
                <c:manualLayout>
                  <c:x val="-7.366193484366921E-17"/>
                  <c:y val="0.2215512614063338"/>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0AC-4F97-9379-FCED6C7D49C8}"/>
                </c:ext>
              </c:extLst>
            </c:dLbl>
            <c:dLbl>
              <c:idx val="4"/>
              <c:layout>
                <c:manualLayout>
                  <c:x val="7.2323462414578585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E0AC-4F97-9379-FCED6C7D49C8}"/>
                </c:ext>
              </c:extLst>
            </c:dLbl>
            <c:spPr>
              <a:noFill/>
              <a:ln>
                <a:noFill/>
              </a:ln>
              <a:effectLst/>
            </c:spPr>
            <c:txPr>
              <a:bodyPr rot="0" spcFirstLastPara="1" vertOverflow="ellipsis" vert="horz" wrap="square" lIns="38100" tIns="19050" rIns="38100" bIns="19050" anchor="ctr" anchorCtr="1">
                <a:spAutoFit/>
              </a:bodyPr>
              <a:lstStyle/>
              <a:p>
                <a:pPr>
                  <a:defRPr sz="65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'Rev Analysis'!$Y$132:$AC$132</c:f>
              <c:strCache>
                <c:ptCount val="5"/>
                <c:pt idx="0">
                  <c:v>FY17</c:v>
                </c:pt>
                <c:pt idx="1">
                  <c:v>FY18</c:v>
                </c:pt>
                <c:pt idx="2">
                  <c:v>FY19</c:v>
                </c:pt>
                <c:pt idx="3">
                  <c:v>FY20</c:v>
                </c:pt>
                <c:pt idx="4">
                  <c:v>FY21</c:v>
                </c:pt>
              </c:strCache>
            </c:strRef>
          </c:cat>
          <c:val>
            <c:numRef>
              <c:f>'Rev Analysis'!$Y$134:$AC$134</c:f>
              <c:numCache>
                <c:formatCode>#,##0;[Red]\(#,##0\);\-</c:formatCode>
                <c:ptCount val="5"/>
                <c:pt idx="0">
                  <c:v>4657.236484</c:v>
                </c:pt>
                <c:pt idx="1">
                  <c:v>4665.6118129999995</c:v>
                </c:pt>
                <c:pt idx="2">
                  <c:v>6017.2114240000001</c:v>
                </c:pt>
                <c:pt idx="3">
                  <c:v>10179.356066000002</c:v>
                </c:pt>
                <c:pt idx="4">
                  <c:v>15758.608355999997</c:v>
                </c:pt>
              </c:numCache>
            </c:numRef>
          </c:val>
          <c:extLst>
            <c:ext xmlns:c16="http://schemas.microsoft.com/office/drawing/2014/chart" uri="{C3380CC4-5D6E-409C-BE32-E72D297353CC}">
              <c16:uniqueId val="{00000001-E0AC-4F97-9379-FCED6C7D49C8}"/>
            </c:ext>
          </c:extLst>
        </c:ser>
        <c:dLbls>
          <c:showLegendKey val="0"/>
          <c:showVal val="0"/>
          <c:showCatName val="0"/>
          <c:showSerName val="0"/>
          <c:showPercent val="0"/>
          <c:showBubbleSize val="0"/>
        </c:dLbls>
        <c:gapWidth val="150"/>
        <c:overlap val="-25"/>
        <c:axId val="1669615088"/>
        <c:axId val="1669612176"/>
      </c:barChart>
      <c:lineChart>
        <c:grouping val="standard"/>
        <c:varyColors val="0"/>
        <c:ser>
          <c:idx val="2"/>
          <c:order val="2"/>
          <c:tx>
            <c:strRef>
              <c:f>'Rev Analysis'!$X$135</c:f>
              <c:strCache>
                <c:ptCount val="1"/>
                <c:pt idx="0">
                  <c:v>비중</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dLbl>
              <c:idx val="0"/>
              <c:layout>
                <c:manualLayout>
                  <c:x val="-4.1125422554271943E-2"/>
                  <c:y val="-1.5408635354052151E-1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0AC-4F97-9379-FCED6C7D49C8}"/>
                </c:ext>
              </c:extLst>
            </c:dLbl>
            <c:dLbl>
              <c:idx val="1"/>
              <c:layout>
                <c:manualLayout>
                  <c:x val="-6.8542370923786552E-2"/>
                  <c:y val="-7.7043176770260754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0AC-4F97-9379-FCED6C7D49C8}"/>
                </c:ext>
              </c:extLst>
            </c:dLbl>
            <c:dLbl>
              <c:idx val="2"/>
              <c:layout>
                <c:manualLayout>
                  <c:x val="-7.1969489469975875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0AC-4F97-9379-FCED6C7D49C8}"/>
                </c:ext>
              </c:extLst>
            </c:dLbl>
            <c:dLbl>
              <c:idx val="3"/>
              <c:layout>
                <c:manualLayout>
                  <c:x val="-4.4552541100461321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0AC-4F97-9379-FCED6C7D49C8}"/>
                </c:ext>
              </c:extLst>
            </c:dLbl>
            <c:dLbl>
              <c:idx val="4"/>
              <c:layout>
                <c:manualLayout>
                  <c:x val="-7.5396608016165212E-2"/>
                  <c:y val="-1.9260794192565188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0AC-4F97-9379-FCED6C7D49C8}"/>
                </c:ext>
              </c:extLst>
            </c:dLbl>
            <c:spPr>
              <a:solidFill>
                <a:schemeClr val="bg1"/>
              </a:solidFill>
              <a:ln>
                <a:solidFill>
                  <a:schemeClr val="bg1">
                    <a:lumMod val="75000"/>
                  </a:schemeClr>
                </a:solidFill>
              </a:ln>
              <a:effectLst/>
            </c:spPr>
            <c:txPr>
              <a:bodyPr rot="0" spcFirstLastPara="1" vertOverflow="ellipsis" vert="horz" wrap="square" lIns="38100" tIns="19050" rIns="38100" bIns="19050" anchor="ctr" anchorCtr="1">
                <a:spAutoFit/>
              </a:bodyPr>
              <a:lstStyle/>
              <a:p>
                <a:pPr>
                  <a:defRPr sz="65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'Rev Analysis'!$Y$132:$AC$132</c:f>
              <c:strCache>
                <c:ptCount val="5"/>
                <c:pt idx="0">
                  <c:v>FY17</c:v>
                </c:pt>
                <c:pt idx="1">
                  <c:v>FY18</c:v>
                </c:pt>
                <c:pt idx="2">
                  <c:v>FY19</c:v>
                </c:pt>
                <c:pt idx="3">
                  <c:v>FY20</c:v>
                </c:pt>
                <c:pt idx="4">
                  <c:v>FY21</c:v>
                </c:pt>
              </c:strCache>
            </c:strRef>
          </c:cat>
          <c:val>
            <c:numRef>
              <c:f>'Rev Analysis'!$Y$135:$AC$135</c:f>
              <c:numCache>
                <c:formatCode>0.0%</c:formatCode>
                <c:ptCount val="5"/>
                <c:pt idx="0">
                  <c:v>5.2062204879008249E-2</c:v>
                </c:pt>
                <c:pt idx="1">
                  <c:v>0.1162328281339166</c:v>
                </c:pt>
                <c:pt idx="2">
                  <c:v>0.2573911134022337</c:v>
                </c:pt>
                <c:pt idx="3">
                  <c:v>0.18642103603569926</c:v>
                </c:pt>
                <c:pt idx="4">
                  <c:v>0.31365301626511222</c:v>
                </c:pt>
              </c:numCache>
            </c:numRef>
          </c:val>
          <c:smooth val="0"/>
          <c:extLst>
            <c:ext xmlns:c16="http://schemas.microsoft.com/office/drawing/2014/chart" uri="{C3380CC4-5D6E-409C-BE32-E72D297353CC}">
              <c16:uniqueId val="{00000002-E0AC-4F97-9379-FCED6C7D49C8}"/>
            </c:ext>
          </c:extLst>
        </c:ser>
        <c:dLbls>
          <c:showLegendKey val="0"/>
          <c:showVal val="0"/>
          <c:showCatName val="0"/>
          <c:showSerName val="0"/>
          <c:showPercent val="0"/>
          <c:showBubbleSize val="0"/>
        </c:dLbls>
        <c:marker val="1"/>
        <c:smooth val="0"/>
        <c:axId val="1669613840"/>
        <c:axId val="1669610928"/>
      </c:lineChart>
      <c:catAx>
        <c:axId val="1669615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crossAx val="1669612176"/>
        <c:crosses val="autoZero"/>
        <c:auto val="1"/>
        <c:lblAlgn val="ctr"/>
        <c:lblOffset val="100"/>
        <c:noMultiLvlLbl val="0"/>
      </c:catAx>
      <c:valAx>
        <c:axId val="1669612176"/>
        <c:scaling>
          <c:orientation val="minMax"/>
        </c:scaling>
        <c:delete val="0"/>
        <c:axPos val="l"/>
        <c:numFmt formatCode="#,##0;[Red]\(#,##0\);\-" sourceLinked="1"/>
        <c:majorTickMark val="none"/>
        <c:minorTickMark val="none"/>
        <c:tickLblPos val="nextTo"/>
        <c:spPr>
          <a:noFill/>
          <a:ln>
            <a:noFill/>
          </a:ln>
          <a:effectLst/>
        </c:spPr>
        <c:txPr>
          <a:bodyPr rot="-60000000" spcFirstLastPara="1" vertOverflow="ellipsis" vert="horz" wrap="square" anchor="ctr" anchorCtr="1"/>
          <a:lstStyle/>
          <a:p>
            <a:pPr>
              <a:defRPr sz="100" b="0" i="0" u="none" strike="noStrike" kern="1200" baseline="0">
                <a:solidFill>
                  <a:schemeClr val="bg1"/>
                </a:solidFill>
                <a:latin typeface="+mn-lt"/>
                <a:ea typeface="+mn-ea"/>
                <a:cs typeface="+mn-cs"/>
              </a:defRPr>
            </a:pPr>
            <a:endParaRPr lang="ko-KR"/>
          </a:p>
        </c:txPr>
        <c:crossAx val="1669615088"/>
        <c:crosses val="autoZero"/>
        <c:crossBetween val="between"/>
      </c:valAx>
      <c:valAx>
        <c:axId val="1669610928"/>
        <c:scaling>
          <c:orientation val="minMax"/>
        </c:scaling>
        <c:delete val="0"/>
        <c:axPos val="r"/>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100" b="0" i="0" u="none" strike="noStrike" kern="1200" baseline="0">
                <a:solidFill>
                  <a:schemeClr val="bg1"/>
                </a:solidFill>
                <a:latin typeface="+mn-lt"/>
                <a:ea typeface="+mn-ea"/>
                <a:cs typeface="+mn-cs"/>
              </a:defRPr>
            </a:pPr>
            <a:endParaRPr lang="ko-KR"/>
          </a:p>
        </c:txPr>
        <c:crossAx val="1669613840"/>
        <c:crosses val="max"/>
        <c:crossBetween val="between"/>
      </c:valAx>
      <c:catAx>
        <c:axId val="1669613840"/>
        <c:scaling>
          <c:orientation val="minMax"/>
        </c:scaling>
        <c:delete val="1"/>
        <c:axPos val="b"/>
        <c:numFmt formatCode="General" sourceLinked="1"/>
        <c:majorTickMark val="out"/>
        <c:minorTickMark val="none"/>
        <c:tickLblPos val="nextTo"/>
        <c:crossAx val="1669610928"/>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65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4197671475575802E-2"/>
          <c:y val="9.3733225979602791E-2"/>
          <c:w val="0.75711307263983807"/>
          <c:h val="0.75558306494900696"/>
        </c:manualLayout>
      </c:layout>
      <c:barChart>
        <c:barDir val="col"/>
        <c:grouping val="clustered"/>
        <c:varyColors val="0"/>
        <c:ser>
          <c:idx val="0"/>
          <c:order val="0"/>
          <c:tx>
            <c:strRef>
              <c:f>'Rev Analysis'!$X$171</c:f>
              <c:strCache>
                <c:ptCount val="1"/>
                <c:pt idx="0">
                  <c:v>DGT</c:v>
                </c:pt>
              </c:strCache>
            </c:strRef>
          </c:tx>
          <c:spPr>
            <a:solidFill>
              <a:schemeClr val="accent1"/>
            </a:solidFill>
            <a:ln>
              <a:noFill/>
            </a:ln>
            <a:effectLst/>
          </c:spPr>
          <c:invertIfNegative val="0"/>
          <c:dLbls>
            <c:dLbl>
              <c:idx val="0"/>
              <c:layout>
                <c:manualLayout>
                  <c:x val="-3.2143761073146052E-2"/>
                  <c:y val="-6.816961889425665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8809-4258-85D7-2BF5F5A0974B}"/>
                </c:ext>
              </c:extLst>
            </c:dLbl>
            <c:spPr>
              <a:noFill/>
              <a:ln>
                <a:noFill/>
              </a:ln>
              <a:effectLst/>
            </c:spPr>
            <c:txPr>
              <a:bodyPr rot="0" spcFirstLastPara="1" vertOverflow="ellipsis" vert="horz" wrap="square" lIns="38100" tIns="19050" rIns="38100" bIns="19050" anchor="ctr" anchorCtr="1">
                <a:spAutoFit/>
              </a:bodyPr>
              <a:lstStyle/>
              <a:p>
                <a:pPr>
                  <a:defRPr sz="65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'Rev Analysis'!$Y$170:$AC$170</c:f>
              <c:strCache>
                <c:ptCount val="5"/>
                <c:pt idx="0">
                  <c:v>FY17</c:v>
                </c:pt>
                <c:pt idx="1">
                  <c:v>FY18</c:v>
                </c:pt>
                <c:pt idx="2">
                  <c:v>FY19</c:v>
                </c:pt>
                <c:pt idx="3">
                  <c:v>FY20</c:v>
                </c:pt>
                <c:pt idx="4">
                  <c:v>FY21</c:v>
                </c:pt>
              </c:strCache>
            </c:strRef>
          </c:cat>
          <c:val>
            <c:numRef>
              <c:f>'Rev Analysis'!$Y$171:$AC$171</c:f>
              <c:numCache>
                <c:formatCode>#,##0;[Red]\(#,##0\);\-</c:formatCode>
                <c:ptCount val="5"/>
                <c:pt idx="0">
                  <c:v>15.360758000000001</c:v>
                </c:pt>
                <c:pt idx="1">
                  <c:v>0</c:v>
                </c:pt>
                <c:pt idx="2">
                  <c:v>316.43469099999999</c:v>
                </c:pt>
                <c:pt idx="3">
                  <c:v>268.96146600000003</c:v>
                </c:pt>
                <c:pt idx="4">
                  <c:v>970.11739299999999</c:v>
                </c:pt>
              </c:numCache>
            </c:numRef>
          </c:val>
          <c:extLst>
            <c:ext xmlns:c16="http://schemas.microsoft.com/office/drawing/2014/chart" uri="{C3380CC4-5D6E-409C-BE32-E72D297353CC}">
              <c16:uniqueId val="{00000000-8809-4258-85D7-2BF5F5A0974B}"/>
            </c:ext>
          </c:extLst>
        </c:ser>
        <c:ser>
          <c:idx val="1"/>
          <c:order val="1"/>
          <c:tx>
            <c:strRef>
              <c:f>'Rev Analysis'!$X$172</c:f>
              <c:strCache>
                <c:ptCount val="1"/>
                <c:pt idx="0">
                  <c:v>Total</c:v>
                </c:pt>
              </c:strCache>
            </c:strRef>
          </c:tx>
          <c:spPr>
            <a:solidFill>
              <a:schemeClr val="accent2"/>
            </a:solidFill>
            <a:ln>
              <a:noFill/>
            </a:ln>
            <a:effectLst/>
          </c:spPr>
          <c:invertIfNegative val="0"/>
          <c:dLbls>
            <c:dLbl>
              <c:idx val="2"/>
              <c:layout>
                <c:manualLayout>
                  <c:x val="0"/>
                  <c:y val="3.408480944712828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8809-4258-85D7-2BF5F5A0974B}"/>
                </c:ext>
              </c:extLst>
            </c:dLbl>
            <c:dLbl>
              <c:idx val="4"/>
              <c:layout>
                <c:manualLayout>
                  <c:x val="0"/>
                  <c:y val="-3.408480944712827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809-4258-85D7-2BF5F5A0974B}"/>
                </c:ext>
              </c:extLst>
            </c:dLbl>
            <c:spPr>
              <a:noFill/>
              <a:ln>
                <a:noFill/>
              </a:ln>
              <a:effectLst/>
            </c:spPr>
            <c:txPr>
              <a:bodyPr rot="0" spcFirstLastPara="1" vertOverflow="ellipsis" vert="horz" wrap="square" lIns="38100" tIns="19050" rIns="38100" bIns="19050" anchor="ctr" anchorCtr="1">
                <a:spAutoFit/>
              </a:bodyPr>
              <a:lstStyle/>
              <a:p>
                <a:pPr>
                  <a:defRPr sz="65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'Rev Analysis'!$Y$170:$AC$170</c:f>
              <c:strCache>
                <c:ptCount val="5"/>
                <c:pt idx="0">
                  <c:v>FY17</c:v>
                </c:pt>
                <c:pt idx="1">
                  <c:v>FY18</c:v>
                </c:pt>
                <c:pt idx="2">
                  <c:v>FY19</c:v>
                </c:pt>
                <c:pt idx="3">
                  <c:v>FY20</c:v>
                </c:pt>
                <c:pt idx="4">
                  <c:v>FY21</c:v>
                </c:pt>
              </c:strCache>
            </c:strRef>
          </c:cat>
          <c:val>
            <c:numRef>
              <c:f>'Rev Analysis'!$Y$172:$AC$172</c:f>
              <c:numCache>
                <c:formatCode>#,##0;[Red]\(#,##0\);\-</c:formatCode>
                <c:ptCount val="5"/>
                <c:pt idx="0">
                  <c:v>4657.236484</c:v>
                </c:pt>
                <c:pt idx="1">
                  <c:v>4665.6118129999995</c:v>
                </c:pt>
                <c:pt idx="2">
                  <c:v>6017.2114240000001</c:v>
                </c:pt>
                <c:pt idx="3">
                  <c:v>10179.356066000002</c:v>
                </c:pt>
                <c:pt idx="4">
                  <c:v>15758.608355999997</c:v>
                </c:pt>
              </c:numCache>
            </c:numRef>
          </c:val>
          <c:extLst>
            <c:ext xmlns:c16="http://schemas.microsoft.com/office/drawing/2014/chart" uri="{C3380CC4-5D6E-409C-BE32-E72D297353CC}">
              <c16:uniqueId val="{00000001-8809-4258-85D7-2BF5F5A0974B}"/>
            </c:ext>
          </c:extLst>
        </c:ser>
        <c:dLbls>
          <c:showLegendKey val="0"/>
          <c:showVal val="0"/>
          <c:showCatName val="0"/>
          <c:showSerName val="0"/>
          <c:showPercent val="0"/>
          <c:showBubbleSize val="0"/>
        </c:dLbls>
        <c:gapWidth val="150"/>
        <c:overlap val="-25"/>
        <c:axId val="1669615088"/>
        <c:axId val="1669612176"/>
      </c:barChart>
      <c:lineChart>
        <c:grouping val="standard"/>
        <c:varyColors val="0"/>
        <c:ser>
          <c:idx val="2"/>
          <c:order val="2"/>
          <c:tx>
            <c:strRef>
              <c:f>'Rev Analysis'!$X$173</c:f>
              <c:strCache>
                <c:ptCount val="1"/>
                <c:pt idx="0">
                  <c:v>비중</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dLbls>
            <c:spPr>
              <a:solidFill>
                <a:schemeClr val="bg1"/>
              </a:solidFill>
              <a:ln>
                <a:solidFill>
                  <a:schemeClr val="bg1">
                    <a:lumMod val="75000"/>
                  </a:schemeClr>
                </a:solidFill>
              </a:ln>
              <a:effectLst/>
            </c:spPr>
            <c:txPr>
              <a:bodyPr rot="0" spcFirstLastPara="1" vertOverflow="ellipsis" vert="horz" wrap="square" lIns="38100" tIns="19050" rIns="38100" bIns="19050" anchor="ctr" anchorCtr="1">
                <a:spAutoFit/>
              </a:bodyPr>
              <a:lstStyle/>
              <a:p>
                <a:pPr>
                  <a:defRPr sz="65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'Rev Analysis'!$Y$170:$AC$170</c:f>
              <c:strCache>
                <c:ptCount val="5"/>
                <c:pt idx="0">
                  <c:v>FY17</c:v>
                </c:pt>
                <c:pt idx="1">
                  <c:v>FY18</c:v>
                </c:pt>
                <c:pt idx="2">
                  <c:v>FY19</c:v>
                </c:pt>
                <c:pt idx="3">
                  <c:v>FY20</c:v>
                </c:pt>
                <c:pt idx="4">
                  <c:v>FY21</c:v>
                </c:pt>
              </c:strCache>
            </c:strRef>
          </c:cat>
          <c:val>
            <c:numRef>
              <c:f>'Rev Analysis'!$Y$173:$AC$173</c:f>
              <c:numCache>
                <c:formatCode>0.0%</c:formatCode>
                <c:ptCount val="5"/>
                <c:pt idx="0">
                  <c:v>3.2982559620436057E-3</c:v>
                </c:pt>
                <c:pt idx="1">
                  <c:v>0</c:v>
                </c:pt>
                <c:pt idx="2">
                  <c:v>5.258826202082275E-2</c:v>
                </c:pt>
                <c:pt idx="3">
                  <c:v>2.6422247562235924E-2</c:v>
                </c:pt>
                <c:pt idx="4">
                  <c:v>6.1561108131139859E-2</c:v>
                </c:pt>
              </c:numCache>
            </c:numRef>
          </c:val>
          <c:smooth val="0"/>
          <c:extLst>
            <c:ext xmlns:c16="http://schemas.microsoft.com/office/drawing/2014/chart" uri="{C3380CC4-5D6E-409C-BE32-E72D297353CC}">
              <c16:uniqueId val="{00000002-8809-4258-85D7-2BF5F5A0974B}"/>
            </c:ext>
          </c:extLst>
        </c:ser>
        <c:dLbls>
          <c:showLegendKey val="0"/>
          <c:showVal val="0"/>
          <c:showCatName val="0"/>
          <c:showSerName val="0"/>
          <c:showPercent val="0"/>
          <c:showBubbleSize val="0"/>
        </c:dLbls>
        <c:marker val="1"/>
        <c:smooth val="0"/>
        <c:axId val="1669613840"/>
        <c:axId val="1669610928"/>
      </c:lineChart>
      <c:catAx>
        <c:axId val="1669615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5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crossAx val="1669612176"/>
        <c:crosses val="autoZero"/>
        <c:auto val="1"/>
        <c:lblAlgn val="ctr"/>
        <c:lblOffset val="100"/>
        <c:noMultiLvlLbl val="0"/>
      </c:catAx>
      <c:valAx>
        <c:axId val="1669612176"/>
        <c:scaling>
          <c:orientation val="minMax"/>
        </c:scaling>
        <c:delete val="0"/>
        <c:axPos val="l"/>
        <c:numFmt formatCode="#,##0;[Red]\(#,##0\);\-" sourceLinked="1"/>
        <c:majorTickMark val="none"/>
        <c:minorTickMark val="none"/>
        <c:tickLblPos val="nextTo"/>
        <c:spPr>
          <a:noFill/>
          <a:ln>
            <a:noFill/>
          </a:ln>
          <a:effectLst/>
        </c:spPr>
        <c:txPr>
          <a:bodyPr rot="-60000000" spcFirstLastPara="1" vertOverflow="ellipsis" vert="horz" wrap="square" anchor="ctr" anchorCtr="1"/>
          <a:lstStyle/>
          <a:p>
            <a:pPr>
              <a:defRPr sz="100" b="0" i="0" u="none" strike="noStrike" kern="1200" baseline="0">
                <a:solidFill>
                  <a:schemeClr val="bg1"/>
                </a:solidFill>
                <a:latin typeface="+mn-lt"/>
                <a:ea typeface="+mn-ea"/>
                <a:cs typeface="+mn-cs"/>
              </a:defRPr>
            </a:pPr>
            <a:endParaRPr lang="ko-KR"/>
          </a:p>
        </c:txPr>
        <c:crossAx val="1669615088"/>
        <c:crosses val="autoZero"/>
        <c:crossBetween val="between"/>
      </c:valAx>
      <c:valAx>
        <c:axId val="1669610928"/>
        <c:scaling>
          <c:orientation val="minMax"/>
        </c:scaling>
        <c:delete val="0"/>
        <c:axPos val="r"/>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100" b="0" i="0" u="none" strike="noStrike" kern="1200" baseline="0">
                <a:solidFill>
                  <a:schemeClr val="bg1"/>
                </a:solidFill>
                <a:latin typeface="+mn-lt"/>
                <a:ea typeface="+mn-ea"/>
                <a:cs typeface="+mn-cs"/>
              </a:defRPr>
            </a:pPr>
            <a:endParaRPr lang="ko-KR"/>
          </a:p>
        </c:txPr>
        <c:crossAx val="1669613840"/>
        <c:crosses val="max"/>
        <c:crossBetween val="between"/>
      </c:valAx>
      <c:catAx>
        <c:axId val="1669613840"/>
        <c:scaling>
          <c:orientation val="minMax"/>
        </c:scaling>
        <c:delete val="1"/>
        <c:axPos val="b"/>
        <c:numFmt formatCode="General" sourceLinked="1"/>
        <c:majorTickMark val="out"/>
        <c:minorTickMark val="none"/>
        <c:tickLblPos val="nextTo"/>
        <c:crossAx val="1669610928"/>
        <c:crosses val="autoZero"/>
        <c:auto val="1"/>
        <c:lblAlgn val="ctr"/>
        <c:lblOffset val="100"/>
        <c:noMultiLvlLbl val="0"/>
      </c:catAx>
      <c:spPr>
        <a:noFill/>
        <a:ln w="25400">
          <a:noFill/>
        </a:ln>
        <a:effectLst/>
      </c:spPr>
    </c:plotArea>
    <c:legend>
      <c:legendPos val="r"/>
      <c:overlay val="0"/>
      <c:spPr>
        <a:noFill/>
        <a:ln>
          <a:noFill/>
        </a:ln>
        <a:effectLst/>
      </c:spPr>
      <c:txPr>
        <a:bodyPr rot="0" spcFirstLastPara="1" vertOverflow="ellipsis" vert="horz" wrap="square" anchor="ctr" anchorCtr="1"/>
        <a:lstStyle/>
        <a:p>
          <a:pPr>
            <a:defRPr sz="65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800" b="0" i="0" u="none" strike="noStrike" kern="1200" spc="0" baseline="0">
                <a:solidFill>
                  <a:schemeClr val="tx1">
                    <a:lumMod val="65000"/>
                    <a:lumOff val="35000"/>
                  </a:schemeClr>
                </a:solidFill>
                <a:latin typeface="Arial" panose="020B0604020202020204" pitchFamily="34" charset="0"/>
                <a:ea typeface="+mj-ea"/>
                <a:cs typeface="Arial" panose="020B0604020202020204" pitchFamily="34" charset="0"/>
              </a:defRPr>
            </a:pPr>
            <a:r>
              <a:rPr lang="ko-KR" altLang="en-US" sz="900" b="1">
                <a:solidFill>
                  <a:srgbClr val="00338D"/>
                </a:solidFill>
                <a:latin typeface="+mj-ea"/>
                <a:ea typeface="+mj-ea"/>
              </a:rPr>
              <a:t>월별 운전자본</a:t>
            </a:r>
            <a:r>
              <a:rPr lang="en-US" altLang="ko-KR" sz="900" b="1">
                <a:solidFill>
                  <a:srgbClr val="00338D"/>
                </a:solidFill>
                <a:latin typeface="+mj-ea"/>
                <a:ea typeface="+mj-ea"/>
              </a:rPr>
              <a:t>(As-Is)</a:t>
            </a:r>
            <a:r>
              <a:rPr lang="ko-KR" altLang="en-US" sz="900" b="1">
                <a:solidFill>
                  <a:srgbClr val="00338D"/>
                </a:solidFill>
                <a:latin typeface="+mj-ea"/>
                <a:ea typeface="+mj-ea"/>
              </a:rPr>
              <a:t> </a:t>
            </a:r>
          </a:p>
        </c:rich>
      </c:tx>
      <c:layout>
        <c:manualLayout>
          <c:xMode val="edge"/>
          <c:yMode val="edge"/>
          <c:x val="5.239183087594846E-2"/>
          <c:y val="0"/>
        </c:manualLayout>
      </c:layout>
      <c:overlay val="0"/>
      <c:spPr>
        <a:noFill/>
        <a:ln>
          <a:noFill/>
        </a:ln>
        <a:effectLst/>
      </c:spPr>
      <c:txPr>
        <a:bodyPr rot="0" spcFirstLastPara="1" vertOverflow="ellipsis" vert="horz" wrap="square" anchor="ctr" anchorCtr="1"/>
        <a:lstStyle/>
        <a:p>
          <a:pPr>
            <a:defRPr sz="800" b="0" i="0" u="none" strike="noStrike" kern="1200" spc="0" baseline="0">
              <a:solidFill>
                <a:schemeClr val="tx1">
                  <a:lumMod val="65000"/>
                  <a:lumOff val="35000"/>
                </a:schemeClr>
              </a:solidFill>
              <a:latin typeface="Arial" panose="020B0604020202020204" pitchFamily="34" charset="0"/>
              <a:ea typeface="+mj-ea"/>
              <a:cs typeface="Arial" panose="020B0604020202020204" pitchFamily="34" charset="0"/>
            </a:defRPr>
          </a:pPr>
          <a:endParaRPr lang="ko-KR"/>
        </a:p>
      </c:txPr>
    </c:title>
    <c:autoTitleDeleted val="0"/>
    <c:plotArea>
      <c:layout>
        <c:manualLayout>
          <c:layoutTarget val="inner"/>
          <c:xMode val="edge"/>
          <c:yMode val="edge"/>
          <c:x val="0.11431596337291941"/>
          <c:y val="0.18193288338957631"/>
          <c:w val="0.83725112247681044"/>
          <c:h val="0.59027049999532977"/>
        </c:manualLayout>
      </c:layout>
      <c:barChart>
        <c:barDir val="col"/>
        <c:grouping val="stacked"/>
        <c:varyColors val="0"/>
        <c:ser>
          <c:idx val="0"/>
          <c:order val="0"/>
          <c:tx>
            <c:strRef>
              <c:f>R_1!$B$50:$D$50</c:f>
              <c:strCache>
                <c:ptCount val="3"/>
                <c:pt idx="0">
                  <c:v>외상매출금</c:v>
                </c:pt>
              </c:strCache>
            </c:strRef>
          </c:tx>
          <c:spPr>
            <a:solidFill>
              <a:schemeClr val="accent1"/>
            </a:solidFill>
            <a:ln>
              <a:noFill/>
            </a:ln>
            <a:effectLst/>
          </c:spPr>
          <c:invertIfNegative val="0"/>
          <c:cat>
            <c:numRef>
              <c:f>R_1!$E$49:$BA$49</c:f>
              <c:numCache>
                <c:formatCode>m/d/yyyy</c:formatCode>
                <c:ptCount val="49"/>
                <c:pt idx="0">
                  <c:v>43100</c:v>
                </c:pt>
                <c:pt idx="1">
                  <c:v>43131</c:v>
                </c:pt>
                <c:pt idx="2">
                  <c:v>43159</c:v>
                </c:pt>
                <c:pt idx="3">
                  <c:v>43190</c:v>
                </c:pt>
                <c:pt idx="4">
                  <c:v>43220</c:v>
                </c:pt>
                <c:pt idx="5">
                  <c:v>43251</c:v>
                </c:pt>
                <c:pt idx="6">
                  <c:v>43281</c:v>
                </c:pt>
                <c:pt idx="7">
                  <c:v>43312</c:v>
                </c:pt>
                <c:pt idx="8">
                  <c:v>43343</c:v>
                </c:pt>
                <c:pt idx="9">
                  <c:v>43373</c:v>
                </c:pt>
                <c:pt idx="10">
                  <c:v>43404</c:v>
                </c:pt>
                <c:pt idx="11">
                  <c:v>43434</c:v>
                </c:pt>
                <c:pt idx="12">
                  <c:v>43465</c:v>
                </c:pt>
                <c:pt idx="13">
                  <c:v>43496</c:v>
                </c:pt>
                <c:pt idx="14">
                  <c:v>43524</c:v>
                </c:pt>
                <c:pt idx="15">
                  <c:v>43555</c:v>
                </c:pt>
                <c:pt idx="16">
                  <c:v>43585</c:v>
                </c:pt>
                <c:pt idx="17">
                  <c:v>43616</c:v>
                </c:pt>
                <c:pt idx="18">
                  <c:v>43646</c:v>
                </c:pt>
                <c:pt idx="19">
                  <c:v>43677</c:v>
                </c:pt>
                <c:pt idx="20">
                  <c:v>43708</c:v>
                </c:pt>
                <c:pt idx="21">
                  <c:v>43738</c:v>
                </c:pt>
                <c:pt idx="22">
                  <c:v>43769</c:v>
                </c:pt>
                <c:pt idx="23">
                  <c:v>43799</c:v>
                </c:pt>
                <c:pt idx="24">
                  <c:v>43830</c:v>
                </c:pt>
                <c:pt idx="25">
                  <c:v>43861</c:v>
                </c:pt>
                <c:pt idx="26">
                  <c:v>43890</c:v>
                </c:pt>
                <c:pt idx="27">
                  <c:v>43921</c:v>
                </c:pt>
                <c:pt idx="28">
                  <c:v>43951</c:v>
                </c:pt>
                <c:pt idx="29">
                  <c:v>43982</c:v>
                </c:pt>
                <c:pt idx="30">
                  <c:v>44012</c:v>
                </c:pt>
                <c:pt idx="31">
                  <c:v>44043</c:v>
                </c:pt>
                <c:pt idx="32">
                  <c:v>44074</c:v>
                </c:pt>
                <c:pt idx="33">
                  <c:v>44104</c:v>
                </c:pt>
                <c:pt idx="34">
                  <c:v>44135</c:v>
                </c:pt>
                <c:pt idx="35">
                  <c:v>44165</c:v>
                </c:pt>
                <c:pt idx="36">
                  <c:v>44196</c:v>
                </c:pt>
                <c:pt idx="37">
                  <c:v>44227</c:v>
                </c:pt>
                <c:pt idx="38">
                  <c:v>44255</c:v>
                </c:pt>
                <c:pt idx="39">
                  <c:v>44286</c:v>
                </c:pt>
                <c:pt idx="40">
                  <c:v>44316</c:v>
                </c:pt>
                <c:pt idx="41">
                  <c:v>44347</c:v>
                </c:pt>
                <c:pt idx="42">
                  <c:v>44377</c:v>
                </c:pt>
                <c:pt idx="43">
                  <c:v>44408</c:v>
                </c:pt>
                <c:pt idx="44">
                  <c:v>44439</c:v>
                </c:pt>
                <c:pt idx="45">
                  <c:v>44469</c:v>
                </c:pt>
                <c:pt idx="46">
                  <c:v>44500</c:v>
                </c:pt>
                <c:pt idx="47">
                  <c:v>44530</c:v>
                </c:pt>
                <c:pt idx="48">
                  <c:v>44561</c:v>
                </c:pt>
              </c:numCache>
            </c:numRef>
          </c:cat>
          <c:val>
            <c:numRef>
              <c:f>R_1!$E$50:$BA$50</c:f>
              <c:numCache>
                <c:formatCode>#,##0,,;\(#,##0,,\);\-</c:formatCode>
                <c:ptCount val="49"/>
                <c:pt idx="0">
                  <c:v>298442333</c:v>
                </c:pt>
                <c:pt idx="1">
                  <c:v>418035733</c:v>
                </c:pt>
                <c:pt idx="2">
                  <c:v>113528233</c:v>
                </c:pt>
                <c:pt idx="3">
                  <c:v>279183723</c:v>
                </c:pt>
                <c:pt idx="4">
                  <c:v>784182672</c:v>
                </c:pt>
                <c:pt idx="5">
                  <c:v>1377160262</c:v>
                </c:pt>
                <c:pt idx="6">
                  <c:v>1044938253</c:v>
                </c:pt>
                <c:pt idx="7">
                  <c:v>791609624</c:v>
                </c:pt>
                <c:pt idx="8">
                  <c:v>620205763</c:v>
                </c:pt>
                <c:pt idx="9">
                  <c:v>866544275</c:v>
                </c:pt>
                <c:pt idx="10">
                  <c:v>826150525</c:v>
                </c:pt>
                <c:pt idx="11">
                  <c:v>1008408697</c:v>
                </c:pt>
                <c:pt idx="12">
                  <c:v>495177629</c:v>
                </c:pt>
                <c:pt idx="13">
                  <c:v>188370281</c:v>
                </c:pt>
                <c:pt idx="14">
                  <c:v>383592254</c:v>
                </c:pt>
                <c:pt idx="15">
                  <c:v>810426912</c:v>
                </c:pt>
                <c:pt idx="16">
                  <c:v>1442654775</c:v>
                </c:pt>
                <c:pt idx="17">
                  <c:v>3033020802</c:v>
                </c:pt>
                <c:pt idx="18">
                  <c:v>350915782</c:v>
                </c:pt>
                <c:pt idx="19">
                  <c:v>323905875</c:v>
                </c:pt>
                <c:pt idx="20">
                  <c:v>143119346</c:v>
                </c:pt>
                <c:pt idx="21">
                  <c:v>552482587</c:v>
                </c:pt>
                <c:pt idx="22">
                  <c:v>1920981422</c:v>
                </c:pt>
                <c:pt idx="23">
                  <c:v>1821746279</c:v>
                </c:pt>
                <c:pt idx="24">
                  <c:v>3046562060</c:v>
                </c:pt>
                <c:pt idx="25">
                  <c:v>1447594400</c:v>
                </c:pt>
                <c:pt idx="26">
                  <c:v>2094505955</c:v>
                </c:pt>
                <c:pt idx="27">
                  <c:v>433370948</c:v>
                </c:pt>
                <c:pt idx="28">
                  <c:v>750696914</c:v>
                </c:pt>
                <c:pt idx="29">
                  <c:v>650193500</c:v>
                </c:pt>
                <c:pt idx="30">
                  <c:v>1352529411</c:v>
                </c:pt>
                <c:pt idx="31">
                  <c:v>2123501754</c:v>
                </c:pt>
                <c:pt idx="32">
                  <c:v>1741615570</c:v>
                </c:pt>
                <c:pt idx="33">
                  <c:v>2451832807</c:v>
                </c:pt>
                <c:pt idx="34">
                  <c:v>2705777575</c:v>
                </c:pt>
                <c:pt idx="35">
                  <c:v>1889955725</c:v>
                </c:pt>
                <c:pt idx="36">
                  <c:v>3767444544</c:v>
                </c:pt>
                <c:pt idx="37">
                  <c:v>1311335854</c:v>
                </c:pt>
                <c:pt idx="38">
                  <c:v>1625205185</c:v>
                </c:pt>
                <c:pt idx="39">
                  <c:v>2664721233</c:v>
                </c:pt>
                <c:pt idx="40">
                  <c:v>2912691539</c:v>
                </c:pt>
                <c:pt idx="41">
                  <c:v>4508138314</c:v>
                </c:pt>
                <c:pt idx="42">
                  <c:v>842018378</c:v>
                </c:pt>
                <c:pt idx="43">
                  <c:v>954228883</c:v>
                </c:pt>
                <c:pt idx="44">
                  <c:v>-676173414</c:v>
                </c:pt>
                <c:pt idx="45">
                  <c:v>653593129</c:v>
                </c:pt>
                <c:pt idx="46">
                  <c:v>3920106199</c:v>
                </c:pt>
                <c:pt idx="47">
                  <c:v>5498404958</c:v>
                </c:pt>
                <c:pt idx="48">
                  <c:v>4585548666</c:v>
                </c:pt>
              </c:numCache>
            </c:numRef>
          </c:val>
          <c:extLst>
            <c:ext xmlns:c16="http://schemas.microsoft.com/office/drawing/2014/chart" uri="{C3380CC4-5D6E-409C-BE32-E72D297353CC}">
              <c16:uniqueId val="{00000000-1F9B-4698-8A91-8E5F97A25A12}"/>
            </c:ext>
          </c:extLst>
        </c:ser>
        <c:ser>
          <c:idx val="1"/>
          <c:order val="1"/>
          <c:tx>
            <c:strRef>
              <c:f>R_1!$B$51:$D$51</c:f>
              <c:strCache>
                <c:ptCount val="3"/>
                <c:pt idx="0">
                  <c:v>대손충당금</c:v>
                </c:pt>
              </c:strCache>
            </c:strRef>
          </c:tx>
          <c:spPr>
            <a:solidFill>
              <a:schemeClr val="accent2"/>
            </a:solidFill>
            <a:ln>
              <a:noFill/>
            </a:ln>
            <a:effectLst/>
          </c:spPr>
          <c:invertIfNegative val="0"/>
          <c:cat>
            <c:numRef>
              <c:f>R_1!$E$49:$BA$49</c:f>
              <c:numCache>
                <c:formatCode>m/d/yyyy</c:formatCode>
                <c:ptCount val="49"/>
                <c:pt idx="0">
                  <c:v>43100</c:v>
                </c:pt>
                <c:pt idx="1">
                  <c:v>43131</c:v>
                </c:pt>
                <c:pt idx="2">
                  <c:v>43159</c:v>
                </c:pt>
                <c:pt idx="3">
                  <c:v>43190</c:v>
                </c:pt>
                <c:pt idx="4">
                  <c:v>43220</c:v>
                </c:pt>
                <c:pt idx="5">
                  <c:v>43251</c:v>
                </c:pt>
                <c:pt idx="6">
                  <c:v>43281</c:v>
                </c:pt>
                <c:pt idx="7">
                  <c:v>43312</c:v>
                </c:pt>
                <c:pt idx="8">
                  <c:v>43343</c:v>
                </c:pt>
                <c:pt idx="9">
                  <c:v>43373</c:v>
                </c:pt>
                <c:pt idx="10">
                  <c:v>43404</c:v>
                </c:pt>
                <c:pt idx="11">
                  <c:v>43434</c:v>
                </c:pt>
                <c:pt idx="12">
                  <c:v>43465</c:v>
                </c:pt>
                <c:pt idx="13">
                  <c:v>43496</c:v>
                </c:pt>
                <c:pt idx="14">
                  <c:v>43524</c:v>
                </c:pt>
                <c:pt idx="15">
                  <c:v>43555</c:v>
                </c:pt>
                <c:pt idx="16">
                  <c:v>43585</c:v>
                </c:pt>
                <c:pt idx="17">
                  <c:v>43616</c:v>
                </c:pt>
                <c:pt idx="18">
                  <c:v>43646</c:v>
                </c:pt>
                <c:pt idx="19">
                  <c:v>43677</c:v>
                </c:pt>
                <c:pt idx="20">
                  <c:v>43708</c:v>
                </c:pt>
                <c:pt idx="21">
                  <c:v>43738</c:v>
                </c:pt>
                <c:pt idx="22">
                  <c:v>43769</c:v>
                </c:pt>
                <c:pt idx="23">
                  <c:v>43799</c:v>
                </c:pt>
                <c:pt idx="24">
                  <c:v>43830</c:v>
                </c:pt>
                <c:pt idx="25">
                  <c:v>43861</c:v>
                </c:pt>
                <c:pt idx="26">
                  <c:v>43890</c:v>
                </c:pt>
                <c:pt idx="27">
                  <c:v>43921</c:v>
                </c:pt>
                <c:pt idx="28">
                  <c:v>43951</c:v>
                </c:pt>
                <c:pt idx="29">
                  <c:v>43982</c:v>
                </c:pt>
                <c:pt idx="30">
                  <c:v>44012</c:v>
                </c:pt>
                <c:pt idx="31">
                  <c:v>44043</c:v>
                </c:pt>
                <c:pt idx="32">
                  <c:v>44074</c:v>
                </c:pt>
                <c:pt idx="33">
                  <c:v>44104</c:v>
                </c:pt>
                <c:pt idx="34">
                  <c:v>44135</c:v>
                </c:pt>
                <c:pt idx="35">
                  <c:v>44165</c:v>
                </c:pt>
                <c:pt idx="36">
                  <c:v>44196</c:v>
                </c:pt>
                <c:pt idx="37">
                  <c:v>44227</c:v>
                </c:pt>
                <c:pt idx="38">
                  <c:v>44255</c:v>
                </c:pt>
                <c:pt idx="39">
                  <c:v>44286</c:v>
                </c:pt>
                <c:pt idx="40">
                  <c:v>44316</c:v>
                </c:pt>
                <c:pt idx="41">
                  <c:v>44347</c:v>
                </c:pt>
                <c:pt idx="42">
                  <c:v>44377</c:v>
                </c:pt>
                <c:pt idx="43">
                  <c:v>44408</c:v>
                </c:pt>
                <c:pt idx="44">
                  <c:v>44439</c:v>
                </c:pt>
                <c:pt idx="45">
                  <c:v>44469</c:v>
                </c:pt>
                <c:pt idx="46">
                  <c:v>44500</c:v>
                </c:pt>
                <c:pt idx="47">
                  <c:v>44530</c:v>
                </c:pt>
                <c:pt idx="48">
                  <c:v>44561</c:v>
                </c:pt>
              </c:numCache>
            </c:numRef>
          </c:cat>
          <c:val>
            <c:numRef>
              <c:f>R_1!$E$51:$BA$51</c:f>
              <c:numCache>
                <c:formatCode>#,##0,,;\(#,##0,,\);\-</c:formatCode>
                <c:ptCount val="49"/>
                <c:pt idx="0">
                  <c:v>-4852549</c:v>
                </c:pt>
                <c:pt idx="1">
                  <c:v>-4852549</c:v>
                </c:pt>
                <c:pt idx="2">
                  <c:v>-4852549</c:v>
                </c:pt>
                <c:pt idx="3">
                  <c:v>-4852549</c:v>
                </c:pt>
                <c:pt idx="4">
                  <c:v>-4852549</c:v>
                </c:pt>
                <c:pt idx="5">
                  <c:v>-4852549</c:v>
                </c:pt>
                <c:pt idx="6">
                  <c:v>-4852549</c:v>
                </c:pt>
                <c:pt idx="7">
                  <c:v>-4852549</c:v>
                </c:pt>
                <c:pt idx="8">
                  <c:v>-4852549</c:v>
                </c:pt>
                <c:pt idx="9">
                  <c:v>-4852549</c:v>
                </c:pt>
                <c:pt idx="10">
                  <c:v>-4852549</c:v>
                </c:pt>
                <c:pt idx="11">
                  <c:v>-4852549</c:v>
                </c:pt>
                <c:pt idx="12">
                  <c:v>-4951776</c:v>
                </c:pt>
                <c:pt idx="13">
                  <c:v>-4951776</c:v>
                </c:pt>
                <c:pt idx="14">
                  <c:v>-4951776</c:v>
                </c:pt>
                <c:pt idx="15">
                  <c:v>-4951776</c:v>
                </c:pt>
                <c:pt idx="16">
                  <c:v>-4951776</c:v>
                </c:pt>
                <c:pt idx="17">
                  <c:v>-4951776</c:v>
                </c:pt>
                <c:pt idx="18">
                  <c:v>-4951776</c:v>
                </c:pt>
                <c:pt idx="19">
                  <c:v>-4951776</c:v>
                </c:pt>
                <c:pt idx="20">
                  <c:v>-4951776</c:v>
                </c:pt>
                <c:pt idx="21">
                  <c:v>-4951776</c:v>
                </c:pt>
                <c:pt idx="22">
                  <c:v>-4951776</c:v>
                </c:pt>
                <c:pt idx="23">
                  <c:v>-4951776</c:v>
                </c:pt>
                <c:pt idx="24">
                  <c:v>-4951776</c:v>
                </c:pt>
                <c:pt idx="25">
                  <c:v>-4951776</c:v>
                </c:pt>
                <c:pt idx="26">
                  <c:v>-4951776</c:v>
                </c:pt>
                <c:pt idx="27">
                  <c:v>-4951776</c:v>
                </c:pt>
                <c:pt idx="28">
                  <c:v>-4951776</c:v>
                </c:pt>
                <c:pt idx="29">
                  <c:v>-4951776</c:v>
                </c:pt>
                <c:pt idx="30">
                  <c:v>-4951776</c:v>
                </c:pt>
                <c:pt idx="31">
                  <c:v>-4951776</c:v>
                </c:pt>
                <c:pt idx="32">
                  <c:v>-4951776</c:v>
                </c:pt>
                <c:pt idx="33">
                  <c:v>-4951776</c:v>
                </c:pt>
                <c:pt idx="34">
                  <c:v>-4951776</c:v>
                </c:pt>
                <c:pt idx="35">
                  <c:v>-4951776</c:v>
                </c:pt>
                <c:pt idx="36">
                  <c:v>-4951776</c:v>
                </c:pt>
                <c:pt idx="37">
                  <c:v>-4951776</c:v>
                </c:pt>
                <c:pt idx="38">
                  <c:v>-4951776</c:v>
                </c:pt>
                <c:pt idx="39">
                  <c:v>-4951776</c:v>
                </c:pt>
                <c:pt idx="40">
                  <c:v>-4951776</c:v>
                </c:pt>
                <c:pt idx="41">
                  <c:v>-4951776</c:v>
                </c:pt>
                <c:pt idx="42">
                  <c:v>-4951776</c:v>
                </c:pt>
                <c:pt idx="43">
                  <c:v>-4951776</c:v>
                </c:pt>
                <c:pt idx="44">
                  <c:v>-4951776</c:v>
                </c:pt>
                <c:pt idx="45">
                  <c:v>-4951776</c:v>
                </c:pt>
                <c:pt idx="46">
                  <c:v>-4951776</c:v>
                </c:pt>
                <c:pt idx="47">
                  <c:v>-4951776</c:v>
                </c:pt>
                <c:pt idx="48">
                  <c:v>-4951776</c:v>
                </c:pt>
              </c:numCache>
            </c:numRef>
          </c:val>
          <c:extLst>
            <c:ext xmlns:c16="http://schemas.microsoft.com/office/drawing/2014/chart" uri="{C3380CC4-5D6E-409C-BE32-E72D297353CC}">
              <c16:uniqueId val="{00000001-1F9B-4698-8A91-8E5F97A25A12}"/>
            </c:ext>
          </c:extLst>
        </c:ser>
        <c:ser>
          <c:idx val="2"/>
          <c:order val="2"/>
          <c:tx>
            <c:strRef>
              <c:f>R_1!$B$52:$D$52</c:f>
              <c:strCache>
                <c:ptCount val="3"/>
                <c:pt idx="0">
                  <c:v>선수금</c:v>
                </c:pt>
              </c:strCache>
            </c:strRef>
          </c:tx>
          <c:spPr>
            <a:solidFill>
              <a:schemeClr val="accent3"/>
            </a:solidFill>
            <a:ln>
              <a:noFill/>
            </a:ln>
            <a:effectLst/>
          </c:spPr>
          <c:invertIfNegative val="0"/>
          <c:cat>
            <c:numRef>
              <c:f>R_1!$E$49:$BA$49</c:f>
              <c:numCache>
                <c:formatCode>m/d/yyyy</c:formatCode>
                <c:ptCount val="49"/>
                <c:pt idx="0">
                  <c:v>43100</c:v>
                </c:pt>
                <c:pt idx="1">
                  <c:v>43131</c:v>
                </c:pt>
                <c:pt idx="2">
                  <c:v>43159</c:v>
                </c:pt>
                <c:pt idx="3">
                  <c:v>43190</c:v>
                </c:pt>
                <c:pt idx="4">
                  <c:v>43220</c:v>
                </c:pt>
                <c:pt idx="5">
                  <c:v>43251</c:v>
                </c:pt>
                <c:pt idx="6">
                  <c:v>43281</c:v>
                </c:pt>
                <c:pt idx="7">
                  <c:v>43312</c:v>
                </c:pt>
                <c:pt idx="8">
                  <c:v>43343</c:v>
                </c:pt>
                <c:pt idx="9">
                  <c:v>43373</c:v>
                </c:pt>
                <c:pt idx="10">
                  <c:v>43404</c:v>
                </c:pt>
                <c:pt idx="11">
                  <c:v>43434</c:v>
                </c:pt>
                <c:pt idx="12">
                  <c:v>43465</c:v>
                </c:pt>
                <c:pt idx="13">
                  <c:v>43496</c:v>
                </c:pt>
                <c:pt idx="14">
                  <c:v>43524</c:v>
                </c:pt>
                <c:pt idx="15">
                  <c:v>43555</c:v>
                </c:pt>
                <c:pt idx="16">
                  <c:v>43585</c:v>
                </c:pt>
                <c:pt idx="17">
                  <c:v>43616</c:v>
                </c:pt>
                <c:pt idx="18">
                  <c:v>43646</c:v>
                </c:pt>
                <c:pt idx="19">
                  <c:v>43677</c:v>
                </c:pt>
                <c:pt idx="20">
                  <c:v>43708</c:v>
                </c:pt>
                <c:pt idx="21">
                  <c:v>43738</c:v>
                </c:pt>
                <c:pt idx="22">
                  <c:v>43769</c:v>
                </c:pt>
                <c:pt idx="23">
                  <c:v>43799</c:v>
                </c:pt>
                <c:pt idx="24">
                  <c:v>43830</c:v>
                </c:pt>
                <c:pt idx="25">
                  <c:v>43861</c:v>
                </c:pt>
                <c:pt idx="26">
                  <c:v>43890</c:v>
                </c:pt>
                <c:pt idx="27">
                  <c:v>43921</c:v>
                </c:pt>
                <c:pt idx="28">
                  <c:v>43951</c:v>
                </c:pt>
                <c:pt idx="29">
                  <c:v>43982</c:v>
                </c:pt>
                <c:pt idx="30">
                  <c:v>44012</c:v>
                </c:pt>
                <c:pt idx="31">
                  <c:v>44043</c:v>
                </c:pt>
                <c:pt idx="32">
                  <c:v>44074</c:v>
                </c:pt>
                <c:pt idx="33">
                  <c:v>44104</c:v>
                </c:pt>
                <c:pt idx="34">
                  <c:v>44135</c:v>
                </c:pt>
                <c:pt idx="35">
                  <c:v>44165</c:v>
                </c:pt>
                <c:pt idx="36">
                  <c:v>44196</c:v>
                </c:pt>
                <c:pt idx="37">
                  <c:v>44227</c:v>
                </c:pt>
                <c:pt idx="38">
                  <c:v>44255</c:v>
                </c:pt>
                <c:pt idx="39">
                  <c:v>44286</c:v>
                </c:pt>
                <c:pt idx="40">
                  <c:v>44316</c:v>
                </c:pt>
                <c:pt idx="41">
                  <c:v>44347</c:v>
                </c:pt>
                <c:pt idx="42">
                  <c:v>44377</c:v>
                </c:pt>
                <c:pt idx="43">
                  <c:v>44408</c:v>
                </c:pt>
                <c:pt idx="44">
                  <c:v>44439</c:v>
                </c:pt>
                <c:pt idx="45">
                  <c:v>44469</c:v>
                </c:pt>
                <c:pt idx="46">
                  <c:v>44500</c:v>
                </c:pt>
                <c:pt idx="47">
                  <c:v>44530</c:v>
                </c:pt>
                <c:pt idx="48">
                  <c:v>44561</c:v>
                </c:pt>
              </c:numCache>
            </c:numRef>
          </c:cat>
          <c:val>
            <c:numRef>
              <c:f>R_1!$E$52:$BA$52</c:f>
              <c:numCache>
                <c:formatCode>#,##0,,;\(#,##0,,\);\-</c:formatCode>
                <c:ptCount val="4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-440218900</c:v>
                </c:pt>
                <c:pt idx="37">
                  <c:v>0</c:v>
                </c:pt>
                <c:pt idx="38">
                  <c:v>0</c:v>
                </c:pt>
                <c:pt idx="39">
                  <c:v>0</c:v>
                </c:pt>
                <c:pt idx="40">
                  <c:v>0</c:v>
                </c:pt>
                <c:pt idx="41">
                  <c:v>0</c:v>
                </c:pt>
                <c:pt idx="42">
                  <c:v>0</c:v>
                </c:pt>
                <c:pt idx="43">
                  <c:v>0</c:v>
                </c:pt>
                <c:pt idx="44">
                  <c:v>0</c:v>
                </c:pt>
                <c:pt idx="45">
                  <c:v>0</c:v>
                </c:pt>
                <c:pt idx="46">
                  <c:v>0</c:v>
                </c:pt>
                <c:pt idx="47">
                  <c:v>-572000000</c:v>
                </c:pt>
                <c:pt idx="48">
                  <c:v>-5301920200</c:v>
                </c:pt>
              </c:numCache>
            </c:numRef>
          </c:val>
          <c:extLst>
            <c:ext xmlns:c16="http://schemas.microsoft.com/office/drawing/2014/chart" uri="{C3380CC4-5D6E-409C-BE32-E72D297353CC}">
              <c16:uniqueId val="{00000002-1F9B-4698-8A91-8E5F97A25A12}"/>
            </c:ext>
          </c:extLst>
        </c:ser>
        <c:ser>
          <c:idx val="3"/>
          <c:order val="3"/>
          <c:tx>
            <c:strRef>
              <c:f>R_1!$B$53:$D$53</c:f>
              <c:strCache>
                <c:ptCount val="3"/>
                <c:pt idx="0">
                  <c:v>외상매입금</c:v>
                </c:pt>
              </c:strCache>
            </c:strRef>
          </c:tx>
          <c:spPr>
            <a:solidFill>
              <a:schemeClr val="accent4"/>
            </a:solidFill>
            <a:ln>
              <a:noFill/>
            </a:ln>
            <a:effectLst/>
          </c:spPr>
          <c:invertIfNegative val="0"/>
          <c:cat>
            <c:numRef>
              <c:f>R_1!$E$49:$BA$49</c:f>
              <c:numCache>
                <c:formatCode>m/d/yyyy</c:formatCode>
                <c:ptCount val="49"/>
                <c:pt idx="0">
                  <c:v>43100</c:v>
                </c:pt>
                <c:pt idx="1">
                  <c:v>43131</c:v>
                </c:pt>
                <c:pt idx="2">
                  <c:v>43159</c:v>
                </c:pt>
                <c:pt idx="3">
                  <c:v>43190</c:v>
                </c:pt>
                <c:pt idx="4">
                  <c:v>43220</c:v>
                </c:pt>
                <c:pt idx="5">
                  <c:v>43251</c:v>
                </c:pt>
                <c:pt idx="6">
                  <c:v>43281</c:v>
                </c:pt>
                <c:pt idx="7">
                  <c:v>43312</c:v>
                </c:pt>
                <c:pt idx="8">
                  <c:v>43343</c:v>
                </c:pt>
                <c:pt idx="9">
                  <c:v>43373</c:v>
                </c:pt>
                <c:pt idx="10">
                  <c:v>43404</c:v>
                </c:pt>
                <c:pt idx="11">
                  <c:v>43434</c:v>
                </c:pt>
                <c:pt idx="12">
                  <c:v>43465</c:v>
                </c:pt>
                <c:pt idx="13">
                  <c:v>43496</c:v>
                </c:pt>
                <c:pt idx="14">
                  <c:v>43524</c:v>
                </c:pt>
                <c:pt idx="15">
                  <c:v>43555</c:v>
                </c:pt>
                <c:pt idx="16">
                  <c:v>43585</c:v>
                </c:pt>
                <c:pt idx="17">
                  <c:v>43616</c:v>
                </c:pt>
                <c:pt idx="18">
                  <c:v>43646</c:v>
                </c:pt>
                <c:pt idx="19">
                  <c:v>43677</c:v>
                </c:pt>
                <c:pt idx="20">
                  <c:v>43708</c:v>
                </c:pt>
                <c:pt idx="21">
                  <c:v>43738</c:v>
                </c:pt>
                <c:pt idx="22">
                  <c:v>43769</c:v>
                </c:pt>
                <c:pt idx="23">
                  <c:v>43799</c:v>
                </c:pt>
                <c:pt idx="24">
                  <c:v>43830</c:v>
                </c:pt>
                <c:pt idx="25">
                  <c:v>43861</c:v>
                </c:pt>
                <c:pt idx="26">
                  <c:v>43890</c:v>
                </c:pt>
                <c:pt idx="27">
                  <c:v>43921</c:v>
                </c:pt>
                <c:pt idx="28">
                  <c:v>43951</c:v>
                </c:pt>
                <c:pt idx="29">
                  <c:v>43982</c:v>
                </c:pt>
                <c:pt idx="30">
                  <c:v>44012</c:v>
                </c:pt>
                <c:pt idx="31">
                  <c:v>44043</c:v>
                </c:pt>
                <c:pt idx="32">
                  <c:v>44074</c:v>
                </c:pt>
                <c:pt idx="33">
                  <c:v>44104</c:v>
                </c:pt>
                <c:pt idx="34">
                  <c:v>44135</c:v>
                </c:pt>
                <c:pt idx="35">
                  <c:v>44165</c:v>
                </c:pt>
                <c:pt idx="36">
                  <c:v>44196</c:v>
                </c:pt>
                <c:pt idx="37">
                  <c:v>44227</c:v>
                </c:pt>
                <c:pt idx="38">
                  <c:v>44255</c:v>
                </c:pt>
                <c:pt idx="39">
                  <c:v>44286</c:v>
                </c:pt>
                <c:pt idx="40">
                  <c:v>44316</c:v>
                </c:pt>
                <c:pt idx="41">
                  <c:v>44347</c:v>
                </c:pt>
                <c:pt idx="42">
                  <c:v>44377</c:v>
                </c:pt>
                <c:pt idx="43">
                  <c:v>44408</c:v>
                </c:pt>
                <c:pt idx="44">
                  <c:v>44439</c:v>
                </c:pt>
                <c:pt idx="45">
                  <c:v>44469</c:v>
                </c:pt>
                <c:pt idx="46">
                  <c:v>44500</c:v>
                </c:pt>
                <c:pt idx="47">
                  <c:v>44530</c:v>
                </c:pt>
                <c:pt idx="48">
                  <c:v>44561</c:v>
                </c:pt>
              </c:numCache>
            </c:numRef>
          </c:cat>
          <c:val>
            <c:numRef>
              <c:f>R_1!$E$53:$BA$53</c:f>
              <c:numCache>
                <c:formatCode>#,##0,,;\(#,##0,,\);\-</c:formatCode>
                <c:ptCount val="49"/>
                <c:pt idx="0">
                  <c:v>-201181233</c:v>
                </c:pt>
                <c:pt idx="1">
                  <c:v>-120225321</c:v>
                </c:pt>
                <c:pt idx="2">
                  <c:v>-92617259</c:v>
                </c:pt>
                <c:pt idx="3">
                  <c:v>-117875662</c:v>
                </c:pt>
                <c:pt idx="4">
                  <c:v>-202051674</c:v>
                </c:pt>
                <c:pt idx="5">
                  <c:v>-667590777</c:v>
                </c:pt>
                <c:pt idx="6">
                  <c:v>-1003125646</c:v>
                </c:pt>
                <c:pt idx="7">
                  <c:v>-817741444</c:v>
                </c:pt>
                <c:pt idx="8">
                  <c:v>-239250994</c:v>
                </c:pt>
                <c:pt idx="9">
                  <c:v>-403382877</c:v>
                </c:pt>
                <c:pt idx="10">
                  <c:v>-302962357</c:v>
                </c:pt>
                <c:pt idx="11">
                  <c:v>-546564371</c:v>
                </c:pt>
                <c:pt idx="12">
                  <c:v>-413009619</c:v>
                </c:pt>
                <c:pt idx="13">
                  <c:v>-103940275</c:v>
                </c:pt>
                <c:pt idx="14">
                  <c:v>-78604467</c:v>
                </c:pt>
                <c:pt idx="15">
                  <c:v>-474817896</c:v>
                </c:pt>
                <c:pt idx="16">
                  <c:v>-951079506</c:v>
                </c:pt>
                <c:pt idx="17">
                  <c:v>-2468795248</c:v>
                </c:pt>
                <c:pt idx="18">
                  <c:v>-1430821652</c:v>
                </c:pt>
                <c:pt idx="19">
                  <c:v>-861231888</c:v>
                </c:pt>
                <c:pt idx="20">
                  <c:v>-350850458</c:v>
                </c:pt>
                <c:pt idx="21">
                  <c:v>-58924523</c:v>
                </c:pt>
                <c:pt idx="22">
                  <c:v>-973800470</c:v>
                </c:pt>
                <c:pt idx="23">
                  <c:v>-1881022147</c:v>
                </c:pt>
                <c:pt idx="24">
                  <c:v>-2684323831</c:v>
                </c:pt>
                <c:pt idx="25">
                  <c:v>-969622400</c:v>
                </c:pt>
                <c:pt idx="26">
                  <c:v>-1591603476</c:v>
                </c:pt>
                <c:pt idx="27">
                  <c:v>-189077775</c:v>
                </c:pt>
                <c:pt idx="28">
                  <c:v>-167557049</c:v>
                </c:pt>
                <c:pt idx="29">
                  <c:v>-1006785925</c:v>
                </c:pt>
                <c:pt idx="30">
                  <c:v>-671506093</c:v>
                </c:pt>
                <c:pt idx="31">
                  <c:v>-1083807516</c:v>
                </c:pt>
                <c:pt idx="32">
                  <c:v>-680225212</c:v>
                </c:pt>
                <c:pt idx="33">
                  <c:v>-449915058</c:v>
                </c:pt>
                <c:pt idx="34">
                  <c:v>217778411</c:v>
                </c:pt>
                <c:pt idx="35">
                  <c:v>14121873</c:v>
                </c:pt>
                <c:pt idx="36">
                  <c:v>-2809657023</c:v>
                </c:pt>
                <c:pt idx="37">
                  <c:v>-1579431275</c:v>
                </c:pt>
                <c:pt idx="38">
                  <c:v>-738393780</c:v>
                </c:pt>
                <c:pt idx="39">
                  <c:v>-1402526815</c:v>
                </c:pt>
                <c:pt idx="40">
                  <c:v>-2015265165</c:v>
                </c:pt>
                <c:pt idx="41">
                  <c:v>-3598958316</c:v>
                </c:pt>
                <c:pt idx="42">
                  <c:v>-5602983648</c:v>
                </c:pt>
                <c:pt idx="43">
                  <c:v>-3759703796</c:v>
                </c:pt>
                <c:pt idx="44">
                  <c:v>-3221565033</c:v>
                </c:pt>
                <c:pt idx="45">
                  <c:v>-1025481983</c:v>
                </c:pt>
                <c:pt idx="46">
                  <c:v>-1704943343</c:v>
                </c:pt>
                <c:pt idx="47">
                  <c:v>-4028539349</c:v>
                </c:pt>
                <c:pt idx="48">
                  <c:v>-3449179672</c:v>
                </c:pt>
              </c:numCache>
            </c:numRef>
          </c:val>
          <c:extLst>
            <c:ext xmlns:c16="http://schemas.microsoft.com/office/drawing/2014/chart" uri="{C3380CC4-5D6E-409C-BE32-E72D297353CC}">
              <c16:uniqueId val="{00000003-1F9B-4698-8A91-8E5F97A25A12}"/>
            </c:ext>
          </c:extLst>
        </c:ser>
        <c:ser>
          <c:idx val="4"/>
          <c:order val="4"/>
          <c:tx>
            <c:strRef>
              <c:f>R_1!$B$54:$D$54</c:f>
              <c:strCache>
                <c:ptCount val="3"/>
                <c:pt idx="0">
                  <c:v>선급금</c:v>
                </c:pt>
              </c:strCache>
            </c:strRef>
          </c:tx>
          <c:spPr>
            <a:solidFill>
              <a:srgbClr val="483698"/>
            </a:solidFill>
            <a:ln>
              <a:noFill/>
            </a:ln>
            <a:effectLst/>
          </c:spPr>
          <c:invertIfNegative val="0"/>
          <c:cat>
            <c:numRef>
              <c:f>R_1!$E$49:$BA$49</c:f>
              <c:numCache>
                <c:formatCode>m/d/yyyy</c:formatCode>
                <c:ptCount val="49"/>
                <c:pt idx="0">
                  <c:v>43100</c:v>
                </c:pt>
                <c:pt idx="1">
                  <c:v>43131</c:v>
                </c:pt>
                <c:pt idx="2">
                  <c:v>43159</c:v>
                </c:pt>
                <c:pt idx="3">
                  <c:v>43190</c:v>
                </c:pt>
                <c:pt idx="4">
                  <c:v>43220</c:v>
                </c:pt>
                <c:pt idx="5">
                  <c:v>43251</c:v>
                </c:pt>
                <c:pt idx="6">
                  <c:v>43281</c:v>
                </c:pt>
                <c:pt idx="7">
                  <c:v>43312</c:v>
                </c:pt>
                <c:pt idx="8">
                  <c:v>43343</c:v>
                </c:pt>
                <c:pt idx="9">
                  <c:v>43373</c:v>
                </c:pt>
                <c:pt idx="10">
                  <c:v>43404</c:v>
                </c:pt>
                <c:pt idx="11">
                  <c:v>43434</c:v>
                </c:pt>
                <c:pt idx="12">
                  <c:v>43465</c:v>
                </c:pt>
                <c:pt idx="13">
                  <c:v>43496</c:v>
                </c:pt>
                <c:pt idx="14">
                  <c:v>43524</c:v>
                </c:pt>
                <c:pt idx="15">
                  <c:v>43555</c:v>
                </c:pt>
                <c:pt idx="16">
                  <c:v>43585</c:v>
                </c:pt>
                <c:pt idx="17">
                  <c:v>43616</c:v>
                </c:pt>
                <c:pt idx="18">
                  <c:v>43646</c:v>
                </c:pt>
                <c:pt idx="19">
                  <c:v>43677</c:v>
                </c:pt>
                <c:pt idx="20">
                  <c:v>43708</c:v>
                </c:pt>
                <c:pt idx="21">
                  <c:v>43738</c:v>
                </c:pt>
                <c:pt idx="22">
                  <c:v>43769</c:v>
                </c:pt>
                <c:pt idx="23">
                  <c:v>43799</c:v>
                </c:pt>
                <c:pt idx="24">
                  <c:v>43830</c:v>
                </c:pt>
                <c:pt idx="25">
                  <c:v>43861</c:v>
                </c:pt>
                <c:pt idx="26">
                  <c:v>43890</c:v>
                </c:pt>
                <c:pt idx="27">
                  <c:v>43921</c:v>
                </c:pt>
                <c:pt idx="28">
                  <c:v>43951</c:v>
                </c:pt>
                <c:pt idx="29">
                  <c:v>43982</c:v>
                </c:pt>
                <c:pt idx="30">
                  <c:v>44012</c:v>
                </c:pt>
                <c:pt idx="31">
                  <c:v>44043</c:v>
                </c:pt>
                <c:pt idx="32">
                  <c:v>44074</c:v>
                </c:pt>
                <c:pt idx="33">
                  <c:v>44104</c:v>
                </c:pt>
                <c:pt idx="34">
                  <c:v>44135</c:v>
                </c:pt>
                <c:pt idx="35">
                  <c:v>44165</c:v>
                </c:pt>
                <c:pt idx="36">
                  <c:v>44196</c:v>
                </c:pt>
                <c:pt idx="37">
                  <c:v>44227</c:v>
                </c:pt>
                <c:pt idx="38">
                  <c:v>44255</c:v>
                </c:pt>
                <c:pt idx="39">
                  <c:v>44286</c:v>
                </c:pt>
                <c:pt idx="40">
                  <c:v>44316</c:v>
                </c:pt>
                <c:pt idx="41">
                  <c:v>44347</c:v>
                </c:pt>
                <c:pt idx="42">
                  <c:v>44377</c:v>
                </c:pt>
                <c:pt idx="43">
                  <c:v>44408</c:v>
                </c:pt>
                <c:pt idx="44">
                  <c:v>44439</c:v>
                </c:pt>
                <c:pt idx="45">
                  <c:v>44469</c:v>
                </c:pt>
                <c:pt idx="46">
                  <c:v>44500</c:v>
                </c:pt>
                <c:pt idx="47">
                  <c:v>44530</c:v>
                </c:pt>
                <c:pt idx="48">
                  <c:v>44561</c:v>
                </c:pt>
              </c:numCache>
            </c:numRef>
          </c:cat>
          <c:val>
            <c:numRef>
              <c:f>R_1!$E$54:$BA$54</c:f>
              <c:numCache>
                <c:formatCode>#,##0,,;\(#,##0,,\);\-</c:formatCode>
                <c:ptCount val="4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114000</c:v>
                </c:pt>
                <c:pt idx="26">
                  <c:v>114000</c:v>
                </c:pt>
                <c:pt idx="27">
                  <c:v>132000</c:v>
                </c:pt>
                <c:pt idx="28">
                  <c:v>132000</c:v>
                </c:pt>
                <c:pt idx="29">
                  <c:v>137000</c:v>
                </c:pt>
                <c:pt idx="30">
                  <c:v>137000</c:v>
                </c:pt>
                <c:pt idx="31">
                  <c:v>137000</c:v>
                </c:pt>
                <c:pt idx="32">
                  <c:v>137000</c:v>
                </c:pt>
                <c:pt idx="33">
                  <c:v>137000</c:v>
                </c:pt>
                <c:pt idx="34">
                  <c:v>137000</c:v>
                </c:pt>
                <c:pt idx="35">
                  <c:v>142000</c:v>
                </c:pt>
                <c:pt idx="36">
                  <c:v>388442000</c:v>
                </c:pt>
                <c:pt idx="37">
                  <c:v>372000</c:v>
                </c:pt>
                <c:pt idx="38">
                  <c:v>372000</c:v>
                </c:pt>
                <c:pt idx="39">
                  <c:v>1949500</c:v>
                </c:pt>
                <c:pt idx="40">
                  <c:v>2829500</c:v>
                </c:pt>
                <c:pt idx="41">
                  <c:v>3789500</c:v>
                </c:pt>
                <c:pt idx="42">
                  <c:v>9879500</c:v>
                </c:pt>
                <c:pt idx="43">
                  <c:v>10999500</c:v>
                </c:pt>
                <c:pt idx="44">
                  <c:v>5050000</c:v>
                </c:pt>
                <c:pt idx="45">
                  <c:v>5050000</c:v>
                </c:pt>
                <c:pt idx="46">
                  <c:v>5050000</c:v>
                </c:pt>
                <c:pt idx="47">
                  <c:v>5050000</c:v>
                </c:pt>
                <c:pt idx="48">
                  <c:v>191548321</c:v>
                </c:pt>
              </c:numCache>
            </c:numRef>
          </c:val>
          <c:extLst>
            <c:ext xmlns:c16="http://schemas.microsoft.com/office/drawing/2014/chart" uri="{C3380CC4-5D6E-409C-BE32-E72D297353CC}">
              <c16:uniqueId val="{00000004-1F9B-4698-8A91-8E5F97A25A12}"/>
            </c:ext>
          </c:extLst>
        </c:ser>
        <c:dLbls>
          <c:showLegendKey val="0"/>
          <c:showVal val="0"/>
          <c:showCatName val="0"/>
          <c:showSerName val="0"/>
          <c:showPercent val="0"/>
          <c:showBubbleSize val="0"/>
        </c:dLbls>
        <c:gapWidth val="30"/>
        <c:overlap val="100"/>
        <c:axId val="1005406816"/>
        <c:axId val="1005417216"/>
      </c:barChart>
      <c:lineChart>
        <c:grouping val="standard"/>
        <c:varyColors val="0"/>
        <c:ser>
          <c:idx val="5"/>
          <c:order val="5"/>
          <c:tx>
            <c:strRef>
              <c:f>R_1!$B$55:$D$55</c:f>
              <c:strCache>
                <c:ptCount val="3"/>
                <c:pt idx="0">
                  <c:v>NWC</c:v>
                </c:pt>
              </c:strCache>
            </c:strRef>
          </c:tx>
          <c:spPr>
            <a:ln w="22225" cap="rnd">
              <a:solidFill>
                <a:srgbClr val="C00000"/>
              </a:solidFill>
              <a:prstDash val="solid"/>
              <a:round/>
            </a:ln>
            <a:effectLst/>
          </c:spPr>
          <c:marker>
            <c:symbol val="none"/>
          </c:marker>
          <c:dLbls>
            <c:dLbl>
              <c:idx val="0"/>
              <c:layout>
                <c:manualLayout>
                  <c:x val="-2.0079210112332917E-2"/>
                  <c:y val="-6.547619047619047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1F9B-4698-8A91-8E5F97A25A12}"/>
                </c:ext>
              </c:extLst>
            </c:dLbl>
            <c:dLbl>
              <c:idx val="12"/>
              <c:layout>
                <c:manualLayout>
                  <c:x val="-2.2947668699809035E-2"/>
                  <c:y val="-7.73809523809523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F9B-4698-8A91-8E5F97A25A12}"/>
                </c:ext>
              </c:extLst>
            </c:dLbl>
            <c:dLbl>
              <c:idx val="24"/>
              <c:layout>
                <c:manualLayout>
                  <c:x val="-3.1553044462237417E-2"/>
                  <c:y val="-0.14285690851143612"/>
                </c:manualLayout>
              </c:layout>
              <c:showLegendKey val="0"/>
              <c:showVal val="1"/>
              <c:showCatName val="0"/>
              <c:showSerName val="0"/>
              <c:showPercent val="0"/>
              <c:showBubbleSize val="0"/>
              <c:extLst>
                <c:ext xmlns:c15="http://schemas.microsoft.com/office/drawing/2012/chart" uri="{CE6537A1-D6FC-4f65-9D91-7224C49458BB}">
                  <c15:layout>
                    <c:manualLayout>
                      <c:w val="2.7752336833831548E-2"/>
                      <c:h val="7.2589520059992488E-2"/>
                    </c:manualLayout>
                  </c15:layout>
                </c:ext>
                <c:ext xmlns:c16="http://schemas.microsoft.com/office/drawing/2014/chart" uri="{C3380CC4-5D6E-409C-BE32-E72D297353CC}">
                  <c16:uniqueId val="{0000000A-1F9B-4698-8A91-8E5F97A25A12}"/>
                </c:ext>
              </c:extLst>
            </c:dLbl>
            <c:dLbl>
              <c:idx val="36"/>
              <c:layout>
                <c:manualLayout>
                  <c:x val="-3.2987273755975488E-2"/>
                  <c:y val="-0.16666690101237344"/>
                </c:manualLayout>
              </c:layout>
              <c:showLegendKey val="0"/>
              <c:showVal val="1"/>
              <c:showCatName val="0"/>
              <c:showSerName val="0"/>
              <c:showPercent val="0"/>
              <c:showBubbleSize val="0"/>
              <c:extLst>
                <c:ext xmlns:c15="http://schemas.microsoft.com/office/drawing/2012/chart" uri="{CE6537A1-D6FC-4f65-9D91-7224C49458BB}">
                  <c15:layout>
                    <c:manualLayout>
                      <c:w val="2.7752336833831548E-2"/>
                      <c:h val="7.2589520059992488E-2"/>
                    </c:manualLayout>
                  </c15:layout>
                </c:ext>
                <c:ext xmlns:c16="http://schemas.microsoft.com/office/drawing/2014/chart" uri="{C3380CC4-5D6E-409C-BE32-E72D297353CC}">
                  <c16:uniqueId val="{00000009-1F9B-4698-8A91-8E5F97A25A12}"/>
                </c:ext>
              </c:extLst>
            </c:dLbl>
            <c:dLbl>
              <c:idx val="48"/>
              <c:layout>
                <c:manualLayout>
                  <c:x val="0"/>
                  <c:y val="2.380952380952380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F9B-4698-8A91-8E5F97A25A12}"/>
                </c:ext>
              </c:extLst>
            </c:dLbl>
            <c:spPr>
              <a:solidFill>
                <a:schemeClr val="bg1"/>
              </a:solidFill>
              <a:ln w="9525">
                <a:solidFill>
                  <a:srgbClr val="470A68"/>
                </a:solid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Arial" panose="020B0604020202020204" pitchFamily="34" charset="0"/>
                    <a:ea typeface="+mj-ea"/>
                    <a:cs typeface="Arial" panose="020B0604020202020204" pitchFamily="34" charset="0"/>
                  </a:defRPr>
                </a:pPr>
                <a:endParaRPr lang="ko-K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R_1!$E$49:$BA$49</c:f>
              <c:numCache>
                <c:formatCode>m/d/yyyy</c:formatCode>
                <c:ptCount val="49"/>
                <c:pt idx="0">
                  <c:v>43100</c:v>
                </c:pt>
                <c:pt idx="1">
                  <c:v>43131</c:v>
                </c:pt>
                <c:pt idx="2">
                  <c:v>43159</c:v>
                </c:pt>
                <c:pt idx="3">
                  <c:v>43190</c:v>
                </c:pt>
                <c:pt idx="4">
                  <c:v>43220</c:v>
                </c:pt>
                <c:pt idx="5">
                  <c:v>43251</c:v>
                </c:pt>
                <c:pt idx="6">
                  <c:v>43281</c:v>
                </c:pt>
                <c:pt idx="7">
                  <c:v>43312</c:v>
                </c:pt>
                <c:pt idx="8">
                  <c:v>43343</c:v>
                </c:pt>
                <c:pt idx="9">
                  <c:v>43373</c:v>
                </c:pt>
                <c:pt idx="10">
                  <c:v>43404</c:v>
                </c:pt>
                <c:pt idx="11">
                  <c:v>43434</c:v>
                </c:pt>
                <c:pt idx="12">
                  <c:v>43465</c:v>
                </c:pt>
                <c:pt idx="13">
                  <c:v>43496</c:v>
                </c:pt>
                <c:pt idx="14">
                  <c:v>43524</c:v>
                </c:pt>
                <c:pt idx="15">
                  <c:v>43555</c:v>
                </c:pt>
                <c:pt idx="16">
                  <c:v>43585</c:v>
                </c:pt>
                <c:pt idx="17">
                  <c:v>43616</c:v>
                </c:pt>
                <c:pt idx="18">
                  <c:v>43646</c:v>
                </c:pt>
                <c:pt idx="19">
                  <c:v>43677</c:v>
                </c:pt>
                <c:pt idx="20">
                  <c:v>43708</c:v>
                </c:pt>
                <c:pt idx="21">
                  <c:v>43738</c:v>
                </c:pt>
                <c:pt idx="22">
                  <c:v>43769</c:v>
                </c:pt>
                <c:pt idx="23">
                  <c:v>43799</c:v>
                </c:pt>
                <c:pt idx="24">
                  <c:v>43830</c:v>
                </c:pt>
                <c:pt idx="25">
                  <c:v>43861</c:v>
                </c:pt>
                <c:pt idx="26">
                  <c:v>43890</c:v>
                </c:pt>
                <c:pt idx="27">
                  <c:v>43921</c:v>
                </c:pt>
                <c:pt idx="28">
                  <c:v>43951</c:v>
                </c:pt>
                <c:pt idx="29">
                  <c:v>43982</c:v>
                </c:pt>
                <c:pt idx="30">
                  <c:v>44012</c:v>
                </c:pt>
                <c:pt idx="31">
                  <c:v>44043</c:v>
                </c:pt>
                <c:pt idx="32">
                  <c:v>44074</c:v>
                </c:pt>
                <c:pt idx="33">
                  <c:v>44104</c:v>
                </c:pt>
                <c:pt idx="34">
                  <c:v>44135</c:v>
                </c:pt>
                <c:pt idx="35">
                  <c:v>44165</c:v>
                </c:pt>
                <c:pt idx="36">
                  <c:v>44196</c:v>
                </c:pt>
                <c:pt idx="37">
                  <c:v>44227</c:v>
                </c:pt>
                <c:pt idx="38">
                  <c:v>44255</c:v>
                </c:pt>
                <c:pt idx="39">
                  <c:v>44286</c:v>
                </c:pt>
                <c:pt idx="40">
                  <c:v>44316</c:v>
                </c:pt>
                <c:pt idx="41">
                  <c:v>44347</c:v>
                </c:pt>
                <c:pt idx="42">
                  <c:v>44377</c:v>
                </c:pt>
                <c:pt idx="43">
                  <c:v>44408</c:v>
                </c:pt>
                <c:pt idx="44">
                  <c:v>44439</c:v>
                </c:pt>
                <c:pt idx="45">
                  <c:v>44469</c:v>
                </c:pt>
                <c:pt idx="46">
                  <c:v>44500</c:v>
                </c:pt>
                <c:pt idx="47">
                  <c:v>44530</c:v>
                </c:pt>
                <c:pt idx="48">
                  <c:v>44561</c:v>
                </c:pt>
              </c:numCache>
            </c:numRef>
          </c:cat>
          <c:val>
            <c:numRef>
              <c:f>R_1!$E$55:$BA$55</c:f>
              <c:numCache>
                <c:formatCode>#,##0,,;\(#,##0,,\);\-</c:formatCode>
                <c:ptCount val="49"/>
                <c:pt idx="0">
                  <c:v>92408551</c:v>
                </c:pt>
                <c:pt idx="1">
                  <c:v>292957863</c:v>
                </c:pt>
                <c:pt idx="2">
                  <c:v>16058425</c:v>
                </c:pt>
                <c:pt idx="3">
                  <c:v>156455512</c:v>
                </c:pt>
                <c:pt idx="4">
                  <c:v>577278449</c:v>
                </c:pt>
                <c:pt idx="5">
                  <c:v>704716936</c:v>
                </c:pt>
                <c:pt idx="6">
                  <c:v>36960058</c:v>
                </c:pt>
                <c:pt idx="7">
                  <c:v>-30984369</c:v>
                </c:pt>
                <c:pt idx="8">
                  <c:v>376102220</c:v>
                </c:pt>
                <c:pt idx="9">
                  <c:v>458308849</c:v>
                </c:pt>
                <c:pt idx="10">
                  <c:v>518335619</c:v>
                </c:pt>
                <c:pt idx="11">
                  <c:v>456991777</c:v>
                </c:pt>
                <c:pt idx="12">
                  <c:v>77216234</c:v>
                </c:pt>
                <c:pt idx="13">
                  <c:v>79478230</c:v>
                </c:pt>
                <c:pt idx="14">
                  <c:v>300036011</c:v>
                </c:pt>
                <c:pt idx="15">
                  <c:v>330657240</c:v>
                </c:pt>
                <c:pt idx="16">
                  <c:v>486623493</c:v>
                </c:pt>
                <c:pt idx="17">
                  <c:v>559273778</c:v>
                </c:pt>
                <c:pt idx="18">
                  <c:v>-1084857646</c:v>
                </c:pt>
                <c:pt idx="19">
                  <c:v>-542277789</c:v>
                </c:pt>
                <c:pt idx="20">
                  <c:v>-212682888</c:v>
                </c:pt>
                <c:pt idx="21">
                  <c:v>488606288</c:v>
                </c:pt>
                <c:pt idx="22">
                  <c:v>942229176</c:v>
                </c:pt>
                <c:pt idx="23">
                  <c:v>-64227644</c:v>
                </c:pt>
                <c:pt idx="24">
                  <c:v>357286453</c:v>
                </c:pt>
                <c:pt idx="25">
                  <c:v>473134224</c:v>
                </c:pt>
                <c:pt idx="26">
                  <c:v>498064703</c:v>
                </c:pt>
                <c:pt idx="27">
                  <c:v>239473397</c:v>
                </c:pt>
                <c:pt idx="28">
                  <c:v>578320089</c:v>
                </c:pt>
                <c:pt idx="29">
                  <c:v>-361407201</c:v>
                </c:pt>
                <c:pt idx="30">
                  <c:v>676208542</c:v>
                </c:pt>
                <c:pt idx="31">
                  <c:v>1034879462</c:v>
                </c:pt>
                <c:pt idx="32">
                  <c:v>1056575582</c:v>
                </c:pt>
                <c:pt idx="33">
                  <c:v>1997102973</c:v>
                </c:pt>
                <c:pt idx="34">
                  <c:v>2918741210</c:v>
                </c:pt>
                <c:pt idx="35">
                  <c:v>1899267822</c:v>
                </c:pt>
                <c:pt idx="36">
                  <c:v>901058845</c:v>
                </c:pt>
                <c:pt idx="37">
                  <c:v>-272675197</c:v>
                </c:pt>
                <c:pt idx="38">
                  <c:v>882231629</c:v>
                </c:pt>
                <c:pt idx="39">
                  <c:v>1259192142</c:v>
                </c:pt>
                <c:pt idx="40">
                  <c:v>895304098</c:v>
                </c:pt>
                <c:pt idx="41">
                  <c:v>908017722</c:v>
                </c:pt>
                <c:pt idx="42">
                  <c:v>-4756037546</c:v>
                </c:pt>
                <c:pt idx="43">
                  <c:v>-2799427189</c:v>
                </c:pt>
                <c:pt idx="44">
                  <c:v>-3897640223</c:v>
                </c:pt>
                <c:pt idx="45">
                  <c:v>-371790630</c:v>
                </c:pt>
                <c:pt idx="46">
                  <c:v>2215261080</c:v>
                </c:pt>
                <c:pt idx="47">
                  <c:v>897963833</c:v>
                </c:pt>
                <c:pt idx="48">
                  <c:v>-3978954661</c:v>
                </c:pt>
              </c:numCache>
            </c:numRef>
          </c:val>
          <c:smooth val="0"/>
          <c:extLst>
            <c:ext xmlns:c16="http://schemas.microsoft.com/office/drawing/2014/chart" uri="{C3380CC4-5D6E-409C-BE32-E72D297353CC}">
              <c16:uniqueId val="{00000005-1F9B-4698-8A91-8E5F97A25A12}"/>
            </c:ext>
          </c:extLst>
        </c:ser>
        <c:dLbls>
          <c:showLegendKey val="0"/>
          <c:showVal val="0"/>
          <c:showCatName val="0"/>
          <c:showSerName val="0"/>
          <c:showPercent val="0"/>
          <c:showBubbleSize val="0"/>
        </c:dLbls>
        <c:marker val="1"/>
        <c:smooth val="0"/>
        <c:axId val="1005406816"/>
        <c:axId val="1005417216"/>
      </c:lineChart>
      <c:dateAx>
        <c:axId val="1005406816"/>
        <c:scaling>
          <c:orientation val="minMax"/>
        </c:scaling>
        <c:delete val="0"/>
        <c:axPos val="b"/>
        <c:numFmt formatCode="[$-409]mmm&quot;-&quot;yy;@" sourceLinked="0"/>
        <c:majorTickMark val="in"/>
        <c:minorTickMark val="none"/>
        <c:tickLblPos val="low"/>
        <c:spPr>
          <a:noFill/>
          <a:ln w="6350" cap="flat" cmpd="sng" algn="ctr">
            <a:solidFill>
              <a:schemeClr val="tx1"/>
            </a:solidFill>
            <a:round/>
          </a:ln>
          <a:effectLst/>
        </c:spPr>
        <c:txPr>
          <a:bodyPr rot="-60000000" spcFirstLastPara="1" vertOverflow="ellipsis" vert="horz" wrap="square" anchor="ctr" anchorCtr="1"/>
          <a:lstStyle/>
          <a:p>
            <a:pPr>
              <a:defRPr sz="800" b="0" i="0" u="none" strike="noStrike" kern="1200" baseline="0">
                <a:solidFill>
                  <a:schemeClr val="tx1"/>
                </a:solidFill>
                <a:latin typeface="Arial" panose="020B0604020202020204" pitchFamily="34" charset="0"/>
                <a:ea typeface="+mj-ea"/>
                <a:cs typeface="Arial" panose="020B0604020202020204" pitchFamily="34" charset="0"/>
              </a:defRPr>
            </a:pPr>
            <a:endParaRPr lang="ko-KR"/>
          </a:p>
        </c:txPr>
        <c:crossAx val="1005417216"/>
        <c:crosses val="autoZero"/>
        <c:auto val="1"/>
        <c:lblOffset val="100"/>
        <c:baseTimeUnit val="months"/>
        <c:majorUnit val="3"/>
        <c:majorTimeUnit val="months"/>
      </c:dateAx>
      <c:valAx>
        <c:axId val="1005417216"/>
        <c:scaling>
          <c:orientation val="minMax"/>
          <c:min val="-8000000000"/>
        </c:scaling>
        <c:delete val="0"/>
        <c:axPos val="l"/>
        <c:title>
          <c:tx>
            <c:rich>
              <a:bodyPr rot="-5400000" spcFirstLastPara="1" vertOverflow="ellipsis" vert="horz" wrap="square" anchor="ctr" anchorCtr="1"/>
              <a:lstStyle/>
              <a:p>
                <a:pPr>
                  <a:defRPr sz="800" b="0" i="0" u="none" strike="noStrike" kern="1200" baseline="0">
                    <a:solidFill>
                      <a:schemeClr val="tx1"/>
                    </a:solidFill>
                    <a:latin typeface="Arial" panose="020B0604020202020204" pitchFamily="34" charset="0"/>
                    <a:ea typeface="+mj-ea"/>
                    <a:cs typeface="Arial" panose="020B0604020202020204" pitchFamily="34" charset="0"/>
                  </a:defRPr>
                </a:pPr>
                <a:r>
                  <a:rPr lang="en-US" altLang="ko-KR">
                    <a:solidFill>
                      <a:schemeClr val="tx1"/>
                    </a:solidFill>
                  </a:rPr>
                  <a:t>KRM m</a:t>
                </a:r>
                <a:endParaRPr lang="ko-KR" altLang="en-US">
                  <a:solidFill>
                    <a:schemeClr val="tx1"/>
                  </a:solidFill>
                </a:endParaRPr>
              </a:p>
            </c:rich>
          </c:tx>
          <c:layout>
            <c:manualLayout>
              <c:xMode val="edge"/>
              <c:yMode val="edge"/>
              <c:x val="4.4825043911093779E-2"/>
              <c:y val="0.3798509561304837"/>
            </c:manualLayout>
          </c:layout>
          <c:overlay val="0"/>
          <c:spPr>
            <a:noFill/>
            <a:ln>
              <a:noFill/>
            </a:ln>
            <a:effectLst/>
          </c:spPr>
          <c:txPr>
            <a:bodyPr rot="-5400000" spcFirstLastPara="1" vertOverflow="ellipsis" vert="horz" wrap="square" anchor="ctr" anchorCtr="1"/>
            <a:lstStyle/>
            <a:p>
              <a:pPr>
                <a:defRPr sz="800" b="0" i="0" u="none" strike="noStrike" kern="1200" baseline="0">
                  <a:solidFill>
                    <a:schemeClr val="tx1"/>
                  </a:solidFill>
                  <a:latin typeface="Arial" panose="020B0604020202020204" pitchFamily="34" charset="0"/>
                  <a:ea typeface="+mj-ea"/>
                  <a:cs typeface="Arial" panose="020B0604020202020204" pitchFamily="34" charset="0"/>
                </a:defRPr>
              </a:pPr>
              <a:endParaRPr lang="ko-KR"/>
            </a:p>
          </c:txPr>
        </c:title>
        <c:numFmt formatCode="#,##0,,;\(#,##0,,\);\-" sourceLinked="1"/>
        <c:majorTickMark val="out"/>
        <c:minorTickMark val="none"/>
        <c:tickLblPos val="nextTo"/>
        <c:spPr>
          <a:noFill/>
          <a:ln w="6350">
            <a:solidFill>
              <a:schemeClr val="tx1"/>
            </a:solidFill>
          </a:ln>
          <a:effectLst/>
        </c:spPr>
        <c:txPr>
          <a:bodyPr rot="-60000000" spcFirstLastPara="1" vertOverflow="ellipsis" vert="horz" wrap="square" anchor="ctr" anchorCtr="1"/>
          <a:lstStyle/>
          <a:p>
            <a:pPr>
              <a:defRPr sz="800" b="0" i="0" u="none" strike="noStrike" kern="1200" baseline="0">
                <a:solidFill>
                  <a:schemeClr val="tx1"/>
                </a:solidFill>
                <a:latin typeface="Arial" panose="020B0604020202020204" pitchFamily="34" charset="0"/>
                <a:ea typeface="+mj-ea"/>
                <a:cs typeface="Arial" panose="020B0604020202020204" pitchFamily="34" charset="0"/>
              </a:defRPr>
            </a:pPr>
            <a:endParaRPr lang="ko-KR"/>
          </a:p>
        </c:txPr>
        <c:crossAx val="1005406816"/>
        <c:crosses val="autoZero"/>
        <c:crossBetween val="between"/>
      </c:valAx>
      <c:spPr>
        <a:noFill/>
        <a:ln>
          <a:noFill/>
        </a:ln>
        <a:effectLst/>
      </c:spPr>
    </c:plotArea>
    <c:legend>
      <c:legendPos val="b"/>
      <c:layout>
        <c:manualLayout>
          <c:xMode val="edge"/>
          <c:yMode val="edge"/>
          <c:x val="0.18578312000498817"/>
          <c:y val="0.89576068616422944"/>
          <c:w val="0.72645658616731834"/>
          <c:h val="7.1658191505408503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Arial" panose="020B0604020202020204" pitchFamily="34" charset="0"/>
              <a:ea typeface="+mj-ea"/>
              <a:cs typeface="Arial" panose="020B0604020202020204" pitchFamily="34" charset="0"/>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latin typeface="Arial" panose="020B0604020202020204" pitchFamily="34" charset="0"/>
          <a:ea typeface="+mj-ea"/>
          <a:cs typeface="Arial" panose="020B0604020202020204" pitchFamily="34" charset="0"/>
        </a:defRPr>
      </a:pPr>
      <a:endParaRPr lang="ko-K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solidFill>
                <a:latin typeface="Arial" panose="020B0604020202020204" pitchFamily="34" charset="0"/>
                <a:ea typeface="+mn-ea"/>
                <a:cs typeface="Arial" panose="020B0604020202020204" pitchFamily="34" charset="0"/>
              </a:defRPr>
            </a:pPr>
            <a:r>
              <a:rPr lang="ko-KR" altLang="ko-KR" sz="900" b="1" i="0" u="none" strike="noStrike" baseline="0" dirty="0">
                <a:solidFill>
                  <a:srgbClr val="00338D"/>
                </a:solidFill>
                <a:effectLst/>
                <a:latin typeface="+mj-ea"/>
                <a:ea typeface="+mj-ea"/>
              </a:rPr>
              <a:t>월별 </a:t>
            </a:r>
            <a:r>
              <a:rPr lang="ko-KR" altLang="ko-KR" sz="900" b="1" i="0" u="none" strike="noStrike" kern="1200" spc="0" baseline="0" dirty="0">
                <a:solidFill>
                  <a:srgbClr val="00338D"/>
                </a:solidFill>
                <a:latin typeface="+mj-ea"/>
                <a:ea typeface="+mj-ea"/>
                <a:cs typeface="Arial" panose="020B0604020202020204" pitchFamily="34" charset="0"/>
              </a:rPr>
              <a:t>운전자본</a:t>
            </a:r>
            <a:r>
              <a:rPr lang="en-US" altLang="ko-KR" sz="900" b="1" i="0" u="none" strike="noStrike" baseline="0" dirty="0">
                <a:solidFill>
                  <a:srgbClr val="00338D"/>
                </a:solidFill>
                <a:effectLst/>
                <a:latin typeface="Arial" panose="020B0604020202020204" pitchFamily="34" charset="0"/>
                <a:ea typeface="+mj-ea"/>
                <a:cs typeface="Arial" panose="020B0604020202020204" pitchFamily="34" charset="0"/>
              </a:rPr>
              <a:t>(Adjusted)</a:t>
            </a:r>
            <a:endParaRPr lang="ko-KR" altLang="en-US" sz="900" dirty="0">
              <a:solidFill>
                <a:srgbClr val="00338D"/>
              </a:solidFill>
              <a:latin typeface="Arial" panose="020B0604020202020204" pitchFamily="34" charset="0"/>
              <a:ea typeface="+mj-ea"/>
              <a:cs typeface="Arial" panose="020B0604020202020204" pitchFamily="34" charset="0"/>
            </a:endParaRPr>
          </a:p>
        </c:rich>
      </c:tx>
      <c:layout>
        <c:manualLayout>
          <c:xMode val="edge"/>
          <c:yMode val="edge"/>
          <c:x val="2.1392154233726299E-2"/>
          <c:y val="1.5914793615202011E-2"/>
        </c:manualLayout>
      </c:layout>
      <c:overlay val="0"/>
      <c:spPr>
        <a:noFill/>
        <a:ln>
          <a:noFill/>
        </a:ln>
        <a:effectLst/>
      </c:spPr>
      <c:txPr>
        <a:bodyPr rot="0" spcFirstLastPara="1" vertOverflow="ellipsis" vert="horz" wrap="square" anchor="ctr" anchorCtr="1"/>
        <a:lstStyle/>
        <a:p>
          <a:pPr>
            <a:defRPr sz="960" b="0" i="0" u="none" strike="noStrike" kern="1200" spc="0" baseline="0">
              <a:solidFill>
                <a:schemeClr val="tx1"/>
              </a:solidFill>
              <a:latin typeface="Arial" panose="020B0604020202020204" pitchFamily="34" charset="0"/>
              <a:ea typeface="+mn-ea"/>
              <a:cs typeface="Arial" panose="020B0604020202020204" pitchFamily="34" charset="0"/>
            </a:defRPr>
          </a:pPr>
          <a:endParaRPr lang="ko-KR"/>
        </a:p>
      </c:txPr>
    </c:title>
    <c:autoTitleDeleted val="0"/>
    <c:plotArea>
      <c:layout>
        <c:manualLayout>
          <c:layoutTarget val="inner"/>
          <c:xMode val="edge"/>
          <c:yMode val="edge"/>
          <c:x val="8.5768613925405274E-2"/>
          <c:y val="0.16602304345156368"/>
          <c:w val="0.8408632593288321"/>
          <c:h val="0.5713937223866844"/>
        </c:manualLayout>
      </c:layout>
      <c:barChart>
        <c:barDir val="col"/>
        <c:grouping val="stacked"/>
        <c:varyColors val="0"/>
        <c:ser>
          <c:idx val="0"/>
          <c:order val="0"/>
          <c:tx>
            <c:strRef>
              <c:f>R_1!$B$75:$D$75</c:f>
              <c:strCache>
                <c:ptCount val="3"/>
                <c:pt idx="0">
                  <c:v>외상매출금</c:v>
                </c:pt>
              </c:strCache>
            </c:strRef>
          </c:tx>
          <c:spPr>
            <a:solidFill>
              <a:schemeClr val="accent1"/>
            </a:solidFill>
            <a:ln>
              <a:noFill/>
            </a:ln>
            <a:effectLst/>
          </c:spPr>
          <c:invertIfNegative val="0"/>
          <c:cat>
            <c:numRef>
              <c:f>R_1!$E$49:$BA$49</c:f>
              <c:numCache>
                <c:formatCode>m/d/yyyy</c:formatCode>
                <c:ptCount val="49"/>
                <c:pt idx="0">
                  <c:v>43100</c:v>
                </c:pt>
                <c:pt idx="1">
                  <c:v>43131</c:v>
                </c:pt>
                <c:pt idx="2">
                  <c:v>43159</c:v>
                </c:pt>
                <c:pt idx="3">
                  <c:v>43190</c:v>
                </c:pt>
                <c:pt idx="4">
                  <c:v>43220</c:v>
                </c:pt>
                <c:pt idx="5">
                  <c:v>43251</c:v>
                </c:pt>
                <c:pt idx="6">
                  <c:v>43281</c:v>
                </c:pt>
                <c:pt idx="7">
                  <c:v>43312</c:v>
                </c:pt>
                <c:pt idx="8">
                  <c:v>43343</c:v>
                </c:pt>
                <c:pt idx="9">
                  <c:v>43373</c:v>
                </c:pt>
                <c:pt idx="10">
                  <c:v>43404</c:v>
                </c:pt>
                <c:pt idx="11">
                  <c:v>43434</c:v>
                </c:pt>
                <c:pt idx="12">
                  <c:v>43465</c:v>
                </c:pt>
                <c:pt idx="13">
                  <c:v>43496</c:v>
                </c:pt>
                <c:pt idx="14">
                  <c:v>43524</c:v>
                </c:pt>
                <c:pt idx="15">
                  <c:v>43555</c:v>
                </c:pt>
                <c:pt idx="16">
                  <c:v>43585</c:v>
                </c:pt>
                <c:pt idx="17">
                  <c:v>43616</c:v>
                </c:pt>
                <c:pt idx="18">
                  <c:v>43646</c:v>
                </c:pt>
                <c:pt idx="19">
                  <c:v>43677</c:v>
                </c:pt>
                <c:pt idx="20">
                  <c:v>43708</c:v>
                </c:pt>
                <c:pt idx="21">
                  <c:v>43738</c:v>
                </c:pt>
                <c:pt idx="22">
                  <c:v>43769</c:v>
                </c:pt>
                <c:pt idx="23">
                  <c:v>43799</c:v>
                </c:pt>
                <c:pt idx="24">
                  <c:v>43830</c:v>
                </c:pt>
                <c:pt idx="25">
                  <c:v>43861</c:v>
                </c:pt>
                <c:pt idx="26">
                  <c:v>43890</c:v>
                </c:pt>
                <c:pt idx="27">
                  <c:v>43921</c:v>
                </c:pt>
                <c:pt idx="28">
                  <c:v>43951</c:v>
                </c:pt>
                <c:pt idx="29">
                  <c:v>43982</c:v>
                </c:pt>
                <c:pt idx="30">
                  <c:v>44012</c:v>
                </c:pt>
                <c:pt idx="31">
                  <c:v>44043</c:v>
                </c:pt>
                <c:pt idx="32">
                  <c:v>44074</c:v>
                </c:pt>
                <c:pt idx="33">
                  <c:v>44104</c:v>
                </c:pt>
                <c:pt idx="34">
                  <c:v>44135</c:v>
                </c:pt>
                <c:pt idx="35">
                  <c:v>44165</c:v>
                </c:pt>
                <c:pt idx="36">
                  <c:v>44196</c:v>
                </c:pt>
                <c:pt idx="37">
                  <c:v>44227</c:v>
                </c:pt>
                <c:pt idx="38">
                  <c:v>44255</c:v>
                </c:pt>
                <c:pt idx="39">
                  <c:v>44286</c:v>
                </c:pt>
                <c:pt idx="40">
                  <c:v>44316</c:v>
                </c:pt>
                <c:pt idx="41">
                  <c:v>44347</c:v>
                </c:pt>
                <c:pt idx="42">
                  <c:v>44377</c:v>
                </c:pt>
                <c:pt idx="43">
                  <c:v>44408</c:v>
                </c:pt>
                <c:pt idx="44">
                  <c:v>44439</c:v>
                </c:pt>
                <c:pt idx="45">
                  <c:v>44469</c:v>
                </c:pt>
                <c:pt idx="46">
                  <c:v>44500</c:v>
                </c:pt>
                <c:pt idx="47">
                  <c:v>44530</c:v>
                </c:pt>
                <c:pt idx="48">
                  <c:v>44561</c:v>
                </c:pt>
              </c:numCache>
            </c:numRef>
          </c:cat>
          <c:val>
            <c:numRef>
              <c:f>R_1!$E$75:$BA$75</c:f>
              <c:numCache>
                <c:formatCode>#,##0,,;\(#,##0,,\);\-</c:formatCode>
                <c:ptCount val="49"/>
                <c:pt idx="0">
                  <c:v>279758000</c:v>
                </c:pt>
                <c:pt idx="1">
                  <c:v>400258900</c:v>
                </c:pt>
                <c:pt idx="2">
                  <c:v>95751400</c:v>
                </c:pt>
                <c:pt idx="3">
                  <c:v>261406890</c:v>
                </c:pt>
                <c:pt idx="4">
                  <c:v>690661673</c:v>
                </c:pt>
                <c:pt idx="5">
                  <c:v>883325430</c:v>
                </c:pt>
                <c:pt idx="6">
                  <c:v>707286921</c:v>
                </c:pt>
                <c:pt idx="7">
                  <c:v>236114292</c:v>
                </c:pt>
                <c:pt idx="8">
                  <c:v>468162931</c:v>
                </c:pt>
                <c:pt idx="9">
                  <c:v>626110943</c:v>
                </c:pt>
                <c:pt idx="10">
                  <c:v>685965693</c:v>
                </c:pt>
                <c:pt idx="11">
                  <c:v>828766865</c:v>
                </c:pt>
                <c:pt idx="12">
                  <c:v>470262630</c:v>
                </c:pt>
                <c:pt idx="13">
                  <c:v>119782169</c:v>
                </c:pt>
                <c:pt idx="14">
                  <c:v>363858027</c:v>
                </c:pt>
                <c:pt idx="15">
                  <c:v>780466133</c:v>
                </c:pt>
                <c:pt idx="16">
                  <c:v>1274253400</c:v>
                </c:pt>
                <c:pt idx="17">
                  <c:v>989071961</c:v>
                </c:pt>
                <c:pt idx="18">
                  <c:v>-853864365</c:v>
                </c:pt>
                <c:pt idx="19">
                  <c:v>-306278327</c:v>
                </c:pt>
                <c:pt idx="20">
                  <c:v>-141881303</c:v>
                </c:pt>
                <c:pt idx="21">
                  <c:v>522876364</c:v>
                </c:pt>
                <c:pt idx="22">
                  <c:v>994476398</c:v>
                </c:pt>
                <c:pt idx="23">
                  <c:v>130570558</c:v>
                </c:pt>
                <c:pt idx="24">
                  <c:v>430786445</c:v>
                </c:pt>
                <c:pt idx="25">
                  <c:v>548192600</c:v>
                </c:pt>
                <c:pt idx="26">
                  <c:v>614610230</c:v>
                </c:pt>
                <c:pt idx="27">
                  <c:v>347546317</c:v>
                </c:pt>
                <c:pt idx="28">
                  <c:v>632366614</c:v>
                </c:pt>
                <c:pt idx="29">
                  <c:v>-142973710</c:v>
                </c:pt>
                <c:pt idx="30">
                  <c:v>923339854</c:v>
                </c:pt>
                <c:pt idx="31">
                  <c:v>1112389344</c:v>
                </c:pt>
                <c:pt idx="32">
                  <c:v>1263183712</c:v>
                </c:pt>
                <c:pt idx="33">
                  <c:v>1371547212</c:v>
                </c:pt>
                <c:pt idx="34">
                  <c:v>2279386448</c:v>
                </c:pt>
                <c:pt idx="35">
                  <c:v>1835562598</c:v>
                </c:pt>
                <c:pt idx="36">
                  <c:v>1485928193</c:v>
                </c:pt>
                <c:pt idx="37">
                  <c:v>635270371</c:v>
                </c:pt>
                <c:pt idx="38">
                  <c:v>1055521219</c:v>
                </c:pt>
                <c:pt idx="39">
                  <c:v>1979755270</c:v>
                </c:pt>
                <c:pt idx="40">
                  <c:v>1370184318</c:v>
                </c:pt>
                <c:pt idx="41">
                  <c:v>1512627354</c:v>
                </c:pt>
                <c:pt idx="42">
                  <c:v>-3656800503</c:v>
                </c:pt>
                <c:pt idx="43">
                  <c:v>-1715532804</c:v>
                </c:pt>
                <c:pt idx="44">
                  <c:v>-3503393356</c:v>
                </c:pt>
                <c:pt idx="45">
                  <c:v>-65793125</c:v>
                </c:pt>
                <c:pt idx="46">
                  <c:v>2239850643</c:v>
                </c:pt>
                <c:pt idx="47">
                  <c:v>3023915932</c:v>
                </c:pt>
                <c:pt idx="48">
                  <c:v>1609954656</c:v>
                </c:pt>
              </c:numCache>
            </c:numRef>
          </c:val>
          <c:extLst>
            <c:ext xmlns:c16="http://schemas.microsoft.com/office/drawing/2014/chart" uri="{C3380CC4-5D6E-409C-BE32-E72D297353CC}">
              <c16:uniqueId val="{00000000-6808-4F91-BC09-9DFD71027E6B}"/>
            </c:ext>
          </c:extLst>
        </c:ser>
        <c:ser>
          <c:idx val="2"/>
          <c:order val="1"/>
          <c:tx>
            <c:strRef>
              <c:f>R_1!$B$77:$D$77</c:f>
              <c:strCache>
                <c:ptCount val="3"/>
                <c:pt idx="0">
                  <c:v>대손충당금</c:v>
                </c:pt>
              </c:strCache>
            </c:strRef>
          </c:tx>
          <c:spPr>
            <a:solidFill>
              <a:schemeClr val="accent3"/>
            </a:solidFill>
            <a:ln>
              <a:noFill/>
            </a:ln>
            <a:effectLst/>
          </c:spPr>
          <c:invertIfNegative val="0"/>
          <c:cat>
            <c:numRef>
              <c:f>R_1!$E$49:$BA$49</c:f>
              <c:numCache>
                <c:formatCode>m/d/yyyy</c:formatCode>
                <c:ptCount val="49"/>
                <c:pt idx="0">
                  <c:v>43100</c:v>
                </c:pt>
                <c:pt idx="1">
                  <c:v>43131</c:v>
                </c:pt>
                <c:pt idx="2">
                  <c:v>43159</c:v>
                </c:pt>
                <c:pt idx="3">
                  <c:v>43190</c:v>
                </c:pt>
                <c:pt idx="4">
                  <c:v>43220</c:v>
                </c:pt>
                <c:pt idx="5">
                  <c:v>43251</c:v>
                </c:pt>
                <c:pt idx="6">
                  <c:v>43281</c:v>
                </c:pt>
                <c:pt idx="7">
                  <c:v>43312</c:v>
                </c:pt>
                <c:pt idx="8">
                  <c:v>43343</c:v>
                </c:pt>
                <c:pt idx="9">
                  <c:v>43373</c:v>
                </c:pt>
                <c:pt idx="10">
                  <c:v>43404</c:v>
                </c:pt>
                <c:pt idx="11">
                  <c:v>43434</c:v>
                </c:pt>
                <c:pt idx="12">
                  <c:v>43465</c:v>
                </c:pt>
                <c:pt idx="13">
                  <c:v>43496</c:v>
                </c:pt>
                <c:pt idx="14">
                  <c:v>43524</c:v>
                </c:pt>
                <c:pt idx="15">
                  <c:v>43555</c:v>
                </c:pt>
                <c:pt idx="16">
                  <c:v>43585</c:v>
                </c:pt>
                <c:pt idx="17">
                  <c:v>43616</c:v>
                </c:pt>
                <c:pt idx="18">
                  <c:v>43646</c:v>
                </c:pt>
                <c:pt idx="19">
                  <c:v>43677</c:v>
                </c:pt>
                <c:pt idx="20">
                  <c:v>43708</c:v>
                </c:pt>
                <c:pt idx="21">
                  <c:v>43738</c:v>
                </c:pt>
                <c:pt idx="22">
                  <c:v>43769</c:v>
                </c:pt>
                <c:pt idx="23">
                  <c:v>43799</c:v>
                </c:pt>
                <c:pt idx="24">
                  <c:v>43830</c:v>
                </c:pt>
                <c:pt idx="25">
                  <c:v>43861</c:v>
                </c:pt>
                <c:pt idx="26">
                  <c:v>43890</c:v>
                </c:pt>
                <c:pt idx="27">
                  <c:v>43921</c:v>
                </c:pt>
                <c:pt idx="28">
                  <c:v>43951</c:v>
                </c:pt>
                <c:pt idx="29">
                  <c:v>43982</c:v>
                </c:pt>
                <c:pt idx="30">
                  <c:v>44012</c:v>
                </c:pt>
                <c:pt idx="31">
                  <c:v>44043</c:v>
                </c:pt>
                <c:pt idx="32">
                  <c:v>44074</c:v>
                </c:pt>
                <c:pt idx="33">
                  <c:v>44104</c:v>
                </c:pt>
                <c:pt idx="34">
                  <c:v>44135</c:v>
                </c:pt>
                <c:pt idx="35">
                  <c:v>44165</c:v>
                </c:pt>
                <c:pt idx="36">
                  <c:v>44196</c:v>
                </c:pt>
                <c:pt idx="37">
                  <c:v>44227</c:v>
                </c:pt>
                <c:pt idx="38">
                  <c:v>44255</c:v>
                </c:pt>
                <c:pt idx="39">
                  <c:v>44286</c:v>
                </c:pt>
                <c:pt idx="40">
                  <c:v>44316</c:v>
                </c:pt>
                <c:pt idx="41">
                  <c:v>44347</c:v>
                </c:pt>
                <c:pt idx="42">
                  <c:v>44377</c:v>
                </c:pt>
                <c:pt idx="43">
                  <c:v>44408</c:v>
                </c:pt>
                <c:pt idx="44">
                  <c:v>44439</c:v>
                </c:pt>
                <c:pt idx="45">
                  <c:v>44469</c:v>
                </c:pt>
                <c:pt idx="46">
                  <c:v>44500</c:v>
                </c:pt>
                <c:pt idx="47">
                  <c:v>44530</c:v>
                </c:pt>
                <c:pt idx="48">
                  <c:v>44561</c:v>
                </c:pt>
              </c:numCache>
            </c:numRef>
          </c:cat>
          <c:val>
            <c:numRef>
              <c:f>R_1!$E$77:$BA$77</c:f>
              <c:numCache>
                <c:formatCode>#,##0,,;\(#,##0,,\);\-</c:formatCode>
                <c:ptCount val="49"/>
                <c:pt idx="0">
                  <c:v>-4852549</c:v>
                </c:pt>
                <c:pt idx="1">
                  <c:v>-4852549</c:v>
                </c:pt>
                <c:pt idx="2">
                  <c:v>-4852549</c:v>
                </c:pt>
                <c:pt idx="3">
                  <c:v>-4852549</c:v>
                </c:pt>
                <c:pt idx="4">
                  <c:v>-4852549</c:v>
                </c:pt>
                <c:pt idx="5">
                  <c:v>-4852549</c:v>
                </c:pt>
                <c:pt idx="6">
                  <c:v>-4852549</c:v>
                </c:pt>
                <c:pt idx="7">
                  <c:v>-4852549</c:v>
                </c:pt>
                <c:pt idx="8">
                  <c:v>-4852549</c:v>
                </c:pt>
                <c:pt idx="9">
                  <c:v>-4852549</c:v>
                </c:pt>
                <c:pt idx="10">
                  <c:v>-4852549</c:v>
                </c:pt>
                <c:pt idx="11">
                  <c:v>-4852549</c:v>
                </c:pt>
                <c:pt idx="12">
                  <c:v>-4951776</c:v>
                </c:pt>
                <c:pt idx="13">
                  <c:v>-4951776</c:v>
                </c:pt>
                <c:pt idx="14">
                  <c:v>-4951776</c:v>
                </c:pt>
                <c:pt idx="15">
                  <c:v>-4951776</c:v>
                </c:pt>
                <c:pt idx="16">
                  <c:v>-4951776</c:v>
                </c:pt>
                <c:pt idx="17">
                  <c:v>-4951776</c:v>
                </c:pt>
                <c:pt idx="18">
                  <c:v>-4951776</c:v>
                </c:pt>
                <c:pt idx="19">
                  <c:v>-4951776</c:v>
                </c:pt>
                <c:pt idx="20">
                  <c:v>-4951776</c:v>
                </c:pt>
                <c:pt idx="21">
                  <c:v>-4951776</c:v>
                </c:pt>
                <c:pt idx="22">
                  <c:v>-4951776</c:v>
                </c:pt>
                <c:pt idx="23">
                  <c:v>-4951776</c:v>
                </c:pt>
                <c:pt idx="24">
                  <c:v>-4951776</c:v>
                </c:pt>
                <c:pt idx="25">
                  <c:v>-4951776</c:v>
                </c:pt>
                <c:pt idx="26">
                  <c:v>-4951776</c:v>
                </c:pt>
                <c:pt idx="27">
                  <c:v>-4951776</c:v>
                </c:pt>
                <c:pt idx="28">
                  <c:v>-4951776</c:v>
                </c:pt>
                <c:pt idx="29">
                  <c:v>-4951776</c:v>
                </c:pt>
                <c:pt idx="30">
                  <c:v>-4951776</c:v>
                </c:pt>
                <c:pt idx="31">
                  <c:v>-4951776</c:v>
                </c:pt>
                <c:pt idx="32">
                  <c:v>-4951776</c:v>
                </c:pt>
                <c:pt idx="33">
                  <c:v>-4951776</c:v>
                </c:pt>
                <c:pt idx="34">
                  <c:v>-4951776</c:v>
                </c:pt>
                <c:pt idx="35">
                  <c:v>-4951776</c:v>
                </c:pt>
                <c:pt idx="36">
                  <c:v>-4951776</c:v>
                </c:pt>
                <c:pt idx="37">
                  <c:v>-4951776</c:v>
                </c:pt>
                <c:pt idx="38">
                  <c:v>-4951776</c:v>
                </c:pt>
                <c:pt idx="39">
                  <c:v>-4951776</c:v>
                </c:pt>
                <c:pt idx="40">
                  <c:v>-4951776</c:v>
                </c:pt>
                <c:pt idx="41">
                  <c:v>-4951776</c:v>
                </c:pt>
                <c:pt idx="42">
                  <c:v>-4951776</c:v>
                </c:pt>
                <c:pt idx="43">
                  <c:v>-4951776</c:v>
                </c:pt>
                <c:pt idx="44">
                  <c:v>-4951776</c:v>
                </c:pt>
                <c:pt idx="45">
                  <c:v>-4951776</c:v>
                </c:pt>
                <c:pt idx="46">
                  <c:v>-4951776</c:v>
                </c:pt>
                <c:pt idx="47">
                  <c:v>-4951776</c:v>
                </c:pt>
                <c:pt idx="48">
                  <c:v>-4951776</c:v>
                </c:pt>
              </c:numCache>
            </c:numRef>
          </c:val>
          <c:extLst>
            <c:ext xmlns:c16="http://schemas.microsoft.com/office/drawing/2014/chart" uri="{C3380CC4-5D6E-409C-BE32-E72D297353CC}">
              <c16:uniqueId val="{00000001-6808-4F91-BC09-9DFD71027E6B}"/>
            </c:ext>
          </c:extLst>
        </c:ser>
        <c:ser>
          <c:idx val="3"/>
          <c:order val="2"/>
          <c:tx>
            <c:strRef>
              <c:f>R_1!$B$78:$D$78</c:f>
              <c:strCache>
                <c:ptCount val="3"/>
                <c:pt idx="0">
                  <c:v>선수금</c:v>
                </c:pt>
              </c:strCache>
            </c:strRef>
          </c:tx>
          <c:spPr>
            <a:solidFill>
              <a:srgbClr val="005EB8"/>
            </a:solidFill>
            <a:ln>
              <a:noFill/>
            </a:ln>
            <a:effectLst/>
          </c:spPr>
          <c:invertIfNegative val="0"/>
          <c:cat>
            <c:numRef>
              <c:f>R_1!$E$49:$BA$49</c:f>
              <c:numCache>
                <c:formatCode>m/d/yyyy</c:formatCode>
                <c:ptCount val="49"/>
                <c:pt idx="0">
                  <c:v>43100</c:v>
                </c:pt>
                <c:pt idx="1">
                  <c:v>43131</c:v>
                </c:pt>
                <c:pt idx="2">
                  <c:v>43159</c:v>
                </c:pt>
                <c:pt idx="3">
                  <c:v>43190</c:v>
                </c:pt>
                <c:pt idx="4">
                  <c:v>43220</c:v>
                </c:pt>
                <c:pt idx="5">
                  <c:v>43251</c:v>
                </c:pt>
                <c:pt idx="6">
                  <c:v>43281</c:v>
                </c:pt>
                <c:pt idx="7">
                  <c:v>43312</c:v>
                </c:pt>
                <c:pt idx="8">
                  <c:v>43343</c:v>
                </c:pt>
                <c:pt idx="9">
                  <c:v>43373</c:v>
                </c:pt>
                <c:pt idx="10">
                  <c:v>43404</c:v>
                </c:pt>
                <c:pt idx="11">
                  <c:v>43434</c:v>
                </c:pt>
                <c:pt idx="12">
                  <c:v>43465</c:v>
                </c:pt>
                <c:pt idx="13">
                  <c:v>43496</c:v>
                </c:pt>
                <c:pt idx="14">
                  <c:v>43524</c:v>
                </c:pt>
                <c:pt idx="15">
                  <c:v>43555</c:v>
                </c:pt>
                <c:pt idx="16">
                  <c:v>43585</c:v>
                </c:pt>
                <c:pt idx="17">
                  <c:v>43616</c:v>
                </c:pt>
                <c:pt idx="18">
                  <c:v>43646</c:v>
                </c:pt>
                <c:pt idx="19">
                  <c:v>43677</c:v>
                </c:pt>
                <c:pt idx="20">
                  <c:v>43708</c:v>
                </c:pt>
                <c:pt idx="21">
                  <c:v>43738</c:v>
                </c:pt>
                <c:pt idx="22">
                  <c:v>43769</c:v>
                </c:pt>
                <c:pt idx="23">
                  <c:v>43799</c:v>
                </c:pt>
                <c:pt idx="24">
                  <c:v>43830</c:v>
                </c:pt>
                <c:pt idx="25">
                  <c:v>43861</c:v>
                </c:pt>
                <c:pt idx="26">
                  <c:v>43890</c:v>
                </c:pt>
                <c:pt idx="27">
                  <c:v>43921</c:v>
                </c:pt>
                <c:pt idx="28">
                  <c:v>43951</c:v>
                </c:pt>
                <c:pt idx="29">
                  <c:v>43982</c:v>
                </c:pt>
                <c:pt idx="30">
                  <c:v>44012</c:v>
                </c:pt>
                <c:pt idx="31">
                  <c:v>44043</c:v>
                </c:pt>
                <c:pt idx="32">
                  <c:v>44074</c:v>
                </c:pt>
                <c:pt idx="33">
                  <c:v>44104</c:v>
                </c:pt>
                <c:pt idx="34">
                  <c:v>44135</c:v>
                </c:pt>
                <c:pt idx="35">
                  <c:v>44165</c:v>
                </c:pt>
                <c:pt idx="36">
                  <c:v>44196</c:v>
                </c:pt>
                <c:pt idx="37">
                  <c:v>44227</c:v>
                </c:pt>
                <c:pt idx="38">
                  <c:v>44255</c:v>
                </c:pt>
                <c:pt idx="39">
                  <c:v>44286</c:v>
                </c:pt>
                <c:pt idx="40">
                  <c:v>44316</c:v>
                </c:pt>
                <c:pt idx="41">
                  <c:v>44347</c:v>
                </c:pt>
                <c:pt idx="42">
                  <c:v>44377</c:v>
                </c:pt>
                <c:pt idx="43">
                  <c:v>44408</c:v>
                </c:pt>
                <c:pt idx="44">
                  <c:v>44439</c:v>
                </c:pt>
                <c:pt idx="45">
                  <c:v>44469</c:v>
                </c:pt>
                <c:pt idx="46">
                  <c:v>44500</c:v>
                </c:pt>
                <c:pt idx="47">
                  <c:v>44530</c:v>
                </c:pt>
                <c:pt idx="48">
                  <c:v>44561</c:v>
                </c:pt>
              </c:numCache>
            </c:numRef>
          </c:cat>
          <c:val>
            <c:numRef>
              <c:f>R_1!$E$78:$BA$78</c:f>
              <c:numCache>
                <c:formatCode>#,##0,,;\(#,##0,,\);\-</c:formatCode>
                <c:ptCount val="4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-440218900</c:v>
                </c:pt>
                <c:pt idx="37">
                  <c:v>0</c:v>
                </c:pt>
                <c:pt idx="38">
                  <c:v>0</c:v>
                </c:pt>
                <c:pt idx="39">
                  <c:v>0</c:v>
                </c:pt>
                <c:pt idx="40">
                  <c:v>0</c:v>
                </c:pt>
                <c:pt idx="41">
                  <c:v>0</c:v>
                </c:pt>
                <c:pt idx="42">
                  <c:v>0</c:v>
                </c:pt>
                <c:pt idx="43">
                  <c:v>0</c:v>
                </c:pt>
                <c:pt idx="44">
                  <c:v>0</c:v>
                </c:pt>
                <c:pt idx="45">
                  <c:v>0</c:v>
                </c:pt>
                <c:pt idx="46">
                  <c:v>0</c:v>
                </c:pt>
                <c:pt idx="47">
                  <c:v>-572000000</c:v>
                </c:pt>
                <c:pt idx="48">
                  <c:v>-5301920200</c:v>
                </c:pt>
              </c:numCache>
            </c:numRef>
          </c:val>
          <c:extLst>
            <c:ext xmlns:c16="http://schemas.microsoft.com/office/drawing/2014/chart" uri="{C3380CC4-5D6E-409C-BE32-E72D297353CC}">
              <c16:uniqueId val="{00000002-6808-4F91-BC09-9DFD71027E6B}"/>
            </c:ext>
          </c:extLst>
        </c:ser>
        <c:ser>
          <c:idx val="4"/>
          <c:order val="3"/>
          <c:tx>
            <c:strRef>
              <c:f>R_1!$B$79:$D$79</c:f>
              <c:strCache>
                <c:ptCount val="3"/>
                <c:pt idx="0">
                  <c:v>외상매입금</c:v>
                </c:pt>
              </c:strCache>
            </c:strRef>
          </c:tx>
          <c:spPr>
            <a:solidFill>
              <a:srgbClr val="00A3A1"/>
            </a:solidFill>
            <a:ln>
              <a:noFill/>
            </a:ln>
            <a:effectLst/>
          </c:spPr>
          <c:invertIfNegative val="0"/>
          <c:cat>
            <c:numRef>
              <c:f>R_1!$E$49:$BA$49</c:f>
              <c:numCache>
                <c:formatCode>m/d/yyyy</c:formatCode>
                <c:ptCount val="49"/>
                <c:pt idx="0">
                  <c:v>43100</c:v>
                </c:pt>
                <c:pt idx="1">
                  <c:v>43131</c:v>
                </c:pt>
                <c:pt idx="2">
                  <c:v>43159</c:v>
                </c:pt>
                <c:pt idx="3">
                  <c:v>43190</c:v>
                </c:pt>
                <c:pt idx="4">
                  <c:v>43220</c:v>
                </c:pt>
                <c:pt idx="5">
                  <c:v>43251</c:v>
                </c:pt>
                <c:pt idx="6">
                  <c:v>43281</c:v>
                </c:pt>
                <c:pt idx="7">
                  <c:v>43312</c:v>
                </c:pt>
                <c:pt idx="8">
                  <c:v>43343</c:v>
                </c:pt>
                <c:pt idx="9">
                  <c:v>43373</c:v>
                </c:pt>
                <c:pt idx="10">
                  <c:v>43404</c:v>
                </c:pt>
                <c:pt idx="11">
                  <c:v>43434</c:v>
                </c:pt>
                <c:pt idx="12">
                  <c:v>43465</c:v>
                </c:pt>
                <c:pt idx="13">
                  <c:v>43496</c:v>
                </c:pt>
                <c:pt idx="14">
                  <c:v>43524</c:v>
                </c:pt>
                <c:pt idx="15">
                  <c:v>43555</c:v>
                </c:pt>
                <c:pt idx="16">
                  <c:v>43585</c:v>
                </c:pt>
                <c:pt idx="17">
                  <c:v>43616</c:v>
                </c:pt>
                <c:pt idx="18">
                  <c:v>43646</c:v>
                </c:pt>
                <c:pt idx="19">
                  <c:v>43677</c:v>
                </c:pt>
                <c:pt idx="20">
                  <c:v>43708</c:v>
                </c:pt>
                <c:pt idx="21">
                  <c:v>43738</c:v>
                </c:pt>
                <c:pt idx="22">
                  <c:v>43769</c:v>
                </c:pt>
                <c:pt idx="23">
                  <c:v>43799</c:v>
                </c:pt>
                <c:pt idx="24">
                  <c:v>43830</c:v>
                </c:pt>
                <c:pt idx="25">
                  <c:v>43861</c:v>
                </c:pt>
                <c:pt idx="26">
                  <c:v>43890</c:v>
                </c:pt>
                <c:pt idx="27">
                  <c:v>43921</c:v>
                </c:pt>
                <c:pt idx="28">
                  <c:v>43951</c:v>
                </c:pt>
                <c:pt idx="29">
                  <c:v>43982</c:v>
                </c:pt>
                <c:pt idx="30">
                  <c:v>44012</c:v>
                </c:pt>
                <c:pt idx="31">
                  <c:v>44043</c:v>
                </c:pt>
                <c:pt idx="32">
                  <c:v>44074</c:v>
                </c:pt>
                <c:pt idx="33">
                  <c:v>44104</c:v>
                </c:pt>
                <c:pt idx="34">
                  <c:v>44135</c:v>
                </c:pt>
                <c:pt idx="35">
                  <c:v>44165</c:v>
                </c:pt>
                <c:pt idx="36">
                  <c:v>44196</c:v>
                </c:pt>
                <c:pt idx="37">
                  <c:v>44227</c:v>
                </c:pt>
                <c:pt idx="38">
                  <c:v>44255</c:v>
                </c:pt>
                <c:pt idx="39">
                  <c:v>44286</c:v>
                </c:pt>
                <c:pt idx="40">
                  <c:v>44316</c:v>
                </c:pt>
                <c:pt idx="41">
                  <c:v>44347</c:v>
                </c:pt>
                <c:pt idx="42">
                  <c:v>44377</c:v>
                </c:pt>
                <c:pt idx="43">
                  <c:v>44408</c:v>
                </c:pt>
                <c:pt idx="44">
                  <c:v>44439</c:v>
                </c:pt>
                <c:pt idx="45">
                  <c:v>44469</c:v>
                </c:pt>
                <c:pt idx="46">
                  <c:v>44500</c:v>
                </c:pt>
                <c:pt idx="47">
                  <c:v>44530</c:v>
                </c:pt>
                <c:pt idx="48">
                  <c:v>44561</c:v>
                </c:pt>
              </c:numCache>
            </c:numRef>
          </c:cat>
          <c:val>
            <c:numRef>
              <c:f>R_1!$E$79:$BA$79</c:f>
              <c:numCache>
                <c:formatCode>#,##0,,;\(#,##0,,\);\-</c:formatCode>
                <c:ptCount val="49"/>
                <c:pt idx="0">
                  <c:v>-182496900</c:v>
                </c:pt>
                <c:pt idx="1">
                  <c:v>-102448488</c:v>
                </c:pt>
                <c:pt idx="2">
                  <c:v>-74840426</c:v>
                </c:pt>
                <c:pt idx="3">
                  <c:v>-100098829</c:v>
                </c:pt>
                <c:pt idx="4">
                  <c:v>-108530675</c:v>
                </c:pt>
                <c:pt idx="5">
                  <c:v>-173755945</c:v>
                </c:pt>
                <c:pt idx="6">
                  <c:v>-665474314</c:v>
                </c:pt>
                <c:pt idx="7">
                  <c:v>-262246112</c:v>
                </c:pt>
                <c:pt idx="8">
                  <c:v>-87208162</c:v>
                </c:pt>
                <c:pt idx="9">
                  <c:v>-162949545</c:v>
                </c:pt>
                <c:pt idx="10">
                  <c:v>-162777525</c:v>
                </c:pt>
                <c:pt idx="11">
                  <c:v>-366922539</c:v>
                </c:pt>
                <c:pt idx="12">
                  <c:v>-388094620</c:v>
                </c:pt>
                <c:pt idx="13">
                  <c:v>-35352163</c:v>
                </c:pt>
                <c:pt idx="14">
                  <c:v>-58870240</c:v>
                </c:pt>
                <c:pt idx="15">
                  <c:v>-444857117</c:v>
                </c:pt>
                <c:pt idx="16">
                  <c:v>-782678131</c:v>
                </c:pt>
                <c:pt idx="17">
                  <c:v>-424846407</c:v>
                </c:pt>
                <c:pt idx="18">
                  <c:v>-226041505</c:v>
                </c:pt>
                <c:pt idx="19">
                  <c:v>-231047686</c:v>
                </c:pt>
                <c:pt idx="20">
                  <c:v>-65849809</c:v>
                </c:pt>
                <c:pt idx="21">
                  <c:v>-29318300</c:v>
                </c:pt>
                <c:pt idx="22">
                  <c:v>-47295446</c:v>
                </c:pt>
                <c:pt idx="23">
                  <c:v>-189846426</c:v>
                </c:pt>
                <c:pt idx="24">
                  <c:v>-68548216</c:v>
                </c:pt>
                <c:pt idx="25">
                  <c:v>-70220600</c:v>
                </c:pt>
                <c:pt idx="26">
                  <c:v>-111707751</c:v>
                </c:pt>
                <c:pt idx="27">
                  <c:v>-103253144</c:v>
                </c:pt>
                <c:pt idx="28">
                  <c:v>-49226749</c:v>
                </c:pt>
                <c:pt idx="29">
                  <c:v>-213618715</c:v>
                </c:pt>
                <c:pt idx="30">
                  <c:v>-242316536</c:v>
                </c:pt>
                <c:pt idx="31">
                  <c:v>-72695106</c:v>
                </c:pt>
                <c:pt idx="32">
                  <c:v>-201793354</c:v>
                </c:pt>
                <c:pt idx="33">
                  <c:v>630370537</c:v>
                </c:pt>
                <c:pt idx="34">
                  <c:v>644169538</c:v>
                </c:pt>
                <c:pt idx="35">
                  <c:v>68515000</c:v>
                </c:pt>
                <c:pt idx="36">
                  <c:v>-528140672</c:v>
                </c:pt>
                <c:pt idx="37">
                  <c:v>-903365792</c:v>
                </c:pt>
                <c:pt idx="38">
                  <c:v>-168709814</c:v>
                </c:pt>
                <c:pt idx="39">
                  <c:v>-717560852</c:v>
                </c:pt>
                <c:pt idx="40">
                  <c:v>-472757944</c:v>
                </c:pt>
                <c:pt idx="41">
                  <c:v>-603447356</c:v>
                </c:pt>
                <c:pt idx="42">
                  <c:v>-1104164767</c:v>
                </c:pt>
                <c:pt idx="43">
                  <c:v>-1089942109</c:v>
                </c:pt>
                <c:pt idx="44">
                  <c:v>-394345091</c:v>
                </c:pt>
                <c:pt idx="45">
                  <c:v>-306095729</c:v>
                </c:pt>
                <c:pt idx="46">
                  <c:v>-24687787</c:v>
                </c:pt>
                <c:pt idx="47">
                  <c:v>-1554050323</c:v>
                </c:pt>
                <c:pt idx="48">
                  <c:v>-473585662</c:v>
                </c:pt>
              </c:numCache>
            </c:numRef>
          </c:val>
          <c:extLst>
            <c:ext xmlns:c16="http://schemas.microsoft.com/office/drawing/2014/chart" uri="{C3380CC4-5D6E-409C-BE32-E72D297353CC}">
              <c16:uniqueId val="{00000003-6808-4F91-BC09-9DFD71027E6B}"/>
            </c:ext>
          </c:extLst>
        </c:ser>
        <c:ser>
          <c:idx val="5"/>
          <c:order val="4"/>
          <c:tx>
            <c:strRef>
              <c:f>R_1!$B$80:$D$80</c:f>
              <c:strCache>
                <c:ptCount val="3"/>
                <c:pt idx="0">
                  <c:v>Adjustment</c:v>
                </c:pt>
              </c:strCache>
            </c:strRef>
          </c:tx>
          <c:spPr>
            <a:solidFill>
              <a:schemeClr val="bg1">
                <a:lumMod val="95000"/>
              </a:schemeClr>
            </a:solidFill>
            <a:ln>
              <a:solidFill>
                <a:schemeClr val="bg1">
                  <a:lumMod val="85000"/>
                </a:schemeClr>
              </a:solidFill>
              <a:prstDash val="dash"/>
            </a:ln>
            <a:effectLst/>
          </c:spPr>
          <c:invertIfNegative val="0"/>
          <c:cat>
            <c:numRef>
              <c:f>R_1!$E$49:$BA$49</c:f>
              <c:numCache>
                <c:formatCode>m/d/yyyy</c:formatCode>
                <c:ptCount val="49"/>
                <c:pt idx="0">
                  <c:v>43100</c:v>
                </c:pt>
                <c:pt idx="1">
                  <c:v>43131</c:v>
                </c:pt>
                <c:pt idx="2">
                  <c:v>43159</c:v>
                </c:pt>
                <c:pt idx="3">
                  <c:v>43190</c:v>
                </c:pt>
                <c:pt idx="4">
                  <c:v>43220</c:v>
                </c:pt>
                <c:pt idx="5">
                  <c:v>43251</c:v>
                </c:pt>
                <c:pt idx="6">
                  <c:v>43281</c:v>
                </c:pt>
                <c:pt idx="7">
                  <c:v>43312</c:v>
                </c:pt>
                <c:pt idx="8">
                  <c:v>43343</c:v>
                </c:pt>
                <c:pt idx="9">
                  <c:v>43373</c:v>
                </c:pt>
                <c:pt idx="10">
                  <c:v>43404</c:v>
                </c:pt>
                <c:pt idx="11">
                  <c:v>43434</c:v>
                </c:pt>
                <c:pt idx="12">
                  <c:v>43465</c:v>
                </c:pt>
                <c:pt idx="13">
                  <c:v>43496</c:v>
                </c:pt>
                <c:pt idx="14">
                  <c:v>43524</c:v>
                </c:pt>
                <c:pt idx="15">
                  <c:v>43555</c:v>
                </c:pt>
                <c:pt idx="16">
                  <c:v>43585</c:v>
                </c:pt>
                <c:pt idx="17">
                  <c:v>43616</c:v>
                </c:pt>
                <c:pt idx="18">
                  <c:v>43646</c:v>
                </c:pt>
                <c:pt idx="19">
                  <c:v>43677</c:v>
                </c:pt>
                <c:pt idx="20">
                  <c:v>43708</c:v>
                </c:pt>
                <c:pt idx="21">
                  <c:v>43738</c:v>
                </c:pt>
                <c:pt idx="22">
                  <c:v>43769</c:v>
                </c:pt>
                <c:pt idx="23">
                  <c:v>43799</c:v>
                </c:pt>
                <c:pt idx="24">
                  <c:v>43830</c:v>
                </c:pt>
                <c:pt idx="25">
                  <c:v>43861</c:v>
                </c:pt>
                <c:pt idx="26">
                  <c:v>43890</c:v>
                </c:pt>
                <c:pt idx="27">
                  <c:v>43921</c:v>
                </c:pt>
                <c:pt idx="28">
                  <c:v>43951</c:v>
                </c:pt>
                <c:pt idx="29">
                  <c:v>43982</c:v>
                </c:pt>
                <c:pt idx="30">
                  <c:v>44012</c:v>
                </c:pt>
                <c:pt idx="31">
                  <c:v>44043</c:v>
                </c:pt>
                <c:pt idx="32">
                  <c:v>44074</c:v>
                </c:pt>
                <c:pt idx="33">
                  <c:v>44104</c:v>
                </c:pt>
                <c:pt idx="34">
                  <c:v>44135</c:v>
                </c:pt>
                <c:pt idx="35">
                  <c:v>44165</c:v>
                </c:pt>
                <c:pt idx="36">
                  <c:v>44196</c:v>
                </c:pt>
                <c:pt idx="37">
                  <c:v>44227</c:v>
                </c:pt>
                <c:pt idx="38">
                  <c:v>44255</c:v>
                </c:pt>
                <c:pt idx="39">
                  <c:v>44286</c:v>
                </c:pt>
                <c:pt idx="40">
                  <c:v>44316</c:v>
                </c:pt>
                <c:pt idx="41">
                  <c:v>44347</c:v>
                </c:pt>
                <c:pt idx="42">
                  <c:v>44377</c:v>
                </c:pt>
                <c:pt idx="43">
                  <c:v>44408</c:v>
                </c:pt>
                <c:pt idx="44">
                  <c:v>44439</c:v>
                </c:pt>
                <c:pt idx="45">
                  <c:v>44469</c:v>
                </c:pt>
                <c:pt idx="46">
                  <c:v>44500</c:v>
                </c:pt>
                <c:pt idx="47">
                  <c:v>44530</c:v>
                </c:pt>
                <c:pt idx="48">
                  <c:v>44561</c:v>
                </c:pt>
              </c:numCache>
            </c:numRef>
          </c:cat>
          <c:val>
            <c:numRef>
              <c:f>R_1!$E$80:$BA$80</c:f>
              <c:numCache>
                <c:formatCode>#,##0,,;\(#,##0,,\);\-</c:formatCode>
                <c:ptCount val="49"/>
                <c:pt idx="0">
                  <c:v>-18684333</c:v>
                </c:pt>
                <c:pt idx="1">
                  <c:v>-17776833</c:v>
                </c:pt>
                <c:pt idx="2">
                  <c:v>-17776833</c:v>
                </c:pt>
                <c:pt idx="3">
                  <c:v>-17776833</c:v>
                </c:pt>
                <c:pt idx="4">
                  <c:v>-93520999</c:v>
                </c:pt>
                <c:pt idx="5">
                  <c:v>-493834832</c:v>
                </c:pt>
                <c:pt idx="6">
                  <c:v>-337651332</c:v>
                </c:pt>
                <c:pt idx="7">
                  <c:v>-555495332</c:v>
                </c:pt>
                <c:pt idx="8">
                  <c:v>-152042832</c:v>
                </c:pt>
                <c:pt idx="9">
                  <c:v>-240433332</c:v>
                </c:pt>
                <c:pt idx="10">
                  <c:v>-140184832</c:v>
                </c:pt>
                <c:pt idx="11">
                  <c:v>-179641832</c:v>
                </c:pt>
                <c:pt idx="12">
                  <c:v>-24914999</c:v>
                </c:pt>
                <c:pt idx="13">
                  <c:v>-68588112</c:v>
                </c:pt>
                <c:pt idx="14">
                  <c:v>-19734227</c:v>
                </c:pt>
                <c:pt idx="15">
                  <c:v>-29960779</c:v>
                </c:pt>
                <c:pt idx="16">
                  <c:v>-168401375</c:v>
                </c:pt>
                <c:pt idx="17">
                  <c:v>-2043948841</c:v>
                </c:pt>
                <c:pt idx="18">
                  <c:v>-1204780147</c:v>
                </c:pt>
                <c:pt idx="19">
                  <c:v>-630184202</c:v>
                </c:pt>
                <c:pt idx="20">
                  <c:v>-285000649</c:v>
                </c:pt>
                <c:pt idx="21">
                  <c:v>-29606223</c:v>
                </c:pt>
                <c:pt idx="22">
                  <c:v>-926505024</c:v>
                </c:pt>
                <c:pt idx="23">
                  <c:v>-1691175721</c:v>
                </c:pt>
                <c:pt idx="24">
                  <c:v>-2615775615</c:v>
                </c:pt>
                <c:pt idx="25">
                  <c:v>-899401800</c:v>
                </c:pt>
                <c:pt idx="26">
                  <c:v>-1479895725</c:v>
                </c:pt>
                <c:pt idx="27">
                  <c:v>-85824631</c:v>
                </c:pt>
                <c:pt idx="28">
                  <c:v>-118330300</c:v>
                </c:pt>
                <c:pt idx="29">
                  <c:v>-793167210</c:v>
                </c:pt>
                <c:pt idx="30">
                  <c:v>-429189557</c:v>
                </c:pt>
                <c:pt idx="31">
                  <c:v>-1011112410</c:v>
                </c:pt>
                <c:pt idx="32">
                  <c:v>-478431858</c:v>
                </c:pt>
                <c:pt idx="33">
                  <c:v>-1080285595</c:v>
                </c:pt>
                <c:pt idx="34">
                  <c:v>-426391127</c:v>
                </c:pt>
                <c:pt idx="35">
                  <c:v>-54393127</c:v>
                </c:pt>
                <c:pt idx="36">
                  <c:v>-2281516351</c:v>
                </c:pt>
                <c:pt idx="37">
                  <c:v>-676065483</c:v>
                </c:pt>
                <c:pt idx="38">
                  <c:v>-569683966</c:v>
                </c:pt>
                <c:pt idx="39">
                  <c:v>-684965963</c:v>
                </c:pt>
                <c:pt idx="40">
                  <c:v>-1542507221</c:v>
                </c:pt>
                <c:pt idx="41">
                  <c:v>-2995510960</c:v>
                </c:pt>
                <c:pt idx="42">
                  <c:v>-4498818881</c:v>
                </c:pt>
                <c:pt idx="43">
                  <c:v>-2669761687</c:v>
                </c:pt>
                <c:pt idx="44">
                  <c:v>-2827219942</c:v>
                </c:pt>
                <c:pt idx="45">
                  <c:v>-719386254</c:v>
                </c:pt>
                <c:pt idx="46">
                  <c:v>-1680255556</c:v>
                </c:pt>
                <c:pt idx="47">
                  <c:v>-2474489026</c:v>
                </c:pt>
                <c:pt idx="48">
                  <c:v>-2975594010</c:v>
                </c:pt>
              </c:numCache>
            </c:numRef>
          </c:val>
          <c:extLst>
            <c:ext xmlns:c16="http://schemas.microsoft.com/office/drawing/2014/chart" uri="{C3380CC4-5D6E-409C-BE32-E72D297353CC}">
              <c16:uniqueId val="{00000004-6808-4F91-BC09-9DFD71027E6B}"/>
            </c:ext>
          </c:extLst>
        </c:ser>
        <c:ser>
          <c:idx val="6"/>
          <c:order val="5"/>
          <c:tx>
            <c:strRef>
              <c:f>R_1!$B$81:$D$81</c:f>
              <c:strCache>
                <c:ptCount val="3"/>
                <c:pt idx="0">
                  <c:v>선급금</c:v>
                </c:pt>
              </c:strCache>
            </c:strRef>
          </c:tx>
          <c:spPr>
            <a:solidFill>
              <a:srgbClr val="483698"/>
            </a:solidFill>
            <a:ln>
              <a:noFill/>
            </a:ln>
            <a:effectLst/>
          </c:spPr>
          <c:invertIfNegative val="0"/>
          <c:cat>
            <c:numRef>
              <c:f>R_1!$E$49:$BA$49</c:f>
              <c:numCache>
                <c:formatCode>m/d/yyyy</c:formatCode>
                <c:ptCount val="49"/>
                <c:pt idx="0">
                  <c:v>43100</c:v>
                </c:pt>
                <c:pt idx="1">
                  <c:v>43131</c:v>
                </c:pt>
                <c:pt idx="2">
                  <c:v>43159</c:v>
                </c:pt>
                <c:pt idx="3">
                  <c:v>43190</c:v>
                </c:pt>
                <c:pt idx="4">
                  <c:v>43220</c:v>
                </c:pt>
                <c:pt idx="5">
                  <c:v>43251</c:v>
                </c:pt>
                <c:pt idx="6">
                  <c:v>43281</c:v>
                </c:pt>
                <c:pt idx="7">
                  <c:v>43312</c:v>
                </c:pt>
                <c:pt idx="8">
                  <c:v>43343</c:v>
                </c:pt>
                <c:pt idx="9">
                  <c:v>43373</c:v>
                </c:pt>
                <c:pt idx="10">
                  <c:v>43404</c:v>
                </c:pt>
                <c:pt idx="11">
                  <c:v>43434</c:v>
                </c:pt>
                <c:pt idx="12">
                  <c:v>43465</c:v>
                </c:pt>
                <c:pt idx="13">
                  <c:v>43496</c:v>
                </c:pt>
                <c:pt idx="14">
                  <c:v>43524</c:v>
                </c:pt>
                <c:pt idx="15">
                  <c:v>43555</c:v>
                </c:pt>
                <c:pt idx="16">
                  <c:v>43585</c:v>
                </c:pt>
                <c:pt idx="17">
                  <c:v>43616</c:v>
                </c:pt>
                <c:pt idx="18">
                  <c:v>43646</c:v>
                </c:pt>
                <c:pt idx="19">
                  <c:v>43677</c:v>
                </c:pt>
                <c:pt idx="20">
                  <c:v>43708</c:v>
                </c:pt>
                <c:pt idx="21">
                  <c:v>43738</c:v>
                </c:pt>
                <c:pt idx="22">
                  <c:v>43769</c:v>
                </c:pt>
                <c:pt idx="23">
                  <c:v>43799</c:v>
                </c:pt>
                <c:pt idx="24">
                  <c:v>43830</c:v>
                </c:pt>
                <c:pt idx="25">
                  <c:v>43861</c:v>
                </c:pt>
                <c:pt idx="26">
                  <c:v>43890</c:v>
                </c:pt>
                <c:pt idx="27">
                  <c:v>43921</c:v>
                </c:pt>
                <c:pt idx="28">
                  <c:v>43951</c:v>
                </c:pt>
                <c:pt idx="29">
                  <c:v>43982</c:v>
                </c:pt>
                <c:pt idx="30">
                  <c:v>44012</c:v>
                </c:pt>
                <c:pt idx="31">
                  <c:v>44043</c:v>
                </c:pt>
                <c:pt idx="32">
                  <c:v>44074</c:v>
                </c:pt>
                <c:pt idx="33">
                  <c:v>44104</c:v>
                </c:pt>
                <c:pt idx="34">
                  <c:v>44135</c:v>
                </c:pt>
                <c:pt idx="35">
                  <c:v>44165</c:v>
                </c:pt>
                <c:pt idx="36">
                  <c:v>44196</c:v>
                </c:pt>
                <c:pt idx="37">
                  <c:v>44227</c:v>
                </c:pt>
                <c:pt idx="38">
                  <c:v>44255</c:v>
                </c:pt>
                <c:pt idx="39">
                  <c:v>44286</c:v>
                </c:pt>
                <c:pt idx="40">
                  <c:v>44316</c:v>
                </c:pt>
                <c:pt idx="41">
                  <c:v>44347</c:v>
                </c:pt>
                <c:pt idx="42">
                  <c:v>44377</c:v>
                </c:pt>
                <c:pt idx="43">
                  <c:v>44408</c:v>
                </c:pt>
                <c:pt idx="44">
                  <c:v>44439</c:v>
                </c:pt>
                <c:pt idx="45">
                  <c:v>44469</c:v>
                </c:pt>
                <c:pt idx="46">
                  <c:v>44500</c:v>
                </c:pt>
                <c:pt idx="47">
                  <c:v>44530</c:v>
                </c:pt>
                <c:pt idx="48">
                  <c:v>44561</c:v>
                </c:pt>
              </c:numCache>
            </c:numRef>
          </c:cat>
          <c:val>
            <c:numRef>
              <c:f>R_1!$E$81:$BA$81</c:f>
              <c:numCache>
                <c:formatCode>#,##0,,;\(#,##0,,\);\-</c:formatCode>
                <c:ptCount val="4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114000</c:v>
                </c:pt>
                <c:pt idx="26">
                  <c:v>114000</c:v>
                </c:pt>
                <c:pt idx="27">
                  <c:v>132000</c:v>
                </c:pt>
                <c:pt idx="28">
                  <c:v>132000</c:v>
                </c:pt>
                <c:pt idx="29">
                  <c:v>137000</c:v>
                </c:pt>
                <c:pt idx="30">
                  <c:v>137000</c:v>
                </c:pt>
                <c:pt idx="31">
                  <c:v>137000</c:v>
                </c:pt>
                <c:pt idx="32">
                  <c:v>137000</c:v>
                </c:pt>
                <c:pt idx="33">
                  <c:v>137000</c:v>
                </c:pt>
                <c:pt idx="34">
                  <c:v>137000</c:v>
                </c:pt>
                <c:pt idx="35">
                  <c:v>142000</c:v>
                </c:pt>
                <c:pt idx="36">
                  <c:v>388442000</c:v>
                </c:pt>
                <c:pt idx="37">
                  <c:v>372000</c:v>
                </c:pt>
                <c:pt idx="38">
                  <c:v>372000</c:v>
                </c:pt>
                <c:pt idx="39">
                  <c:v>1949500</c:v>
                </c:pt>
                <c:pt idx="40">
                  <c:v>2829500</c:v>
                </c:pt>
                <c:pt idx="41">
                  <c:v>3789500</c:v>
                </c:pt>
                <c:pt idx="42">
                  <c:v>9879500</c:v>
                </c:pt>
                <c:pt idx="43">
                  <c:v>10999500</c:v>
                </c:pt>
                <c:pt idx="44">
                  <c:v>5050000</c:v>
                </c:pt>
                <c:pt idx="45">
                  <c:v>5050000</c:v>
                </c:pt>
                <c:pt idx="46">
                  <c:v>5050000</c:v>
                </c:pt>
                <c:pt idx="47">
                  <c:v>5050000</c:v>
                </c:pt>
                <c:pt idx="48">
                  <c:v>191548321</c:v>
                </c:pt>
              </c:numCache>
            </c:numRef>
          </c:val>
          <c:extLst>
            <c:ext xmlns:c16="http://schemas.microsoft.com/office/drawing/2014/chart" uri="{C3380CC4-5D6E-409C-BE32-E72D297353CC}">
              <c16:uniqueId val="{00000005-6808-4F91-BC09-9DFD71027E6B}"/>
            </c:ext>
          </c:extLst>
        </c:ser>
        <c:ser>
          <c:idx val="1"/>
          <c:order val="7"/>
          <c:tx>
            <c:strRef>
              <c:f>R_1!$B$76:$D$76</c:f>
              <c:strCache>
                <c:ptCount val="3"/>
                <c:pt idx="0">
                  <c:v>Adjustment</c:v>
                </c:pt>
              </c:strCache>
            </c:strRef>
          </c:tx>
          <c:spPr>
            <a:solidFill>
              <a:schemeClr val="bg1">
                <a:lumMod val="95000"/>
              </a:schemeClr>
            </a:solidFill>
            <a:ln w="9525">
              <a:solidFill>
                <a:schemeClr val="bg1">
                  <a:lumMod val="85000"/>
                </a:schemeClr>
              </a:solidFill>
              <a:prstDash val="dash"/>
            </a:ln>
            <a:effectLst/>
          </c:spPr>
          <c:invertIfNegative val="0"/>
          <c:cat>
            <c:numRef>
              <c:f>R_1!$E$49:$BA$49</c:f>
              <c:numCache>
                <c:formatCode>m/d/yyyy</c:formatCode>
                <c:ptCount val="49"/>
                <c:pt idx="0">
                  <c:v>43100</c:v>
                </c:pt>
                <c:pt idx="1">
                  <c:v>43131</c:v>
                </c:pt>
                <c:pt idx="2">
                  <c:v>43159</c:v>
                </c:pt>
                <c:pt idx="3">
                  <c:v>43190</c:v>
                </c:pt>
                <c:pt idx="4">
                  <c:v>43220</c:v>
                </c:pt>
                <c:pt idx="5">
                  <c:v>43251</c:v>
                </c:pt>
                <c:pt idx="6">
                  <c:v>43281</c:v>
                </c:pt>
                <c:pt idx="7">
                  <c:v>43312</c:v>
                </c:pt>
                <c:pt idx="8">
                  <c:v>43343</c:v>
                </c:pt>
                <c:pt idx="9">
                  <c:v>43373</c:v>
                </c:pt>
                <c:pt idx="10">
                  <c:v>43404</c:v>
                </c:pt>
                <c:pt idx="11">
                  <c:v>43434</c:v>
                </c:pt>
                <c:pt idx="12">
                  <c:v>43465</c:v>
                </c:pt>
                <c:pt idx="13">
                  <c:v>43496</c:v>
                </c:pt>
                <c:pt idx="14">
                  <c:v>43524</c:v>
                </c:pt>
                <c:pt idx="15">
                  <c:v>43555</c:v>
                </c:pt>
                <c:pt idx="16">
                  <c:v>43585</c:v>
                </c:pt>
                <c:pt idx="17">
                  <c:v>43616</c:v>
                </c:pt>
                <c:pt idx="18">
                  <c:v>43646</c:v>
                </c:pt>
                <c:pt idx="19">
                  <c:v>43677</c:v>
                </c:pt>
                <c:pt idx="20">
                  <c:v>43708</c:v>
                </c:pt>
                <c:pt idx="21">
                  <c:v>43738</c:v>
                </c:pt>
                <c:pt idx="22">
                  <c:v>43769</c:v>
                </c:pt>
                <c:pt idx="23">
                  <c:v>43799</c:v>
                </c:pt>
                <c:pt idx="24">
                  <c:v>43830</c:v>
                </c:pt>
                <c:pt idx="25">
                  <c:v>43861</c:v>
                </c:pt>
                <c:pt idx="26">
                  <c:v>43890</c:v>
                </c:pt>
                <c:pt idx="27">
                  <c:v>43921</c:v>
                </c:pt>
                <c:pt idx="28">
                  <c:v>43951</c:v>
                </c:pt>
                <c:pt idx="29">
                  <c:v>43982</c:v>
                </c:pt>
                <c:pt idx="30">
                  <c:v>44012</c:v>
                </c:pt>
                <c:pt idx="31">
                  <c:v>44043</c:v>
                </c:pt>
                <c:pt idx="32">
                  <c:v>44074</c:v>
                </c:pt>
                <c:pt idx="33">
                  <c:v>44104</c:v>
                </c:pt>
                <c:pt idx="34">
                  <c:v>44135</c:v>
                </c:pt>
                <c:pt idx="35">
                  <c:v>44165</c:v>
                </c:pt>
                <c:pt idx="36">
                  <c:v>44196</c:v>
                </c:pt>
                <c:pt idx="37">
                  <c:v>44227</c:v>
                </c:pt>
                <c:pt idx="38">
                  <c:v>44255</c:v>
                </c:pt>
                <c:pt idx="39">
                  <c:v>44286</c:v>
                </c:pt>
                <c:pt idx="40">
                  <c:v>44316</c:v>
                </c:pt>
                <c:pt idx="41">
                  <c:v>44347</c:v>
                </c:pt>
                <c:pt idx="42">
                  <c:v>44377</c:v>
                </c:pt>
                <c:pt idx="43">
                  <c:v>44408</c:v>
                </c:pt>
                <c:pt idx="44">
                  <c:v>44439</c:v>
                </c:pt>
                <c:pt idx="45">
                  <c:v>44469</c:v>
                </c:pt>
                <c:pt idx="46">
                  <c:v>44500</c:v>
                </c:pt>
                <c:pt idx="47">
                  <c:v>44530</c:v>
                </c:pt>
                <c:pt idx="48">
                  <c:v>44561</c:v>
                </c:pt>
              </c:numCache>
            </c:numRef>
          </c:cat>
          <c:val>
            <c:numRef>
              <c:f>R_1!$E$76:$BA$76</c:f>
              <c:numCache>
                <c:formatCode>#,##0,,;\(#,##0,,\);\-</c:formatCode>
                <c:ptCount val="49"/>
                <c:pt idx="0">
                  <c:v>18684333</c:v>
                </c:pt>
                <c:pt idx="1">
                  <c:v>17776833</c:v>
                </c:pt>
                <c:pt idx="2">
                  <c:v>17776833</c:v>
                </c:pt>
                <c:pt idx="3">
                  <c:v>17776833</c:v>
                </c:pt>
                <c:pt idx="4">
                  <c:v>93520999</c:v>
                </c:pt>
                <c:pt idx="5">
                  <c:v>493834832</c:v>
                </c:pt>
                <c:pt idx="6">
                  <c:v>337651332</c:v>
                </c:pt>
                <c:pt idx="7">
                  <c:v>555495332</c:v>
                </c:pt>
                <c:pt idx="8">
                  <c:v>152042832</c:v>
                </c:pt>
                <c:pt idx="9">
                  <c:v>240433332</c:v>
                </c:pt>
                <c:pt idx="10">
                  <c:v>140184832</c:v>
                </c:pt>
                <c:pt idx="11">
                  <c:v>179641832</c:v>
                </c:pt>
                <c:pt idx="12">
                  <c:v>24914999</c:v>
                </c:pt>
                <c:pt idx="13">
                  <c:v>68588112</c:v>
                </c:pt>
                <c:pt idx="14">
                  <c:v>19734227</c:v>
                </c:pt>
                <c:pt idx="15">
                  <c:v>29960779</c:v>
                </c:pt>
                <c:pt idx="16">
                  <c:v>168401375</c:v>
                </c:pt>
                <c:pt idx="17">
                  <c:v>2043948841</c:v>
                </c:pt>
                <c:pt idx="18">
                  <c:v>1204780147</c:v>
                </c:pt>
                <c:pt idx="19">
                  <c:v>630184202</c:v>
                </c:pt>
                <c:pt idx="20">
                  <c:v>285000649</c:v>
                </c:pt>
                <c:pt idx="21">
                  <c:v>29606223</c:v>
                </c:pt>
                <c:pt idx="22">
                  <c:v>926505024</c:v>
                </c:pt>
                <c:pt idx="23">
                  <c:v>1691175721</c:v>
                </c:pt>
                <c:pt idx="24">
                  <c:v>2615775615</c:v>
                </c:pt>
                <c:pt idx="25">
                  <c:v>899401800</c:v>
                </c:pt>
                <c:pt idx="26">
                  <c:v>1479895725</c:v>
                </c:pt>
                <c:pt idx="27">
                  <c:v>85824631</c:v>
                </c:pt>
                <c:pt idx="28">
                  <c:v>118330300</c:v>
                </c:pt>
                <c:pt idx="29">
                  <c:v>793167210</c:v>
                </c:pt>
                <c:pt idx="30">
                  <c:v>429189557</c:v>
                </c:pt>
                <c:pt idx="31">
                  <c:v>1011112410</c:v>
                </c:pt>
                <c:pt idx="32">
                  <c:v>478431858</c:v>
                </c:pt>
                <c:pt idx="33">
                  <c:v>1080285595</c:v>
                </c:pt>
                <c:pt idx="34">
                  <c:v>426391127</c:v>
                </c:pt>
                <c:pt idx="35">
                  <c:v>54393127</c:v>
                </c:pt>
                <c:pt idx="36">
                  <c:v>2281516351</c:v>
                </c:pt>
                <c:pt idx="37">
                  <c:v>676065483</c:v>
                </c:pt>
                <c:pt idx="38">
                  <c:v>569683966</c:v>
                </c:pt>
                <c:pt idx="39">
                  <c:v>684965963</c:v>
                </c:pt>
                <c:pt idx="40">
                  <c:v>1542507221</c:v>
                </c:pt>
                <c:pt idx="41">
                  <c:v>2995510960</c:v>
                </c:pt>
                <c:pt idx="42">
                  <c:v>4498818881</c:v>
                </c:pt>
                <c:pt idx="43">
                  <c:v>2669761687</c:v>
                </c:pt>
                <c:pt idx="44">
                  <c:v>2827219942</c:v>
                </c:pt>
                <c:pt idx="45">
                  <c:v>719386254</c:v>
                </c:pt>
                <c:pt idx="46">
                  <c:v>1680255556</c:v>
                </c:pt>
                <c:pt idx="47">
                  <c:v>2474489026</c:v>
                </c:pt>
                <c:pt idx="48">
                  <c:v>2975594010</c:v>
                </c:pt>
              </c:numCache>
            </c:numRef>
          </c:val>
          <c:extLst>
            <c:ext xmlns:c16="http://schemas.microsoft.com/office/drawing/2014/chart" uri="{C3380CC4-5D6E-409C-BE32-E72D297353CC}">
              <c16:uniqueId val="{00000006-6808-4F91-BC09-9DFD71027E6B}"/>
            </c:ext>
          </c:extLst>
        </c:ser>
        <c:dLbls>
          <c:showLegendKey val="0"/>
          <c:showVal val="0"/>
          <c:showCatName val="0"/>
          <c:showSerName val="0"/>
          <c:showPercent val="0"/>
          <c:showBubbleSize val="0"/>
        </c:dLbls>
        <c:gapWidth val="30"/>
        <c:overlap val="100"/>
        <c:axId val="1005406816"/>
        <c:axId val="1005417216"/>
      </c:barChart>
      <c:lineChart>
        <c:grouping val="standard"/>
        <c:varyColors val="0"/>
        <c:ser>
          <c:idx val="7"/>
          <c:order val="6"/>
          <c:tx>
            <c:strRef>
              <c:f>R_1!$B$82:$D$82</c:f>
              <c:strCache>
                <c:ptCount val="3"/>
                <c:pt idx="0">
                  <c:v>NWC</c:v>
                </c:pt>
              </c:strCache>
            </c:strRef>
          </c:tx>
          <c:spPr>
            <a:ln w="22225" cap="rnd">
              <a:solidFill>
                <a:srgbClr val="C00000"/>
              </a:solidFill>
              <a:round/>
            </a:ln>
            <a:effectLst/>
          </c:spPr>
          <c:marker>
            <c:symbol val="none"/>
          </c:marker>
          <c:dLbls>
            <c:dLbl>
              <c:idx val="0"/>
              <c:layout>
                <c:manualLayout>
                  <c:x val="-1.8539867002562806E-2"/>
                  <c:y val="-5.304931205067337E-2"/>
                </c:manualLayout>
              </c:layout>
              <c:tx>
                <c:rich>
                  <a:bodyPr/>
                  <a:lstStyle/>
                  <a:p>
                    <a:fld id="{9C1D69D8-F81B-4641-9700-A1B8F55463BD}" type="VALUE">
                      <a:rPr lang="en-US" altLang="ko-KR" sz="800" b="0" i="0" u="none" strike="noStrike" kern="1200" baseline="0">
                        <a:solidFill>
                          <a:schemeClr val="tx1"/>
                        </a:solidFill>
                        <a:latin typeface="Arial" panose="020B0604020202020204" pitchFamily="34" charset="0"/>
                        <a:ea typeface="+mj-ea"/>
                        <a:cs typeface="Arial" panose="020B0604020202020204" pitchFamily="34" charset="0"/>
                      </a:rPr>
                      <a:pPr/>
                      <a:t>[값]</a:t>
                    </a:fld>
                    <a:endParaRPr lang="ko-KR" alt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6808-4F91-BC09-9DFD71027E6B}"/>
                </c:ext>
              </c:extLst>
            </c:dLbl>
            <c:dLbl>
              <c:idx val="12"/>
              <c:layout>
                <c:manualLayout>
                  <c:x val="-2.2818297849308104E-2"/>
                  <c:y val="-6.365917446080804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6808-4F91-BC09-9DFD71027E6B}"/>
                </c:ext>
              </c:extLst>
            </c:dLbl>
            <c:dLbl>
              <c:idx val="24"/>
              <c:layout>
                <c:manualLayout>
                  <c:x val="-3.280130315838032E-2"/>
                  <c:y val="-0.1273183489216161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6808-4F91-BC09-9DFD71027E6B}"/>
                </c:ext>
              </c:extLst>
            </c:dLbl>
            <c:dLbl>
              <c:idx val="36"/>
              <c:layout>
                <c:manualLayout>
                  <c:x val="-3.280130315838032E-2"/>
                  <c:y val="-0.1485380737418854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6808-4F91-BC09-9DFD71027E6B}"/>
                </c:ext>
              </c:extLst>
            </c:dLbl>
            <c:dLbl>
              <c:idx val="48"/>
              <c:layout>
                <c:manualLayout>
                  <c:x val="2.8522872311634016E-3"/>
                  <c:y val="5.835424325574060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6808-4F91-BC09-9DFD71027E6B}"/>
                </c:ext>
              </c:extLst>
            </c:dLbl>
            <c:spPr>
              <a:solidFill>
                <a:schemeClr val="bg1"/>
              </a:solidFill>
              <a:ln>
                <a:solidFill>
                  <a:srgbClr val="483698"/>
                </a:solid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R_1!$E$49:$BA$49</c:f>
              <c:numCache>
                <c:formatCode>m/d/yyyy</c:formatCode>
                <c:ptCount val="49"/>
                <c:pt idx="0">
                  <c:v>43100</c:v>
                </c:pt>
                <c:pt idx="1">
                  <c:v>43131</c:v>
                </c:pt>
                <c:pt idx="2">
                  <c:v>43159</c:v>
                </c:pt>
                <c:pt idx="3">
                  <c:v>43190</c:v>
                </c:pt>
                <c:pt idx="4">
                  <c:v>43220</c:v>
                </c:pt>
                <c:pt idx="5">
                  <c:v>43251</c:v>
                </c:pt>
                <c:pt idx="6">
                  <c:v>43281</c:v>
                </c:pt>
                <c:pt idx="7">
                  <c:v>43312</c:v>
                </c:pt>
                <c:pt idx="8">
                  <c:v>43343</c:v>
                </c:pt>
                <c:pt idx="9">
                  <c:v>43373</c:v>
                </c:pt>
                <c:pt idx="10">
                  <c:v>43404</c:v>
                </c:pt>
                <c:pt idx="11">
                  <c:v>43434</c:v>
                </c:pt>
                <c:pt idx="12">
                  <c:v>43465</c:v>
                </c:pt>
                <c:pt idx="13">
                  <c:v>43496</c:v>
                </c:pt>
                <c:pt idx="14">
                  <c:v>43524</c:v>
                </c:pt>
                <c:pt idx="15">
                  <c:v>43555</c:v>
                </c:pt>
                <c:pt idx="16">
                  <c:v>43585</c:v>
                </c:pt>
                <c:pt idx="17">
                  <c:v>43616</c:v>
                </c:pt>
                <c:pt idx="18">
                  <c:v>43646</c:v>
                </c:pt>
                <c:pt idx="19">
                  <c:v>43677</c:v>
                </c:pt>
                <c:pt idx="20">
                  <c:v>43708</c:v>
                </c:pt>
                <c:pt idx="21">
                  <c:v>43738</c:v>
                </c:pt>
                <c:pt idx="22">
                  <c:v>43769</c:v>
                </c:pt>
                <c:pt idx="23">
                  <c:v>43799</c:v>
                </c:pt>
                <c:pt idx="24">
                  <c:v>43830</c:v>
                </c:pt>
                <c:pt idx="25">
                  <c:v>43861</c:v>
                </c:pt>
                <c:pt idx="26">
                  <c:v>43890</c:v>
                </c:pt>
                <c:pt idx="27">
                  <c:v>43921</c:v>
                </c:pt>
                <c:pt idx="28">
                  <c:v>43951</c:v>
                </c:pt>
                <c:pt idx="29">
                  <c:v>43982</c:v>
                </c:pt>
                <c:pt idx="30">
                  <c:v>44012</c:v>
                </c:pt>
                <c:pt idx="31">
                  <c:v>44043</c:v>
                </c:pt>
                <c:pt idx="32">
                  <c:v>44074</c:v>
                </c:pt>
                <c:pt idx="33">
                  <c:v>44104</c:v>
                </c:pt>
                <c:pt idx="34">
                  <c:v>44135</c:v>
                </c:pt>
                <c:pt idx="35">
                  <c:v>44165</c:v>
                </c:pt>
                <c:pt idx="36">
                  <c:v>44196</c:v>
                </c:pt>
                <c:pt idx="37">
                  <c:v>44227</c:v>
                </c:pt>
                <c:pt idx="38">
                  <c:v>44255</c:v>
                </c:pt>
                <c:pt idx="39">
                  <c:v>44286</c:v>
                </c:pt>
                <c:pt idx="40">
                  <c:v>44316</c:v>
                </c:pt>
                <c:pt idx="41">
                  <c:v>44347</c:v>
                </c:pt>
                <c:pt idx="42">
                  <c:v>44377</c:v>
                </c:pt>
                <c:pt idx="43">
                  <c:v>44408</c:v>
                </c:pt>
                <c:pt idx="44">
                  <c:v>44439</c:v>
                </c:pt>
                <c:pt idx="45">
                  <c:v>44469</c:v>
                </c:pt>
                <c:pt idx="46">
                  <c:v>44500</c:v>
                </c:pt>
                <c:pt idx="47">
                  <c:v>44530</c:v>
                </c:pt>
                <c:pt idx="48">
                  <c:v>44561</c:v>
                </c:pt>
              </c:numCache>
            </c:numRef>
          </c:cat>
          <c:val>
            <c:numRef>
              <c:f>R_1!$E$82:$BA$82</c:f>
              <c:numCache>
                <c:formatCode>#,##0,,;\(#,##0,,\);\-</c:formatCode>
                <c:ptCount val="49"/>
                <c:pt idx="0">
                  <c:v>92408551</c:v>
                </c:pt>
                <c:pt idx="1">
                  <c:v>292957863</c:v>
                </c:pt>
                <c:pt idx="2">
                  <c:v>16058425</c:v>
                </c:pt>
                <c:pt idx="3">
                  <c:v>156455512</c:v>
                </c:pt>
                <c:pt idx="4">
                  <c:v>577278449</c:v>
                </c:pt>
                <c:pt idx="5">
                  <c:v>704716936</c:v>
                </c:pt>
                <c:pt idx="6">
                  <c:v>36960058</c:v>
                </c:pt>
                <c:pt idx="7">
                  <c:v>-30984369</c:v>
                </c:pt>
                <c:pt idx="8">
                  <c:v>376102220</c:v>
                </c:pt>
                <c:pt idx="9">
                  <c:v>458308849</c:v>
                </c:pt>
                <c:pt idx="10">
                  <c:v>518335619</c:v>
                </c:pt>
                <c:pt idx="11">
                  <c:v>456991777</c:v>
                </c:pt>
                <c:pt idx="12">
                  <c:v>77216234</c:v>
                </c:pt>
                <c:pt idx="13">
                  <c:v>79478230</c:v>
                </c:pt>
                <c:pt idx="14">
                  <c:v>300036011</c:v>
                </c:pt>
                <c:pt idx="15">
                  <c:v>330657240</c:v>
                </c:pt>
                <c:pt idx="16">
                  <c:v>486623493</c:v>
                </c:pt>
                <c:pt idx="17">
                  <c:v>559273778</c:v>
                </c:pt>
                <c:pt idx="18">
                  <c:v>-1084857646</c:v>
                </c:pt>
                <c:pt idx="19">
                  <c:v>-542277789</c:v>
                </c:pt>
                <c:pt idx="20">
                  <c:v>-212682888</c:v>
                </c:pt>
                <c:pt idx="21">
                  <c:v>488606288</c:v>
                </c:pt>
                <c:pt idx="22">
                  <c:v>942229176</c:v>
                </c:pt>
                <c:pt idx="23">
                  <c:v>-64227644</c:v>
                </c:pt>
                <c:pt idx="24">
                  <c:v>357286453</c:v>
                </c:pt>
                <c:pt idx="25">
                  <c:v>473134224</c:v>
                </c:pt>
                <c:pt idx="26">
                  <c:v>498064703</c:v>
                </c:pt>
                <c:pt idx="27">
                  <c:v>239473397</c:v>
                </c:pt>
                <c:pt idx="28">
                  <c:v>578320089</c:v>
                </c:pt>
                <c:pt idx="29">
                  <c:v>-361407201</c:v>
                </c:pt>
                <c:pt idx="30">
                  <c:v>676208542</c:v>
                </c:pt>
                <c:pt idx="31">
                  <c:v>1034879462</c:v>
                </c:pt>
                <c:pt idx="32">
                  <c:v>1056575582</c:v>
                </c:pt>
                <c:pt idx="33">
                  <c:v>1997102973</c:v>
                </c:pt>
                <c:pt idx="34">
                  <c:v>2918741210</c:v>
                </c:pt>
                <c:pt idx="35">
                  <c:v>1899267822</c:v>
                </c:pt>
                <c:pt idx="36">
                  <c:v>901058845</c:v>
                </c:pt>
                <c:pt idx="37">
                  <c:v>-272675197</c:v>
                </c:pt>
                <c:pt idx="38">
                  <c:v>882231629</c:v>
                </c:pt>
                <c:pt idx="39">
                  <c:v>1259192142</c:v>
                </c:pt>
                <c:pt idx="40">
                  <c:v>895304098</c:v>
                </c:pt>
                <c:pt idx="41">
                  <c:v>908017722</c:v>
                </c:pt>
                <c:pt idx="42">
                  <c:v>-4756037546</c:v>
                </c:pt>
                <c:pt idx="43">
                  <c:v>-2799427189</c:v>
                </c:pt>
                <c:pt idx="44">
                  <c:v>-3897640223</c:v>
                </c:pt>
                <c:pt idx="45">
                  <c:v>-371790630</c:v>
                </c:pt>
                <c:pt idx="46">
                  <c:v>2215261080</c:v>
                </c:pt>
                <c:pt idx="47">
                  <c:v>897963833</c:v>
                </c:pt>
                <c:pt idx="48">
                  <c:v>-3978954661</c:v>
                </c:pt>
              </c:numCache>
            </c:numRef>
          </c:val>
          <c:smooth val="0"/>
          <c:extLst>
            <c:ext xmlns:c16="http://schemas.microsoft.com/office/drawing/2014/chart" uri="{C3380CC4-5D6E-409C-BE32-E72D297353CC}">
              <c16:uniqueId val="{00000007-6808-4F91-BC09-9DFD71027E6B}"/>
            </c:ext>
          </c:extLst>
        </c:ser>
        <c:dLbls>
          <c:showLegendKey val="0"/>
          <c:showVal val="0"/>
          <c:showCatName val="0"/>
          <c:showSerName val="0"/>
          <c:showPercent val="0"/>
          <c:showBubbleSize val="0"/>
        </c:dLbls>
        <c:marker val="1"/>
        <c:smooth val="0"/>
        <c:axId val="1005406816"/>
        <c:axId val="1005417216"/>
      </c:lineChart>
      <c:dateAx>
        <c:axId val="1005406816"/>
        <c:scaling>
          <c:orientation val="minMax"/>
        </c:scaling>
        <c:delete val="0"/>
        <c:axPos val="b"/>
        <c:numFmt formatCode="[$-409]mmm&quot;-&quot;yy;@" sourceLinked="0"/>
        <c:majorTickMark val="in"/>
        <c:minorTickMark val="none"/>
        <c:tickLblPos val="low"/>
        <c:spPr>
          <a:noFill/>
          <a:ln w="6350" cap="flat" cmpd="sng" algn="ctr">
            <a:solidFill>
              <a:schemeClr val="tx1"/>
            </a:solidFill>
            <a:round/>
          </a:ln>
          <a:effectLst/>
        </c:spPr>
        <c:txPr>
          <a:bodyPr rot="-60000000" spcFirstLastPara="1" vertOverflow="ellipsis" vert="horz" wrap="square" anchor="ctr" anchorCtr="1"/>
          <a:lstStyle/>
          <a:p>
            <a:pPr>
              <a:defRPr sz="80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crossAx val="1005417216"/>
        <c:crosses val="autoZero"/>
        <c:auto val="1"/>
        <c:lblOffset val="100"/>
        <c:baseTimeUnit val="months"/>
        <c:majorUnit val="3"/>
        <c:majorTimeUnit val="months"/>
      </c:dateAx>
      <c:valAx>
        <c:axId val="1005417216"/>
        <c:scaling>
          <c:orientation val="minMax"/>
          <c:min val="-10000000000"/>
        </c:scaling>
        <c:delete val="0"/>
        <c:axPos val="l"/>
        <c:title>
          <c:tx>
            <c:rich>
              <a:bodyPr rot="-5400000" spcFirstLastPara="1" vertOverflow="ellipsis" vert="horz" wrap="square" anchor="ctr" anchorCtr="1"/>
              <a:lstStyle/>
              <a:p>
                <a:pPr>
                  <a:defRPr sz="800" b="0" i="0" u="none" strike="noStrike" kern="1200" baseline="0">
                    <a:solidFill>
                      <a:schemeClr val="tx1"/>
                    </a:solidFill>
                    <a:latin typeface="Arial" panose="020B0604020202020204" pitchFamily="34" charset="0"/>
                    <a:ea typeface="+mn-ea"/>
                    <a:cs typeface="Arial" panose="020B0604020202020204" pitchFamily="34" charset="0"/>
                  </a:defRPr>
                </a:pPr>
                <a:r>
                  <a:rPr lang="en-US" altLang="ko-KR"/>
                  <a:t>KRW m</a:t>
                </a:r>
                <a:endParaRPr lang="ko-KR" altLang="en-US"/>
              </a:p>
            </c:rich>
          </c:tx>
          <c:layout>
            <c:manualLayout>
              <c:xMode val="edge"/>
              <c:yMode val="edge"/>
              <c:x val="1.3012605986614016E-2"/>
              <c:y val="0.35563423376534409"/>
            </c:manualLayout>
          </c:layout>
          <c:overlay val="0"/>
          <c:spPr>
            <a:noFill/>
            <a:ln>
              <a:noFill/>
            </a:ln>
            <a:effectLst/>
          </c:spPr>
          <c:txPr>
            <a:bodyPr rot="-5400000" spcFirstLastPara="1" vertOverflow="ellipsis" vert="horz" wrap="square" anchor="ctr" anchorCtr="1"/>
            <a:lstStyle/>
            <a:p>
              <a:pPr>
                <a:defRPr sz="80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title>
        <c:numFmt formatCode="#,##0,,;\(#,##0,,\);\-" sourceLinked="1"/>
        <c:majorTickMark val="out"/>
        <c:minorTickMark val="none"/>
        <c:tickLblPos val="nextTo"/>
        <c:spPr>
          <a:noFill/>
          <a:ln w="6350">
            <a:solidFill>
              <a:schemeClr val="tx1"/>
            </a:solidFill>
          </a:ln>
          <a:effectLst/>
        </c:spPr>
        <c:txPr>
          <a:bodyPr rot="-60000000" spcFirstLastPara="1" vertOverflow="ellipsis" vert="horz" wrap="square" anchor="ctr" anchorCtr="1"/>
          <a:lstStyle/>
          <a:p>
            <a:pPr>
              <a:defRPr sz="80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crossAx val="1005406816"/>
        <c:crosses val="autoZero"/>
        <c:crossBetween val="between"/>
      </c:valAx>
      <c:spPr>
        <a:noFill/>
        <a:ln>
          <a:noFill/>
        </a:ln>
        <a:effectLst/>
      </c:spPr>
    </c:plotArea>
    <c:legend>
      <c:legendPos val="b"/>
      <c:legendEntry>
        <c:idx val="6"/>
        <c:delete val="1"/>
      </c:legendEntry>
      <c:layout>
        <c:manualLayout>
          <c:xMode val="edge"/>
          <c:yMode val="edge"/>
          <c:x val="0.14416661220370183"/>
          <c:y val="0.83557010675443055"/>
          <c:w val="0.78391723246387979"/>
          <c:h val="8.5119584513475163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chemeClr val="tx1"/>
          </a:solidFill>
          <a:latin typeface="Arial" panose="020B0604020202020204" pitchFamily="34" charset="0"/>
          <a:cs typeface="Arial" panose="020B0604020202020204" pitchFamily="34" charset="0"/>
        </a:defRPr>
      </a:pPr>
      <a:endParaRPr lang="ko-KR"/>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ko-KR" altLang="en-US" sz="900" b="1" i="0" u="none" strike="noStrike" kern="1200" spc="0" baseline="0" smtClean="0">
                <a:solidFill>
                  <a:srgbClr val="00338D"/>
                </a:solidFill>
                <a:latin typeface="+mj-ea"/>
                <a:ea typeface="+mj-ea"/>
                <a:cs typeface="Arial" panose="020B0604020202020204" pitchFamily="34" charset="0"/>
              </a:defRPr>
            </a:pPr>
            <a:r>
              <a:rPr lang="ko-KR" altLang="en-US" sz="900" b="1" i="0" u="none" strike="noStrike" kern="1200" spc="0" baseline="0">
                <a:solidFill>
                  <a:srgbClr val="00338D"/>
                </a:solidFill>
                <a:latin typeface="+mj-ea"/>
                <a:ea typeface="+mj-ea"/>
                <a:cs typeface="Arial" panose="020B0604020202020204" pitchFamily="34" charset="0"/>
              </a:rPr>
              <a:t>매출액 구성</a:t>
            </a:r>
          </a:p>
        </c:rich>
      </c:tx>
      <c:layout>
        <c:manualLayout>
          <c:xMode val="edge"/>
          <c:yMode val="edge"/>
          <c:x val="0"/>
          <c:y val="1.4991061985830204E-2"/>
        </c:manualLayout>
      </c:layout>
      <c:overlay val="0"/>
      <c:spPr>
        <a:noFill/>
        <a:ln>
          <a:noFill/>
        </a:ln>
        <a:effectLst/>
      </c:spPr>
      <c:txPr>
        <a:bodyPr rot="0" spcFirstLastPara="1" vertOverflow="ellipsis" vert="horz" wrap="square" anchor="ctr" anchorCtr="1"/>
        <a:lstStyle/>
        <a:p>
          <a:pPr algn="ctr" rtl="0">
            <a:defRPr lang="ko-KR" altLang="en-US" sz="900" b="1" i="0" u="none" strike="noStrike" kern="1200" spc="0" baseline="0" smtClean="0">
              <a:solidFill>
                <a:srgbClr val="00338D"/>
              </a:solidFill>
              <a:latin typeface="+mj-ea"/>
              <a:ea typeface="+mj-ea"/>
              <a:cs typeface="Arial" panose="020B0604020202020204" pitchFamily="34" charset="0"/>
            </a:defRPr>
          </a:pPr>
          <a:endParaRPr lang="ko-KR"/>
        </a:p>
      </c:txPr>
    </c:title>
    <c:autoTitleDeleted val="0"/>
    <c:plotArea>
      <c:layout>
        <c:manualLayout>
          <c:layoutTarget val="inner"/>
          <c:xMode val="edge"/>
          <c:yMode val="edge"/>
          <c:x val="0.14894851821782124"/>
          <c:y val="0.15432334226757768"/>
          <c:w val="0.81044465051811942"/>
          <c:h val="0.56668595501851182"/>
        </c:manualLayout>
      </c:layout>
      <c:barChart>
        <c:barDir val="col"/>
        <c:grouping val="stacked"/>
        <c:varyColors val="0"/>
        <c:ser>
          <c:idx val="4"/>
          <c:order val="0"/>
          <c:tx>
            <c:strRef>
              <c:f>R_4!$K$73</c:f>
              <c:strCache>
                <c:ptCount val="1"/>
                <c:pt idx="0">
                  <c:v>제작</c:v>
                </c:pt>
              </c:strCache>
            </c:strRef>
          </c:tx>
          <c:spPr>
            <a:solidFill>
              <a:srgbClr val="005EB8"/>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j-ea"/>
                    <a:cs typeface="Arial" panose="020B0604020202020204" pitchFamily="34"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R_4!$L$75:$O$75</c:f>
              <c:strCache>
                <c:ptCount val="4"/>
                <c:pt idx="0">
                  <c:v>FY18</c:v>
                </c:pt>
                <c:pt idx="1">
                  <c:v>FY19</c:v>
                </c:pt>
                <c:pt idx="2">
                  <c:v>FY20</c:v>
                </c:pt>
                <c:pt idx="3">
                  <c:v>FY21</c:v>
                </c:pt>
              </c:strCache>
            </c:strRef>
          </c:cat>
          <c:val>
            <c:numRef>
              <c:f>R_4!$L$73:$O$73</c:f>
              <c:numCache>
                <c:formatCode>#,##0</c:formatCode>
                <c:ptCount val="4"/>
                <c:pt idx="0">
                  <c:v>4123.3145569999997</c:v>
                </c:pt>
                <c:pt idx="1">
                  <c:v>4151.9999850000004</c:v>
                </c:pt>
                <c:pt idx="2">
                  <c:v>8012.7484960000002</c:v>
                </c:pt>
                <c:pt idx="3">
                  <c:v>9845.7559199999996</c:v>
                </c:pt>
              </c:numCache>
            </c:numRef>
          </c:val>
          <c:extLst>
            <c:ext xmlns:c16="http://schemas.microsoft.com/office/drawing/2014/chart" uri="{C3380CC4-5D6E-409C-BE32-E72D297353CC}">
              <c16:uniqueId val="{00000000-E23C-45E5-826C-D3CE804D242D}"/>
            </c:ext>
          </c:extLst>
        </c:ser>
        <c:ser>
          <c:idx val="3"/>
          <c:order val="1"/>
          <c:tx>
            <c:strRef>
              <c:f>R_4!$K$72</c:f>
              <c:strCache>
                <c:ptCount val="1"/>
                <c:pt idx="0">
                  <c:v>매체대행</c:v>
                </c:pt>
              </c:strCache>
            </c:strRef>
          </c:tx>
          <c:spPr>
            <a:solidFill>
              <a:srgbClr val="0091DA"/>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ysClr val="windowText" lastClr="000000"/>
                    </a:solidFill>
                    <a:latin typeface="Arial" panose="020B0604020202020204" pitchFamily="34" charset="0"/>
                    <a:ea typeface="+mj-ea"/>
                    <a:cs typeface="Arial" panose="020B0604020202020204" pitchFamily="34"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R_4!$L$75:$O$75</c:f>
              <c:strCache>
                <c:ptCount val="4"/>
                <c:pt idx="0">
                  <c:v>FY18</c:v>
                </c:pt>
                <c:pt idx="1">
                  <c:v>FY19</c:v>
                </c:pt>
                <c:pt idx="2">
                  <c:v>FY20</c:v>
                </c:pt>
                <c:pt idx="3">
                  <c:v>FY21</c:v>
                </c:pt>
              </c:strCache>
            </c:strRef>
          </c:cat>
          <c:val>
            <c:numRef>
              <c:f>R_4!$L$72:$O$72</c:f>
              <c:numCache>
                <c:formatCode>#,##0</c:formatCode>
                <c:ptCount val="4"/>
                <c:pt idx="0">
                  <c:v>542.29725599999983</c:v>
                </c:pt>
                <c:pt idx="1">
                  <c:v>1865.2114390000004</c:v>
                </c:pt>
                <c:pt idx="2">
                  <c:v>2166.6075700000001</c:v>
                </c:pt>
                <c:pt idx="3">
                  <c:v>5912.8524359999983</c:v>
                </c:pt>
              </c:numCache>
            </c:numRef>
          </c:val>
          <c:extLst>
            <c:ext xmlns:c16="http://schemas.microsoft.com/office/drawing/2014/chart" uri="{C3380CC4-5D6E-409C-BE32-E72D297353CC}">
              <c16:uniqueId val="{00000001-E23C-45E5-826C-D3CE804D242D}"/>
            </c:ext>
          </c:extLst>
        </c:ser>
        <c:ser>
          <c:idx val="2"/>
          <c:order val="2"/>
          <c:tx>
            <c:strRef>
              <c:f>R_4!$K$71</c:f>
              <c:strCache>
                <c:ptCount val="1"/>
                <c:pt idx="0">
                  <c:v>Adjustment</c:v>
                </c:pt>
              </c:strCache>
            </c:strRef>
          </c:tx>
          <c:spPr>
            <a:solidFill>
              <a:schemeClr val="bg1">
                <a:lumMod val="95000"/>
              </a:schemeClr>
            </a:solidFill>
            <a:ln w="9525">
              <a:solidFill>
                <a:schemeClr val="bg1">
                  <a:lumMod val="85000"/>
                </a:schemeClr>
              </a:solidFill>
              <a:prstDash val="dash"/>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tx1">
                        <a:lumMod val="50000"/>
                        <a:lumOff val="50000"/>
                      </a:schemeClr>
                    </a:solidFill>
                    <a:latin typeface="Arial" panose="020B0604020202020204" pitchFamily="34" charset="0"/>
                    <a:ea typeface="+mj-ea"/>
                    <a:cs typeface="Arial" panose="020B0604020202020204" pitchFamily="34"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R_4!$L$75:$O$75</c:f>
              <c:strCache>
                <c:ptCount val="4"/>
                <c:pt idx="0">
                  <c:v>FY18</c:v>
                </c:pt>
                <c:pt idx="1">
                  <c:v>FY19</c:v>
                </c:pt>
                <c:pt idx="2">
                  <c:v>FY20</c:v>
                </c:pt>
                <c:pt idx="3">
                  <c:v>FY21</c:v>
                </c:pt>
              </c:strCache>
            </c:strRef>
          </c:cat>
          <c:val>
            <c:numRef>
              <c:f>R_4!$L$71:$O$71</c:f>
              <c:numCache>
                <c:formatCode>#,##0</c:formatCode>
                <c:ptCount val="4"/>
                <c:pt idx="0">
                  <c:v>4871.394225</c:v>
                </c:pt>
                <c:pt idx="1">
                  <c:v>12194.664558</c:v>
                </c:pt>
                <c:pt idx="2">
                  <c:v>9300.926188999998</c:v>
                </c:pt>
                <c:pt idx="3">
                  <c:v>16304.391644000003</c:v>
                </c:pt>
              </c:numCache>
            </c:numRef>
          </c:val>
          <c:extLst>
            <c:ext xmlns:c16="http://schemas.microsoft.com/office/drawing/2014/chart" uri="{C3380CC4-5D6E-409C-BE32-E72D297353CC}">
              <c16:uniqueId val="{00000002-E23C-45E5-826C-D3CE804D242D}"/>
            </c:ext>
          </c:extLst>
        </c:ser>
        <c:dLbls>
          <c:showLegendKey val="0"/>
          <c:showVal val="1"/>
          <c:showCatName val="0"/>
          <c:showSerName val="0"/>
          <c:showPercent val="0"/>
          <c:showBubbleSize val="0"/>
        </c:dLbls>
        <c:gapWidth val="120"/>
        <c:overlap val="100"/>
        <c:axId val="992567504"/>
        <c:axId val="992577488"/>
      </c:barChart>
      <c:lineChart>
        <c:grouping val="standard"/>
        <c:varyColors val="0"/>
        <c:ser>
          <c:idx val="1"/>
          <c:order val="3"/>
          <c:tx>
            <c:strRef>
              <c:f>R_4!$K$70</c:f>
              <c:strCache>
                <c:ptCount val="1"/>
                <c:pt idx="0">
                  <c:v>매출액(조정전)</c:v>
                </c:pt>
              </c:strCache>
            </c:strRef>
          </c:tx>
          <c:spPr>
            <a:ln w="28575" cap="rnd">
              <a:noFill/>
              <a:round/>
            </a:ln>
            <a:effectLst/>
          </c:spPr>
          <c:marker>
            <c:symbol val="none"/>
          </c:marker>
          <c:dLbls>
            <c:spPr>
              <a:noFill/>
              <a:ln>
                <a:noFill/>
              </a:ln>
              <a:effectLst/>
            </c:spPr>
            <c:txPr>
              <a:bodyPr rot="0" spcFirstLastPara="1" vertOverflow="ellipsis" vert="horz" wrap="square" anchor="ctr" anchorCtr="1"/>
              <a:lstStyle/>
              <a:p>
                <a:pPr>
                  <a:defRPr sz="800" b="0" i="0" u="none" strike="noStrike" kern="1200" baseline="0">
                    <a:solidFill>
                      <a:schemeClr val="bg1">
                        <a:lumMod val="50000"/>
                      </a:schemeClr>
                    </a:solidFill>
                    <a:latin typeface="Arial" panose="020B0604020202020204" pitchFamily="34" charset="0"/>
                    <a:ea typeface="+mj-ea"/>
                    <a:cs typeface="Arial" panose="020B0604020202020204" pitchFamily="34" charset="0"/>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R_4!$L$75:$O$75</c:f>
              <c:strCache>
                <c:ptCount val="4"/>
                <c:pt idx="0">
                  <c:v>FY18</c:v>
                </c:pt>
                <c:pt idx="1">
                  <c:v>FY19</c:v>
                </c:pt>
                <c:pt idx="2">
                  <c:v>FY20</c:v>
                </c:pt>
                <c:pt idx="3">
                  <c:v>FY21</c:v>
                </c:pt>
              </c:strCache>
            </c:strRef>
          </c:cat>
          <c:val>
            <c:numRef>
              <c:f>R_4!$L$70:$O$70</c:f>
              <c:numCache>
                <c:formatCode>#,##0</c:formatCode>
                <c:ptCount val="4"/>
                <c:pt idx="0">
                  <c:v>9537.0060379999995</c:v>
                </c:pt>
                <c:pt idx="1">
                  <c:v>18211.875982000001</c:v>
                </c:pt>
                <c:pt idx="2">
                  <c:v>19480.282254999998</c:v>
                </c:pt>
                <c:pt idx="3">
                  <c:v>32063</c:v>
                </c:pt>
              </c:numCache>
            </c:numRef>
          </c:val>
          <c:smooth val="0"/>
          <c:extLst>
            <c:ext xmlns:c16="http://schemas.microsoft.com/office/drawing/2014/chart" uri="{C3380CC4-5D6E-409C-BE32-E72D297353CC}">
              <c16:uniqueId val="{00000003-E23C-45E5-826C-D3CE804D242D}"/>
            </c:ext>
          </c:extLst>
        </c:ser>
        <c:ser>
          <c:idx val="0"/>
          <c:order val="4"/>
          <c:tx>
            <c:strRef>
              <c:f>R_4!$K$69</c:f>
              <c:strCache>
                <c:ptCount val="1"/>
                <c:pt idx="0">
                  <c:v>매출액(조정후)</c:v>
                </c:pt>
              </c:strCache>
            </c:strRef>
          </c:tx>
          <c:spPr>
            <a:ln w="28575" cap="rnd">
              <a:noFill/>
              <a:round/>
            </a:ln>
            <a:effectLst/>
          </c:spPr>
          <c:marker>
            <c:symbol val="square"/>
            <c:size val="4"/>
            <c:spPr>
              <a:solidFill>
                <a:srgbClr val="00338D"/>
              </a:solidFill>
              <a:ln w="9525">
                <a:solidFill>
                  <a:srgbClr val="00338D"/>
                </a:solidFill>
              </a:ln>
              <a:effectLst/>
            </c:spPr>
          </c:marker>
          <c:dLbls>
            <c:dLbl>
              <c:idx val="0"/>
              <c:layout>
                <c:manualLayout>
                  <c:x val="3.4008404628249306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23C-45E5-826C-D3CE804D242D}"/>
                </c:ext>
              </c:extLst>
            </c:dLbl>
            <c:dLbl>
              <c:idx val="1"/>
              <c:layout>
                <c:manualLayout>
                  <c:x val="2.7206723702599446E-2"/>
                  <c:y val="-3.237833394860666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23C-45E5-826C-D3CE804D242D}"/>
                </c:ext>
              </c:extLst>
            </c:dLbl>
            <c:dLbl>
              <c:idx val="2"/>
              <c:layout>
                <c:manualLayout>
                  <c:x val="2.7206723702599446E-2"/>
                  <c:y val="-4.532966752804932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23C-45E5-826C-D3CE804D242D}"/>
                </c:ext>
              </c:extLst>
            </c:dLbl>
            <c:dLbl>
              <c:idx val="3"/>
              <c:layout>
                <c:manualLayout>
                  <c:x val="1.3603361851299723E-2"/>
                  <c:y val="-1.942700036916405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23C-45E5-826C-D3CE804D242D}"/>
                </c:ext>
              </c:extLst>
            </c:dLbl>
            <c:spPr>
              <a:solidFill>
                <a:schemeClr val="bg1"/>
              </a:solidFill>
              <a:ln w="9525">
                <a:solidFill>
                  <a:srgbClr val="00338D"/>
                </a:solidFill>
              </a:ln>
              <a:effectLst/>
            </c:spPr>
            <c:txPr>
              <a:bodyPr rot="0" spcFirstLastPara="1" vertOverflow="ellipsis" vert="horz" wrap="square" anchor="ctr" anchorCtr="1"/>
              <a:lstStyle/>
              <a:p>
                <a:pPr>
                  <a:defRPr sz="800" b="0" i="0" u="none" strike="noStrike" kern="1200" baseline="0">
                    <a:solidFill>
                      <a:sysClr val="windowText" lastClr="000000"/>
                    </a:solidFill>
                    <a:latin typeface="Arial" panose="020B0604020202020204" pitchFamily="34" charset="0"/>
                    <a:ea typeface="+mj-ea"/>
                    <a:cs typeface="Arial" panose="020B0604020202020204" pitchFamily="34"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R_4!$L$75:$O$75</c:f>
              <c:strCache>
                <c:ptCount val="4"/>
                <c:pt idx="0">
                  <c:v>FY18</c:v>
                </c:pt>
                <c:pt idx="1">
                  <c:v>FY19</c:v>
                </c:pt>
                <c:pt idx="2">
                  <c:v>FY20</c:v>
                </c:pt>
                <c:pt idx="3">
                  <c:v>FY21</c:v>
                </c:pt>
              </c:strCache>
            </c:strRef>
          </c:cat>
          <c:val>
            <c:numRef>
              <c:f>R_4!$L$69:$O$69</c:f>
              <c:numCache>
                <c:formatCode>#,##0</c:formatCode>
                <c:ptCount val="4"/>
                <c:pt idx="0">
                  <c:v>4665.6118129999995</c:v>
                </c:pt>
                <c:pt idx="1">
                  <c:v>6017.211424000001</c:v>
                </c:pt>
                <c:pt idx="2">
                  <c:v>10179.356066</c:v>
                </c:pt>
                <c:pt idx="3">
                  <c:v>15758.608355999997</c:v>
                </c:pt>
              </c:numCache>
            </c:numRef>
          </c:val>
          <c:smooth val="0"/>
          <c:extLst>
            <c:ext xmlns:c16="http://schemas.microsoft.com/office/drawing/2014/chart" uri="{C3380CC4-5D6E-409C-BE32-E72D297353CC}">
              <c16:uniqueId val="{00000004-E23C-45E5-826C-D3CE804D242D}"/>
            </c:ext>
          </c:extLst>
        </c:ser>
        <c:dLbls>
          <c:showLegendKey val="0"/>
          <c:showVal val="0"/>
          <c:showCatName val="0"/>
          <c:showSerName val="0"/>
          <c:showPercent val="0"/>
          <c:showBubbleSize val="0"/>
        </c:dLbls>
        <c:marker val="1"/>
        <c:smooth val="0"/>
        <c:axId val="992567504"/>
        <c:axId val="992577488"/>
      </c:lineChart>
      <c:catAx>
        <c:axId val="992567504"/>
        <c:scaling>
          <c:orientation val="minMax"/>
        </c:scaling>
        <c:delete val="0"/>
        <c:axPos val="b"/>
        <c:numFmt formatCode="General" sourceLinked="1"/>
        <c:majorTickMark val="out"/>
        <c:minorTickMark val="none"/>
        <c:tickLblPos val="nextTo"/>
        <c:spPr>
          <a:noFill/>
          <a:ln w="6350" cap="flat" cmpd="sng" algn="ctr">
            <a:solidFill>
              <a:schemeClr val="tx1"/>
            </a:solidFill>
            <a:round/>
          </a:ln>
          <a:effectLst/>
        </c:spPr>
        <c:txPr>
          <a:bodyPr rot="-60000000" spcFirstLastPara="1" vertOverflow="ellipsis" vert="horz" wrap="square" anchor="ctr" anchorCtr="1"/>
          <a:lstStyle/>
          <a:p>
            <a:pPr>
              <a:defRPr sz="800" b="0" i="0" u="none" strike="noStrike" kern="1200" baseline="0">
                <a:solidFill>
                  <a:sysClr val="windowText" lastClr="000000"/>
                </a:solidFill>
                <a:latin typeface="Arial" panose="020B0604020202020204" pitchFamily="34" charset="0"/>
                <a:ea typeface="+mj-ea"/>
                <a:cs typeface="Arial" panose="020B0604020202020204" pitchFamily="34" charset="0"/>
              </a:defRPr>
            </a:pPr>
            <a:endParaRPr lang="ko-KR"/>
          </a:p>
        </c:txPr>
        <c:crossAx val="992577488"/>
        <c:crosses val="autoZero"/>
        <c:auto val="1"/>
        <c:lblAlgn val="ctr"/>
        <c:lblOffset val="100"/>
        <c:noMultiLvlLbl val="0"/>
      </c:catAx>
      <c:valAx>
        <c:axId val="992577488"/>
        <c:scaling>
          <c:orientation val="minMax"/>
          <c:max val="35000"/>
          <c:min val="0"/>
        </c:scaling>
        <c:delete val="0"/>
        <c:axPos val="l"/>
        <c:numFmt formatCode="#,##0" sourceLinked="1"/>
        <c:majorTickMark val="out"/>
        <c:minorTickMark val="none"/>
        <c:tickLblPos val="nextTo"/>
        <c:spPr>
          <a:noFill/>
          <a:ln w="6350">
            <a:solidFill>
              <a:schemeClr val="tx1"/>
            </a:solidFill>
          </a:ln>
          <a:effectLst/>
        </c:spPr>
        <c:txPr>
          <a:bodyPr rot="-60000000" spcFirstLastPara="1" vertOverflow="ellipsis" vert="horz" wrap="square" anchor="ctr" anchorCtr="1"/>
          <a:lstStyle/>
          <a:p>
            <a:pPr>
              <a:defRPr sz="800" b="0" i="0" u="none" strike="noStrike" kern="1200" baseline="0">
                <a:solidFill>
                  <a:sysClr val="windowText" lastClr="000000"/>
                </a:solidFill>
                <a:latin typeface="Arial" panose="020B0604020202020204" pitchFamily="34" charset="0"/>
                <a:ea typeface="+mj-ea"/>
                <a:cs typeface="Arial" panose="020B0604020202020204" pitchFamily="34" charset="0"/>
              </a:defRPr>
            </a:pPr>
            <a:endParaRPr lang="ko-KR"/>
          </a:p>
        </c:txPr>
        <c:crossAx val="992567504"/>
        <c:crosses val="autoZero"/>
        <c:crossBetween val="between"/>
      </c:valAx>
      <c:spPr>
        <a:noFill/>
        <a:ln>
          <a:noFill/>
        </a:ln>
        <a:effectLst/>
      </c:spPr>
    </c:plotArea>
    <c:legend>
      <c:legendPos val="b"/>
      <c:layout>
        <c:manualLayout>
          <c:xMode val="edge"/>
          <c:yMode val="edge"/>
          <c:x val="5.134445772627156E-2"/>
          <c:y val="0.83421858792361347"/>
          <c:w val="0.94120857301001948"/>
          <c:h val="8.2545762277155099E-2"/>
        </c:manualLayout>
      </c:layout>
      <c:overlay val="0"/>
      <c:spPr>
        <a:noFill/>
        <a:ln>
          <a:noFill/>
        </a:ln>
        <a:effectLst/>
      </c:spPr>
      <c:txPr>
        <a:bodyPr rot="0" spcFirstLastPara="1" vertOverflow="ellipsis" vert="horz" wrap="square" anchor="ctr" anchorCtr="1"/>
        <a:lstStyle/>
        <a:p>
          <a:pPr>
            <a:defRPr sz="800" b="0" i="0" u="none" strike="noStrike" kern="1200" baseline="0">
              <a:solidFill>
                <a:sysClr val="windowText" lastClr="000000"/>
              </a:solidFill>
              <a:latin typeface="Arial" panose="020B0604020202020204" pitchFamily="34" charset="0"/>
              <a:ea typeface="+mj-ea"/>
              <a:cs typeface="Arial" panose="020B0604020202020204" pitchFamily="34" charset="0"/>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ysClr val="windowText" lastClr="000000"/>
          </a:solidFill>
          <a:latin typeface="Arial" panose="020B0604020202020204" pitchFamily="34" charset="0"/>
          <a:ea typeface="+mj-ea"/>
          <a:cs typeface="Arial" panose="020B0604020202020204" pitchFamily="34" charset="0"/>
        </a:defRPr>
      </a:pPr>
      <a:endParaRPr lang="ko-KR"/>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ko-KR" altLang="en-US" sz="900" b="1" i="0" u="none" strike="noStrike" kern="1200" spc="0" baseline="0" smtClean="0">
                <a:solidFill>
                  <a:srgbClr val="00338D"/>
                </a:solidFill>
                <a:latin typeface="+mj-ea"/>
                <a:ea typeface="+mj-ea"/>
                <a:cs typeface="Arial" panose="020B0604020202020204" pitchFamily="34" charset="0"/>
              </a:defRPr>
            </a:pPr>
            <a:r>
              <a:rPr lang="ko-KR" altLang="en-US" sz="900" b="1" i="0" u="none" strike="noStrike" kern="1200" spc="0" baseline="0">
                <a:solidFill>
                  <a:srgbClr val="00338D"/>
                </a:solidFill>
                <a:latin typeface="+mj-ea"/>
                <a:ea typeface="+mj-ea"/>
                <a:cs typeface="Arial" panose="020B0604020202020204" pitchFamily="34" charset="0"/>
              </a:rPr>
              <a:t>외상매출금 T/O Days</a:t>
            </a:r>
            <a:r>
              <a:rPr lang="en-US" altLang="ko-KR" sz="900" b="1" i="0" u="none" strike="noStrike" kern="1200" spc="0" baseline="0">
                <a:solidFill>
                  <a:srgbClr val="00338D"/>
                </a:solidFill>
                <a:latin typeface="+mj-ea"/>
                <a:ea typeface="+mj-ea"/>
                <a:cs typeface="Arial" panose="020B0604020202020204" pitchFamily="34" charset="0"/>
              </a:rPr>
              <a:t>(*</a:t>
            </a:r>
            <a:r>
              <a:rPr lang="en-US" altLang="ko-KR" sz="900" b="1" i="0" u="none" strike="noStrike" kern="1200" spc="0" baseline="30000">
                <a:solidFill>
                  <a:srgbClr val="00338D"/>
                </a:solidFill>
                <a:latin typeface="+mj-ea"/>
                <a:ea typeface="+mj-ea"/>
                <a:cs typeface="Arial" panose="020B0604020202020204" pitchFamily="34" charset="0"/>
              </a:rPr>
              <a:t>1</a:t>
            </a:r>
            <a:r>
              <a:rPr lang="en-US" altLang="ko-KR" sz="900" b="1" i="0" u="none" strike="noStrike" kern="1200" spc="0" baseline="0">
                <a:solidFill>
                  <a:srgbClr val="00338D"/>
                </a:solidFill>
                <a:latin typeface="+mj-ea"/>
                <a:ea typeface="+mj-ea"/>
                <a:cs typeface="Arial" panose="020B0604020202020204" pitchFamily="34" charset="0"/>
              </a:rPr>
              <a:t>)</a:t>
            </a:r>
            <a:endParaRPr lang="ko-KR" altLang="en-US" sz="900" b="1" i="0" u="none" strike="noStrike" kern="1200" spc="0" baseline="0">
              <a:solidFill>
                <a:srgbClr val="00338D"/>
              </a:solidFill>
              <a:latin typeface="+mj-ea"/>
              <a:ea typeface="+mj-ea"/>
              <a:cs typeface="Arial" panose="020B0604020202020204" pitchFamily="34" charset="0"/>
            </a:endParaRPr>
          </a:p>
        </c:rich>
      </c:tx>
      <c:layout>
        <c:manualLayout>
          <c:xMode val="edge"/>
          <c:yMode val="edge"/>
          <c:x val="2.3982619830755971E-3"/>
          <c:y val="7.1556592531407427E-3"/>
        </c:manualLayout>
      </c:layout>
      <c:overlay val="0"/>
      <c:spPr>
        <a:noFill/>
        <a:ln>
          <a:noFill/>
        </a:ln>
        <a:effectLst/>
      </c:spPr>
      <c:txPr>
        <a:bodyPr rot="0" spcFirstLastPara="1" vertOverflow="ellipsis" vert="horz" wrap="square" anchor="ctr" anchorCtr="1"/>
        <a:lstStyle/>
        <a:p>
          <a:pPr algn="ctr" rtl="0">
            <a:defRPr lang="ko-KR" altLang="en-US" sz="900" b="1" i="0" u="none" strike="noStrike" kern="1200" spc="0" baseline="0" smtClean="0">
              <a:solidFill>
                <a:srgbClr val="00338D"/>
              </a:solidFill>
              <a:latin typeface="+mj-ea"/>
              <a:ea typeface="+mj-ea"/>
              <a:cs typeface="Arial" panose="020B0604020202020204" pitchFamily="34" charset="0"/>
            </a:defRPr>
          </a:pPr>
          <a:endParaRPr lang="ko-KR"/>
        </a:p>
      </c:txPr>
    </c:title>
    <c:autoTitleDeleted val="0"/>
    <c:plotArea>
      <c:layout>
        <c:manualLayout>
          <c:layoutTarget val="inner"/>
          <c:xMode val="edge"/>
          <c:yMode val="edge"/>
          <c:x val="0.14551440981078961"/>
          <c:y val="0.17914728206087494"/>
          <c:w val="0.80929851901719219"/>
          <c:h val="0.53761651188092985"/>
        </c:manualLayout>
      </c:layout>
      <c:lineChart>
        <c:grouping val="standard"/>
        <c:varyColors val="0"/>
        <c:ser>
          <c:idx val="0"/>
          <c:order val="0"/>
          <c:tx>
            <c:strRef>
              <c:f>R_4!$B$95:$E$95</c:f>
              <c:strCache>
                <c:ptCount val="4"/>
                <c:pt idx="0">
                  <c:v>전체 매출</c:v>
                </c:pt>
              </c:strCache>
            </c:strRef>
          </c:tx>
          <c:spPr>
            <a:ln w="19050" cap="rnd">
              <a:solidFill>
                <a:srgbClr val="C00000"/>
              </a:solidFill>
              <a:prstDash val="sysDot"/>
              <a:round/>
            </a:ln>
            <a:effectLst/>
          </c:spPr>
          <c:marker>
            <c:symbol val="diamond"/>
            <c:size val="4"/>
            <c:spPr>
              <a:solidFill>
                <a:srgbClr val="C00000"/>
              </a:solidFill>
              <a:ln w="9525">
                <a:solidFill>
                  <a:srgbClr val="C00000"/>
                </a:solidFill>
              </a:ln>
              <a:effectLst/>
            </c:spPr>
          </c:marker>
          <c:dLbls>
            <c:dLbl>
              <c:idx val="0"/>
              <c:layout>
                <c:manualLayout>
                  <c:x val="-5.8352211410377816E-2"/>
                  <c:y val="-4.6039654025826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B25A-4C44-A31F-9B6124268A81}"/>
                </c:ext>
              </c:extLst>
            </c:dLbl>
            <c:dLbl>
              <c:idx val="1"/>
              <c:layout>
                <c:manualLayout>
                  <c:x val="-1.6641172025467818E-2"/>
                  <c:y val="1.882794966273953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B25A-4C44-A31F-9B6124268A81}"/>
                </c:ext>
              </c:extLst>
            </c:dLbl>
            <c:dLbl>
              <c:idx val="2"/>
              <c:layout>
                <c:manualLayout>
                  <c:x val="-5.1400474637143929E-2"/>
                  <c:y val="4.41059060106973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B25A-4C44-A31F-9B6124268A81}"/>
                </c:ext>
              </c:extLst>
            </c:dLbl>
            <c:dLbl>
              <c:idx val="3"/>
              <c:layout>
                <c:manualLayout>
                  <c:x val="-4.3666312779698783E-2"/>
                  <c:y val="-4.603965402582656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B25A-4C44-A31F-9B6124268A81}"/>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ysClr val="windowText" lastClr="000000"/>
                    </a:solidFill>
                    <a:latin typeface="Arial" panose="020B0604020202020204" pitchFamily="34" charset="0"/>
                    <a:ea typeface="+mj-ea"/>
                    <a:cs typeface="Arial" panose="020B0604020202020204" pitchFamily="34" charset="0"/>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R_4!$F$94:$I$94</c:f>
              <c:strCache>
                <c:ptCount val="4"/>
                <c:pt idx="0">
                  <c:v>FY18</c:v>
                </c:pt>
                <c:pt idx="1">
                  <c:v>FY19</c:v>
                </c:pt>
                <c:pt idx="2">
                  <c:v>FY20</c:v>
                </c:pt>
                <c:pt idx="3">
                  <c:v>FY21</c:v>
                </c:pt>
              </c:strCache>
            </c:strRef>
          </c:cat>
          <c:val>
            <c:numRef>
              <c:f>R_4!$F$95:$I$95</c:f>
              <c:numCache>
                <c:formatCode>0.0_);\(0.0\)</c:formatCode>
                <c:ptCount val="4"/>
                <c:pt idx="0">
                  <c:v>41.424313864150456</c:v>
                </c:pt>
                <c:pt idx="1">
                  <c:v>21.757072645450055</c:v>
                </c:pt>
                <c:pt idx="2">
                  <c:v>36.76734752565438</c:v>
                </c:pt>
                <c:pt idx="3">
                  <c:v>8.6578573114274739</c:v>
                </c:pt>
              </c:numCache>
            </c:numRef>
          </c:val>
          <c:smooth val="0"/>
          <c:extLst>
            <c:ext xmlns:c16="http://schemas.microsoft.com/office/drawing/2014/chart" uri="{C3380CC4-5D6E-409C-BE32-E72D297353CC}">
              <c16:uniqueId val="{00000000-B25A-4C44-A31F-9B6124268A81}"/>
            </c:ext>
          </c:extLst>
        </c:ser>
        <c:ser>
          <c:idx val="1"/>
          <c:order val="1"/>
          <c:tx>
            <c:strRef>
              <c:f>R_4!$B$96:$E$96</c:f>
              <c:strCache>
                <c:ptCount val="4"/>
                <c:pt idx="0">
                  <c:v>제작</c:v>
                </c:pt>
              </c:strCache>
            </c:strRef>
          </c:tx>
          <c:spPr>
            <a:ln w="19050" cap="rnd">
              <a:solidFill>
                <a:srgbClr val="005EB8"/>
              </a:solidFill>
              <a:round/>
            </a:ln>
            <a:effectLst/>
          </c:spPr>
          <c:marker>
            <c:symbol val="square"/>
            <c:size val="4"/>
            <c:spPr>
              <a:solidFill>
                <a:srgbClr val="005EB8"/>
              </a:solidFill>
              <a:ln w="9525">
                <a:noFill/>
              </a:ln>
              <a:effectLst/>
            </c:spPr>
          </c:marker>
          <c:dLbls>
            <c:dLbl>
              <c:idx val="0"/>
              <c:layout>
                <c:manualLayout>
                  <c:x val="-5.8352211410377781E-2"/>
                  <c:y val="5.126175150702249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B25A-4C44-A31F-9B6124268A81}"/>
                </c:ext>
              </c:extLst>
            </c:dLbl>
            <c:dLbl>
              <c:idx val="1"/>
              <c:layout>
                <c:manualLayout>
                  <c:x val="-4.0972611666665361E-2"/>
                  <c:y val="-4.603965402582656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B25A-4C44-A31F-9B6124268A81}"/>
                </c:ext>
              </c:extLst>
            </c:dLbl>
            <c:dLbl>
              <c:idx val="2"/>
              <c:layout>
                <c:manualLayout>
                  <c:x val="-5.4876291461635286E-2"/>
                  <c:y val="-5.252641439468310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B25A-4C44-A31F-9B6124268A81}"/>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ysClr val="windowText" lastClr="000000"/>
                    </a:solidFill>
                    <a:latin typeface="Arial" panose="020B0604020202020204" pitchFamily="34" charset="0"/>
                    <a:ea typeface="+mj-ea"/>
                    <a:cs typeface="Arial" panose="020B0604020202020204" pitchFamily="34" charset="0"/>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R_4!$F$94:$I$94</c:f>
              <c:strCache>
                <c:ptCount val="4"/>
                <c:pt idx="0">
                  <c:v>FY18</c:v>
                </c:pt>
                <c:pt idx="1">
                  <c:v>FY19</c:v>
                </c:pt>
                <c:pt idx="2">
                  <c:v>FY20</c:v>
                </c:pt>
                <c:pt idx="3">
                  <c:v>FY21</c:v>
                </c:pt>
              </c:strCache>
            </c:strRef>
          </c:cat>
          <c:val>
            <c:numRef>
              <c:f>R_4!$F$96:$I$96</c:f>
              <c:numCache>
                <c:formatCode>0.0_);\(0.0\)</c:formatCode>
                <c:ptCount val="4"/>
                <c:pt idx="0">
                  <c:v>35.136506309156339</c:v>
                </c:pt>
                <c:pt idx="1">
                  <c:v>23.631466879388725</c:v>
                </c:pt>
                <c:pt idx="2">
                  <c:v>43.986801084789725</c:v>
                </c:pt>
                <c:pt idx="3">
                  <c:v>31.017981353482504</c:v>
                </c:pt>
              </c:numCache>
            </c:numRef>
          </c:val>
          <c:smooth val="0"/>
          <c:extLst>
            <c:ext xmlns:c16="http://schemas.microsoft.com/office/drawing/2014/chart" uri="{C3380CC4-5D6E-409C-BE32-E72D297353CC}">
              <c16:uniqueId val="{00000001-B25A-4C44-A31F-9B6124268A81}"/>
            </c:ext>
          </c:extLst>
        </c:ser>
        <c:ser>
          <c:idx val="2"/>
          <c:order val="2"/>
          <c:tx>
            <c:strRef>
              <c:f>R_4!$B$97:$E$97</c:f>
              <c:strCache>
                <c:ptCount val="4"/>
                <c:pt idx="0">
                  <c:v>매체대행</c:v>
                </c:pt>
              </c:strCache>
            </c:strRef>
          </c:tx>
          <c:spPr>
            <a:ln w="15875" cap="rnd">
              <a:solidFill>
                <a:srgbClr val="0091DA"/>
              </a:solidFill>
              <a:round/>
            </a:ln>
            <a:effectLst/>
          </c:spPr>
          <c:marker>
            <c:symbol val="square"/>
            <c:size val="4"/>
            <c:spPr>
              <a:solidFill>
                <a:srgbClr val="0091DA"/>
              </a:solidFill>
              <a:ln w="9525">
                <a:solidFill>
                  <a:srgbClr val="0091DA"/>
                </a:solidFill>
              </a:ln>
              <a:effectLst/>
            </c:spPr>
          </c:marker>
          <c:dLbls>
            <c:dLbl>
              <c:idx val="1"/>
              <c:layout>
                <c:manualLayout>
                  <c:x val="-5.8352211410377844E-2"/>
                  <c:y val="4.477499113816589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25A-4C44-A31F-9B6124268A81}"/>
                </c:ext>
              </c:extLst>
            </c:dLbl>
            <c:dLbl>
              <c:idx val="2"/>
              <c:layout>
                <c:manualLayout>
                  <c:x val="-5.4876291461635286E-2"/>
                  <c:y val="5.774851187587916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B25A-4C44-A31F-9B6124268A81}"/>
                </c:ext>
              </c:extLst>
            </c:dLbl>
            <c:dLbl>
              <c:idx val="3"/>
              <c:layout>
                <c:manualLayout>
                  <c:x val="-6.0663561329049466E-2"/>
                  <c:y val="-5.252641439468322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B25A-4C44-A31F-9B6124268A81}"/>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ysClr val="windowText" lastClr="000000"/>
                    </a:solidFill>
                    <a:latin typeface="Arial" panose="020B0604020202020204" pitchFamily="34" charset="0"/>
                    <a:ea typeface="+mj-ea"/>
                    <a:cs typeface="Arial" panose="020B0604020202020204" pitchFamily="34" charset="0"/>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R_4!$F$94:$I$94</c:f>
              <c:strCache>
                <c:ptCount val="4"/>
                <c:pt idx="0">
                  <c:v>FY18</c:v>
                </c:pt>
                <c:pt idx="1">
                  <c:v>FY19</c:v>
                </c:pt>
                <c:pt idx="2">
                  <c:v>FY20</c:v>
                </c:pt>
                <c:pt idx="3">
                  <c:v>FY21</c:v>
                </c:pt>
              </c:strCache>
            </c:strRef>
          </c:cat>
          <c:val>
            <c:numRef>
              <c:f>R_4!$F$97:$I$97</c:f>
              <c:numCache>
                <c:formatCode>0.0_);\(0.0\)</c:formatCode>
                <c:ptCount val="4"/>
                <c:pt idx="0">
                  <c:v>89.233164335490116</c:v>
                </c:pt>
                <c:pt idx="1">
                  <c:v>17.584631565327857</c:v>
                </c:pt>
                <c:pt idx="2">
                  <c:v>10.067696675683633</c:v>
                </c:pt>
                <c:pt idx="3">
                  <c:v>-28.574988602097324</c:v>
                </c:pt>
              </c:numCache>
            </c:numRef>
          </c:val>
          <c:smooth val="0"/>
          <c:extLst>
            <c:ext xmlns:c16="http://schemas.microsoft.com/office/drawing/2014/chart" uri="{C3380CC4-5D6E-409C-BE32-E72D297353CC}">
              <c16:uniqueId val="{00000002-B25A-4C44-A31F-9B6124268A81}"/>
            </c:ext>
          </c:extLst>
        </c:ser>
        <c:dLbls>
          <c:dLblPos val="t"/>
          <c:showLegendKey val="0"/>
          <c:showVal val="1"/>
          <c:showCatName val="0"/>
          <c:showSerName val="0"/>
          <c:showPercent val="0"/>
          <c:showBubbleSize val="0"/>
        </c:dLbls>
        <c:marker val="1"/>
        <c:smooth val="0"/>
        <c:axId val="850255792"/>
        <c:axId val="850239152"/>
      </c:lineChart>
      <c:catAx>
        <c:axId val="850255792"/>
        <c:scaling>
          <c:orientation val="minMax"/>
        </c:scaling>
        <c:delete val="0"/>
        <c:axPos val="b"/>
        <c:numFmt formatCode="General" sourceLinked="1"/>
        <c:majorTickMark val="out"/>
        <c:minorTickMark val="none"/>
        <c:tickLblPos val="low"/>
        <c:spPr>
          <a:noFill/>
          <a:ln w="6350" cap="flat" cmpd="sng" algn="ctr">
            <a:solidFill>
              <a:schemeClr val="tx1"/>
            </a:solidFill>
            <a:round/>
          </a:ln>
          <a:effectLst/>
        </c:spPr>
        <c:txPr>
          <a:bodyPr rot="-60000000" spcFirstLastPara="1" vertOverflow="ellipsis" vert="horz" wrap="square" anchor="ctr" anchorCtr="1"/>
          <a:lstStyle/>
          <a:p>
            <a:pPr>
              <a:defRPr sz="800" b="0" i="0" u="none" strike="noStrike" kern="1200" baseline="0">
                <a:solidFill>
                  <a:sysClr val="windowText" lastClr="000000"/>
                </a:solidFill>
                <a:latin typeface="Arial" panose="020B0604020202020204" pitchFamily="34" charset="0"/>
                <a:ea typeface="+mj-ea"/>
                <a:cs typeface="Arial" panose="020B0604020202020204" pitchFamily="34" charset="0"/>
              </a:defRPr>
            </a:pPr>
            <a:endParaRPr lang="ko-KR"/>
          </a:p>
        </c:txPr>
        <c:crossAx val="850239152"/>
        <c:crosses val="autoZero"/>
        <c:auto val="1"/>
        <c:lblAlgn val="ctr"/>
        <c:lblOffset val="100"/>
        <c:noMultiLvlLbl val="0"/>
      </c:catAx>
      <c:valAx>
        <c:axId val="850239152"/>
        <c:scaling>
          <c:orientation val="minMax"/>
          <c:min val="-30"/>
        </c:scaling>
        <c:delete val="0"/>
        <c:axPos val="l"/>
        <c:numFmt formatCode="0.0_);\(0.0\)"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800" b="0" i="0" u="none" strike="noStrike" kern="1200" baseline="0">
                <a:solidFill>
                  <a:sysClr val="windowText" lastClr="000000"/>
                </a:solidFill>
                <a:latin typeface="Arial" panose="020B0604020202020204" pitchFamily="34" charset="0"/>
                <a:ea typeface="+mj-ea"/>
                <a:cs typeface="Arial" panose="020B0604020202020204" pitchFamily="34" charset="0"/>
              </a:defRPr>
            </a:pPr>
            <a:endParaRPr lang="ko-KR"/>
          </a:p>
        </c:txPr>
        <c:crossAx val="850255792"/>
        <c:crosses val="autoZero"/>
        <c:crossBetween val="between"/>
      </c:valAx>
      <c:spPr>
        <a:noFill/>
        <a:ln>
          <a:noFill/>
        </a:ln>
        <a:effectLst/>
      </c:spPr>
    </c:plotArea>
    <c:legend>
      <c:legendPos val="b"/>
      <c:layout>
        <c:manualLayout>
          <c:xMode val="edge"/>
          <c:yMode val="edge"/>
          <c:x val="0.1557622678762868"/>
          <c:y val="0.83883260787176028"/>
          <c:w val="0.73713834352982133"/>
          <c:h val="9.6299788439673642E-2"/>
        </c:manualLayout>
      </c:layout>
      <c:overlay val="0"/>
      <c:spPr>
        <a:noFill/>
        <a:ln>
          <a:noFill/>
        </a:ln>
        <a:effectLst/>
      </c:spPr>
      <c:txPr>
        <a:bodyPr rot="0" spcFirstLastPara="1" vertOverflow="ellipsis" vert="horz" wrap="square" anchor="ctr" anchorCtr="1"/>
        <a:lstStyle/>
        <a:p>
          <a:pPr>
            <a:defRPr sz="800" b="0" i="0" u="none" strike="noStrike" kern="1200" baseline="0">
              <a:solidFill>
                <a:sysClr val="windowText" lastClr="000000"/>
              </a:solidFill>
              <a:latin typeface="Arial" panose="020B0604020202020204" pitchFamily="34" charset="0"/>
              <a:ea typeface="+mj-ea"/>
              <a:cs typeface="Arial" panose="020B0604020202020204" pitchFamily="34" charset="0"/>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ysClr val="windowText" lastClr="000000"/>
          </a:solidFill>
          <a:latin typeface="Arial" panose="020B0604020202020204" pitchFamily="34" charset="0"/>
          <a:ea typeface="+mj-ea"/>
          <a:cs typeface="Arial" panose="020B0604020202020204" pitchFamily="34" charset="0"/>
        </a:defRPr>
      </a:pPr>
      <a:endParaRPr lang="ko-KR"/>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CF!$L$11:$L$28</cx:f>
        <cx:lvl ptCount="18">
          <cx:pt idx="0">Jan-17</cx:pt>
          <cx:pt idx="1">A</cx:pt>
          <cx:pt idx="2">B</cx:pt>
          <cx:pt idx="3">C</cx:pt>
          <cx:pt idx="4">D</cx:pt>
          <cx:pt idx="5">E</cx:pt>
          <cx:pt idx="6">CAO</cx:pt>
          <cx:pt idx="7">F</cx:pt>
          <cx:pt idx="8">G</cx:pt>
          <cx:pt idx="9">H</cx:pt>
          <cx:pt idx="10">I</cx:pt>
          <cx:pt idx="11">J</cx:pt>
          <cx:pt idx="12">K</cx:pt>
          <cx:pt idx="13">L</cx:pt>
          <cx:pt idx="14">CAOI</cx:pt>
          <cx:pt idx="15">M</cx:pt>
          <cx:pt idx="16">N</cx:pt>
          <cx:pt idx="17">Dec-21</cx:pt>
        </cx:lvl>
      </cx:strDim>
      <cx:numDim type="val">
        <cx:f>CF!$M$11:$M$28</cx:f>
        <cx:lvl ptCount="18" formatCode="#,##0;!(#,##0!);!-">
          <cx:pt idx="0">631</cx:pt>
          <cx:pt idx="1">5491.9996759999995</cx:pt>
          <cx:pt idx="2">17097.795458999997</cx:pt>
          <cx:pt idx="3">-10640.735625000001</cx:pt>
          <cx:pt idx="4">273.49908999999997</cx:pt>
          <cx:pt idx="5">-922.99477000000093</cx:pt>
          <cx:pt idx="6">11930.563829999994</cx:pt>
          <cx:pt idx="7">-2894.984766</cx:pt>
          <cx:pt idx="8">-7100</cx:pt>
          <cx:pt idx="9">-276.41923799999995</cx:pt>
          <cx:pt idx="10">-371.16379900000004</cx:pt>
          <cx:pt idx="11">4.2999999999999998</cx:pt>
          <cx:pt idx="12">-42.508400000000002</cx:pt>
          <cx:pt idx="13">-915.52507100000048</cx:pt>
          <cx:pt idx="14">334.26255599999376</cx:pt>
          <cx:pt idx="15">7786.1370630000001</cx:pt>
          <cx:pt idx="16">-799.375</cx:pt>
          <cx:pt idx="17">7321.0246189999943</cx:pt>
        </cx:lvl>
      </cx:numDim>
    </cx:data>
  </cx:chartData>
  <cx:chart>
    <cx:plotArea>
      <cx:plotAreaRegion>
        <cx:series layoutId="waterfall" uniqueId="{A7CA5E79-B053-442A-B004-A7FA1D7718A0}">
          <cx:dataLabels pos="outEnd">
            <cx:txPr>
              <a:bodyPr vertOverflow="overflow" horzOverflow="overflow" wrap="square" lIns="0" tIns="0" rIns="0" bIns="0"/>
              <a:lstStyle/>
              <a:p>
                <a:pPr algn="ctr" rtl="0">
                  <a:defRPr sz="800" b="0" i="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ko-KR" altLang="en-US" sz="800">
                  <a:solidFill>
                    <a:sysClr val="windowText" lastClr="000000"/>
                  </a:solidFill>
                  <a:latin typeface="Arial" panose="020B0604020202020204" pitchFamily="34" charset="0"/>
                  <a:cs typeface="Arial" panose="020B0604020202020204" pitchFamily="34" charset="0"/>
                </a:endParaRPr>
              </a:p>
            </cx:txPr>
            <cx:visibility seriesName="0" categoryName="0" value="1"/>
            <cx:dataLabel idx="9" pos="inEnd">
              <cx:visibility seriesName="0" categoryName="0" value="1"/>
              <cx:separator>, </cx:separator>
            </cx:dataLabel>
            <cx:dataLabel idx="10" pos="inEnd">
              <cx:visibility seriesName="0" categoryName="0" value="1"/>
              <cx:separator>, </cx:separator>
            </cx:dataLabel>
            <cx:dataLabel idx="12" pos="inEnd">
              <cx:visibility seriesName="0" categoryName="0" value="1"/>
              <cx:separator>, </cx:separator>
            </cx:dataLabel>
            <cx:dataLabel idx="13" pos="inEnd">
              <cx:visibility seriesName="0" categoryName="0" value="1"/>
              <cx:separator>, </cx:separator>
            </cx:dataLabel>
          </cx:dataLabels>
          <cx:dataId val="0"/>
          <cx:layoutPr>
            <cx:visibility connectorLines="0"/>
            <cx:subtotals>
              <cx:idx val="0"/>
              <cx:idx val="6"/>
              <cx:idx val="14"/>
              <cx:idx val="17"/>
            </cx:subtotals>
          </cx:layoutPr>
        </cx:series>
      </cx:plotAreaRegion>
      <cx:axis id="0">
        <cx:catScaling gapWidth="0.5"/>
        <cx:tickLabels/>
        <cx:txPr>
          <a:bodyPr vertOverflow="overflow" horzOverflow="overflow" wrap="square" lIns="0" tIns="0" rIns="0" bIns="0"/>
          <a:lstStyle/>
          <a:p>
            <a:pPr algn="ctr" rtl="0">
              <a:defRPr sz="800" b="1" i="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ko-KR" altLang="en-US" sz="800" b="1">
              <a:solidFill>
                <a:sysClr val="windowText" lastClr="000000"/>
              </a:solidFill>
              <a:latin typeface="Arial" panose="020B0604020202020204" pitchFamily="34" charset="0"/>
              <a:cs typeface="Arial" panose="020B0604020202020204" pitchFamily="34" charset="0"/>
            </a:endParaRPr>
          </a:p>
        </cx:txPr>
      </cx:axis>
      <cx:axis id="1" hidden="1">
        <cx:valScaling/>
        <cx:tickLabels/>
        <cx:txPr>
          <a:bodyPr vertOverflow="overflow" horzOverflow="overflow" wrap="square" lIns="0" tIns="0" rIns="0" bIns="0"/>
          <a:lstStyle/>
          <a:p>
            <a:pPr algn="ctr" rtl="0">
              <a:defRPr sz="800" b="0" i="0">
                <a:solidFill>
                  <a:srgbClr val="595959"/>
                </a:solidFill>
                <a:latin typeface="Arial" panose="020B0604020202020204" pitchFamily="34" charset="0"/>
                <a:ea typeface="Arial" panose="020B0604020202020204" pitchFamily="34" charset="0"/>
                <a:cs typeface="Arial" panose="020B0604020202020204" pitchFamily="34" charset="0"/>
              </a:defRPr>
            </a:pPr>
            <a:endParaRPr lang="ko-KR" altLang="en-US" sz="800">
              <a:latin typeface="Arial" panose="020B0604020202020204" pitchFamily="34" charset="0"/>
              <a:cs typeface="Arial" panose="020B0604020202020204" pitchFamily="34" charset="0"/>
            </a:endParaRPr>
          </a:p>
        </cx:txPr>
      </cx:axis>
    </cx:plotArea>
  </cx:chart>
  <cx:spPr>
    <a:noFill/>
    <a:ln>
      <a:noFill/>
    </a:ln>
  </cx:spPr>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'Rev Movement'!$B$20:$B$40</cx:f>
        <cx:lvl ptCount="21">
          <cx:pt idx="0">FY17</cx:pt>
          <cx:pt idx="1">CRE</cx:pt>
          <cx:pt idx="2">ATL</cx:pt>
          <cx:pt idx="3">DGT</cx:pt>
          <cx:pt idx="4">FEE</cx:pt>
          <cx:pt idx="5">FY18</cx:pt>
          <cx:pt idx="6">CRE</cx:pt>
          <cx:pt idx="7">ATL</cx:pt>
          <cx:pt idx="8">DGT</cx:pt>
          <cx:pt idx="9">FEE</cx:pt>
          <cx:pt idx="10">FY19</cx:pt>
          <cx:pt idx="11">CRE</cx:pt>
          <cx:pt idx="12">ATL</cx:pt>
          <cx:pt idx="13">DGT</cx:pt>
          <cx:pt idx="14">FEE</cx:pt>
          <cx:pt idx="15">FY20</cx:pt>
          <cx:pt idx="16">CRE</cx:pt>
          <cx:pt idx="17">ATL</cx:pt>
          <cx:pt idx="18">DGT</cx:pt>
          <cx:pt idx="19">FEE</cx:pt>
          <cx:pt idx="20">FY21</cx:pt>
        </cx:lvl>
      </cx:strDim>
      <cx:numDim type="val">
        <cx:f>'Rev Movement'!$C$20:$C$40</cx:f>
        <cx:lvl ptCount="21" formatCode="#,##0;!(#,##0!);!-">
          <cx:pt idx="0">4657.2364839999991</cx:pt>
          <cx:pt idx="1">-374.29516899999999</cx:pt>
          <cx:pt idx="2">299.83125599999994</cx:pt>
          <cx:pt idx="3">-15.360758000000033</cx:pt>
          <cx:pt idx="4">98.200000000000045</cx:pt>
          <cx:pt idx="5">4665.6118129999995</cx:pt>
          <cx:pt idx="6">-20.214571999999862</cx:pt>
          <cx:pt idx="7">1006.4794920000004</cx:pt>
          <cx:pt idx="8">316.43469100000016</cx:pt>
          <cx:pt idx="9">48.899999999999977</cx:pt>
          <cx:pt idx="10">6017.2114240000001</cx:pt>
          <cx:pt idx="11">3879.7485110000002</cx:pt>
          <cx:pt idx="12">348.86935600000015</cx:pt>
          <cx:pt idx="13">-47.473225000000184</cx:pt>
          <cx:pt idx="14">-19</cx:pt>
          <cx:pt idx="15">10179.356066000002</cx:pt>
          <cx:pt idx="16">2224.5654240000003</cx:pt>
          <cx:pt idx="17">3045.0889389999984</cx:pt>
          <cx:pt idx="18">701.15592699999956</cx:pt>
          <cx:pt idx="19">-391.55799999999999</cx:pt>
          <cx:pt idx="20">15758.608356000001</cx:pt>
        </cx:lvl>
      </cx:numDim>
    </cx:data>
  </cx:chartData>
  <cx:chart>
    <cx:plotArea>
      <cx:plotAreaRegion>
        <cx:series layoutId="waterfall" uniqueId="{49508E34-8BBA-4E39-ADFF-55ABE4F6D8AC}">
          <cx:dataLabels pos="outEnd">
            <cx:txPr>
              <a:bodyPr spcFirstLastPara="1" vertOverflow="ellipsis" horzOverflow="overflow" wrap="square" lIns="0" tIns="0" rIns="0" bIns="0" anchor="ctr" anchorCtr="1"/>
              <a:lstStyle/>
              <a:p>
                <a:pPr algn="ctr" rtl="0">
                  <a:defRPr>
                    <a:solidFill>
                      <a:schemeClr val="tx1"/>
                    </a:solidFill>
                    <a:latin typeface="Arial" panose="020B0604020202020204" pitchFamily="34" charset="0"/>
                    <a:ea typeface="Arial" panose="020B0604020202020204" pitchFamily="34" charset="0"/>
                    <a:cs typeface="Arial" panose="020B0604020202020204" pitchFamily="34" charset="0"/>
                  </a:defRPr>
                </a:pPr>
                <a:endParaRPr lang="ko-KR" altLang="en-US" sz="900" b="0" i="0" u="none" strike="noStrike" baseline="0">
                  <a:solidFill>
                    <a:schemeClr val="tx1"/>
                  </a:solidFill>
                  <a:latin typeface="Arial" panose="020B0604020202020204" pitchFamily="34" charset="0"/>
                  <a:ea typeface="맑은 고딕"/>
                  <a:cs typeface="Arial" panose="020B0604020202020204" pitchFamily="34" charset="0"/>
                </a:endParaRPr>
              </a:p>
            </cx:txPr>
            <cx:visibility seriesName="0" categoryName="0" value="1"/>
          </cx:dataLabels>
          <cx:dataId val="0"/>
          <cx:layoutPr>
            <cx:visibility connectorLines="0"/>
            <cx:subtotals>
              <cx:idx val="0"/>
              <cx:idx val="5"/>
              <cx:idx val="10"/>
              <cx:idx val="15"/>
              <cx:idx val="20"/>
            </cx:subtotals>
          </cx:layoutPr>
        </cx:series>
      </cx:plotAreaRegion>
      <cx:axis id="0">
        <cx:catScaling gapWidth="0.5"/>
        <cx:tickLabels/>
        <cx:txPr>
          <a:bodyPr spcFirstLastPara="1" vertOverflow="ellipsis" horzOverflow="overflow" wrap="square" lIns="0" tIns="0" rIns="0" bIns="0" anchor="ctr" anchorCtr="1"/>
          <a:lstStyle/>
          <a:p>
            <a:pPr algn="ctr" rtl="0">
              <a:defRPr b="0">
                <a:solidFill>
                  <a:schemeClr val="tx1"/>
                </a:solidFill>
                <a:latin typeface="Arial" panose="020B0604020202020204" pitchFamily="34" charset="0"/>
                <a:ea typeface="Arial" panose="020B0604020202020204" pitchFamily="34" charset="0"/>
                <a:cs typeface="Arial" panose="020B0604020202020204" pitchFamily="34" charset="0"/>
              </a:defRPr>
            </a:pPr>
            <a:endParaRPr lang="ko-KR" altLang="en-US" sz="900" b="0" i="0" u="none" strike="noStrike" baseline="0">
              <a:solidFill>
                <a:schemeClr val="tx1"/>
              </a:solidFill>
              <a:latin typeface="Arial" panose="020B0604020202020204" pitchFamily="34" charset="0"/>
              <a:ea typeface="맑은 고딕"/>
              <a:cs typeface="Arial" panose="020B0604020202020204" pitchFamily="34" charset="0"/>
            </a:endParaRPr>
          </a:p>
        </cx:txPr>
      </cx:axis>
      <cx:axis id="1" hidden="1">
        <cx:valScaling/>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'Margin Movement(Mix)'!$B$35:$B$47</cx:f>
        <cx:lvl ptCount="13">
          <cx:pt idx="0">FY17</cx:pt>
          <cx:pt idx="1">제작</cx:pt>
          <cx:pt idx="2">매체대행</cx:pt>
          <cx:pt idx="3">FY18</cx:pt>
          <cx:pt idx="4">제작</cx:pt>
          <cx:pt idx="5">매체대행</cx:pt>
          <cx:pt idx="6">FY19</cx:pt>
          <cx:pt idx="7">제작</cx:pt>
          <cx:pt idx="8">매체대행</cx:pt>
          <cx:pt idx="9">FY20</cx:pt>
          <cx:pt idx="10">제작</cx:pt>
          <cx:pt idx="11">매체대행</cx:pt>
          <cx:pt idx="12">FY21</cx:pt>
        </cx:lvl>
      </cx:strDim>
      <cx:numDim type="val">
        <cx:f>'Margin Movement(Mix)'!$C$35:$C$47</cx:f>
        <cx:lvl ptCount="13" formatCode="0.0%;!(0.0%!);!-">
          <cx:pt idx="0">0.3263476016778537</cx:pt>
          <cx:pt idx="1">0.11793739637826023</cx:pt>
          <cx:pt idx="2">0.03753949315772459</cx:pt>
          <cx:pt idx="3">0.48182449121383852</cx:pt>
          <cx:pt idx="4">0.049765264609452568</cx:pt>
          <cx:pt idx="5">0.10606042989170578</cx:pt>
          <cx:pt idx="6">0.63765018571499676</cx:pt>
          <cx:pt idx="7">-0.26461314904144528</cx:pt>
          <cx:pt idx="8">0.017192190916570118</cx:pt>
          <cx:pt idx="9">0.39022922759012157</cx:pt>
          <cx:pt idx="10">-0.15702828172130068</cx:pt>
          <cx:pt idx="11">0.20724104914765817</cx:pt>
          <cx:pt idx="12">0.44044199501647907</cx:pt>
        </cx:lvl>
      </cx:numDim>
    </cx:data>
  </cx:chartData>
  <cx:chart>
    <cx:plotArea>
      <cx:plotAreaRegion>
        <cx:series layoutId="waterfall" uniqueId="{35ACA488-91F6-4549-BB09-69D2ACC5D3CA}">
          <cx:dataLabels pos="outEnd">
            <cx:txPr>
              <a:bodyPr vertOverflow="overflow" horzOverflow="overflow" wrap="square" lIns="0" tIns="0" rIns="0" bIns="0"/>
              <a:lstStyle/>
              <a:p>
                <a:pPr algn="ctr" rtl="0">
                  <a:defRPr sz="800" b="0" i="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ko-KR" altLang="en-US" sz="800">
                  <a:solidFill>
                    <a:sysClr val="windowText" lastClr="000000"/>
                  </a:solidFill>
                  <a:latin typeface="Arial" panose="020B0604020202020204" pitchFamily="34" charset="0"/>
                  <a:cs typeface="Arial" panose="020B0604020202020204" pitchFamily="34" charset="0"/>
                </a:endParaRPr>
              </a:p>
            </cx:txPr>
            <cx:visibility seriesName="0" categoryName="0" value="1"/>
          </cx:dataLabels>
          <cx:dataId val="0"/>
          <cx:layoutPr>
            <cx:visibility connectorLines="0"/>
            <cx:subtotals>
              <cx:idx val="0"/>
              <cx:idx val="3"/>
              <cx:idx val="6"/>
              <cx:idx val="9"/>
              <cx:idx val="12"/>
            </cx:subtotals>
          </cx:layoutPr>
        </cx:series>
      </cx:plotAreaRegion>
      <cx:axis id="0">
        <cx:catScaling gapWidth="0.5"/>
        <cx:tickLabels/>
        <cx:txPr>
          <a:bodyPr vertOverflow="overflow" horzOverflow="overflow" wrap="square" lIns="0" tIns="0" rIns="0" bIns="0"/>
          <a:lstStyle/>
          <a:p>
            <a:pPr algn="ctr" rtl="0">
              <a:defRPr sz="800" b="1" i="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ko-KR" altLang="en-US" sz="800" b="1">
              <a:solidFill>
                <a:sysClr val="windowText" lastClr="000000"/>
              </a:solidFill>
              <a:latin typeface="Arial" panose="020B0604020202020204" pitchFamily="34" charset="0"/>
              <a:cs typeface="Arial" panose="020B0604020202020204" pitchFamily="34" charset="0"/>
            </a:endParaRPr>
          </a:p>
        </cx:txPr>
      </cx:axis>
      <cx:axis id="1" hidden="1">
        <cx:valScaling/>
        <cx:tickLabels/>
        <cx:txPr>
          <a:bodyPr vertOverflow="overflow" horzOverflow="overflow" wrap="square" lIns="0" tIns="0" rIns="0" bIns="0"/>
          <a:lstStyle/>
          <a:p>
            <a:pPr algn="ctr" rtl="0">
              <a:defRPr sz="800" b="0" i="0">
                <a:solidFill>
                  <a:srgbClr val="595959"/>
                </a:solidFill>
                <a:latin typeface="Arial" panose="020B0604020202020204" pitchFamily="34" charset="0"/>
                <a:ea typeface="Arial" panose="020B0604020202020204" pitchFamily="34" charset="0"/>
                <a:cs typeface="Arial" panose="020B0604020202020204" pitchFamily="34" charset="0"/>
              </a:defRPr>
            </a:pPr>
            <a:endParaRPr lang="ko-KR" altLang="en-US" sz="800">
              <a:latin typeface="Arial" panose="020B0604020202020204" pitchFamily="34" charset="0"/>
              <a:cs typeface="Arial" panose="020B0604020202020204" pitchFamily="34" charset="0"/>
            </a:endParaRPr>
          </a:p>
        </cx:txPr>
      </cx:axis>
    </cx:plotArea>
  </cx:chart>
  <cx:spPr>
    <a:noFill/>
    <a:ln>
      <a:no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3"/>
            <a:ext cx="3076575" cy="512763"/>
          </a:xfrm>
          <a:prstGeom prst="rect">
            <a:avLst/>
          </a:prstGeom>
        </p:spPr>
        <p:txBody>
          <a:bodyPr vert="horz" lIns="91424" tIns="45713" rIns="91424" bIns="45713" rtlCol="0"/>
          <a:lstStyle>
            <a:lvl1pPr algn="l">
              <a:defRPr sz="1200"/>
            </a:lvl1pPr>
          </a:lstStyle>
          <a:p>
            <a:endParaRPr lang="ko-KR" altLang="en-US" dirty="0"/>
          </a:p>
        </p:txBody>
      </p:sp>
      <p:sp>
        <p:nvSpPr>
          <p:cNvPr id="3" name="날짜 개체 틀 2"/>
          <p:cNvSpPr>
            <a:spLocks noGrp="1"/>
          </p:cNvSpPr>
          <p:nvPr>
            <p:ph type="dt" sz="quarter" idx="1"/>
          </p:nvPr>
        </p:nvSpPr>
        <p:spPr>
          <a:xfrm>
            <a:off x="4021139" y="3"/>
            <a:ext cx="3076575" cy="512763"/>
          </a:xfrm>
          <a:prstGeom prst="rect">
            <a:avLst/>
          </a:prstGeom>
        </p:spPr>
        <p:txBody>
          <a:bodyPr vert="horz" lIns="91424" tIns="45713" rIns="91424" bIns="45713" rtlCol="0"/>
          <a:lstStyle>
            <a:lvl1pPr algn="r">
              <a:defRPr sz="1200"/>
            </a:lvl1pPr>
          </a:lstStyle>
          <a:p>
            <a:fld id="{A0F1D5AC-83C2-4A17-B4DE-C038E8D26EA9}" type="datetimeFigureOut">
              <a:rPr lang="ko-KR" altLang="en-US" smtClean="0"/>
              <a:t>2022-03-30</a:t>
            </a:fld>
            <a:endParaRPr lang="ko-KR" altLang="en-US" dirty="0"/>
          </a:p>
        </p:txBody>
      </p:sp>
      <p:sp>
        <p:nvSpPr>
          <p:cNvPr id="4" name="바닥글 개체 틀 3"/>
          <p:cNvSpPr>
            <a:spLocks noGrp="1"/>
          </p:cNvSpPr>
          <p:nvPr>
            <p:ph type="ftr" sz="quarter" idx="2"/>
          </p:nvPr>
        </p:nvSpPr>
        <p:spPr>
          <a:xfrm>
            <a:off x="0" y="9721853"/>
            <a:ext cx="3076575" cy="512763"/>
          </a:xfrm>
          <a:prstGeom prst="rect">
            <a:avLst/>
          </a:prstGeom>
        </p:spPr>
        <p:txBody>
          <a:bodyPr vert="horz" lIns="91424" tIns="45713" rIns="91424" bIns="45713" rtlCol="0" anchor="b"/>
          <a:lstStyle>
            <a:lvl1pPr algn="l">
              <a:defRPr sz="1200"/>
            </a:lvl1pPr>
          </a:lstStyle>
          <a:p>
            <a:endParaRPr lang="ko-KR" altLang="en-US" dirty="0"/>
          </a:p>
        </p:txBody>
      </p:sp>
      <p:sp>
        <p:nvSpPr>
          <p:cNvPr id="5" name="슬라이드 번호 개체 틀 4"/>
          <p:cNvSpPr>
            <a:spLocks noGrp="1"/>
          </p:cNvSpPr>
          <p:nvPr>
            <p:ph type="sldNum" sz="quarter" idx="3"/>
          </p:nvPr>
        </p:nvSpPr>
        <p:spPr>
          <a:xfrm>
            <a:off x="4021139" y="9721853"/>
            <a:ext cx="3076575" cy="512763"/>
          </a:xfrm>
          <a:prstGeom prst="rect">
            <a:avLst/>
          </a:prstGeom>
        </p:spPr>
        <p:txBody>
          <a:bodyPr vert="horz" lIns="91424" tIns="45713" rIns="91424" bIns="45713" rtlCol="0" anchor="b"/>
          <a:lstStyle>
            <a:lvl1pPr algn="r">
              <a:defRPr sz="1200"/>
            </a:lvl1pPr>
          </a:lstStyle>
          <a:p>
            <a:fld id="{C5AC3C2A-5616-465C-ADC7-5C0936745AC6}" type="slidenum">
              <a:rPr lang="ko-KR" altLang="en-US" smtClean="0"/>
              <a:t>‹#›</a:t>
            </a:fld>
            <a:endParaRPr lang="ko-KR" altLang="en-US" dirty="0"/>
          </a:p>
        </p:txBody>
      </p:sp>
    </p:spTree>
    <p:extLst>
      <p:ext uri="{BB962C8B-B14F-4D97-AF65-F5344CB8AC3E}">
        <p14:creationId xmlns:p14="http://schemas.microsoft.com/office/powerpoint/2010/main" val="23799245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4" y="5"/>
            <a:ext cx="3077137" cy="513858"/>
          </a:xfrm>
          <a:prstGeom prst="rect">
            <a:avLst/>
          </a:prstGeom>
        </p:spPr>
        <p:txBody>
          <a:bodyPr vert="horz" lIns="94729" tIns="47364" rIns="94729" bIns="47364" rtlCol="0"/>
          <a:lstStyle>
            <a:lvl1pPr algn="l">
              <a:defRPr sz="1200"/>
            </a:lvl1pPr>
          </a:lstStyle>
          <a:p>
            <a:endParaRPr lang="ko-KR" altLang="en-US" dirty="0"/>
          </a:p>
        </p:txBody>
      </p:sp>
      <p:sp>
        <p:nvSpPr>
          <p:cNvPr id="3" name="날짜 개체 틀 2"/>
          <p:cNvSpPr>
            <a:spLocks noGrp="1"/>
          </p:cNvSpPr>
          <p:nvPr>
            <p:ph type="dt" idx="1"/>
          </p:nvPr>
        </p:nvSpPr>
        <p:spPr>
          <a:xfrm>
            <a:off x="4020509" y="5"/>
            <a:ext cx="3077137" cy="513858"/>
          </a:xfrm>
          <a:prstGeom prst="rect">
            <a:avLst/>
          </a:prstGeom>
        </p:spPr>
        <p:txBody>
          <a:bodyPr vert="horz" lIns="94729" tIns="47364" rIns="94729" bIns="47364" rtlCol="0"/>
          <a:lstStyle>
            <a:lvl1pPr algn="r">
              <a:defRPr sz="1200"/>
            </a:lvl1pPr>
          </a:lstStyle>
          <a:p>
            <a:fld id="{302BBF34-5FAE-45DE-9BB4-C75EEFBA211F}" type="datetimeFigureOut">
              <a:rPr lang="ko-KR" altLang="en-US" smtClean="0"/>
              <a:t>2022-03-30</a:t>
            </a:fld>
            <a:endParaRPr lang="ko-KR" altLang="en-US" dirty="0"/>
          </a:p>
        </p:txBody>
      </p:sp>
      <p:sp>
        <p:nvSpPr>
          <p:cNvPr id="4" name="슬라이드 이미지 개체 틀 3"/>
          <p:cNvSpPr>
            <a:spLocks noGrp="1" noRot="1" noChangeAspect="1"/>
          </p:cNvSpPr>
          <p:nvPr>
            <p:ph type="sldImg" idx="2"/>
          </p:nvPr>
        </p:nvSpPr>
        <p:spPr>
          <a:xfrm>
            <a:off x="1057275" y="1281113"/>
            <a:ext cx="4984750" cy="3451225"/>
          </a:xfrm>
          <a:prstGeom prst="rect">
            <a:avLst/>
          </a:prstGeom>
          <a:noFill/>
          <a:ln w="12700">
            <a:solidFill>
              <a:prstClr val="black"/>
            </a:solidFill>
          </a:ln>
        </p:spPr>
        <p:txBody>
          <a:bodyPr vert="horz" lIns="94729" tIns="47364" rIns="94729" bIns="47364" rtlCol="0" anchor="ctr"/>
          <a:lstStyle/>
          <a:p>
            <a:endParaRPr lang="ko-KR" altLang="en-US" dirty="0"/>
          </a:p>
        </p:txBody>
      </p:sp>
      <p:sp>
        <p:nvSpPr>
          <p:cNvPr id="5" name="슬라이드 노트 개체 틀 4"/>
          <p:cNvSpPr>
            <a:spLocks noGrp="1"/>
          </p:cNvSpPr>
          <p:nvPr>
            <p:ph type="body" sz="quarter" idx="3"/>
          </p:nvPr>
        </p:nvSpPr>
        <p:spPr>
          <a:xfrm>
            <a:off x="709599" y="4925838"/>
            <a:ext cx="5680103" cy="4029040"/>
          </a:xfrm>
          <a:prstGeom prst="rect">
            <a:avLst/>
          </a:prstGeom>
        </p:spPr>
        <p:txBody>
          <a:bodyPr vert="horz" lIns="94729" tIns="47364" rIns="94729" bIns="47364"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4" y="9720757"/>
            <a:ext cx="3077137" cy="513858"/>
          </a:xfrm>
          <a:prstGeom prst="rect">
            <a:avLst/>
          </a:prstGeom>
        </p:spPr>
        <p:txBody>
          <a:bodyPr vert="horz" lIns="94729" tIns="47364" rIns="94729" bIns="47364" rtlCol="0" anchor="b"/>
          <a:lstStyle>
            <a:lvl1pPr algn="l">
              <a:defRPr sz="1200"/>
            </a:lvl1pPr>
          </a:lstStyle>
          <a:p>
            <a:endParaRPr lang="ko-KR" altLang="en-US" dirty="0"/>
          </a:p>
        </p:txBody>
      </p:sp>
      <p:sp>
        <p:nvSpPr>
          <p:cNvPr id="7" name="슬라이드 번호 개체 틀 6"/>
          <p:cNvSpPr>
            <a:spLocks noGrp="1"/>
          </p:cNvSpPr>
          <p:nvPr>
            <p:ph type="sldNum" sz="quarter" idx="5"/>
          </p:nvPr>
        </p:nvSpPr>
        <p:spPr>
          <a:xfrm>
            <a:off x="4020509" y="9720757"/>
            <a:ext cx="3077137" cy="513858"/>
          </a:xfrm>
          <a:prstGeom prst="rect">
            <a:avLst/>
          </a:prstGeom>
        </p:spPr>
        <p:txBody>
          <a:bodyPr vert="horz" lIns="94729" tIns="47364" rIns="94729" bIns="47364" rtlCol="0" anchor="b"/>
          <a:lstStyle>
            <a:lvl1pPr algn="r">
              <a:defRPr sz="1200"/>
            </a:lvl1pPr>
          </a:lstStyle>
          <a:p>
            <a:fld id="{2D191434-8AB6-44B3-8C0F-27FE76ED9774}" type="slidenum">
              <a:rPr lang="ko-KR" altLang="en-US" smtClean="0"/>
              <a:t>‹#›</a:t>
            </a:fld>
            <a:endParaRPr lang="ko-KR" altLang="en-US" dirty="0"/>
          </a:p>
        </p:txBody>
      </p:sp>
    </p:spTree>
    <p:extLst>
      <p:ext uri="{BB962C8B-B14F-4D97-AF65-F5344CB8AC3E}">
        <p14:creationId xmlns:p14="http://schemas.microsoft.com/office/powerpoint/2010/main" val="312975873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A9B920B-F090-4FDF-85CA-54056585F66E}" type="slidenum">
              <a:rPr lang="ko-KR" altLang="en-US" smtClean="0"/>
              <a:t>1</a:t>
            </a:fld>
            <a:endParaRPr lang="ko-KR" altLang="en-US" dirty="0"/>
          </a:p>
        </p:txBody>
      </p:sp>
    </p:spTree>
    <p:extLst>
      <p:ext uri="{BB962C8B-B14F-4D97-AF65-F5344CB8AC3E}">
        <p14:creationId xmlns:p14="http://schemas.microsoft.com/office/powerpoint/2010/main" val="1755361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defTabSz="946426">
              <a:defRPr/>
            </a:pPr>
            <a:fld id="{2D191434-8AB6-44B3-8C0F-27FE76ED9774}" type="slidenum">
              <a:rPr lang="ko-KR" altLang="en-US">
                <a:solidFill>
                  <a:prstClr val="black"/>
                </a:solidFill>
                <a:latin typeface="맑은 고딕" panose="020F0502020204030204"/>
                <a:ea typeface="맑은 고딕" panose="020B0503020000020004" pitchFamily="50" charset="-127"/>
              </a:rPr>
              <a:pPr defTabSz="946426">
                <a:defRPr/>
              </a:pPr>
              <a:t>11</a:t>
            </a:fld>
            <a:endParaRPr lang="ko-KR" altLang="en-US" dirty="0">
              <a:solidFill>
                <a:prstClr val="black"/>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794652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defTabSz="946426">
              <a:defRPr/>
            </a:pPr>
            <a:fld id="{2D191434-8AB6-44B3-8C0F-27FE76ED9774}" type="slidenum">
              <a:rPr lang="ko-KR" altLang="en-US">
                <a:solidFill>
                  <a:prstClr val="black"/>
                </a:solidFill>
                <a:latin typeface="맑은 고딕" panose="020F0502020204030204"/>
                <a:ea typeface="맑은 고딕" panose="020B0503020000020004" pitchFamily="50" charset="-127"/>
              </a:rPr>
              <a:pPr defTabSz="946426">
                <a:defRPr/>
              </a:pPr>
              <a:t>12</a:t>
            </a:fld>
            <a:endParaRPr lang="ko-KR" altLang="en-US" dirty="0">
              <a:solidFill>
                <a:prstClr val="black"/>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3837165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defTabSz="946426">
              <a:defRPr/>
            </a:pPr>
            <a:fld id="{2D191434-8AB6-44B3-8C0F-27FE76ED9774}" type="slidenum">
              <a:rPr lang="ko-KR" altLang="en-US">
                <a:solidFill>
                  <a:prstClr val="black"/>
                </a:solidFill>
                <a:latin typeface="맑은 고딕" panose="020F0502020204030204"/>
                <a:ea typeface="맑은 고딕" panose="020B0503020000020004" pitchFamily="50" charset="-127"/>
              </a:rPr>
              <a:pPr defTabSz="946426">
                <a:defRPr/>
              </a:pPr>
              <a:t>13</a:t>
            </a:fld>
            <a:endParaRPr lang="ko-KR" altLang="en-US" dirty="0">
              <a:solidFill>
                <a:prstClr val="black"/>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872570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defTabSz="946426">
              <a:defRPr/>
            </a:pPr>
            <a:fld id="{2D191434-8AB6-44B3-8C0F-27FE76ED9774}" type="slidenum">
              <a:rPr lang="ko-KR" altLang="en-US">
                <a:solidFill>
                  <a:prstClr val="black"/>
                </a:solidFill>
                <a:latin typeface="맑은 고딕" panose="020F0502020204030204"/>
                <a:ea typeface="맑은 고딕" panose="020B0503020000020004" pitchFamily="50" charset="-127"/>
              </a:rPr>
              <a:pPr defTabSz="946426">
                <a:defRPr/>
              </a:pPr>
              <a:t>15</a:t>
            </a:fld>
            <a:endParaRPr lang="ko-KR" altLang="en-US" dirty="0">
              <a:solidFill>
                <a:prstClr val="black"/>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461312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defTabSz="946426">
              <a:defRPr/>
            </a:pPr>
            <a:fld id="{2D191434-8AB6-44B3-8C0F-27FE76ED9774}" type="slidenum">
              <a:rPr lang="ko-KR" altLang="en-US">
                <a:solidFill>
                  <a:prstClr val="black"/>
                </a:solidFill>
                <a:latin typeface="맑은 고딕" panose="020F0502020204030204"/>
                <a:ea typeface="맑은 고딕" panose="020B0503020000020004" pitchFamily="50" charset="-127"/>
              </a:rPr>
              <a:pPr defTabSz="946426">
                <a:defRPr/>
              </a:pPr>
              <a:t>16</a:t>
            </a:fld>
            <a:endParaRPr lang="ko-KR" altLang="en-US" dirty="0">
              <a:solidFill>
                <a:prstClr val="black"/>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1081974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defTabSz="946426">
              <a:defRPr/>
            </a:pPr>
            <a:fld id="{2D191434-8AB6-44B3-8C0F-27FE76ED9774}" type="slidenum">
              <a:rPr lang="ko-KR" altLang="en-US">
                <a:solidFill>
                  <a:prstClr val="black"/>
                </a:solidFill>
                <a:latin typeface="맑은 고딕" panose="020F0502020204030204"/>
                <a:ea typeface="맑은 고딕" panose="020B0503020000020004" pitchFamily="50" charset="-127"/>
              </a:rPr>
              <a:pPr defTabSz="946426">
                <a:defRPr/>
              </a:pPr>
              <a:t>17</a:t>
            </a:fld>
            <a:endParaRPr lang="ko-KR" altLang="en-US" dirty="0">
              <a:solidFill>
                <a:prstClr val="black"/>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4287520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defTabSz="946426">
              <a:defRPr/>
            </a:pPr>
            <a:fld id="{2D191434-8AB6-44B3-8C0F-27FE76ED9774}" type="slidenum">
              <a:rPr lang="ko-KR" altLang="en-US">
                <a:solidFill>
                  <a:prstClr val="black"/>
                </a:solidFill>
                <a:latin typeface="맑은 고딕" panose="020F0502020204030204"/>
                <a:ea typeface="맑은 고딕" panose="020B0503020000020004" pitchFamily="50" charset="-127"/>
              </a:rPr>
              <a:pPr defTabSz="946426">
                <a:defRPr/>
              </a:pPr>
              <a:t>18</a:t>
            </a:fld>
            <a:endParaRPr lang="ko-KR" altLang="en-US" dirty="0">
              <a:solidFill>
                <a:prstClr val="black"/>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27961411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defTabSz="946426">
              <a:defRPr/>
            </a:pPr>
            <a:fld id="{2D191434-8AB6-44B3-8C0F-27FE76ED9774}" type="slidenum">
              <a:rPr lang="ko-KR" altLang="en-US">
                <a:solidFill>
                  <a:prstClr val="black"/>
                </a:solidFill>
                <a:latin typeface="맑은 고딕" panose="020F0502020204030204"/>
                <a:ea typeface="맑은 고딕" panose="020B0503020000020004" pitchFamily="50" charset="-127"/>
              </a:rPr>
              <a:pPr defTabSz="946426">
                <a:defRPr/>
              </a:pPr>
              <a:t>19</a:t>
            </a:fld>
            <a:endParaRPr lang="ko-KR" altLang="en-US" dirty="0">
              <a:solidFill>
                <a:prstClr val="black"/>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2433477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defTabSz="946426">
              <a:defRPr/>
            </a:pPr>
            <a:fld id="{2D191434-8AB6-44B3-8C0F-27FE76ED9774}" type="slidenum">
              <a:rPr lang="ko-KR" altLang="en-US">
                <a:solidFill>
                  <a:prstClr val="black"/>
                </a:solidFill>
                <a:latin typeface="맑은 고딕" panose="020F0502020204030204"/>
                <a:ea typeface="맑은 고딕" panose="020B0503020000020004" pitchFamily="50" charset="-127"/>
              </a:rPr>
              <a:pPr defTabSz="946426">
                <a:defRPr/>
              </a:pPr>
              <a:t>20</a:t>
            </a:fld>
            <a:endParaRPr lang="ko-KR" altLang="en-US" dirty="0">
              <a:solidFill>
                <a:prstClr val="black"/>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20796617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defTabSz="946426">
              <a:defRPr/>
            </a:pPr>
            <a:fld id="{2D191434-8AB6-44B3-8C0F-27FE76ED9774}" type="slidenum">
              <a:rPr lang="ko-KR" altLang="en-US">
                <a:solidFill>
                  <a:prstClr val="black"/>
                </a:solidFill>
                <a:latin typeface="맑은 고딕" panose="020F0502020204030204"/>
                <a:ea typeface="맑은 고딕" panose="020B0503020000020004" pitchFamily="50" charset="-127"/>
              </a:rPr>
              <a:pPr defTabSz="946426">
                <a:defRPr/>
              </a:pPr>
              <a:t>21</a:t>
            </a:fld>
            <a:endParaRPr lang="ko-KR" altLang="en-US" dirty="0">
              <a:solidFill>
                <a:prstClr val="black"/>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290172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FEE106-D861-6343-96FF-5BF90692C3C7}" type="slidenum">
              <a:rPr lang="en-US" smtClean="0"/>
              <a:pPr/>
              <a:t>3</a:t>
            </a:fld>
            <a:endParaRPr lang="en-US" dirty="0"/>
          </a:p>
        </p:txBody>
      </p:sp>
    </p:spTree>
    <p:extLst>
      <p:ext uri="{BB962C8B-B14F-4D97-AF65-F5344CB8AC3E}">
        <p14:creationId xmlns:p14="http://schemas.microsoft.com/office/powerpoint/2010/main" val="16323253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FEE106-D861-6343-96FF-5BF90692C3C7}" type="slidenum">
              <a:rPr lang="en-US" smtClean="0"/>
              <a:pPr/>
              <a:t>22</a:t>
            </a:fld>
            <a:endParaRPr lang="en-US" dirty="0"/>
          </a:p>
        </p:txBody>
      </p:sp>
    </p:spTree>
    <p:extLst>
      <p:ext uri="{BB962C8B-B14F-4D97-AF65-F5344CB8AC3E}">
        <p14:creationId xmlns:p14="http://schemas.microsoft.com/office/powerpoint/2010/main" val="12519579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D191434-8AB6-44B3-8C0F-27FE76ED9774}" type="slidenum">
              <a:rPr lang="ko-KR" altLang="en-US" smtClean="0"/>
              <a:t>23</a:t>
            </a:fld>
            <a:endParaRPr lang="ko-KR" altLang="en-US" dirty="0"/>
          </a:p>
        </p:txBody>
      </p:sp>
    </p:spTree>
    <p:extLst>
      <p:ext uri="{BB962C8B-B14F-4D97-AF65-F5344CB8AC3E}">
        <p14:creationId xmlns:p14="http://schemas.microsoft.com/office/powerpoint/2010/main" val="973401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D191434-8AB6-44B3-8C0F-27FE76ED9774}" type="slidenum">
              <a:rPr lang="ko-KR" altLang="en-US" smtClean="0"/>
              <a:t>24</a:t>
            </a:fld>
            <a:endParaRPr lang="ko-KR" altLang="en-US" dirty="0"/>
          </a:p>
        </p:txBody>
      </p:sp>
    </p:spTree>
    <p:extLst>
      <p:ext uri="{BB962C8B-B14F-4D97-AF65-F5344CB8AC3E}">
        <p14:creationId xmlns:p14="http://schemas.microsoft.com/office/powerpoint/2010/main" val="24050705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D191434-8AB6-44B3-8C0F-27FE76ED9774}" type="slidenum">
              <a:rPr lang="ko-KR" altLang="en-US" smtClean="0"/>
              <a:t>25</a:t>
            </a:fld>
            <a:endParaRPr lang="ko-KR" altLang="en-US" dirty="0"/>
          </a:p>
        </p:txBody>
      </p:sp>
    </p:spTree>
    <p:extLst>
      <p:ext uri="{BB962C8B-B14F-4D97-AF65-F5344CB8AC3E}">
        <p14:creationId xmlns:p14="http://schemas.microsoft.com/office/powerpoint/2010/main" val="42863440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D191434-8AB6-44B3-8C0F-27FE76ED9774}" type="slidenum">
              <a:rPr lang="ko-KR" altLang="en-US" smtClean="0"/>
              <a:t>26</a:t>
            </a:fld>
            <a:endParaRPr lang="ko-KR" altLang="en-US" dirty="0"/>
          </a:p>
        </p:txBody>
      </p:sp>
    </p:spTree>
    <p:extLst>
      <p:ext uri="{BB962C8B-B14F-4D97-AF65-F5344CB8AC3E}">
        <p14:creationId xmlns:p14="http://schemas.microsoft.com/office/powerpoint/2010/main" val="31026343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D191434-8AB6-44B3-8C0F-27FE76ED9774}" type="slidenum">
              <a:rPr lang="ko-KR" altLang="en-US" smtClean="0"/>
              <a:t>27</a:t>
            </a:fld>
            <a:endParaRPr lang="ko-KR" altLang="en-US" dirty="0"/>
          </a:p>
        </p:txBody>
      </p:sp>
    </p:spTree>
    <p:extLst>
      <p:ext uri="{BB962C8B-B14F-4D97-AF65-F5344CB8AC3E}">
        <p14:creationId xmlns:p14="http://schemas.microsoft.com/office/powerpoint/2010/main" val="35248212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D191434-8AB6-44B3-8C0F-27FE76ED9774}" type="slidenum">
              <a:rPr lang="ko-KR" altLang="en-US" smtClean="0"/>
              <a:t>28</a:t>
            </a:fld>
            <a:endParaRPr lang="ko-KR" altLang="en-US" dirty="0"/>
          </a:p>
        </p:txBody>
      </p:sp>
    </p:spTree>
    <p:extLst>
      <p:ext uri="{BB962C8B-B14F-4D97-AF65-F5344CB8AC3E}">
        <p14:creationId xmlns:p14="http://schemas.microsoft.com/office/powerpoint/2010/main" val="19841361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D191434-8AB6-44B3-8C0F-27FE76ED9774}" type="slidenum">
              <a:rPr lang="ko-KR" altLang="en-US" smtClean="0"/>
              <a:t>29</a:t>
            </a:fld>
            <a:endParaRPr lang="ko-KR" altLang="en-US" dirty="0"/>
          </a:p>
        </p:txBody>
      </p:sp>
    </p:spTree>
    <p:extLst>
      <p:ext uri="{BB962C8B-B14F-4D97-AF65-F5344CB8AC3E}">
        <p14:creationId xmlns:p14="http://schemas.microsoft.com/office/powerpoint/2010/main" val="37913326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D191434-8AB6-44B3-8C0F-27FE76ED9774}" type="slidenum">
              <a:rPr lang="ko-KR" altLang="en-US" smtClean="0"/>
              <a:t>30</a:t>
            </a:fld>
            <a:endParaRPr lang="ko-KR" altLang="en-US" dirty="0"/>
          </a:p>
        </p:txBody>
      </p:sp>
    </p:spTree>
    <p:extLst>
      <p:ext uri="{BB962C8B-B14F-4D97-AF65-F5344CB8AC3E}">
        <p14:creationId xmlns:p14="http://schemas.microsoft.com/office/powerpoint/2010/main" val="35844727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D191434-8AB6-44B3-8C0F-27FE76ED9774}" type="slidenum">
              <a:rPr lang="ko-KR" altLang="en-US" smtClean="0"/>
              <a:t>31</a:t>
            </a:fld>
            <a:endParaRPr lang="ko-KR" altLang="en-US" dirty="0"/>
          </a:p>
        </p:txBody>
      </p:sp>
    </p:spTree>
    <p:extLst>
      <p:ext uri="{BB962C8B-B14F-4D97-AF65-F5344CB8AC3E}">
        <p14:creationId xmlns:p14="http://schemas.microsoft.com/office/powerpoint/2010/main" val="211145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D191434-8AB6-44B3-8C0F-27FE76ED9774}" type="slidenum">
              <a:rPr lang="ko-KR" altLang="en-US" smtClean="0"/>
              <a:t>4</a:t>
            </a:fld>
            <a:endParaRPr lang="ko-KR" altLang="en-US" dirty="0"/>
          </a:p>
        </p:txBody>
      </p:sp>
    </p:spTree>
    <p:extLst>
      <p:ext uri="{BB962C8B-B14F-4D97-AF65-F5344CB8AC3E}">
        <p14:creationId xmlns:p14="http://schemas.microsoft.com/office/powerpoint/2010/main" val="27651585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D191434-8AB6-44B3-8C0F-27FE76ED9774}" type="slidenum">
              <a:rPr lang="ko-KR" altLang="en-US" smtClean="0"/>
              <a:t>32</a:t>
            </a:fld>
            <a:endParaRPr lang="ko-KR" altLang="en-US" dirty="0"/>
          </a:p>
        </p:txBody>
      </p:sp>
    </p:spTree>
    <p:extLst>
      <p:ext uri="{BB962C8B-B14F-4D97-AF65-F5344CB8AC3E}">
        <p14:creationId xmlns:p14="http://schemas.microsoft.com/office/powerpoint/2010/main" val="1125586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D191434-8AB6-44B3-8C0F-27FE76ED9774}" type="slidenum">
              <a:rPr lang="ko-KR" altLang="en-US" smtClean="0"/>
              <a:t>33</a:t>
            </a:fld>
            <a:endParaRPr lang="ko-KR" altLang="en-US" dirty="0"/>
          </a:p>
        </p:txBody>
      </p:sp>
    </p:spTree>
    <p:extLst>
      <p:ext uri="{BB962C8B-B14F-4D97-AF65-F5344CB8AC3E}">
        <p14:creationId xmlns:p14="http://schemas.microsoft.com/office/powerpoint/2010/main" val="33862810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D191434-8AB6-44B3-8C0F-27FE76ED9774}" type="slidenum">
              <a:rPr lang="ko-KR" altLang="en-US" smtClean="0"/>
              <a:t>34</a:t>
            </a:fld>
            <a:endParaRPr lang="ko-KR" altLang="en-US" dirty="0"/>
          </a:p>
        </p:txBody>
      </p:sp>
    </p:spTree>
    <p:extLst>
      <p:ext uri="{BB962C8B-B14F-4D97-AF65-F5344CB8AC3E}">
        <p14:creationId xmlns:p14="http://schemas.microsoft.com/office/powerpoint/2010/main" val="23149155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D191434-8AB6-44B3-8C0F-27FE76ED9774}" type="slidenum">
              <a:rPr lang="ko-KR" altLang="en-US" smtClean="0"/>
              <a:t>35</a:t>
            </a:fld>
            <a:endParaRPr lang="ko-KR" altLang="en-US" dirty="0"/>
          </a:p>
        </p:txBody>
      </p:sp>
    </p:spTree>
    <p:extLst>
      <p:ext uri="{BB962C8B-B14F-4D97-AF65-F5344CB8AC3E}">
        <p14:creationId xmlns:p14="http://schemas.microsoft.com/office/powerpoint/2010/main" val="9343707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D191434-8AB6-44B3-8C0F-27FE76ED9774}" type="slidenum">
              <a:rPr lang="ko-KR" altLang="en-US" smtClean="0"/>
              <a:t>36</a:t>
            </a:fld>
            <a:endParaRPr lang="ko-KR" altLang="en-US" dirty="0"/>
          </a:p>
        </p:txBody>
      </p:sp>
    </p:spTree>
    <p:extLst>
      <p:ext uri="{BB962C8B-B14F-4D97-AF65-F5344CB8AC3E}">
        <p14:creationId xmlns:p14="http://schemas.microsoft.com/office/powerpoint/2010/main" val="34671221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D191434-8AB6-44B3-8C0F-27FE76ED9774}" type="slidenum">
              <a:rPr lang="ko-KR" altLang="en-US" smtClean="0"/>
              <a:t>37</a:t>
            </a:fld>
            <a:endParaRPr lang="ko-KR" altLang="en-US" dirty="0"/>
          </a:p>
        </p:txBody>
      </p:sp>
    </p:spTree>
    <p:extLst>
      <p:ext uri="{BB962C8B-B14F-4D97-AF65-F5344CB8AC3E}">
        <p14:creationId xmlns:p14="http://schemas.microsoft.com/office/powerpoint/2010/main" val="32774651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D191434-8AB6-44B3-8C0F-27FE76ED9774}" type="slidenum">
              <a:rPr lang="ko-KR" altLang="en-US" smtClean="0"/>
              <a:t>38</a:t>
            </a:fld>
            <a:endParaRPr lang="ko-KR" altLang="en-US" dirty="0"/>
          </a:p>
        </p:txBody>
      </p:sp>
    </p:spTree>
    <p:extLst>
      <p:ext uri="{BB962C8B-B14F-4D97-AF65-F5344CB8AC3E}">
        <p14:creationId xmlns:p14="http://schemas.microsoft.com/office/powerpoint/2010/main" val="17320910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D191434-8AB6-44B3-8C0F-27FE76ED9774}" type="slidenum">
              <a:rPr lang="ko-KR" altLang="en-US" smtClean="0"/>
              <a:t>39</a:t>
            </a:fld>
            <a:endParaRPr lang="ko-KR" altLang="en-US" dirty="0"/>
          </a:p>
        </p:txBody>
      </p:sp>
    </p:spTree>
    <p:extLst>
      <p:ext uri="{BB962C8B-B14F-4D97-AF65-F5344CB8AC3E}">
        <p14:creationId xmlns:p14="http://schemas.microsoft.com/office/powerpoint/2010/main" val="34819873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FEE106-D861-6343-96FF-5BF90692C3C7}" type="slidenum">
              <a:rPr lang="en-US" smtClean="0"/>
              <a:pPr/>
              <a:t>40</a:t>
            </a:fld>
            <a:endParaRPr lang="en-US" dirty="0"/>
          </a:p>
        </p:txBody>
      </p:sp>
    </p:spTree>
    <p:extLst>
      <p:ext uri="{BB962C8B-B14F-4D97-AF65-F5344CB8AC3E}">
        <p14:creationId xmlns:p14="http://schemas.microsoft.com/office/powerpoint/2010/main" val="25836220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D191434-8AB6-44B3-8C0F-27FE76ED9774}" type="slidenum">
              <a:rPr lang="ko-KR" altLang="en-US" smtClean="0"/>
              <a:t>41</a:t>
            </a:fld>
            <a:endParaRPr lang="ko-KR" altLang="en-US" dirty="0"/>
          </a:p>
        </p:txBody>
      </p:sp>
    </p:spTree>
    <p:extLst>
      <p:ext uri="{BB962C8B-B14F-4D97-AF65-F5344CB8AC3E}">
        <p14:creationId xmlns:p14="http://schemas.microsoft.com/office/powerpoint/2010/main" val="744973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D191434-8AB6-44B3-8C0F-27FE76ED9774}" type="slidenum">
              <a:rPr lang="ko-KR" altLang="en-US" smtClean="0"/>
              <a:t>5</a:t>
            </a:fld>
            <a:endParaRPr lang="ko-KR" altLang="en-US" dirty="0"/>
          </a:p>
        </p:txBody>
      </p:sp>
    </p:spTree>
    <p:extLst>
      <p:ext uri="{BB962C8B-B14F-4D97-AF65-F5344CB8AC3E}">
        <p14:creationId xmlns:p14="http://schemas.microsoft.com/office/powerpoint/2010/main" val="25032320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D191434-8AB6-44B3-8C0F-27FE76ED9774}" type="slidenum">
              <a:rPr lang="ko-KR" altLang="en-US" smtClean="0"/>
              <a:t>42</a:t>
            </a:fld>
            <a:endParaRPr lang="ko-KR" altLang="en-US" dirty="0"/>
          </a:p>
        </p:txBody>
      </p:sp>
    </p:spTree>
    <p:extLst>
      <p:ext uri="{BB962C8B-B14F-4D97-AF65-F5344CB8AC3E}">
        <p14:creationId xmlns:p14="http://schemas.microsoft.com/office/powerpoint/2010/main" val="26962686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D191434-8AB6-44B3-8C0F-27FE76ED9774}" type="slidenum">
              <a:rPr lang="ko-KR" altLang="en-US" smtClean="0"/>
              <a:t>43</a:t>
            </a:fld>
            <a:endParaRPr lang="ko-KR" altLang="en-US" dirty="0"/>
          </a:p>
        </p:txBody>
      </p:sp>
    </p:spTree>
    <p:extLst>
      <p:ext uri="{BB962C8B-B14F-4D97-AF65-F5344CB8AC3E}">
        <p14:creationId xmlns:p14="http://schemas.microsoft.com/office/powerpoint/2010/main" val="37406191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D191434-8AB6-44B3-8C0F-27FE76ED9774}" type="slidenum">
              <a:rPr lang="ko-KR" altLang="en-US" smtClean="0"/>
              <a:t>44</a:t>
            </a:fld>
            <a:endParaRPr lang="ko-KR" altLang="en-US" dirty="0"/>
          </a:p>
        </p:txBody>
      </p:sp>
    </p:spTree>
    <p:extLst>
      <p:ext uri="{BB962C8B-B14F-4D97-AF65-F5344CB8AC3E}">
        <p14:creationId xmlns:p14="http://schemas.microsoft.com/office/powerpoint/2010/main" val="22700244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FEE106-D861-6343-96FF-5BF90692C3C7}" type="slidenum">
              <a:rPr lang="en-US" smtClean="0"/>
              <a:pPr/>
              <a:t>45</a:t>
            </a:fld>
            <a:endParaRPr lang="en-US" dirty="0"/>
          </a:p>
        </p:txBody>
      </p:sp>
    </p:spTree>
    <p:extLst>
      <p:ext uri="{BB962C8B-B14F-4D97-AF65-F5344CB8AC3E}">
        <p14:creationId xmlns:p14="http://schemas.microsoft.com/office/powerpoint/2010/main" val="2929621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D191434-8AB6-44B3-8C0F-27FE76ED9774}" type="slidenum">
              <a:rPr lang="ko-KR" altLang="en-US" smtClean="0"/>
              <a:t>6</a:t>
            </a:fld>
            <a:endParaRPr lang="ko-KR" altLang="en-US" dirty="0"/>
          </a:p>
        </p:txBody>
      </p:sp>
    </p:spTree>
    <p:extLst>
      <p:ext uri="{BB962C8B-B14F-4D97-AF65-F5344CB8AC3E}">
        <p14:creationId xmlns:p14="http://schemas.microsoft.com/office/powerpoint/2010/main" val="83482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D191434-8AB6-44B3-8C0F-27FE76ED9774}" type="slidenum">
              <a:rPr lang="ko-KR" altLang="en-US" smtClean="0"/>
              <a:t>7</a:t>
            </a:fld>
            <a:endParaRPr lang="ko-KR" altLang="en-US" dirty="0"/>
          </a:p>
        </p:txBody>
      </p:sp>
    </p:spTree>
    <p:extLst>
      <p:ext uri="{BB962C8B-B14F-4D97-AF65-F5344CB8AC3E}">
        <p14:creationId xmlns:p14="http://schemas.microsoft.com/office/powerpoint/2010/main" val="2078906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D191434-8AB6-44B3-8C0F-27FE76ED9774}" type="slidenum">
              <a:rPr lang="ko-KR" altLang="en-US" smtClean="0"/>
              <a:t>8</a:t>
            </a:fld>
            <a:endParaRPr lang="ko-KR" altLang="en-US" dirty="0"/>
          </a:p>
        </p:txBody>
      </p:sp>
    </p:spTree>
    <p:extLst>
      <p:ext uri="{BB962C8B-B14F-4D97-AF65-F5344CB8AC3E}">
        <p14:creationId xmlns:p14="http://schemas.microsoft.com/office/powerpoint/2010/main" val="1784840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D191434-8AB6-44B3-8C0F-27FE76ED9774}" type="slidenum">
              <a:rPr lang="ko-KR" altLang="en-US" smtClean="0"/>
              <a:t>9</a:t>
            </a:fld>
            <a:endParaRPr lang="ko-KR" altLang="en-US" dirty="0"/>
          </a:p>
        </p:txBody>
      </p:sp>
    </p:spTree>
    <p:extLst>
      <p:ext uri="{BB962C8B-B14F-4D97-AF65-F5344CB8AC3E}">
        <p14:creationId xmlns:p14="http://schemas.microsoft.com/office/powerpoint/2010/main" val="984758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FEE106-D861-6343-96FF-5BF90692C3C7}" type="slidenum">
              <a:rPr lang="en-US" smtClean="0"/>
              <a:pPr/>
              <a:t>10</a:t>
            </a:fld>
            <a:endParaRPr lang="en-US" dirty="0"/>
          </a:p>
        </p:txBody>
      </p:sp>
    </p:spTree>
    <p:extLst>
      <p:ext uri="{BB962C8B-B14F-4D97-AF65-F5344CB8AC3E}">
        <p14:creationId xmlns:p14="http://schemas.microsoft.com/office/powerpoint/2010/main" val="22746502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6 - No image">
    <p:bg>
      <p:bgPr>
        <a:solidFill>
          <a:schemeClr val="accent1"/>
        </a:solidFill>
        <a:effectLst/>
      </p:bgPr>
    </p:bg>
    <p:spTree>
      <p:nvGrpSpPr>
        <p:cNvPr id="1" name=""/>
        <p:cNvGrpSpPr/>
        <p:nvPr/>
      </p:nvGrpSpPr>
      <p:grpSpPr>
        <a:xfrm>
          <a:off x="0" y="0"/>
          <a:ext cx="0" cy="0"/>
          <a:chOff x="0" y="0"/>
          <a:chExt cx="0" cy="0"/>
        </a:xfrm>
      </p:grpSpPr>
      <p:sp>
        <p:nvSpPr>
          <p:cNvPr id="9" name="Text Box 30">
            <a:extLst>
              <a:ext uri="{FF2B5EF4-FFF2-40B4-BE49-F238E27FC236}">
                <a16:creationId xmlns:a16="http://schemas.microsoft.com/office/drawing/2014/main" id="{71A00037-7C5A-4EBF-9192-C43A24C8C62D}"/>
              </a:ext>
            </a:extLst>
          </p:cNvPr>
          <p:cNvSpPr txBox="1">
            <a:spLocks noChangeArrowheads="1"/>
          </p:cNvSpPr>
          <p:nvPr userDrawn="1"/>
        </p:nvSpPr>
        <p:spPr bwMode="auto">
          <a:xfrm>
            <a:off x="7607441" y="-12310"/>
            <a:ext cx="2289174" cy="255915"/>
          </a:xfrm>
          <a:prstGeom prst="rect">
            <a:avLst/>
          </a:prstGeom>
          <a:noFill/>
          <a:ln w="12700" algn="ctr">
            <a:noFill/>
            <a:miter lim="800000"/>
            <a:headEnd/>
            <a:tailEnd/>
          </a:ln>
          <a:effectLst/>
        </p:spPr>
        <p:txBody>
          <a:bodyPr lIns="0" tIns="39600" rIns="39600" bIns="39600" anchor="b">
            <a:spAutoFit/>
          </a:bodyPr>
          <a:lstStyle/>
          <a:p>
            <a:pPr algn="r" fontAlgn="ctr">
              <a:spcBef>
                <a:spcPct val="50000"/>
              </a:spcBef>
              <a:buClr>
                <a:srgbClr val="0C2D83"/>
              </a:buClr>
              <a:defRPr/>
            </a:pPr>
            <a:r>
              <a:rPr lang="en-US" altLang="ko-KR" sz="1100" b="1" dirty="0">
                <a:solidFill>
                  <a:srgbClr val="FF0000"/>
                </a:solidFill>
                <a:latin typeface="+mj-ea"/>
                <a:ea typeface="+mj-ea"/>
              </a:rPr>
              <a:t>Strictly Private &amp; Confidential</a:t>
            </a:r>
          </a:p>
        </p:txBody>
      </p:sp>
      <p:pic>
        <p:nvPicPr>
          <p:cNvPr id="4" name="그림 3">
            <a:extLst>
              <a:ext uri="{FF2B5EF4-FFF2-40B4-BE49-F238E27FC236}">
                <a16:creationId xmlns:a16="http://schemas.microsoft.com/office/drawing/2014/main" id="{9C776DC9-CF74-4DF3-B186-CEC4AACE93AF}"/>
              </a:ext>
            </a:extLst>
          </p:cNvPr>
          <p:cNvPicPr>
            <a:picLocks noChangeAspect="1"/>
          </p:cNvPicPr>
          <p:nvPr userDrawn="1"/>
        </p:nvPicPr>
        <p:blipFill>
          <a:blip r:embed="rId2"/>
          <a:stretch>
            <a:fillRect/>
          </a:stretch>
        </p:blipFill>
        <p:spPr>
          <a:xfrm>
            <a:off x="407406" y="0"/>
            <a:ext cx="9498593" cy="6858000"/>
          </a:xfrm>
          <a:prstGeom prst="rect">
            <a:avLst/>
          </a:prstGeom>
        </p:spPr>
      </p:pic>
      <p:sp>
        <p:nvSpPr>
          <p:cNvPr id="2" name="Title 1"/>
          <p:cNvSpPr>
            <a:spLocks noGrp="1"/>
          </p:cNvSpPr>
          <p:nvPr>
            <p:ph type="ctrTitle" hasCustomPrompt="1"/>
          </p:nvPr>
        </p:nvSpPr>
        <p:spPr>
          <a:xfrm>
            <a:off x="2215200" y="1346400"/>
            <a:ext cx="6708000" cy="3510000"/>
          </a:xfrm>
        </p:spPr>
        <p:txBody>
          <a:bodyPr anchor="t" anchorCtr="0"/>
          <a:lstStyle>
            <a:lvl1pPr algn="l">
              <a:defRPr sz="11000">
                <a:solidFill>
                  <a:schemeClr val="bg1"/>
                </a:solidFill>
              </a:defRPr>
            </a:lvl1pPr>
          </a:lstStyle>
          <a:p>
            <a:r>
              <a:rPr lang="en-GB" dirty="0"/>
              <a:t>Title slide 6</a:t>
            </a:r>
            <a:br>
              <a:rPr lang="en-GB" dirty="0"/>
            </a:br>
            <a:r>
              <a:rPr lang="en-GB" dirty="0"/>
              <a:t>no image</a:t>
            </a:r>
            <a:endParaRPr lang="en-US" dirty="0"/>
          </a:p>
        </p:txBody>
      </p:sp>
      <p:sp>
        <p:nvSpPr>
          <p:cNvPr id="7" name="Text Placeholder 3"/>
          <p:cNvSpPr>
            <a:spLocks noGrp="1"/>
          </p:cNvSpPr>
          <p:nvPr>
            <p:ph type="body" sz="quarter" idx="11"/>
          </p:nvPr>
        </p:nvSpPr>
        <p:spPr>
          <a:xfrm>
            <a:off x="2236108" y="5036400"/>
            <a:ext cx="6687092"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ko-KR" altLang="en-US"/>
              <a:t>마스터 텍스트 스타일을 편집합니다</a:t>
            </a:r>
          </a:p>
        </p:txBody>
      </p:sp>
      <p:pic>
        <p:nvPicPr>
          <p:cNvPr id="12" name="그림 11">
            <a:extLst>
              <a:ext uri="{FF2B5EF4-FFF2-40B4-BE49-F238E27FC236}">
                <a16:creationId xmlns:a16="http://schemas.microsoft.com/office/drawing/2014/main" id="{5C2C92BB-DC9E-4862-94D2-BF88656C4D5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5378" y="776333"/>
            <a:ext cx="1434040" cy="343527"/>
          </a:xfrm>
          <a:prstGeom prst="rect">
            <a:avLst/>
          </a:prstGeom>
        </p:spPr>
      </p:pic>
      <p:sp>
        <p:nvSpPr>
          <p:cNvPr id="11" name="object 3">
            <a:extLst>
              <a:ext uri="{FF2B5EF4-FFF2-40B4-BE49-F238E27FC236}">
                <a16:creationId xmlns:a16="http://schemas.microsoft.com/office/drawing/2014/main" id="{E076FD3A-B658-40A9-849F-E005970923AE}"/>
              </a:ext>
            </a:extLst>
          </p:cNvPr>
          <p:cNvSpPr/>
          <p:nvPr userDrawn="1"/>
        </p:nvSpPr>
        <p:spPr>
          <a:xfrm>
            <a:off x="1" y="0"/>
            <a:ext cx="1720042"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Tree>
    <p:extLst>
      <p:ext uri="{BB962C8B-B14F-4D97-AF65-F5344CB8AC3E}">
        <p14:creationId xmlns:p14="http://schemas.microsoft.com/office/powerpoint/2010/main" val="44872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빈 화면">
    <p:bg>
      <p:bgPr>
        <a:solidFill>
          <a:schemeClr val="bg1"/>
        </a:solidFill>
        <a:effectLst/>
      </p:bgPr>
    </p:bg>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17D9B13C-88DF-4476-93ED-59BB7A9A0DF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1634" y="6328676"/>
            <a:ext cx="811795" cy="198595"/>
          </a:xfrm>
          <a:prstGeom prst="rect">
            <a:avLst/>
          </a:prstGeom>
        </p:spPr>
      </p:pic>
      <p:sp>
        <p:nvSpPr>
          <p:cNvPr id="3" name="Shape 36">
            <a:extLst>
              <a:ext uri="{FF2B5EF4-FFF2-40B4-BE49-F238E27FC236}">
                <a16:creationId xmlns:a16="http://schemas.microsoft.com/office/drawing/2014/main" id="{A4498558-75D2-49A3-B7C6-9538D5154787}"/>
              </a:ext>
            </a:extLst>
          </p:cNvPr>
          <p:cNvSpPr/>
          <p:nvPr userDrawn="1"/>
        </p:nvSpPr>
        <p:spPr>
          <a:xfrm>
            <a:off x="1793137" y="6326686"/>
            <a:ext cx="5973232" cy="4572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defTabSz="914400">
              <a:defRPr sz="800">
                <a:solidFill>
                  <a:srgbClr val="004C97"/>
                </a:solidFill>
                <a:latin typeface="Univers for KPMG"/>
                <a:ea typeface="Univers for KPMG"/>
                <a:cs typeface="Univers for KPMG"/>
                <a:sym typeface="Univers for KPMG"/>
              </a:defRPr>
            </a:lvl1pPr>
          </a:lstStyle>
          <a:p>
            <a:pPr>
              <a:defRPr/>
            </a:pPr>
            <a:r>
              <a:rPr lang="en-US" altLang="ko-KR" sz="600" u="none" dirty="0">
                <a:solidFill>
                  <a:schemeClr val="bg1">
                    <a:lumMod val="65000"/>
                  </a:schemeClr>
                </a:solidFill>
                <a:latin typeface="Univers 45 Light" pitchFamily="2" charset="0"/>
                <a:ea typeface="나눔고딕" panose="020B0600000101010101" charset="-127"/>
                <a:cs typeface="Arial" charset="0"/>
              </a:rPr>
              <a:t>© 2022 </a:t>
            </a:r>
            <a:r>
              <a:rPr kumimoji="1" lang="en-US" altLang="ko-KR" sz="600" dirty="0">
                <a:solidFill>
                  <a:schemeClr val="bg1">
                    <a:lumMod val="65000"/>
                  </a:schemeClr>
                </a:solidFill>
                <a:latin typeface="Univers 45 Light" pitchFamily="2" charset="0"/>
                <a:ea typeface="나눔고딕" panose="020B0600000101010101" charset="-127"/>
                <a:cs typeface="Arial" charset="0"/>
              </a:rPr>
              <a:t>KPMG Samjong Accounting Corp., </a:t>
            </a:r>
            <a:r>
              <a:rPr lang="en-US" altLang="ko-KR" sz="600" u="none" dirty="0">
                <a:solidFill>
                  <a:schemeClr val="bg1">
                    <a:lumMod val="65000"/>
                  </a:schemeClr>
                </a:solidFill>
                <a:latin typeface="Univers 45 Light" pitchFamily="2" charset="0"/>
                <a:ea typeface="나눔고딕" panose="020B0600000101010101" charset="-127"/>
                <a:cs typeface="Arial" charset="0"/>
              </a:rPr>
              <a:t>the Korean member firm of the KPMG network of independent member firms affiliated with KPMG International Cooperative (“KPMG International”), a Swiss entity. All rights reserved. Printed in Korea.</a:t>
            </a:r>
          </a:p>
        </p:txBody>
      </p:sp>
    </p:spTree>
    <p:extLst>
      <p:ext uri="{BB962C8B-B14F-4D97-AF65-F5344CB8AC3E}">
        <p14:creationId xmlns:p14="http://schemas.microsoft.com/office/powerpoint/2010/main" val="86656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787102EE-E436-4E3C-BDB4-4B6917105199}"/>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5"/>
            <a:ext cx="9906000" cy="6857665"/>
          </a:xfrm>
          <a:prstGeom prst="rect">
            <a:avLst/>
          </a:prstGeom>
        </p:spPr>
      </p:pic>
      <p:sp>
        <p:nvSpPr>
          <p:cNvPr id="3" name="직사각형 2">
            <a:extLst>
              <a:ext uri="{FF2B5EF4-FFF2-40B4-BE49-F238E27FC236}">
                <a16:creationId xmlns:a16="http://schemas.microsoft.com/office/drawing/2014/main" id="{8E6A7F7D-BEED-4001-B7DC-A6686CDDB3D9}"/>
              </a:ext>
            </a:extLst>
          </p:cNvPr>
          <p:cNvSpPr/>
          <p:nvPr userDrawn="1"/>
        </p:nvSpPr>
        <p:spPr>
          <a:xfrm>
            <a:off x="0" y="-335"/>
            <a:ext cx="9906000" cy="6858000"/>
          </a:xfrm>
          <a:prstGeom prst="rect">
            <a:avLst/>
          </a:prstGeom>
          <a:solidFill>
            <a:srgbClr val="00338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49846" tIns="49846" rIns="49846" bIns="49846" rtlCol="0" anchor="ctr"/>
          <a:lstStyle/>
          <a:p>
            <a:pPr algn="ctr"/>
            <a:endParaRPr lang="ko-KR" altLang="en-US" sz="831" dirty="0" err="1">
              <a:solidFill>
                <a:schemeClr val="bg1"/>
              </a:solidFill>
            </a:endParaRPr>
          </a:p>
        </p:txBody>
      </p:sp>
      <p:sp>
        <p:nvSpPr>
          <p:cNvPr id="4" name="Title 21">
            <a:extLst>
              <a:ext uri="{FF2B5EF4-FFF2-40B4-BE49-F238E27FC236}">
                <a16:creationId xmlns:a16="http://schemas.microsoft.com/office/drawing/2014/main" id="{32E34795-2937-470F-B9AD-0A34080F9DBE}"/>
              </a:ext>
            </a:extLst>
          </p:cNvPr>
          <p:cNvSpPr>
            <a:spLocks noGrp="1"/>
          </p:cNvSpPr>
          <p:nvPr>
            <p:ph type="title" hasCustomPrompt="1"/>
          </p:nvPr>
        </p:nvSpPr>
        <p:spPr>
          <a:xfrm>
            <a:off x="1027914" y="2103751"/>
            <a:ext cx="4727783" cy="2419264"/>
          </a:xfrm>
          <a:prstGeom prst="rect">
            <a:avLst/>
          </a:prstGeom>
        </p:spPr>
        <p:txBody>
          <a:bodyPr lIns="0" tIns="0" rIns="0" bIns="0" anchor="t" anchorCtr="0">
            <a:noAutofit/>
          </a:bodyPr>
          <a:lstStyle>
            <a:lvl1pPr algn="r">
              <a:lnSpc>
                <a:spcPts val="8493"/>
              </a:lnSpc>
              <a:spcBef>
                <a:spcPts val="923"/>
              </a:spcBef>
              <a:defRPr sz="8123" baseline="0">
                <a:solidFill>
                  <a:schemeClr val="bg1"/>
                </a:solidFill>
                <a:latin typeface="KPMG Extralight"/>
                <a:cs typeface="KPMG Extralight"/>
              </a:defRPr>
            </a:lvl1pPr>
          </a:lstStyle>
          <a:p>
            <a:r>
              <a:rPr lang="en-US" dirty="0"/>
              <a:t>Section divider one title style</a:t>
            </a:r>
          </a:p>
        </p:txBody>
      </p:sp>
      <p:sp>
        <p:nvSpPr>
          <p:cNvPr id="5" name="Rectangle 3">
            <a:extLst>
              <a:ext uri="{FF2B5EF4-FFF2-40B4-BE49-F238E27FC236}">
                <a16:creationId xmlns:a16="http://schemas.microsoft.com/office/drawing/2014/main" id="{CCC2EEBE-147F-4A40-9EAD-05C4291742FF}"/>
              </a:ext>
            </a:extLst>
          </p:cNvPr>
          <p:cNvSpPr>
            <a:spLocks/>
          </p:cNvSpPr>
          <p:nvPr userDrawn="1"/>
        </p:nvSpPr>
        <p:spPr bwMode="auto">
          <a:xfrm>
            <a:off x="0" y="2367840"/>
            <a:ext cx="1136452" cy="1231156"/>
          </a:xfrm>
          <a:prstGeom prst="rect">
            <a:avLst/>
          </a:prstGeom>
          <a:solidFill>
            <a:schemeClr val="bg1"/>
          </a:solidFill>
          <a:ln>
            <a:noFill/>
          </a:ln>
        </p:spPr>
        <p:txBody>
          <a:bodyPr lIns="19050" tIns="19050" rIns="19050" bIns="19050" anchor="ctr"/>
          <a:lstStyle>
            <a:lvl1pPr>
              <a:defRPr sz="2200" baseline="55000">
                <a:solidFill>
                  <a:srgbClr val="7B7B7B"/>
                </a:solidFill>
                <a:latin typeface="Open Sans" charset="0"/>
                <a:ea typeface="Open Sans" charset="0"/>
                <a:cs typeface="Open Sans" charset="0"/>
                <a:sym typeface="Open Sans" charset="0"/>
              </a:defRPr>
            </a:lvl1pPr>
            <a:lvl2pPr marL="742950" indent="-285750">
              <a:defRPr sz="2200" baseline="55000">
                <a:solidFill>
                  <a:srgbClr val="7B7B7B"/>
                </a:solidFill>
                <a:latin typeface="Open Sans" charset="0"/>
                <a:ea typeface="Open Sans" charset="0"/>
                <a:cs typeface="Open Sans" charset="0"/>
                <a:sym typeface="Open Sans" charset="0"/>
              </a:defRPr>
            </a:lvl2pPr>
            <a:lvl3pPr marL="1143000" indent="-228600">
              <a:defRPr sz="2200" baseline="55000">
                <a:solidFill>
                  <a:srgbClr val="7B7B7B"/>
                </a:solidFill>
                <a:latin typeface="Open Sans" charset="0"/>
                <a:ea typeface="Open Sans" charset="0"/>
                <a:cs typeface="Open Sans" charset="0"/>
                <a:sym typeface="Open Sans" charset="0"/>
              </a:defRPr>
            </a:lvl3pPr>
            <a:lvl4pPr marL="1600200" indent="-228600">
              <a:defRPr sz="2200" baseline="55000">
                <a:solidFill>
                  <a:srgbClr val="7B7B7B"/>
                </a:solidFill>
                <a:latin typeface="Open Sans" charset="0"/>
                <a:ea typeface="Open Sans" charset="0"/>
                <a:cs typeface="Open Sans" charset="0"/>
                <a:sym typeface="Open Sans" charset="0"/>
              </a:defRPr>
            </a:lvl4pPr>
            <a:lvl5pPr marL="2057400" indent="-228600">
              <a:defRPr sz="2200" baseline="55000">
                <a:solidFill>
                  <a:srgbClr val="7B7B7B"/>
                </a:solidFill>
                <a:latin typeface="Open Sans" charset="0"/>
                <a:ea typeface="Open Sans" charset="0"/>
                <a:cs typeface="Open Sans" charset="0"/>
                <a:sym typeface="Open Sans" charset="0"/>
              </a:defRPr>
            </a:lvl5pPr>
            <a:lvl6pPr marL="2514600" indent="-228600" defTabSz="825500" eaLnBrk="0" fontAlgn="base" hangingPunct="0">
              <a:spcBef>
                <a:spcPct val="0"/>
              </a:spcBef>
              <a:spcAft>
                <a:spcPct val="0"/>
              </a:spcAft>
              <a:defRPr sz="2200" baseline="55000">
                <a:solidFill>
                  <a:srgbClr val="7B7B7B"/>
                </a:solidFill>
                <a:latin typeface="Open Sans" charset="0"/>
                <a:ea typeface="Open Sans" charset="0"/>
                <a:cs typeface="Open Sans" charset="0"/>
                <a:sym typeface="Open Sans" charset="0"/>
              </a:defRPr>
            </a:lvl6pPr>
            <a:lvl7pPr marL="2971800" indent="-228600" defTabSz="825500" eaLnBrk="0" fontAlgn="base" hangingPunct="0">
              <a:spcBef>
                <a:spcPct val="0"/>
              </a:spcBef>
              <a:spcAft>
                <a:spcPct val="0"/>
              </a:spcAft>
              <a:defRPr sz="2200" baseline="55000">
                <a:solidFill>
                  <a:srgbClr val="7B7B7B"/>
                </a:solidFill>
                <a:latin typeface="Open Sans" charset="0"/>
                <a:ea typeface="Open Sans" charset="0"/>
                <a:cs typeface="Open Sans" charset="0"/>
                <a:sym typeface="Open Sans" charset="0"/>
              </a:defRPr>
            </a:lvl7pPr>
            <a:lvl8pPr marL="3429000" indent="-228600" defTabSz="825500" eaLnBrk="0" fontAlgn="base" hangingPunct="0">
              <a:spcBef>
                <a:spcPct val="0"/>
              </a:spcBef>
              <a:spcAft>
                <a:spcPct val="0"/>
              </a:spcAft>
              <a:defRPr sz="2200" baseline="55000">
                <a:solidFill>
                  <a:srgbClr val="7B7B7B"/>
                </a:solidFill>
                <a:latin typeface="Open Sans" charset="0"/>
                <a:ea typeface="Open Sans" charset="0"/>
                <a:cs typeface="Open Sans" charset="0"/>
                <a:sym typeface="Open Sans" charset="0"/>
              </a:defRPr>
            </a:lvl8pPr>
            <a:lvl9pPr marL="3886200" indent="-228600" defTabSz="825500" eaLnBrk="0" fontAlgn="base" hangingPunct="0">
              <a:spcBef>
                <a:spcPct val="0"/>
              </a:spcBef>
              <a:spcAft>
                <a:spcPct val="0"/>
              </a:spcAft>
              <a:defRPr sz="2200" baseline="55000">
                <a:solidFill>
                  <a:srgbClr val="7B7B7B"/>
                </a:solidFill>
                <a:latin typeface="Open Sans" charset="0"/>
                <a:ea typeface="Open Sans" charset="0"/>
                <a:cs typeface="Open Sans" charset="0"/>
                <a:sym typeface="Open Sans" charset="0"/>
              </a:defRPr>
            </a:lvl9pPr>
          </a:lstStyle>
          <a:p>
            <a:pPr algn="ctr" fontAlgn="auto">
              <a:spcBef>
                <a:spcPts val="0"/>
              </a:spcBef>
              <a:spcAft>
                <a:spcPts val="0"/>
              </a:spcAft>
            </a:pPr>
            <a:endParaRPr lang="en-US" altLang="en-US" sz="1200" baseline="0">
              <a:solidFill>
                <a:srgbClr val="FFFFFF"/>
              </a:solidFill>
              <a:latin typeface="Helvetica Light" charset="0"/>
              <a:ea typeface="Helvetica Light" charset="0"/>
              <a:cs typeface="Helvetica Light" charset="0"/>
              <a:sym typeface="Helvetica Light" charset="0"/>
            </a:endParaRPr>
          </a:p>
        </p:txBody>
      </p:sp>
      <p:sp>
        <p:nvSpPr>
          <p:cNvPr id="6" name="Line 2">
            <a:extLst>
              <a:ext uri="{FF2B5EF4-FFF2-40B4-BE49-F238E27FC236}">
                <a16:creationId xmlns:a16="http://schemas.microsoft.com/office/drawing/2014/main" id="{73CBED81-5CFD-44FB-92C5-6DC67EA85A83}"/>
              </a:ext>
            </a:extLst>
          </p:cNvPr>
          <p:cNvSpPr>
            <a:spLocks noChangeShapeType="1"/>
          </p:cNvSpPr>
          <p:nvPr userDrawn="1"/>
        </p:nvSpPr>
        <p:spPr bwMode="auto">
          <a:xfrm flipH="1">
            <a:off x="5864334" y="2378642"/>
            <a:ext cx="0" cy="4487044"/>
          </a:xfrm>
          <a:prstGeom prst="line">
            <a:avLst/>
          </a:prstGeom>
          <a:noFill/>
          <a:ln w="76200" cap="flat" cmpd="sng">
            <a:solidFill>
              <a:schemeClr val="bg1"/>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fontAlgn="auto">
              <a:spcBef>
                <a:spcPts val="0"/>
              </a:spcBef>
              <a:spcAft>
                <a:spcPts val="0"/>
              </a:spcAft>
              <a:defRPr/>
            </a:pPr>
            <a:endParaRPr lang="en-US" altLang="en-US" sz="1200">
              <a:solidFill>
                <a:srgbClr val="000000"/>
              </a:solidFill>
              <a:latin typeface="Helvetica Light" charset="0"/>
              <a:ea typeface="Helvetica Light" charset="0"/>
              <a:cs typeface="Helvetica Light" charset="0"/>
              <a:sym typeface="Helvetica Light" charset="0"/>
            </a:endParaRPr>
          </a:p>
        </p:txBody>
      </p:sp>
      <p:pic>
        <p:nvPicPr>
          <p:cNvPr id="8" name="Picture 4">
            <a:extLst>
              <a:ext uri="{FF2B5EF4-FFF2-40B4-BE49-F238E27FC236}">
                <a16:creationId xmlns:a16="http://schemas.microsoft.com/office/drawing/2014/main" id="{1A38AC34-480F-4916-AEC3-C61DF26F4EC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87172" y="5823584"/>
            <a:ext cx="2468880" cy="829803"/>
          </a:xfrm>
          <a:prstGeom prst="rect">
            <a:avLst/>
          </a:prstGeom>
        </p:spPr>
      </p:pic>
      <p:sp>
        <p:nvSpPr>
          <p:cNvPr id="9" name="Text Box 30">
            <a:extLst>
              <a:ext uri="{FF2B5EF4-FFF2-40B4-BE49-F238E27FC236}">
                <a16:creationId xmlns:a16="http://schemas.microsoft.com/office/drawing/2014/main" id="{747002EF-8F6B-4BA6-8A80-86A15270EDF7}"/>
              </a:ext>
            </a:extLst>
          </p:cNvPr>
          <p:cNvSpPr txBox="1">
            <a:spLocks noChangeArrowheads="1"/>
          </p:cNvSpPr>
          <p:nvPr userDrawn="1"/>
        </p:nvSpPr>
        <p:spPr bwMode="auto">
          <a:xfrm>
            <a:off x="7607441" y="-12310"/>
            <a:ext cx="2289174" cy="255915"/>
          </a:xfrm>
          <a:prstGeom prst="rect">
            <a:avLst/>
          </a:prstGeom>
          <a:noFill/>
          <a:ln w="12700" algn="ctr">
            <a:noFill/>
            <a:miter lim="800000"/>
            <a:headEnd/>
            <a:tailEnd/>
          </a:ln>
          <a:effectLst/>
        </p:spPr>
        <p:txBody>
          <a:bodyPr lIns="0" tIns="39600" rIns="39600" bIns="39600" anchor="b">
            <a:spAutoFit/>
          </a:bodyPr>
          <a:lstStyle/>
          <a:p>
            <a:pPr algn="r" fontAlgn="ctr">
              <a:spcBef>
                <a:spcPct val="50000"/>
              </a:spcBef>
              <a:buClr>
                <a:srgbClr val="0C2D83"/>
              </a:buClr>
              <a:defRPr/>
            </a:pPr>
            <a:r>
              <a:rPr lang="en-US" altLang="ko-KR" sz="1100" b="1" dirty="0">
                <a:solidFill>
                  <a:srgbClr val="FF0000"/>
                </a:solidFill>
                <a:latin typeface="+mj-ea"/>
                <a:ea typeface="+mj-ea"/>
              </a:rPr>
              <a:t>Strictly Private &amp; Confidential</a:t>
            </a:r>
          </a:p>
        </p:txBody>
      </p:sp>
    </p:spTree>
    <p:extLst>
      <p:ext uri="{BB962C8B-B14F-4D97-AF65-F5344CB8AC3E}">
        <p14:creationId xmlns:p14="http://schemas.microsoft.com/office/powerpoint/2010/main" val="3333634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3" name="object 4">
            <a:extLst>
              <a:ext uri="{FF2B5EF4-FFF2-40B4-BE49-F238E27FC236}">
                <a16:creationId xmlns:a16="http://schemas.microsoft.com/office/drawing/2014/main" id="{77154AD3-B463-46C3-9385-0E8D7EF57E34}"/>
              </a:ext>
            </a:extLst>
          </p:cNvPr>
          <p:cNvSpPr/>
          <p:nvPr userDrawn="1"/>
        </p:nvSpPr>
        <p:spPr>
          <a:xfrm>
            <a:off x="0" y="0"/>
            <a:ext cx="1572768"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706" dirty="0">
              <a:latin typeface="Univers for KPMG Light" panose="020B0403020202020204" pitchFamily="34" charset="0"/>
            </a:endParaRPr>
          </a:p>
        </p:txBody>
      </p:sp>
      <p:pic>
        <p:nvPicPr>
          <p:cNvPr id="4" name="Picture 15">
            <a:extLst>
              <a:ext uri="{FF2B5EF4-FFF2-40B4-BE49-F238E27FC236}">
                <a16:creationId xmlns:a16="http://schemas.microsoft.com/office/drawing/2014/main" id="{BC76B0D3-4C9E-46F1-94B7-6695CDF134B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807295" y="212810"/>
            <a:ext cx="939383" cy="457222"/>
          </a:xfrm>
          <a:prstGeom prst="rect">
            <a:avLst/>
          </a:prstGeom>
        </p:spPr>
      </p:pic>
      <p:sp>
        <p:nvSpPr>
          <p:cNvPr id="5" name="제목 2">
            <a:extLst>
              <a:ext uri="{FF2B5EF4-FFF2-40B4-BE49-F238E27FC236}">
                <a16:creationId xmlns:a16="http://schemas.microsoft.com/office/drawing/2014/main" id="{090817C9-3AC8-4AC2-ADD5-4EEAABAD94F0}"/>
              </a:ext>
            </a:extLst>
          </p:cNvPr>
          <p:cNvSpPr>
            <a:spLocks noGrp="1"/>
          </p:cNvSpPr>
          <p:nvPr>
            <p:ph type="title"/>
          </p:nvPr>
        </p:nvSpPr>
        <p:spPr>
          <a:xfrm>
            <a:off x="2193858" y="1335025"/>
            <a:ext cx="6703200" cy="3697200"/>
          </a:xfrm>
        </p:spPr>
        <p:txBody>
          <a:bodyPr lIns="90000"/>
          <a:lstStyle>
            <a:lvl1pPr marL="0" algn="l" defTabSz="895317" rtl="0" eaLnBrk="1" latinLnBrk="1" hangingPunct="1">
              <a:lnSpc>
                <a:spcPct val="100000"/>
              </a:lnSpc>
              <a:defRPr lang="ko-KR" altLang="en-US" sz="4700" b="0" i="0" kern="0" dirty="0">
                <a:solidFill>
                  <a:schemeClr val="accent1"/>
                </a:solidFill>
                <a:latin typeface="KPMG Extralight"/>
                <a:ea typeface="+mn-ea"/>
                <a:cs typeface="KPMG Extralight"/>
              </a:defRPr>
            </a:lvl1pPr>
          </a:lstStyle>
          <a:p>
            <a:r>
              <a:rPr lang="ko-KR" altLang="en-US" dirty="0"/>
              <a:t>마스터 제목 스타일 편집</a:t>
            </a:r>
          </a:p>
        </p:txBody>
      </p:sp>
    </p:spTree>
    <p:extLst>
      <p:ext uri="{BB962C8B-B14F-4D97-AF65-F5344CB8AC3E}">
        <p14:creationId xmlns:p14="http://schemas.microsoft.com/office/powerpoint/2010/main" val="4116777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LIDE 3">
    <p:spTree>
      <p:nvGrpSpPr>
        <p:cNvPr id="1" name=""/>
        <p:cNvGrpSpPr/>
        <p:nvPr/>
      </p:nvGrpSpPr>
      <p:grpSpPr>
        <a:xfrm>
          <a:off x="0" y="0"/>
          <a:ext cx="0" cy="0"/>
          <a:chOff x="0" y="0"/>
          <a:chExt cx="0" cy="0"/>
        </a:xfrm>
      </p:grpSpPr>
      <p:sp>
        <p:nvSpPr>
          <p:cNvPr id="4" name="object 3"/>
          <p:cNvSpPr/>
          <p:nvPr userDrawn="1"/>
        </p:nvSpPr>
        <p:spPr>
          <a:xfrm>
            <a:off x="0" y="0"/>
            <a:ext cx="9906000"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91DA"/>
          </a:solidFill>
        </p:spPr>
        <p:txBody>
          <a:bodyPr wrap="square" lIns="0" tIns="0" rIns="0" bIns="0" rtlCol="0">
            <a:noAutofit/>
          </a:bodyPr>
          <a:lstStyle/>
          <a:p>
            <a:endParaRPr sz="1600" dirty="0">
              <a:latin typeface="Univers for KPMG Light" panose="020B0403020202020204" pitchFamily="34" charset="0"/>
            </a:endParaRPr>
          </a:p>
        </p:txBody>
      </p:sp>
      <p:sp>
        <p:nvSpPr>
          <p:cNvPr id="6" name="Text Placeholder 6"/>
          <p:cNvSpPr>
            <a:spLocks noGrp="1"/>
          </p:cNvSpPr>
          <p:nvPr>
            <p:ph type="body" sz="quarter" idx="11"/>
          </p:nvPr>
        </p:nvSpPr>
        <p:spPr>
          <a:xfrm>
            <a:off x="2315965" y="4773709"/>
            <a:ext cx="6709383" cy="672353"/>
          </a:xfrm>
          <a:prstGeom prst="rect">
            <a:avLst/>
          </a:prstGeom>
        </p:spPr>
        <p:txBody>
          <a:bodyPr vert="horz" lIns="0" tIns="0" rIns="0" bIns="0"/>
          <a:lstStyle>
            <a:lvl1pPr>
              <a:spcBef>
                <a:spcPts val="251"/>
              </a:spcBef>
              <a:spcAft>
                <a:spcPts val="0"/>
              </a:spcAft>
              <a:defRPr sz="1015" b="0" i="0">
                <a:solidFill>
                  <a:srgbClr val="FFFFFF"/>
                </a:solidFill>
                <a:latin typeface="Univers for KPMG Light"/>
                <a:cs typeface="Univers for KPMG Light"/>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ko-KR" altLang="en-US"/>
              <a:t>마스터 텍스트 스타일을 편집합니다</a:t>
            </a:r>
          </a:p>
        </p:txBody>
      </p:sp>
      <p:sp>
        <p:nvSpPr>
          <p:cNvPr id="7" name="Title 1"/>
          <p:cNvSpPr>
            <a:spLocks noGrp="1"/>
          </p:cNvSpPr>
          <p:nvPr>
            <p:ph type="title" hasCustomPrompt="1"/>
          </p:nvPr>
        </p:nvSpPr>
        <p:spPr>
          <a:xfrm>
            <a:off x="2322595" y="1337703"/>
            <a:ext cx="6709064" cy="3703320"/>
          </a:xfrm>
        </p:spPr>
        <p:txBody>
          <a:bodyPr anchor="t" anchorCtr="0"/>
          <a:lstStyle>
            <a:lvl1pPr>
              <a:lnSpc>
                <a:spcPct val="70000"/>
              </a:lnSpc>
              <a:defRPr sz="9877">
                <a:solidFill>
                  <a:srgbClr val="FFFFFF"/>
                </a:solidFill>
              </a:defRPr>
            </a:lvl1pPr>
          </a:lstStyle>
          <a:p>
            <a:r>
              <a:rPr lang="en-US" altLang="ko-KR" dirty="0"/>
              <a:t>title</a:t>
            </a:r>
            <a:endParaRPr lang="en-US" dirty="0"/>
          </a:p>
        </p:txBody>
      </p:sp>
      <p:pic>
        <p:nvPicPr>
          <p:cNvPr id="9" name="그림 8">
            <a:extLst>
              <a:ext uri="{FF2B5EF4-FFF2-40B4-BE49-F238E27FC236}">
                <a16:creationId xmlns:a16="http://schemas.microsoft.com/office/drawing/2014/main" id="{8D0DC18A-7759-42B7-97F3-72538FD6DCE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45378" y="776333"/>
            <a:ext cx="1434040" cy="343527"/>
          </a:xfrm>
          <a:prstGeom prst="rect">
            <a:avLst/>
          </a:prstGeom>
        </p:spPr>
      </p:pic>
      <p:sp>
        <p:nvSpPr>
          <p:cNvPr id="10" name="object 3">
            <a:extLst>
              <a:ext uri="{FF2B5EF4-FFF2-40B4-BE49-F238E27FC236}">
                <a16:creationId xmlns:a16="http://schemas.microsoft.com/office/drawing/2014/main" id="{93D8B4A4-173F-494A-B916-3865DA5720F9}"/>
              </a:ext>
            </a:extLst>
          </p:cNvPr>
          <p:cNvSpPr/>
          <p:nvPr userDrawn="1"/>
        </p:nvSpPr>
        <p:spPr>
          <a:xfrm>
            <a:off x="1" y="0"/>
            <a:ext cx="1720042"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Tree>
    <p:extLst>
      <p:ext uri="{BB962C8B-B14F-4D97-AF65-F5344CB8AC3E}">
        <p14:creationId xmlns:p14="http://schemas.microsoft.com/office/powerpoint/2010/main" val="3424375017"/>
      </p:ext>
    </p:extLst>
  </p:cSld>
  <p:clrMapOvr>
    <a:masterClrMapping/>
  </p:clrMapOvr>
  <p:extLst>
    <p:ext uri="{DCECCB84-F9BA-43D5-87BE-67443E8EF086}">
      <p15:sldGuideLst xmlns:p15="http://schemas.microsoft.com/office/powerpoint/2012/main">
        <p15:guide id="1" pos="148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sp>
        <p:nvSpPr>
          <p:cNvPr id="5" name="Title 4"/>
          <p:cNvSpPr>
            <a:spLocks noGrp="1"/>
          </p:cNvSpPr>
          <p:nvPr>
            <p:ph type="title"/>
          </p:nvPr>
        </p:nvSpPr>
        <p:spPr>
          <a:xfrm>
            <a:off x="825504" y="432910"/>
            <a:ext cx="8272198" cy="577289"/>
          </a:xfrm>
        </p:spPr>
        <p:txBody>
          <a:bodyPr/>
          <a:lstStyle>
            <a:lvl1pPr>
              <a:defRPr>
                <a:solidFill>
                  <a:schemeClr val="tx2"/>
                </a:solidFill>
              </a:defRPr>
            </a:lvl1pPr>
          </a:lstStyle>
          <a:p>
            <a:r>
              <a:rPr lang="fr-FR"/>
              <a:t>Modifiez le style du titre</a:t>
            </a:r>
            <a:endParaRPr lang="en-US" dirty="0"/>
          </a:p>
        </p:txBody>
      </p:sp>
    </p:spTree>
    <p:extLst>
      <p:ext uri="{BB962C8B-B14F-4D97-AF65-F5344CB8AC3E}">
        <p14:creationId xmlns:p14="http://schemas.microsoft.com/office/powerpoint/2010/main" val="4064764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사용자 지정 레이아웃">
    <p:spTree>
      <p:nvGrpSpPr>
        <p:cNvPr id="1" name=""/>
        <p:cNvGrpSpPr/>
        <p:nvPr/>
      </p:nvGrpSpPr>
      <p:grpSpPr>
        <a:xfrm>
          <a:off x="0" y="0"/>
          <a:ext cx="0" cy="0"/>
          <a:chOff x="0" y="0"/>
          <a:chExt cx="0" cy="0"/>
        </a:xfrm>
      </p:grpSpPr>
      <p:sp>
        <p:nvSpPr>
          <p:cNvPr id="3" name="텍스트 개체 틀 2"/>
          <p:cNvSpPr>
            <a:spLocks noGrp="1"/>
          </p:cNvSpPr>
          <p:nvPr>
            <p:ph type="body" sz="quarter" idx="10"/>
          </p:nvPr>
        </p:nvSpPr>
        <p:spPr>
          <a:xfrm>
            <a:off x="507000" y="187200"/>
            <a:ext cx="9309300" cy="241200"/>
          </a:xfrm>
        </p:spPr>
        <p:txBody>
          <a:bodyPr/>
          <a:lstStyle>
            <a:lvl1pPr>
              <a:defRPr sz="2200">
                <a:latin typeface="KPMG Extralight" panose="020B0303030202040204" pitchFamily="34" charset="0"/>
              </a:defRPr>
            </a:lvl1pPr>
            <a:lvl2pPr>
              <a:defRPr sz="2200">
                <a:latin typeface="KPMG Extralight" panose="020B0303030202040204" pitchFamily="34" charset="0"/>
              </a:defRPr>
            </a:lvl2pPr>
          </a:lstStyle>
          <a:p>
            <a:pPr lvl="0"/>
            <a:r>
              <a:rPr lang="ko-KR" altLang="en-US"/>
              <a:t>마스터 텍스트 스타일을 편집합니다</a:t>
            </a:r>
          </a:p>
          <a:p>
            <a:pPr lvl="1"/>
            <a:endParaRPr lang="ko-KR" altLang="en-US"/>
          </a:p>
        </p:txBody>
      </p:sp>
      <p:sp>
        <p:nvSpPr>
          <p:cNvPr id="5" name="텍스트 개체 틀 4"/>
          <p:cNvSpPr>
            <a:spLocks noGrp="1"/>
          </p:cNvSpPr>
          <p:nvPr>
            <p:ph type="body" sz="quarter" idx="11"/>
          </p:nvPr>
        </p:nvSpPr>
        <p:spPr>
          <a:xfrm>
            <a:off x="507000" y="432000"/>
            <a:ext cx="9309300" cy="723600"/>
          </a:xfrm>
        </p:spPr>
        <p:txBody>
          <a:bodyPr/>
          <a:lstStyle>
            <a:lvl1pPr>
              <a:defRPr sz="4800">
                <a:latin typeface="KPMG Extralight" panose="020B0303030202040204" pitchFamily="34" charset="0"/>
              </a:defRPr>
            </a:lvl1pPr>
            <a:lvl2pPr>
              <a:defRPr sz="4800"/>
            </a:lvl2pPr>
            <a:lvl3pPr>
              <a:defRPr sz="4800"/>
            </a:lvl3pPr>
            <a:lvl4pPr>
              <a:defRPr sz="4800"/>
            </a:lvl4pPr>
            <a:lvl5pPr>
              <a:defRPr sz="4800"/>
            </a:lvl5pPr>
          </a:lstStyle>
          <a:p>
            <a:pPr lvl="0"/>
            <a:r>
              <a:rPr lang="ko-KR" altLang="en-US"/>
              <a:t>마스터 텍스트 스타일을</a:t>
            </a:r>
          </a:p>
        </p:txBody>
      </p:sp>
    </p:spTree>
    <p:extLst>
      <p:ext uri="{BB962C8B-B14F-4D97-AF65-F5344CB8AC3E}">
        <p14:creationId xmlns:p14="http://schemas.microsoft.com/office/powerpoint/2010/main" val="1368969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5600" y="451575"/>
            <a:ext cx="8254800" cy="723600"/>
          </a:xfrm>
          <a:prstGeom prst="rect">
            <a:avLst/>
          </a:prstGeom>
        </p:spPr>
        <p:txBody>
          <a:bodyPr vert="horz" lIns="0" tIns="0" rIns="0" bIns="0" rtlCol="0" anchor="t" anchorCtr="0">
            <a:noAutofit/>
          </a:bodyPr>
          <a:lstStyle/>
          <a:p>
            <a:r>
              <a:rPr lang="ko-KR" altLang="en-US"/>
              <a:t>마스터 제목 스타일 편집</a:t>
            </a:r>
            <a:endParaRPr lang="en-US" dirty="0"/>
          </a:p>
        </p:txBody>
      </p:sp>
      <p:sp>
        <p:nvSpPr>
          <p:cNvPr id="3" name="Text Placeholder 2"/>
          <p:cNvSpPr>
            <a:spLocks noGrp="1"/>
          </p:cNvSpPr>
          <p:nvPr>
            <p:ph type="body" idx="1"/>
          </p:nvPr>
        </p:nvSpPr>
        <p:spPr>
          <a:xfrm>
            <a:off x="825600" y="1422400"/>
            <a:ext cx="8254800" cy="4604400"/>
          </a:xfrm>
          <a:prstGeom prst="rect">
            <a:avLst/>
          </a:prstGeom>
        </p:spPr>
        <p:txBody>
          <a:bodyPr vert="horz" lIns="0" tIns="0" rIns="0" bIns="0" rtlCol="0" anchor="t" anchorCtr="0">
            <a:no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29" name="Shape 8"/>
          <p:cNvSpPr txBox="1">
            <a:spLocks/>
          </p:cNvSpPr>
          <p:nvPr userDrawn="1"/>
        </p:nvSpPr>
        <p:spPr>
          <a:xfrm>
            <a:off x="8701088" y="6320118"/>
            <a:ext cx="390050" cy="149412"/>
          </a:xfrm>
          <a:prstGeom prst="rect">
            <a:avLst/>
          </a:prstGeom>
        </p:spPr>
        <p:txBody>
          <a:bodyPr lIns="0" tIns="0" rIns="0" bIns="0" anchor="t"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900" smtClean="0">
                <a:solidFill>
                  <a:schemeClr val="tx2"/>
                </a:solidFill>
                <a:latin typeface="+mn-lt"/>
                <a:ea typeface="맑은 고딕" panose="020B0503020000020004" pitchFamily="50" charset="-127"/>
                <a:cs typeface="Arial" panose="020B0604020202020204" pitchFamily="34" charset="0"/>
              </a:rPr>
              <a:pPr algn="r"/>
              <a:t>‹#›</a:t>
            </a:fld>
            <a:endParaRPr lang="en-US" sz="900" dirty="0">
              <a:solidFill>
                <a:schemeClr val="tx2"/>
              </a:solidFill>
              <a:latin typeface="+mn-lt"/>
              <a:ea typeface="맑은 고딕" panose="020B0503020000020004" pitchFamily="50" charset="-127"/>
              <a:cs typeface="Arial" panose="020B0604020202020204" pitchFamily="34" charset="0"/>
            </a:endParaRPr>
          </a:p>
        </p:txBody>
      </p:sp>
      <p:grpSp>
        <p:nvGrpSpPr>
          <p:cNvPr id="10" name="그룹 9">
            <a:extLst>
              <a:ext uri="{FF2B5EF4-FFF2-40B4-BE49-F238E27FC236}">
                <a16:creationId xmlns:a16="http://schemas.microsoft.com/office/drawing/2014/main" id="{452FC808-79BB-4023-A362-1132A01C86CD}"/>
              </a:ext>
            </a:extLst>
          </p:cNvPr>
          <p:cNvGrpSpPr/>
          <p:nvPr userDrawn="1"/>
        </p:nvGrpSpPr>
        <p:grpSpPr>
          <a:xfrm>
            <a:off x="-1119893" y="129406"/>
            <a:ext cx="1003183" cy="6553630"/>
            <a:chOff x="-1119893" y="129406"/>
            <a:chExt cx="1003183" cy="6553630"/>
          </a:xfrm>
        </p:grpSpPr>
        <p:sp>
          <p:nvSpPr>
            <p:cNvPr id="11" name="Rectangle 34">
              <a:extLst>
                <a:ext uri="{FF2B5EF4-FFF2-40B4-BE49-F238E27FC236}">
                  <a16:creationId xmlns:a16="http://schemas.microsoft.com/office/drawing/2014/main" id="{DF0627F6-5773-4EB2-A376-B159880A9DBE}"/>
                </a:ext>
              </a:extLst>
            </p:cNvPr>
            <p:cNvSpPr/>
            <p:nvPr userDrawn="1"/>
          </p:nvSpPr>
          <p:spPr>
            <a:xfrm>
              <a:off x="-1117316" y="129406"/>
              <a:ext cx="1000606" cy="468000"/>
            </a:xfrm>
            <a:prstGeom prst="rect">
              <a:avLst/>
            </a:prstGeom>
            <a:solidFill>
              <a:srgbClr val="00338D"/>
            </a:solidFill>
            <a:ln>
              <a:noFill/>
            </a:ln>
            <a:effectLst/>
          </p:spPr>
          <p:style>
            <a:lnRef idx="1">
              <a:schemeClr val="accent1"/>
            </a:lnRef>
            <a:fillRef idx="3">
              <a:schemeClr val="accent1"/>
            </a:fillRef>
            <a:effectRef idx="2">
              <a:schemeClr val="accent1"/>
            </a:effectRef>
            <a:fontRef idx="minor">
              <a:schemeClr val="lt1"/>
            </a:fontRef>
          </p:style>
          <p:txBody>
            <a:bodyPr lIns="88896" tIns="44448" rIns="88896" bIns="44448" rtlCol="0" anchor="ctr"/>
            <a:lstStyle/>
            <a:p>
              <a:pPr algn="ctr"/>
              <a:r>
                <a:rPr lang="en-US" sz="800" b="1" dirty="0">
                  <a:latin typeface="맑은 고딕" panose="020B0503020000020004" pitchFamily="50" charset="-127"/>
                  <a:ea typeface="맑은 고딕" panose="020B0503020000020004" pitchFamily="50" charset="-127"/>
                  <a:cs typeface="KPMG Extralight"/>
                </a:rPr>
                <a:t>KPMG Blue</a:t>
              </a:r>
            </a:p>
            <a:p>
              <a:pPr algn="ctr"/>
              <a:r>
                <a:rPr lang="en-US" sz="800" b="1" dirty="0">
                  <a:latin typeface="맑은 고딕" panose="020B0503020000020004" pitchFamily="50" charset="-127"/>
                  <a:ea typeface="맑은 고딕" panose="020B0503020000020004" pitchFamily="50" charset="-127"/>
                  <a:cs typeface="Univers for KPMG Cond"/>
                </a:rPr>
                <a:t>0 / 51 / 141</a:t>
              </a:r>
            </a:p>
          </p:txBody>
        </p:sp>
        <p:sp>
          <p:nvSpPr>
            <p:cNvPr id="12" name="Rectangle 35">
              <a:extLst>
                <a:ext uri="{FF2B5EF4-FFF2-40B4-BE49-F238E27FC236}">
                  <a16:creationId xmlns:a16="http://schemas.microsoft.com/office/drawing/2014/main" id="{388B2BBA-F267-41C8-92D0-579081E000EF}"/>
                </a:ext>
              </a:extLst>
            </p:cNvPr>
            <p:cNvSpPr/>
            <p:nvPr userDrawn="1"/>
          </p:nvSpPr>
          <p:spPr>
            <a:xfrm>
              <a:off x="-1117316" y="640893"/>
              <a:ext cx="1000606" cy="468000"/>
            </a:xfrm>
            <a:prstGeom prst="rect">
              <a:avLst/>
            </a:prstGeom>
            <a:solidFill>
              <a:srgbClr val="005EB8"/>
            </a:solidFill>
            <a:ln>
              <a:noFill/>
            </a:ln>
            <a:effectLst/>
          </p:spPr>
          <p:style>
            <a:lnRef idx="1">
              <a:schemeClr val="accent1"/>
            </a:lnRef>
            <a:fillRef idx="3">
              <a:schemeClr val="accent1"/>
            </a:fillRef>
            <a:effectRef idx="2">
              <a:schemeClr val="accent1"/>
            </a:effectRef>
            <a:fontRef idx="minor">
              <a:schemeClr val="lt1"/>
            </a:fontRef>
          </p:style>
          <p:txBody>
            <a:bodyPr lIns="88896" tIns="44448" rIns="88896" bIns="44448" rtlCol="0" anchor="ctr"/>
            <a:lstStyle/>
            <a:p>
              <a:pPr algn="ctr"/>
              <a:r>
                <a:rPr lang="en-US" sz="800" b="1" dirty="0">
                  <a:latin typeface="맑은 고딕" panose="020B0503020000020004" pitchFamily="50" charset="-127"/>
                  <a:ea typeface="맑은 고딕" panose="020B0503020000020004" pitchFamily="50" charset="-127"/>
                  <a:cs typeface="KPMG Extralight"/>
                </a:rPr>
                <a:t>Medium Blue</a:t>
              </a:r>
            </a:p>
            <a:p>
              <a:pPr algn="ctr"/>
              <a:r>
                <a:rPr lang="en-US" sz="800" b="1" dirty="0">
                  <a:latin typeface="맑은 고딕" panose="020B0503020000020004" pitchFamily="50" charset="-127"/>
                  <a:ea typeface="맑은 고딕" panose="020B0503020000020004" pitchFamily="50" charset="-127"/>
                  <a:cs typeface="Univers for KPMG Cond"/>
                </a:rPr>
                <a:t>0 / 94 / 184</a:t>
              </a:r>
            </a:p>
          </p:txBody>
        </p:sp>
        <p:sp>
          <p:nvSpPr>
            <p:cNvPr id="13" name="Rectangle 36">
              <a:extLst>
                <a:ext uri="{FF2B5EF4-FFF2-40B4-BE49-F238E27FC236}">
                  <a16:creationId xmlns:a16="http://schemas.microsoft.com/office/drawing/2014/main" id="{B9C22D10-9382-4511-8D31-851F3990946C}"/>
                </a:ext>
              </a:extLst>
            </p:cNvPr>
            <p:cNvSpPr/>
            <p:nvPr userDrawn="1"/>
          </p:nvSpPr>
          <p:spPr>
            <a:xfrm>
              <a:off x="-1117316" y="1152380"/>
              <a:ext cx="1000606" cy="468000"/>
            </a:xfrm>
            <a:prstGeom prst="rect">
              <a:avLst/>
            </a:prstGeom>
            <a:solidFill>
              <a:srgbClr val="0091DA"/>
            </a:solidFill>
            <a:ln>
              <a:noFill/>
            </a:ln>
            <a:effectLst/>
          </p:spPr>
          <p:style>
            <a:lnRef idx="1">
              <a:schemeClr val="accent1"/>
            </a:lnRef>
            <a:fillRef idx="3">
              <a:schemeClr val="accent1"/>
            </a:fillRef>
            <a:effectRef idx="2">
              <a:schemeClr val="accent1"/>
            </a:effectRef>
            <a:fontRef idx="minor">
              <a:schemeClr val="lt1"/>
            </a:fontRef>
          </p:style>
          <p:txBody>
            <a:bodyPr lIns="88896" tIns="44448" rIns="88896" bIns="44448" rtlCol="0" anchor="ctr"/>
            <a:lstStyle/>
            <a:p>
              <a:pPr algn="ctr"/>
              <a:r>
                <a:rPr lang="en-US" sz="800" b="1" dirty="0">
                  <a:latin typeface="맑은 고딕" panose="020B0503020000020004" pitchFamily="50" charset="-127"/>
                  <a:ea typeface="맑은 고딕" panose="020B0503020000020004" pitchFamily="50" charset="-127"/>
                  <a:cs typeface="KPMG Extralight"/>
                </a:rPr>
                <a:t>Light Blue</a:t>
              </a:r>
            </a:p>
            <a:p>
              <a:pPr algn="ctr"/>
              <a:r>
                <a:rPr lang="en-US" sz="800" b="1" dirty="0">
                  <a:latin typeface="맑은 고딕" panose="020B0503020000020004" pitchFamily="50" charset="-127"/>
                  <a:ea typeface="맑은 고딕" panose="020B0503020000020004" pitchFamily="50" charset="-127"/>
                  <a:cs typeface="Univers for KPMG Cond"/>
                </a:rPr>
                <a:t>0 / 145 / 218</a:t>
              </a:r>
            </a:p>
          </p:txBody>
        </p:sp>
        <p:sp>
          <p:nvSpPr>
            <p:cNvPr id="14" name="Rectangle 37">
              <a:extLst>
                <a:ext uri="{FF2B5EF4-FFF2-40B4-BE49-F238E27FC236}">
                  <a16:creationId xmlns:a16="http://schemas.microsoft.com/office/drawing/2014/main" id="{6D7065F4-4292-47C8-8A34-FAA8666BED79}"/>
                </a:ext>
              </a:extLst>
            </p:cNvPr>
            <p:cNvSpPr/>
            <p:nvPr userDrawn="1"/>
          </p:nvSpPr>
          <p:spPr>
            <a:xfrm>
              <a:off x="-1117316" y="1663867"/>
              <a:ext cx="1000606" cy="468000"/>
            </a:xfrm>
            <a:prstGeom prst="rect">
              <a:avLst/>
            </a:prstGeom>
            <a:solidFill>
              <a:srgbClr val="483698"/>
            </a:solidFill>
            <a:ln>
              <a:noFill/>
            </a:ln>
            <a:effectLst/>
          </p:spPr>
          <p:style>
            <a:lnRef idx="1">
              <a:schemeClr val="accent1"/>
            </a:lnRef>
            <a:fillRef idx="3">
              <a:schemeClr val="accent1"/>
            </a:fillRef>
            <a:effectRef idx="2">
              <a:schemeClr val="accent1"/>
            </a:effectRef>
            <a:fontRef idx="minor">
              <a:schemeClr val="lt1"/>
            </a:fontRef>
          </p:style>
          <p:txBody>
            <a:bodyPr lIns="88896" tIns="44448" rIns="88896" bIns="44448" rtlCol="0" anchor="ctr"/>
            <a:lstStyle/>
            <a:p>
              <a:pPr algn="ctr"/>
              <a:r>
                <a:rPr lang="en-US" sz="800" b="1" dirty="0">
                  <a:latin typeface="맑은 고딕" panose="020B0503020000020004" pitchFamily="50" charset="-127"/>
                  <a:ea typeface="맑은 고딕" panose="020B0503020000020004" pitchFamily="50" charset="-127"/>
                  <a:cs typeface="KPMG Extralight"/>
                </a:rPr>
                <a:t>Violet</a:t>
              </a:r>
            </a:p>
            <a:p>
              <a:pPr algn="ctr"/>
              <a:r>
                <a:rPr lang="en-US" sz="800" b="1" dirty="0">
                  <a:latin typeface="맑은 고딕" panose="020B0503020000020004" pitchFamily="50" charset="-127"/>
                  <a:ea typeface="맑은 고딕" panose="020B0503020000020004" pitchFamily="50" charset="-127"/>
                  <a:cs typeface="Univers for KPMG Cond"/>
                </a:rPr>
                <a:t>72 / 54 / 152</a:t>
              </a:r>
            </a:p>
          </p:txBody>
        </p:sp>
        <p:sp>
          <p:nvSpPr>
            <p:cNvPr id="15" name="Rectangle 38">
              <a:extLst>
                <a:ext uri="{FF2B5EF4-FFF2-40B4-BE49-F238E27FC236}">
                  <a16:creationId xmlns:a16="http://schemas.microsoft.com/office/drawing/2014/main" id="{C9E8AA1A-0A69-4E89-9508-8D5E7735B30C}"/>
                </a:ext>
              </a:extLst>
            </p:cNvPr>
            <p:cNvSpPr/>
            <p:nvPr userDrawn="1"/>
          </p:nvSpPr>
          <p:spPr>
            <a:xfrm>
              <a:off x="-1119893" y="2169209"/>
              <a:ext cx="1000606" cy="468000"/>
            </a:xfrm>
            <a:prstGeom prst="rect">
              <a:avLst/>
            </a:prstGeom>
            <a:solidFill>
              <a:srgbClr val="470A68"/>
            </a:solidFill>
            <a:ln>
              <a:noFill/>
            </a:ln>
            <a:effectLst/>
          </p:spPr>
          <p:style>
            <a:lnRef idx="1">
              <a:schemeClr val="accent1"/>
            </a:lnRef>
            <a:fillRef idx="3">
              <a:schemeClr val="accent1"/>
            </a:fillRef>
            <a:effectRef idx="2">
              <a:schemeClr val="accent1"/>
            </a:effectRef>
            <a:fontRef idx="minor">
              <a:schemeClr val="lt1"/>
            </a:fontRef>
          </p:style>
          <p:txBody>
            <a:bodyPr lIns="88896" tIns="44448" rIns="88896" bIns="44448" rtlCol="0" anchor="ctr"/>
            <a:lstStyle/>
            <a:p>
              <a:pPr algn="ctr"/>
              <a:r>
                <a:rPr lang="en-US" sz="800" b="1" dirty="0">
                  <a:latin typeface="맑은 고딕" panose="020B0503020000020004" pitchFamily="50" charset="-127"/>
                  <a:ea typeface="맑은 고딕" panose="020B0503020000020004" pitchFamily="50" charset="-127"/>
                  <a:cs typeface="KPMG Extralight"/>
                </a:rPr>
                <a:t>Purple</a:t>
              </a:r>
            </a:p>
            <a:p>
              <a:pPr algn="ctr"/>
              <a:r>
                <a:rPr lang="en-US" sz="800" b="1" dirty="0">
                  <a:latin typeface="맑은 고딕" panose="020B0503020000020004" pitchFamily="50" charset="-127"/>
                  <a:ea typeface="맑은 고딕" panose="020B0503020000020004" pitchFamily="50" charset="-127"/>
                  <a:cs typeface="Univers for KPMG Cond"/>
                </a:rPr>
                <a:t>71 / 10 / 104</a:t>
              </a:r>
            </a:p>
          </p:txBody>
        </p:sp>
        <p:sp>
          <p:nvSpPr>
            <p:cNvPr id="16" name="Rectangle 39">
              <a:extLst>
                <a:ext uri="{FF2B5EF4-FFF2-40B4-BE49-F238E27FC236}">
                  <a16:creationId xmlns:a16="http://schemas.microsoft.com/office/drawing/2014/main" id="{787E8A21-A389-4387-AA56-ECA36ADD51EC}"/>
                </a:ext>
              </a:extLst>
            </p:cNvPr>
            <p:cNvSpPr/>
            <p:nvPr userDrawn="1"/>
          </p:nvSpPr>
          <p:spPr>
            <a:xfrm>
              <a:off x="-1119893" y="2679774"/>
              <a:ext cx="1000606" cy="468000"/>
            </a:xfrm>
            <a:prstGeom prst="rect">
              <a:avLst/>
            </a:prstGeom>
            <a:solidFill>
              <a:srgbClr val="6D2077"/>
            </a:solidFill>
            <a:ln>
              <a:noFill/>
            </a:ln>
            <a:effectLst/>
          </p:spPr>
          <p:style>
            <a:lnRef idx="1">
              <a:schemeClr val="accent1"/>
            </a:lnRef>
            <a:fillRef idx="3">
              <a:schemeClr val="accent1"/>
            </a:fillRef>
            <a:effectRef idx="2">
              <a:schemeClr val="accent1"/>
            </a:effectRef>
            <a:fontRef idx="minor">
              <a:schemeClr val="lt1"/>
            </a:fontRef>
          </p:style>
          <p:txBody>
            <a:bodyPr lIns="88896" tIns="44448" rIns="88896" bIns="44448" rtlCol="0" anchor="ctr"/>
            <a:lstStyle/>
            <a:p>
              <a:pPr algn="ctr"/>
              <a:r>
                <a:rPr lang="en-US" sz="800" b="1" dirty="0">
                  <a:latin typeface="맑은 고딕" panose="020B0503020000020004" pitchFamily="50" charset="-127"/>
                  <a:ea typeface="맑은 고딕" panose="020B0503020000020004" pitchFamily="50" charset="-127"/>
                  <a:cs typeface="KPMG Extralight"/>
                </a:rPr>
                <a:t>Light Purple</a:t>
              </a:r>
            </a:p>
            <a:p>
              <a:pPr algn="ctr"/>
              <a:r>
                <a:rPr lang="en-US" sz="800" b="1" dirty="0">
                  <a:latin typeface="맑은 고딕" panose="020B0503020000020004" pitchFamily="50" charset="-127"/>
                  <a:ea typeface="맑은 고딕" panose="020B0503020000020004" pitchFamily="50" charset="-127"/>
                  <a:cs typeface="Univers for KPMG Cond"/>
                </a:rPr>
                <a:t>109 / 32 / 119</a:t>
              </a:r>
            </a:p>
          </p:txBody>
        </p:sp>
        <p:sp>
          <p:nvSpPr>
            <p:cNvPr id="17" name="Rectangle 40">
              <a:extLst>
                <a:ext uri="{FF2B5EF4-FFF2-40B4-BE49-F238E27FC236}">
                  <a16:creationId xmlns:a16="http://schemas.microsoft.com/office/drawing/2014/main" id="{620C895F-56D3-4295-BCB1-904D54E4D7C5}"/>
                </a:ext>
              </a:extLst>
            </p:cNvPr>
            <p:cNvSpPr/>
            <p:nvPr userDrawn="1"/>
          </p:nvSpPr>
          <p:spPr>
            <a:xfrm>
              <a:off x="-1119893" y="3186038"/>
              <a:ext cx="1000606" cy="468000"/>
            </a:xfrm>
            <a:prstGeom prst="rect">
              <a:avLst/>
            </a:prstGeom>
            <a:solidFill>
              <a:srgbClr val="00A3A1"/>
            </a:solidFill>
            <a:ln>
              <a:noFill/>
            </a:ln>
            <a:effectLst/>
          </p:spPr>
          <p:style>
            <a:lnRef idx="1">
              <a:schemeClr val="accent1"/>
            </a:lnRef>
            <a:fillRef idx="3">
              <a:schemeClr val="accent1"/>
            </a:fillRef>
            <a:effectRef idx="2">
              <a:schemeClr val="accent1"/>
            </a:effectRef>
            <a:fontRef idx="minor">
              <a:schemeClr val="lt1"/>
            </a:fontRef>
          </p:style>
          <p:txBody>
            <a:bodyPr lIns="88896" tIns="44448" rIns="88896" bIns="44448" rtlCol="0" anchor="ctr"/>
            <a:lstStyle/>
            <a:p>
              <a:pPr algn="ctr"/>
              <a:r>
                <a:rPr lang="en-US" sz="800" b="1" dirty="0">
                  <a:latin typeface="맑은 고딕" panose="020B0503020000020004" pitchFamily="50" charset="-127"/>
                  <a:ea typeface="맑은 고딕" panose="020B0503020000020004" pitchFamily="50" charset="-127"/>
                  <a:cs typeface="KPMG Extralight"/>
                </a:rPr>
                <a:t>Green</a:t>
              </a:r>
            </a:p>
            <a:p>
              <a:pPr algn="ctr"/>
              <a:r>
                <a:rPr lang="en-US" sz="800" b="1" dirty="0">
                  <a:latin typeface="맑은 고딕" panose="020B0503020000020004" pitchFamily="50" charset="-127"/>
                  <a:ea typeface="맑은 고딕" panose="020B0503020000020004" pitchFamily="50" charset="-127"/>
                  <a:cs typeface="Univers for KPMG Cond"/>
                </a:rPr>
                <a:t>0 / 163 / 161</a:t>
              </a:r>
            </a:p>
          </p:txBody>
        </p:sp>
        <p:sp>
          <p:nvSpPr>
            <p:cNvPr id="18" name="Rectangle 41">
              <a:extLst>
                <a:ext uri="{FF2B5EF4-FFF2-40B4-BE49-F238E27FC236}">
                  <a16:creationId xmlns:a16="http://schemas.microsoft.com/office/drawing/2014/main" id="{6E8EA23F-94CE-4ACA-BF18-97E98DC68A03}"/>
                </a:ext>
              </a:extLst>
            </p:cNvPr>
            <p:cNvSpPr/>
            <p:nvPr userDrawn="1"/>
          </p:nvSpPr>
          <p:spPr>
            <a:xfrm>
              <a:off x="-1119893" y="3690607"/>
              <a:ext cx="1000606" cy="468000"/>
            </a:xfrm>
            <a:prstGeom prst="rect">
              <a:avLst/>
            </a:prstGeom>
            <a:solidFill>
              <a:srgbClr val="009A44"/>
            </a:solidFill>
            <a:ln>
              <a:noFill/>
            </a:ln>
            <a:effectLst/>
          </p:spPr>
          <p:style>
            <a:lnRef idx="1">
              <a:schemeClr val="accent1"/>
            </a:lnRef>
            <a:fillRef idx="3">
              <a:schemeClr val="accent1"/>
            </a:fillRef>
            <a:effectRef idx="2">
              <a:schemeClr val="accent1"/>
            </a:effectRef>
            <a:fontRef idx="minor">
              <a:schemeClr val="lt1"/>
            </a:fontRef>
          </p:style>
          <p:txBody>
            <a:bodyPr lIns="88896" tIns="44448" rIns="88896" bIns="44448" rtlCol="0" anchor="ctr"/>
            <a:lstStyle/>
            <a:p>
              <a:pPr algn="ctr"/>
              <a:r>
                <a:rPr lang="en-US" sz="800" b="1" dirty="0">
                  <a:latin typeface="맑은 고딕" panose="020B0503020000020004" pitchFamily="50" charset="-127"/>
                  <a:ea typeface="맑은 고딕" panose="020B0503020000020004" pitchFamily="50" charset="-127"/>
                  <a:cs typeface="KPMG Extralight"/>
                </a:rPr>
                <a:t>Dark Green</a:t>
              </a:r>
            </a:p>
            <a:p>
              <a:pPr algn="ctr"/>
              <a:r>
                <a:rPr lang="en-US" sz="800" b="1" dirty="0">
                  <a:latin typeface="맑은 고딕" panose="020B0503020000020004" pitchFamily="50" charset="-127"/>
                  <a:ea typeface="맑은 고딕" panose="020B0503020000020004" pitchFamily="50" charset="-127"/>
                  <a:cs typeface="Univers for KPMG Cond"/>
                </a:rPr>
                <a:t>0 / 154 / 68</a:t>
              </a:r>
            </a:p>
          </p:txBody>
        </p:sp>
        <p:sp>
          <p:nvSpPr>
            <p:cNvPr id="19" name="Rectangle 42">
              <a:extLst>
                <a:ext uri="{FF2B5EF4-FFF2-40B4-BE49-F238E27FC236}">
                  <a16:creationId xmlns:a16="http://schemas.microsoft.com/office/drawing/2014/main" id="{8F8997B3-2B31-49C3-AE28-6044296CEB72}"/>
                </a:ext>
              </a:extLst>
            </p:cNvPr>
            <p:cNvSpPr/>
            <p:nvPr userDrawn="1"/>
          </p:nvSpPr>
          <p:spPr>
            <a:xfrm>
              <a:off x="-1119893" y="4195949"/>
              <a:ext cx="1000606" cy="468000"/>
            </a:xfrm>
            <a:prstGeom prst="rect">
              <a:avLst/>
            </a:prstGeom>
            <a:solidFill>
              <a:srgbClr val="43B02A"/>
            </a:solidFill>
            <a:ln>
              <a:noFill/>
            </a:ln>
            <a:effectLst/>
          </p:spPr>
          <p:style>
            <a:lnRef idx="1">
              <a:schemeClr val="accent1"/>
            </a:lnRef>
            <a:fillRef idx="3">
              <a:schemeClr val="accent1"/>
            </a:fillRef>
            <a:effectRef idx="2">
              <a:schemeClr val="accent1"/>
            </a:effectRef>
            <a:fontRef idx="minor">
              <a:schemeClr val="lt1"/>
            </a:fontRef>
          </p:style>
          <p:txBody>
            <a:bodyPr lIns="88896" tIns="44448" rIns="88896" bIns="44448" rtlCol="0" anchor="ctr"/>
            <a:lstStyle/>
            <a:p>
              <a:pPr algn="ctr"/>
              <a:r>
                <a:rPr lang="en-US" sz="800" b="1" dirty="0">
                  <a:latin typeface="맑은 고딕" panose="020B0503020000020004" pitchFamily="50" charset="-127"/>
                  <a:ea typeface="맑은 고딕" panose="020B0503020000020004" pitchFamily="50" charset="-127"/>
                  <a:cs typeface="KPMG Extralight"/>
                </a:rPr>
                <a:t>Light Green</a:t>
              </a:r>
            </a:p>
            <a:p>
              <a:pPr algn="ctr"/>
              <a:r>
                <a:rPr lang="en-US" sz="800" b="1" dirty="0">
                  <a:latin typeface="맑은 고딕" panose="020B0503020000020004" pitchFamily="50" charset="-127"/>
                  <a:ea typeface="맑은 고딕" panose="020B0503020000020004" pitchFamily="50" charset="-127"/>
                  <a:cs typeface="Univers for KPMG Cond"/>
                </a:rPr>
                <a:t>67 / 176 / 42</a:t>
              </a:r>
            </a:p>
          </p:txBody>
        </p:sp>
        <p:sp>
          <p:nvSpPr>
            <p:cNvPr id="20" name="Rectangle 43">
              <a:extLst>
                <a:ext uri="{FF2B5EF4-FFF2-40B4-BE49-F238E27FC236}">
                  <a16:creationId xmlns:a16="http://schemas.microsoft.com/office/drawing/2014/main" id="{7F18D1E5-81D0-4091-9CEF-9605E869B2D9}"/>
                </a:ext>
              </a:extLst>
            </p:cNvPr>
            <p:cNvSpPr/>
            <p:nvPr userDrawn="1"/>
          </p:nvSpPr>
          <p:spPr>
            <a:xfrm>
              <a:off x="-1119893" y="4701291"/>
              <a:ext cx="1000606" cy="468000"/>
            </a:xfrm>
            <a:prstGeom prst="rect">
              <a:avLst/>
            </a:prstGeom>
            <a:solidFill>
              <a:srgbClr val="EAAA00"/>
            </a:solidFill>
            <a:ln>
              <a:noFill/>
            </a:ln>
            <a:effectLst/>
          </p:spPr>
          <p:style>
            <a:lnRef idx="1">
              <a:schemeClr val="accent1"/>
            </a:lnRef>
            <a:fillRef idx="3">
              <a:schemeClr val="accent1"/>
            </a:fillRef>
            <a:effectRef idx="2">
              <a:schemeClr val="accent1"/>
            </a:effectRef>
            <a:fontRef idx="minor">
              <a:schemeClr val="lt1"/>
            </a:fontRef>
          </p:style>
          <p:txBody>
            <a:bodyPr lIns="88896" tIns="44448" rIns="88896" bIns="44448" rtlCol="0" anchor="ctr"/>
            <a:lstStyle/>
            <a:p>
              <a:pPr algn="ctr"/>
              <a:r>
                <a:rPr lang="en-US" sz="800" b="1" dirty="0">
                  <a:latin typeface="맑은 고딕" panose="020B0503020000020004" pitchFamily="50" charset="-127"/>
                  <a:ea typeface="맑은 고딕" panose="020B0503020000020004" pitchFamily="50" charset="-127"/>
                  <a:cs typeface="KPMG Extralight"/>
                </a:rPr>
                <a:t>Yellow</a:t>
              </a:r>
            </a:p>
            <a:p>
              <a:pPr algn="ctr"/>
              <a:r>
                <a:rPr lang="en-US" sz="800" b="1" dirty="0">
                  <a:latin typeface="맑은 고딕" panose="020B0503020000020004" pitchFamily="50" charset="-127"/>
                  <a:ea typeface="맑은 고딕" panose="020B0503020000020004" pitchFamily="50" charset="-127"/>
                  <a:cs typeface="Univers for KPMG Cond"/>
                </a:rPr>
                <a:t>234 / 170 / 0</a:t>
              </a:r>
            </a:p>
          </p:txBody>
        </p:sp>
        <p:sp>
          <p:nvSpPr>
            <p:cNvPr id="21" name="Rectangle 44">
              <a:extLst>
                <a:ext uri="{FF2B5EF4-FFF2-40B4-BE49-F238E27FC236}">
                  <a16:creationId xmlns:a16="http://schemas.microsoft.com/office/drawing/2014/main" id="{B471F2CD-9C88-4665-B807-7DE6ECCD3648}"/>
                </a:ext>
              </a:extLst>
            </p:cNvPr>
            <p:cNvSpPr/>
            <p:nvPr userDrawn="1"/>
          </p:nvSpPr>
          <p:spPr>
            <a:xfrm>
              <a:off x="-1119893" y="5200726"/>
              <a:ext cx="1000606" cy="468000"/>
            </a:xfrm>
            <a:prstGeom prst="rect">
              <a:avLst/>
            </a:prstGeom>
            <a:solidFill>
              <a:srgbClr val="F68D2E"/>
            </a:solidFill>
            <a:ln>
              <a:noFill/>
            </a:ln>
            <a:effectLst/>
          </p:spPr>
          <p:style>
            <a:lnRef idx="1">
              <a:schemeClr val="accent1"/>
            </a:lnRef>
            <a:fillRef idx="3">
              <a:schemeClr val="accent1"/>
            </a:fillRef>
            <a:effectRef idx="2">
              <a:schemeClr val="accent1"/>
            </a:effectRef>
            <a:fontRef idx="minor">
              <a:schemeClr val="lt1"/>
            </a:fontRef>
          </p:style>
          <p:txBody>
            <a:bodyPr lIns="88896" tIns="44448" rIns="88896" bIns="44448" rtlCol="0" anchor="ctr"/>
            <a:lstStyle/>
            <a:p>
              <a:pPr algn="ctr"/>
              <a:r>
                <a:rPr lang="en-US" sz="800" b="1" dirty="0">
                  <a:latin typeface="맑은 고딕" panose="020B0503020000020004" pitchFamily="50" charset="-127"/>
                  <a:ea typeface="맑은 고딕" panose="020B0503020000020004" pitchFamily="50" charset="-127"/>
                  <a:cs typeface="KPMG Extralight"/>
                </a:rPr>
                <a:t>Orange</a:t>
              </a:r>
            </a:p>
            <a:p>
              <a:pPr algn="ctr"/>
              <a:r>
                <a:rPr lang="en-US" sz="800" b="1" dirty="0">
                  <a:latin typeface="맑은 고딕" panose="020B0503020000020004" pitchFamily="50" charset="-127"/>
                  <a:ea typeface="맑은 고딕" panose="020B0503020000020004" pitchFamily="50" charset="-127"/>
                  <a:cs typeface="Univers for KPMG Cond"/>
                </a:rPr>
                <a:t>246 / 141 / 46</a:t>
              </a:r>
            </a:p>
          </p:txBody>
        </p:sp>
        <p:sp>
          <p:nvSpPr>
            <p:cNvPr id="22" name="Rectangle 45">
              <a:extLst>
                <a:ext uri="{FF2B5EF4-FFF2-40B4-BE49-F238E27FC236}">
                  <a16:creationId xmlns:a16="http://schemas.microsoft.com/office/drawing/2014/main" id="{8B5FAD2F-B9E1-4906-BCE4-2686F552BB13}"/>
                </a:ext>
              </a:extLst>
            </p:cNvPr>
            <p:cNvSpPr/>
            <p:nvPr userDrawn="1"/>
          </p:nvSpPr>
          <p:spPr>
            <a:xfrm>
              <a:off x="-1119893" y="5707881"/>
              <a:ext cx="1000606" cy="468000"/>
            </a:xfrm>
            <a:prstGeom prst="rect">
              <a:avLst/>
            </a:prstGeom>
            <a:solidFill>
              <a:srgbClr val="BC204B"/>
            </a:solidFill>
            <a:ln>
              <a:noFill/>
            </a:ln>
            <a:effectLst/>
          </p:spPr>
          <p:style>
            <a:lnRef idx="1">
              <a:schemeClr val="accent1"/>
            </a:lnRef>
            <a:fillRef idx="3">
              <a:schemeClr val="accent1"/>
            </a:fillRef>
            <a:effectRef idx="2">
              <a:schemeClr val="accent1"/>
            </a:effectRef>
            <a:fontRef idx="minor">
              <a:schemeClr val="lt1"/>
            </a:fontRef>
          </p:style>
          <p:txBody>
            <a:bodyPr lIns="88896" tIns="44448" rIns="88896" bIns="44448" rtlCol="0" anchor="ctr"/>
            <a:lstStyle/>
            <a:p>
              <a:pPr algn="ctr"/>
              <a:r>
                <a:rPr lang="en-US" sz="800" b="1" dirty="0">
                  <a:latin typeface="맑은 고딕" panose="020B0503020000020004" pitchFamily="50" charset="-127"/>
                  <a:ea typeface="맑은 고딕" panose="020B0503020000020004" pitchFamily="50" charset="-127"/>
                  <a:cs typeface="KPMG Extralight"/>
                </a:rPr>
                <a:t>Red</a:t>
              </a:r>
            </a:p>
            <a:p>
              <a:pPr algn="ctr"/>
              <a:r>
                <a:rPr lang="en-US" sz="800" b="1" dirty="0">
                  <a:latin typeface="맑은 고딕" panose="020B0503020000020004" pitchFamily="50" charset="-127"/>
                  <a:ea typeface="맑은 고딕" panose="020B0503020000020004" pitchFamily="50" charset="-127"/>
                  <a:cs typeface="Univers for KPMG Cond"/>
                </a:rPr>
                <a:t>188 / 32 / 75</a:t>
              </a:r>
            </a:p>
          </p:txBody>
        </p:sp>
        <p:sp>
          <p:nvSpPr>
            <p:cNvPr id="23" name="Rectangle 46">
              <a:extLst>
                <a:ext uri="{FF2B5EF4-FFF2-40B4-BE49-F238E27FC236}">
                  <a16:creationId xmlns:a16="http://schemas.microsoft.com/office/drawing/2014/main" id="{FFA1825A-BC2E-45C0-9C15-3A296F1002E9}"/>
                </a:ext>
              </a:extLst>
            </p:cNvPr>
            <p:cNvSpPr/>
            <p:nvPr userDrawn="1"/>
          </p:nvSpPr>
          <p:spPr>
            <a:xfrm>
              <a:off x="-1119893" y="6215036"/>
              <a:ext cx="1000606" cy="468000"/>
            </a:xfrm>
            <a:prstGeom prst="rect">
              <a:avLst/>
            </a:prstGeom>
            <a:solidFill>
              <a:srgbClr val="C6007E"/>
            </a:solidFill>
            <a:ln>
              <a:noFill/>
            </a:ln>
            <a:effectLst/>
          </p:spPr>
          <p:style>
            <a:lnRef idx="1">
              <a:schemeClr val="accent1"/>
            </a:lnRef>
            <a:fillRef idx="3">
              <a:schemeClr val="accent1"/>
            </a:fillRef>
            <a:effectRef idx="2">
              <a:schemeClr val="accent1"/>
            </a:effectRef>
            <a:fontRef idx="minor">
              <a:schemeClr val="lt1"/>
            </a:fontRef>
          </p:style>
          <p:txBody>
            <a:bodyPr lIns="88896" tIns="44448" rIns="88896" bIns="44448" rtlCol="0" anchor="ctr"/>
            <a:lstStyle/>
            <a:p>
              <a:pPr algn="ctr"/>
              <a:r>
                <a:rPr lang="en-US" sz="800" b="1" dirty="0">
                  <a:latin typeface="맑은 고딕" panose="020B0503020000020004" pitchFamily="50" charset="-127"/>
                  <a:ea typeface="맑은 고딕" panose="020B0503020000020004" pitchFamily="50" charset="-127"/>
                  <a:cs typeface="KPMG Extralight"/>
                </a:rPr>
                <a:t>Pink</a:t>
              </a:r>
            </a:p>
            <a:p>
              <a:pPr algn="ctr"/>
              <a:r>
                <a:rPr lang="en-US" sz="800" b="1" dirty="0">
                  <a:latin typeface="맑은 고딕" panose="020B0503020000020004" pitchFamily="50" charset="-127"/>
                  <a:ea typeface="맑은 고딕" panose="020B0503020000020004" pitchFamily="50" charset="-127"/>
                  <a:cs typeface="Univers for KPMG Cond"/>
                </a:rPr>
                <a:t>198 / 0 / 126</a:t>
              </a:r>
            </a:p>
          </p:txBody>
        </p:sp>
      </p:grpSp>
      <p:sp>
        <p:nvSpPr>
          <p:cNvPr id="31" name="TextBox 30">
            <a:extLst>
              <a:ext uri="{FF2B5EF4-FFF2-40B4-BE49-F238E27FC236}">
                <a16:creationId xmlns:a16="http://schemas.microsoft.com/office/drawing/2014/main" id="{146E8057-59D1-4E69-A899-95E71B3ACFD6}"/>
              </a:ext>
            </a:extLst>
          </p:cNvPr>
          <p:cNvSpPr txBox="1"/>
          <p:nvPr userDrawn="1"/>
        </p:nvSpPr>
        <p:spPr>
          <a:xfrm>
            <a:off x="-3612051" y="129406"/>
            <a:ext cx="2380429" cy="1477328"/>
          </a:xfrm>
          <a:prstGeom prst="rect">
            <a:avLst/>
          </a:prstGeom>
          <a:solidFill>
            <a:schemeClr val="bg1"/>
          </a:solidFill>
          <a:ln>
            <a:solidFill>
              <a:schemeClr val="tx2"/>
            </a:solidFill>
          </a:ln>
        </p:spPr>
        <p:txBody>
          <a:bodyPr wrap="square" rtlCol="0">
            <a:spAutoFit/>
          </a:bodyPr>
          <a:lstStyle/>
          <a:p>
            <a:r>
              <a:rPr lang="ko-KR" altLang="en-US" sz="900" dirty="0">
                <a:latin typeface="+mj-ea"/>
                <a:ea typeface="+mj-ea"/>
              </a:rPr>
              <a:t>폰트 </a:t>
            </a:r>
            <a:r>
              <a:rPr lang="en-US" altLang="ko-KR" sz="900" dirty="0">
                <a:latin typeface="+mj-ea"/>
                <a:ea typeface="+mj-ea"/>
              </a:rPr>
              <a:t>: </a:t>
            </a:r>
            <a:r>
              <a:rPr lang="ko-KR" altLang="en-US" sz="900" dirty="0">
                <a:latin typeface="+mj-ea"/>
                <a:ea typeface="+mj-ea"/>
              </a:rPr>
              <a:t>맑은 고딕 </a:t>
            </a:r>
            <a:r>
              <a:rPr lang="en-US" altLang="ko-KR" sz="900" dirty="0">
                <a:latin typeface="+mj-ea"/>
                <a:ea typeface="+mj-ea"/>
              </a:rPr>
              <a:t>(</a:t>
            </a:r>
            <a:r>
              <a:rPr lang="ko-KR" altLang="en-US" sz="900" dirty="0">
                <a:latin typeface="+mj-ea"/>
                <a:ea typeface="+mj-ea"/>
              </a:rPr>
              <a:t>한글</a:t>
            </a:r>
            <a:r>
              <a:rPr lang="en-US" altLang="ko-KR" sz="900" dirty="0">
                <a:latin typeface="+mj-ea"/>
                <a:ea typeface="+mj-ea"/>
              </a:rPr>
              <a:t>), Arial</a:t>
            </a:r>
            <a:r>
              <a:rPr lang="en-US" altLang="ko-KR" sz="900" baseline="0" dirty="0">
                <a:latin typeface="+mj-ea"/>
                <a:ea typeface="+mj-ea"/>
              </a:rPr>
              <a:t> (</a:t>
            </a:r>
            <a:r>
              <a:rPr lang="ko-KR" altLang="en-US" sz="900" baseline="0" dirty="0">
                <a:latin typeface="+mj-ea"/>
                <a:ea typeface="+mj-ea"/>
              </a:rPr>
              <a:t>영어</a:t>
            </a:r>
            <a:r>
              <a:rPr lang="en-US" altLang="ko-KR" sz="900" baseline="0" dirty="0">
                <a:latin typeface="+mj-ea"/>
                <a:ea typeface="+mj-ea"/>
              </a:rPr>
              <a:t>)</a:t>
            </a:r>
          </a:p>
          <a:p>
            <a:endParaRPr lang="en-US" altLang="ko-KR" sz="900" baseline="0" dirty="0">
              <a:latin typeface="+mj-ea"/>
              <a:ea typeface="+mj-ea"/>
            </a:endParaRPr>
          </a:p>
          <a:p>
            <a:r>
              <a:rPr lang="ko-KR" altLang="en-US" sz="900" baseline="0" dirty="0">
                <a:latin typeface="+mj-ea"/>
                <a:ea typeface="+mj-ea"/>
              </a:rPr>
              <a:t>음수 </a:t>
            </a:r>
            <a:r>
              <a:rPr lang="en-US" altLang="ko-KR" sz="900" baseline="0" dirty="0">
                <a:solidFill>
                  <a:schemeClr val="tx1"/>
                </a:solidFill>
                <a:latin typeface="+mj-ea"/>
                <a:ea typeface="+mj-ea"/>
              </a:rPr>
              <a:t>: (XXX), </a:t>
            </a:r>
            <a:r>
              <a:rPr lang="en-US" altLang="ko-KR" sz="900" i="1" baseline="0" dirty="0">
                <a:solidFill>
                  <a:schemeClr val="tx1"/>
                </a:solidFill>
                <a:latin typeface="+mj-ea"/>
                <a:ea typeface="+mj-ea"/>
              </a:rPr>
              <a:t>(X.X)%</a:t>
            </a:r>
          </a:p>
          <a:p>
            <a:r>
              <a:rPr lang="ko-KR" altLang="en-US" sz="900" baseline="0" dirty="0">
                <a:latin typeface="+mj-ea"/>
                <a:ea typeface="+mj-ea"/>
              </a:rPr>
              <a:t>단위</a:t>
            </a:r>
            <a:r>
              <a:rPr lang="en-US" altLang="ko-KR" sz="900" baseline="0" dirty="0">
                <a:latin typeface="+mj-ea"/>
                <a:ea typeface="+mj-ea"/>
              </a:rPr>
              <a:t>: </a:t>
            </a:r>
            <a:r>
              <a:rPr lang="ko-KR" altLang="en-US" sz="900" baseline="0" dirty="0">
                <a:latin typeface="+mj-ea"/>
                <a:ea typeface="+mj-ea"/>
              </a:rPr>
              <a:t>억원</a:t>
            </a:r>
            <a:endParaRPr lang="en-US" altLang="ko-KR" sz="900" baseline="0" dirty="0">
              <a:latin typeface="+mj-ea"/>
              <a:ea typeface="+mj-ea"/>
            </a:endParaRPr>
          </a:p>
          <a:p>
            <a:r>
              <a:rPr lang="ko-KR" altLang="en-US" sz="900" baseline="0" dirty="0">
                <a:latin typeface="+mj-ea"/>
                <a:ea typeface="+mj-ea"/>
              </a:rPr>
              <a:t>모두 출처</a:t>
            </a:r>
            <a:r>
              <a:rPr lang="en-US" altLang="ko-KR" sz="900" baseline="0" dirty="0">
                <a:latin typeface="+mj-ea"/>
                <a:ea typeface="+mj-ea"/>
              </a:rPr>
              <a:t> </a:t>
            </a:r>
            <a:r>
              <a:rPr lang="ko-KR" altLang="en-US" sz="900" baseline="0" dirty="0">
                <a:latin typeface="+mj-ea"/>
                <a:ea typeface="+mj-ea"/>
              </a:rPr>
              <a:t>표기 </a:t>
            </a:r>
            <a:r>
              <a:rPr kumimoji="1" lang="en-US" altLang="ko-KR" sz="900" baseline="0" dirty="0">
                <a:latin typeface="+mj-ea"/>
                <a:ea typeface="+mj-ea"/>
                <a:cs typeface="Arial" pitchFamily="34" charset="0"/>
              </a:rPr>
              <a:t>“ </a:t>
            </a:r>
            <a:r>
              <a:rPr kumimoji="1" lang="en-US" altLang="ko-KR" sz="900" dirty="0">
                <a:latin typeface="+mj-ea"/>
                <a:ea typeface="+mj-ea"/>
                <a:cs typeface="Arial" pitchFamily="34" charset="0"/>
              </a:rPr>
              <a:t>Source: “ , Note </a:t>
            </a:r>
            <a:r>
              <a:rPr kumimoji="1" lang="ko-KR" altLang="en-US" sz="900" dirty="0">
                <a:latin typeface="+mj-ea"/>
                <a:ea typeface="+mj-ea"/>
                <a:cs typeface="Arial" pitchFamily="34" charset="0"/>
              </a:rPr>
              <a:t>표기</a:t>
            </a:r>
            <a:r>
              <a:rPr kumimoji="1" lang="en-US" altLang="ko-KR" sz="900" dirty="0">
                <a:latin typeface="+mj-ea"/>
                <a:ea typeface="+mj-ea"/>
                <a:cs typeface="Arial" pitchFamily="34" charset="0"/>
              </a:rPr>
              <a:t>: “</a:t>
            </a:r>
            <a:r>
              <a:rPr kumimoji="1" lang="ko-KR" altLang="en-US" sz="900" dirty="0">
                <a:latin typeface="+mj-ea"/>
                <a:ea typeface="+mj-ea"/>
                <a:cs typeface="Arial" pitchFamily="34" charset="0"/>
              </a:rPr>
              <a:t> </a:t>
            </a:r>
            <a:r>
              <a:rPr kumimoji="1" lang="en-US" altLang="ko-KR" sz="900" dirty="0">
                <a:latin typeface="+mj-ea"/>
                <a:ea typeface="+mj-ea"/>
                <a:cs typeface="Arial" pitchFamily="34" charset="0"/>
              </a:rPr>
              <a:t>Note</a:t>
            </a:r>
            <a:r>
              <a:rPr kumimoji="1" lang="ko-KR" altLang="en-US" sz="900" dirty="0">
                <a:latin typeface="+mj-ea"/>
                <a:ea typeface="+mj-ea"/>
                <a:cs typeface="Arial" pitchFamily="34" charset="0"/>
              </a:rPr>
              <a:t> </a:t>
            </a:r>
            <a:r>
              <a:rPr kumimoji="1" lang="en-US" altLang="ko-KR" sz="900" dirty="0">
                <a:latin typeface="+mj-ea"/>
                <a:ea typeface="+mj-ea"/>
                <a:cs typeface="Arial" pitchFamily="34" charset="0"/>
              </a:rPr>
              <a:t>“</a:t>
            </a:r>
          </a:p>
          <a:p>
            <a:r>
              <a:rPr kumimoji="1" lang="ko-KR" altLang="en-US" sz="900" dirty="0">
                <a:latin typeface="+mj-ea"/>
                <a:ea typeface="+mj-ea"/>
                <a:cs typeface="Arial" pitchFamily="34" charset="0"/>
              </a:rPr>
              <a:t>연도 표시 </a:t>
            </a:r>
            <a:r>
              <a:rPr kumimoji="1" lang="en-US" altLang="ko-KR" sz="900" dirty="0">
                <a:latin typeface="+mj-ea"/>
                <a:ea typeface="+mj-ea"/>
                <a:cs typeface="Arial" pitchFamily="34" charset="0"/>
              </a:rPr>
              <a:t>Dec-19/</a:t>
            </a:r>
            <a:r>
              <a:rPr kumimoji="1" lang="en-US" altLang="ko-KR" sz="900" baseline="0" dirty="0">
                <a:latin typeface="+mj-ea"/>
                <a:ea typeface="+mj-ea"/>
                <a:cs typeface="Arial" pitchFamily="34" charset="0"/>
              </a:rPr>
              <a:t> FY19</a:t>
            </a:r>
          </a:p>
          <a:p>
            <a:endParaRPr kumimoji="1" lang="en-US" altLang="ko-KR" sz="900" baseline="0" dirty="0">
              <a:latin typeface="+mj-ea"/>
              <a:ea typeface="+mj-ea"/>
              <a:cs typeface="Arial" pitchFamily="34" charset="0"/>
            </a:endParaRPr>
          </a:p>
          <a:p>
            <a:r>
              <a:rPr kumimoji="1" lang="ko-KR" altLang="en-US" sz="900" baseline="0" dirty="0" err="1">
                <a:latin typeface="+mj-ea"/>
                <a:ea typeface="+mj-ea"/>
                <a:cs typeface="Arial" pitchFamily="34" charset="0"/>
              </a:rPr>
              <a:t>안쪽여백</a:t>
            </a:r>
            <a:endParaRPr kumimoji="1" lang="en-US" altLang="ko-KR" sz="900" baseline="0" dirty="0">
              <a:latin typeface="+mj-ea"/>
              <a:ea typeface="+mj-ea"/>
              <a:cs typeface="Arial" pitchFamily="34" charset="0"/>
            </a:endParaRPr>
          </a:p>
          <a:p>
            <a:r>
              <a:rPr kumimoji="1" lang="ko-KR" altLang="en-US" sz="900" baseline="0" dirty="0">
                <a:latin typeface="+mj-ea"/>
                <a:ea typeface="+mj-ea"/>
                <a:cs typeface="Arial" pitchFamily="34" charset="0"/>
              </a:rPr>
              <a:t>왼쪽 </a:t>
            </a:r>
            <a:r>
              <a:rPr kumimoji="1" lang="en-US" altLang="ko-KR" sz="900" baseline="0" dirty="0">
                <a:latin typeface="+mj-ea"/>
                <a:ea typeface="+mj-ea"/>
                <a:cs typeface="Arial" pitchFamily="34" charset="0"/>
              </a:rPr>
              <a:t>0.1 </a:t>
            </a:r>
            <a:r>
              <a:rPr kumimoji="1" lang="ko-KR" altLang="en-US" sz="900" baseline="0" dirty="0">
                <a:latin typeface="+mj-ea"/>
                <a:ea typeface="+mj-ea"/>
                <a:cs typeface="Arial" pitchFamily="34" charset="0"/>
              </a:rPr>
              <a:t>오른쪽 </a:t>
            </a:r>
            <a:r>
              <a:rPr kumimoji="1" lang="en-US" altLang="ko-KR" sz="900" baseline="0" dirty="0">
                <a:latin typeface="+mj-ea"/>
                <a:ea typeface="+mj-ea"/>
                <a:cs typeface="Arial" pitchFamily="34" charset="0"/>
              </a:rPr>
              <a:t>0.1 </a:t>
            </a:r>
            <a:r>
              <a:rPr kumimoji="1" lang="ko-KR" altLang="en-US" sz="900" baseline="0" dirty="0">
                <a:latin typeface="+mj-ea"/>
                <a:ea typeface="+mj-ea"/>
                <a:cs typeface="Arial" pitchFamily="34" charset="0"/>
              </a:rPr>
              <a:t>위 아래 </a:t>
            </a:r>
            <a:r>
              <a:rPr kumimoji="1" lang="en-US" altLang="ko-KR" sz="900" baseline="0" dirty="0">
                <a:latin typeface="+mj-ea"/>
                <a:ea typeface="+mj-ea"/>
                <a:cs typeface="Arial" pitchFamily="34" charset="0"/>
              </a:rPr>
              <a:t>0</a:t>
            </a:r>
          </a:p>
        </p:txBody>
      </p:sp>
      <p:sp>
        <p:nvSpPr>
          <p:cNvPr id="32" name="Text Box 30">
            <a:extLst>
              <a:ext uri="{FF2B5EF4-FFF2-40B4-BE49-F238E27FC236}">
                <a16:creationId xmlns:a16="http://schemas.microsoft.com/office/drawing/2014/main" id="{A8A81C72-9A8F-4CE4-AE49-F6F86063E9FC}"/>
              </a:ext>
            </a:extLst>
          </p:cNvPr>
          <p:cNvSpPr txBox="1">
            <a:spLocks noChangeArrowheads="1"/>
          </p:cNvSpPr>
          <p:nvPr userDrawn="1"/>
        </p:nvSpPr>
        <p:spPr bwMode="auto">
          <a:xfrm>
            <a:off x="7607441" y="-12310"/>
            <a:ext cx="2289174" cy="255915"/>
          </a:xfrm>
          <a:prstGeom prst="rect">
            <a:avLst/>
          </a:prstGeom>
          <a:noFill/>
          <a:ln w="12700" algn="ctr">
            <a:noFill/>
            <a:miter lim="800000"/>
            <a:headEnd/>
            <a:tailEnd/>
          </a:ln>
          <a:effectLst/>
        </p:spPr>
        <p:txBody>
          <a:bodyPr lIns="0" tIns="39600" rIns="39600" bIns="39600" anchor="b">
            <a:spAutoFit/>
          </a:bodyPr>
          <a:lstStyle/>
          <a:p>
            <a:pPr algn="r" fontAlgn="ctr">
              <a:spcBef>
                <a:spcPct val="50000"/>
              </a:spcBef>
              <a:buClr>
                <a:srgbClr val="0C2D83"/>
              </a:buClr>
              <a:defRPr/>
            </a:pPr>
            <a:r>
              <a:rPr lang="en-US" altLang="ko-KR" sz="1100" b="1" dirty="0">
                <a:solidFill>
                  <a:srgbClr val="FF0000"/>
                </a:solidFill>
                <a:latin typeface="+mj-ea"/>
                <a:ea typeface="+mj-ea"/>
              </a:rPr>
              <a:t>Strictly Private &amp; Confidential</a:t>
            </a:r>
          </a:p>
        </p:txBody>
      </p:sp>
    </p:spTree>
    <p:extLst>
      <p:ext uri="{BB962C8B-B14F-4D97-AF65-F5344CB8AC3E}">
        <p14:creationId xmlns:p14="http://schemas.microsoft.com/office/powerpoint/2010/main" val="352144941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746" r:id="rId3"/>
    <p:sldLayoutId id="2147483745" r:id="rId4"/>
    <p:sldLayoutId id="2147483747" r:id="rId5"/>
    <p:sldLayoutId id="2147483748" r:id="rId6"/>
    <p:sldLayoutId id="2147483749" r:id="rId7"/>
  </p:sldLayoutIdLst>
  <p:txStyles>
    <p:titleStyle>
      <a:lvl1pPr algn="l" defTabSz="914400" rtl="0" eaLnBrk="1" latinLnBrk="1" hangingPunct="1">
        <a:lnSpc>
          <a:spcPct val="70000"/>
        </a:lnSpc>
        <a:spcBef>
          <a:spcPct val="0"/>
        </a:spcBef>
        <a:buNone/>
        <a:defRPr sz="5400" kern="1200">
          <a:solidFill>
            <a:schemeClr val="tx2"/>
          </a:solidFill>
          <a:latin typeface="+mj-lt"/>
          <a:ea typeface="+mj-ea"/>
          <a:cs typeface="+mj-cs"/>
        </a:defRPr>
      </a:lvl1pPr>
    </p:titleStyle>
    <p:bodyStyle>
      <a:lvl1pPr marL="0" indent="0" algn="l" defTabSz="914400" rtl="0" eaLnBrk="1" latinLnBrk="1" hangingPunct="1">
        <a:lnSpc>
          <a:spcPct val="100000"/>
        </a:lnSpc>
        <a:spcBef>
          <a:spcPts val="0"/>
        </a:spcBef>
        <a:spcAft>
          <a:spcPts val="600"/>
        </a:spcAft>
        <a:buFontTx/>
        <a:buNone/>
        <a:defRPr sz="1000" b="1" kern="1200">
          <a:solidFill>
            <a:schemeClr val="tx2"/>
          </a:solidFill>
          <a:latin typeface="맑은 고딕" panose="020B0503020000020004" pitchFamily="50" charset="-127"/>
          <a:ea typeface="맑은 고딕" panose="020B0503020000020004" pitchFamily="50" charset="-127"/>
          <a:cs typeface="+mn-cs"/>
        </a:defRPr>
      </a:lvl1pPr>
      <a:lvl2pPr marL="0" indent="0" algn="l" defTabSz="914400" rtl="0" eaLnBrk="1" latinLnBrk="1" hangingPunct="1">
        <a:lnSpc>
          <a:spcPct val="100000"/>
        </a:lnSpc>
        <a:spcBef>
          <a:spcPts val="0"/>
        </a:spcBef>
        <a:spcAft>
          <a:spcPts val="600"/>
        </a:spcAft>
        <a:buFontTx/>
        <a:buNone/>
        <a:defRPr sz="1000" kern="1200">
          <a:solidFill>
            <a:schemeClr val="tx2"/>
          </a:solidFill>
          <a:latin typeface="맑은 고딕" panose="020B0503020000020004" pitchFamily="50" charset="-127"/>
          <a:ea typeface="맑은 고딕" panose="020B0503020000020004" pitchFamily="50" charset="-127"/>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맑은 고딕" panose="020B0503020000020004" pitchFamily="50" charset="-127"/>
          <a:ea typeface="맑은 고딕" panose="020B0503020000020004" pitchFamily="50" charset="-127"/>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맑은 고딕" panose="020B0503020000020004" pitchFamily="50" charset="-127"/>
          <a:ea typeface="맑은 고딕" panose="020B0503020000020004" pitchFamily="50" charset="-127"/>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baseline="0">
          <a:solidFill>
            <a:schemeClr val="tx2"/>
          </a:solidFill>
          <a:latin typeface="맑은 고딕" panose="020B0503020000020004" pitchFamily="50" charset="-127"/>
          <a:ea typeface="맑은 고딕" panose="020B0503020000020004" pitchFamily="50" charset="-127"/>
          <a:cs typeface="+mn-cs"/>
        </a:defRPr>
      </a:lvl5pPr>
      <a:lvl6pPr marL="72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6pPr>
      <a:lvl7pPr marL="93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7pPr>
      <a:lvl8pPr marL="108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64" userDrawn="1">
          <p15:clr>
            <a:srgbClr val="F26B43"/>
          </p15:clr>
        </p15:guide>
        <p15:guide id="2" pos="312" userDrawn="1">
          <p15:clr>
            <a:srgbClr val="F26B43"/>
          </p15:clr>
        </p15:guide>
        <p15:guide id="3" pos="5940" userDrawn="1">
          <p15:clr>
            <a:srgbClr val="F26B43"/>
          </p15:clr>
        </p15:guide>
        <p15:guide id="4" orient="horz" pos="742" userDrawn="1">
          <p15:clr>
            <a:srgbClr val="F26B43"/>
          </p15:clr>
        </p15:guide>
        <p15:guide id="6" orient="horz" pos="279" userDrawn="1">
          <p15:clr>
            <a:srgbClr val="F26B43"/>
          </p15:clr>
        </p15:guide>
        <p15:guide id="7" orient="horz" pos="948" userDrawn="1">
          <p15:clr>
            <a:srgbClr val="F26B43"/>
          </p15:clr>
        </p15:guide>
        <p15:guide id="8" pos="3192" userDrawn="1">
          <p15:clr>
            <a:srgbClr val="F26B43"/>
          </p15:clr>
        </p15:guide>
        <p15:guide id="9" pos="30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NUL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14/relationships/chartEx" Target="../charts/chartEx3.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NUL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chart" Target="../charts/chart9.xml"/></Relationships>
</file>

<file path=ppt/slides/_rels/slide37.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4.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mailto:mseo3@kr.kpmg.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13">
            <a:extLst>
              <a:ext uri="{FF2B5EF4-FFF2-40B4-BE49-F238E27FC236}">
                <a16:creationId xmlns:a16="http://schemas.microsoft.com/office/drawing/2014/main" id="{8C8AA567-85BC-4E57-81E8-02405D18204A}"/>
              </a:ext>
            </a:extLst>
          </p:cNvPr>
          <p:cNvSpPr txBox="1">
            <a:spLocks/>
          </p:cNvSpPr>
          <p:nvPr/>
        </p:nvSpPr>
        <p:spPr>
          <a:xfrm>
            <a:off x="2254180" y="2310503"/>
            <a:ext cx="4790321" cy="2928238"/>
          </a:xfrm>
          <a:prstGeom prst="rect">
            <a:avLst/>
          </a:prstGeom>
        </p:spPr>
        <p:txBody>
          <a:bodyPr vert="horz" lIns="0" tIns="0" rIns="0" bIns="0" rtlCol="0" anchor="t" anchorCtr="0">
            <a:noAutofit/>
          </a:bodyPr>
          <a:lstStyle>
            <a:lvl1pPr marL="0" indent="0" algn="l" defTabSz="914400" rtl="0" eaLnBrk="1" latinLnBrk="1" hangingPunct="1">
              <a:lnSpc>
                <a:spcPct val="70000"/>
              </a:lnSpc>
              <a:spcBef>
                <a:spcPts val="0"/>
              </a:spcBef>
              <a:spcAft>
                <a:spcPts val="0"/>
              </a:spcAft>
              <a:buFontTx/>
              <a:buNone/>
              <a:defRPr lang="fr-FR" sz="6531" b="0" kern="1200" dirty="0" smtClean="0">
                <a:solidFill>
                  <a:schemeClr val="bg1"/>
                </a:solidFill>
                <a:latin typeface="KPMG Extralight" panose="020B0303030202040204" pitchFamily="34" charset="0"/>
                <a:ea typeface="맑은 고딕" panose="020B0503020000020004" pitchFamily="50" charset="-127"/>
                <a:cs typeface="KPMG Extralight" panose="020B0303030202040204" pitchFamily="34" charset="0"/>
              </a:defRPr>
            </a:lvl1pPr>
            <a:lvl2pPr marL="0" indent="0" algn="l" defTabSz="914400" rtl="0" eaLnBrk="1" latinLnBrk="1" hangingPunct="1">
              <a:lnSpc>
                <a:spcPct val="100000"/>
              </a:lnSpc>
              <a:spcBef>
                <a:spcPts val="1089"/>
              </a:spcBef>
              <a:spcAft>
                <a:spcPts val="0"/>
              </a:spcAft>
              <a:buFontTx/>
              <a:buNone/>
              <a:defRPr lang="fr-FR" sz="1089" b="1" i="0" kern="1200" dirty="0" smtClean="0">
                <a:solidFill>
                  <a:schemeClr val="bg1"/>
                </a:solidFill>
                <a:latin typeface="Arial" panose="020B0604020202020204" pitchFamily="34" charset="0"/>
                <a:ea typeface="맑은 고딕" panose="020B0503020000020004" pitchFamily="50" charset="-127"/>
                <a:cs typeface="Arial" panose="020B0604020202020204" pitchFamily="34" charset="0"/>
              </a:defRPr>
            </a:lvl2pPr>
            <a:lvl3pPr marL="0" indent="0" algn="l" defTabSz="914400" rtl="0" eaLnBrk="1" latinLnBrk="1" hangingPunct="1">
              <a:lnSpc>
                <a:spcPct val="100000"/>
              </a:lnSpc>
              <a:spcBef>
                <a:spcPts val="0"/>
              </a:spcBef>
              <a:spcAft>
                <a:spcPts val="0"/>
              </a:spcAft>
              <a:buClr>
                <a:schemeClr val="tx2"/>
              </a:buClr>
              <a:buFont typeface="Arial" panose="020B0604020202020204" pitchFamily="34" charset="0"/>
              <a:buNone/>
              <a:defRPr lang="fr-FR" sz="1089" b="0" i="0" kern="1200" dirty="0" smtClean="0">
                <a:solidFill>
                  <a:schemeClr val="bg1"/>
                </a:solidFill>
                <a:latin typeface="Arial" panose="020B0604020202020204" pitchFamily="34" charset="0"/>
                <a:ea typeface="맑은 고딕" panose="020B0503020000020004" pitchFamily="50" charset="-127"/>
                <a:cs typeface="Arial" panose="020B0604020202020204" pitchFamily="34" charset="0"/>
              </a:defRPr>
            </a:lvl3pPr>
            <a:lvl4pPr marL="360000" indent="-144000" algn="l" defTabSz="914400" rtl="0" eaLnBrk="1" latinLnBrk="1" hangingPunct="1">
              <a:lnSpc>
                <a:spcPct val="100000"/>
              </a:lnSpc>
              <a:spcBef>
                <a:spcPts val="13608"/>
              </a:spcBef>
              <a:spcAft>
                <a:spcPts val="0"/>
              </a:spcAft>
              <a:buClr>
                <a:schemeClr val="tx2"/>
              </a:buClr>
              <a:buFont typeface="Arial" panose="020B0604020202020204" pitchFamily="34" charset="0"/>
              <a:buChar char="-"/>
              <a:defRPr lang="fr-FR" sz="971" b="0" i="0" kern="1200" dirty="0" smtClean="0">
                <a:solidFill>
                  <a:srgbClr val="00338D"/>
                </a:solidFill>
                <a:latin typeface="Univers for KPMG Light"/>
                <a:ea typeface="맑은 고딕" panose="020B0503020000020004" pitchFamily="50" charset="-127"/>
                <a:cs typeface="Univers for KPMG Light"/>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lang="fr-FR" sz="971" b="0" i="0" kern="1200" baseline="0" dirty="0">
                <a:solidFill>
                  <a:srgbClr val="FFFFFF"/>
                </a:solidFill>
                <a:latin typeface="Univers for KPMG Light"/>
                <a:ea typeface="맑은 고딕" panose="020B0503020000020004" pitchFamily="50" charset="-127"/>
                <a:cs typeface="Univers for KPMG Light"/>
              </a:defRPr>
            </a:lvl5pPr>
            <a:lvl6pPr marL="72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6pPr>
            <a:lvl7pPr marL="93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7pPr>
            <a:lvl8pPr marL="108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55000"/>
              </a:lnSpc>
            </a:pPr>
            <a:r>
              <a:rPr lang="en-US" altLang="ko-KR" sz="9600" dirty="0"/>
              <a:t>Project Oscar</a:t>
            </a:r>
            <a:r>
              <a:rPr lang="en-US" altLang="ko-KR" sz="12000" dirty="0"/>
              <a:t> </a:t>
            </a:r>
          </a:p>
          <a:p>
            <a:pPr>
              <a:lnSpc>
                <a:spcPct val="55000"/>
              </a:lnSpc>
            </a:pPr>
            <a:endParaRPr lang="en-US" sz="5000" dirty="0"/>
          </a:p>
          <a:p>
            <a:pPr>
              <a:lnSpc>
                <a:spcPct val="55000"/>
              </a:lnSpc>
            </a:pPr>
            <a:r>
              <a:rPr lang="en-US" sz="5400" dirty="0"/>
              <a:t>Financial Due Diligence </a:t>
            </a:r>
          </a:p>
          <a:p>
            <a:pPr>
              <a:lnSpc>
                <a:spcPct val="55000"/>
              </a:lnSpc>
            </a:pPr>
            <a:endParaRPr lang="en-US" sz="5400" dirty="0"/>
          </a:p>
          <a:p>
            <a:pPr>
              <a:lnSpc>
                <a:spcPct val="55000"/>
              </a:lnSpc>
            </a:pPr>
            <a:endParaRPr lang="en-US" sz="5400" dirty="0"/>
          </a:p>
        </p:txBody>
      </p:sp>
      <p:sp>
        <p:nvSpPr>
          <p:cNvPr id="8" name="Espace réservé du texte 13">
            <a:extLst>
              <a:ext uri="{FF2B5EF4-FFF2-40B4-BE49-F238E27FC236}">
                <a16:creationId xmlns:a16="http://schemas.microsoft.com/office/drawing/2014/main" id="{8EF62634-2465-49EC-98C2-39B26C70259B}"/>
              </a:ext>
            </a:extLst>
          </p:cNvPr>
          <p:cNvSpPr txBox="1">
            <a:spLocks/>
          </p:cNvSpPr>
          <p:nvPr/>
        </p:nvSpPr>
        <p:spPr>
          <a:xfrm>
            <a:off x="2195457" y="5382855"/>
            <a:ext cx="4790321" cy="390930"/>
          </a:xfrm>
          <a:prstGeom prst="rect">
            <a:avLst/>
          </a:prstGeom>
        </p:spPr>
        <p:txBody>
          <a:bodyPr vert="horz" lIns="91440" tIns="45720" rIns="91440" bIns="45720" rtlCol="0" anchor="t">
            <a:noAutofit/>
          </a:bodyPr>
          <a:lstStyle>
            <a:lvl1pPr marL="0" indent="0" eaLnBrk="1" hangingPunct="1">
              <a:lnSpc>
                <a:spcPct val="70000"/>
              </a:lnSpc>
              <a:spcAft>
                <a:spcPts val="0"/>
              </a:spcAft>
              <a:buNone/>
              <a:defRPr lang="fr-FR" sz="6531" b="0" i="0" dirty="0" smtClean="0">
                <a:solidFill>
                  <a:schemeClr val="bg1"/>
                </a:solidFill>
                <a:latin typeface="KPMG Extralight" panose="020B0303030202040204" pitchFamily="34" charset="0"/>
                <a:cs typeface="KPMG Extralight" panose="020B0303030202040204" pitchFamily="34" charset="0"/>
              </a:defRPr>
            </a:lvl1pPr>
            <a:lvl2pPr marL="0" indent="0" algn="l" eaLnBrk="1" hangingPunct="1">
              <a:spcBef>
                <a:spcPts val="1089"/>
              </a:spcBef>
              <a:spcAft>
                <a:spcPts val="0"/>
              </a:spcAft>
              <a:buFontTx/>
              <a:buNone/>
              <a:defRPr lang="fr-FR" sz="1089" b="1" i="0" dirty="0" smtClean="0">
                <a:solidFill>
                  <a:schemeClr val="bg1"/>
                </a:solidFill>
                <a:latin typeface="Arial" panose="020B0604020202020204" pitchFamily="34" charset="0"/>
                <a:cs typeface="Arial" panose="020B0604020202020204" pitchFamily="34" charset="0"/>
              </a:defRPr>
            </a:lvl2pPr>
            <a:lvl3pPr marL="0" indent="0" algn="l" eaLnBrk="1" hangingPunct="1">
              <a:spcAft>
                <a:spcPts val="0"/>
              </a:spcAft>
              <a:buClrTx/>
              <a:buFont typeface="Univers for KPMG Light" panose="020B0403020202020204" pitchFamily="34" charset="0"/>
              <a:buNone/>
              <a:defRPr lang="fr-FR" sz="1089" b="0" i="0" dirty="0" smtClean="0">
                <a:solidFill>
                  <a:schemeClr val="bg1"/>
                </a:solidFill>
                <a:latin typeface="Arial" panose="020B0604020202020204" pitchFamily="34" charset="0"/>
                <a:cs typeface="Arial" panose="020B0604020202020204" pitchFamily="34" charset="0"/>
              </a:defRPr>
            </a:lvl3pPr>
            <a:lvl4pPr marL="571500" indent="-248400" algn="l" eaLnBrk="1" hangingPunct="1">
              <a:spcBef>
                <a:spcPts val="13608"/>
              </a:spcBef>
              <a:spcAft>
                <a:spcPts val="0"/>
              </a:spcAft>
              <a:buFont typeface="Univers for KPMG Light" panose="020B0403020202020204" pitchFamily="34" charset="0"/>
              <a:buChar char="-"/>
              <a:defRPr lang="fr-FR" sz="971" b="0" i="0" baseline="0" dirty="0" smtClean="0">
                <a:solidFill>
                  <a:srgbClr val="00338D"/>
                </a:solidFill>
                <a:latin typeface="Univers for KPMG Light"/>
                <a:cs typeface="Univers for KPMG Light"/>
              </a:defRPr>
            </a:lvl4pPr>
            <a:lvl5pPr marL="896938" indent="-309600" algn="l" eaLnBrk="1" hangingPunct="1">
              <a:spcAft>
                <a:spcPts val="600"/>
              </a:spcAft>
              <a:buFont typeface="Univers for KPMG Light" panose="020B0403020202020204" pitchFamily="34" charset="0"/>
              <a:buChar char="—"/>
              <a:defRPr lang="fr-FR" sz="971" b="0" i="0" dirty="0">
                <a:solidFill>
                  <a:srgbClr val="FFFFFF"/>
                </a:solidFill>
                <a:latin typeface="Univers for KPMG Light"/>
                <a:cs typeface="Univers for KPMG Light"/>
              </a:defRPr>
            </a:lvl5pPr>
            <a:lvl6pPr marL="1166813" indent="-247650" algn="l" ea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pPr defTabSz="914395">
              <a:lnSpc>
                <a:spcPct val="55000"/>
              </a:lnSpc>
            </a:pPr>
            <a:r>
              <a:rPr lang="en-US" altLang="ko-KR" sz="2000" kern="0" dirty="0">
                <a:ea typeface="맑은 고딕" panose="020B0503020000020004" pitchFamily="50" charset="-127"/>
              </a:rPr>
              <a:t>March, 2022</a:t>
            </a:r>
          </a:p>
        </p:txBody>
      </p:sp>
    </p:spTree>
    <p:extLst>
      <p:ext uri="{BB962C8B-B14F-4D97-AF65-F5344CB8AC3E}">
        <p14:creationId xmlns:p14="http://schemas.microsoft.com/office/powerpoint/2010/main" val="903143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2699" y="1576754"/>
            <a:ext cx="6823529" cy="3703320"/>
          </a:xfrm>
        </p:spPr>
        <p:txBody>
          <a:bodyPr/>
          <a:lstStyle/>
          <a:p>
            <a:r>
              <a:rPr lang="en-US" dirty="0"/>
              <a:t>Key Finding Summary</a:t>
            </a:r>
          </a:p>
        </p:txBody>
      </p:sp>
    </p:spTree>
    <p:extLst>
      <p:ext uri="{BB962C8B-B14F-4D97-AF65-F5344CB8AC3E}">
        <p14:creationId xmlns:p14="http://schemas.microsoft.com/office/powerpoint/2010/main" val="487990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제목 2">
            <a:extLst>
              <a:ext uri="{FF2B5EF4-FFF2-40B4-BE49-F238E27FC236}">
                <a16:creationId xmlns:a16="http://schemas.microsoft.com/office/drawing/2014/main" id="{EC31AAB1-348F-4B38-BBAE-3ED466156B32}"/>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400" b="1" dirty="0">
                <a:solidFill>
                  <a:srgbClr val="00338D"/>
                </a:solidFill>
                <a:latin typeface="KPMG Extralight" panose="020B0303030202040204" pitchFamily="34" charset="0"/>
              </a:rPr>
              <a:t>FDD Conclusion (1/3)</a:t>
            </a:r>
          </a:p>
        </p:txBody>
      </p:sp>
      <p:sp>
        <p:nvSpPr>
          <p:cNvPr id="15" name="제목 2">
            <a:extLst>
              <a:ext uri="{FF2B5EF4-FFF2-40B4-BE49-F238E27FC236}">
                <a16:creationId xmlns:a16="http://schemas.microsoft.com/office/drawing/2014/main" id="{348B6033-76F8-402C-BF1B-91CECF102D9E}"/>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ea typeface="맑은 고딕" panose="020B0503020000020004" pitchFamily="50" charset="-127"/>
              </a:rPr>
              <a:t>Key Finding Summary</a:t>
            </a:r>
          </a:p>
        </p:txBody>
      </p:sp>
      <p:graphicFrame>
        <p:nvGraphicFramePr>
          <p:cNvPr id="31" name="Group 3">
            <a:extLst>
              <a:ext uri="{FF2B5EF4-FFF2-40B4-BE49-F238E27FC236}">
                <a16:creationId xmlns:a16="http://schemas.microsoft.com/office/drawing/2014/main" id="{F9C3F4A4-9ADB-4E1F-A70A-59D51F065833}"/>
              </a:ext>
            </a:extLst>
          </p:cNvPr>
          <p:cNvGraphicFramePr>
            <a:graphicFrameLocks noGrp="1"/>
          </p:cNvGraphicFramePr>
          <p:nvPr>
            <p:extLst>
              <p:ext uri="{D42A27DB-BD31-4B8C-83A1-F6EECF244321}">
                <p14:modId xmlns:p14="http://schemas.microsoft.com/office/powerpoint/2010/main" val="792480069"/>
              </p:ext>
            </p:extLst>
          </p:nvPr>
        </p:nvGraphicFramePr>
        <p:xfrm>
          <a:off x="467999" y="1191600"/>
          <a:ext cx="8614372" cy="4620572"/>
        </p:xfrm>
        <a:graphic>
          <a:graphicData uri="http://schemas.openxmlformats.org/drawingml/2006/table">
            <a:tbl>
              <a:tblPr/>
              <a:tblGrid>
                <a:gridCol w="828000">
                  <a:extLst>
                    <a:ext uri="{9D8B030D-6E8A-4147-A177-3AD203B41FA5}">
                      <a16:colId xmlns:a16="http://schemas.microsoft.com/office/drawing/2014/main" val="495417583"/>
                    </a:ext>
                  </a:extLst>
                </a:gridCol>
                <a:gridCol w="287621">
                  <a:extLst>
                    <a:ext uri="{9D8B030D-6E8A-4147-A177-3AD203B41FA5}">
                      <a16:colId xmlns:a16="http://schemas.microsoft.com/office/drawing/2014/main" val="20000"/>
                    </a:ext>
                  </a:extLst>
                </a:gridCol>
                <a:gridCol w="910042">
                  <a:extLst>
                    <a:ext uri="{9D8B030D-6E8A-4147-A177-3AD203B41FA5}">
                      <a16:colId xmlns:a16="http://schemas.microsoft.com/office/drawing/2014/main" val="20001"/>
                    </a:ext>
                  </a:extLst>
                </a:gridCol>
                <a:gridCol w="2818790">
                  <a:extLst>
                    <a:ext uri="{9D8B030D-6E8A-4147-A177-3AD203B41FA5}">
                      <a16:colId xmlns:a16="http://schemas.microsoft.com/office/drawing/2014/main" val="2480215624"/>
                    </a:ext>
                  </a:extLst>
                </a:gridCol>
                <a:gridCol w="2259897">
                  <a:extLst>
                    <a:ext uri="{9D8B030D-6E8A-4147-A177-3AD203B41FA5}">
                      <a16:colId xmlns:a16="http://schemas.microsoft.com/office/drawing/2014/main" val="434668288"/>
                    </a:ext>
                  </a:extLst>
                </a:gridCol>
                <a:gridCol w="790965">
                  <a:extLst>
                    <a:ext uri="{9D8B030D-6E8A-4147-A177-3AD203B41FA5}">
                      <a16:colId xmlns:a16="http://schemas.microsoft.com/office/drawing/2014/main" val="563160778"/>
                    </a:ext>
                  </a:extLst>
                </a:gridCol>
                <a:gridCol w="719057">
                  <a:extLst>
                    <a:ext uri="{9D8B030D-6E8A-4147-A177-3AD203B41FA5}">
                      <a16:colId xmlns:a16="http://schemas.microsoft.com/office/drawing/2014/main" val="2087855802"/>
                    </a:ext>
                  </a:extLst>
                </a:gridCol>
              </a:tblGrid>
              <a:tr h="0">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9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Category</a:t>
                      </a:r>
                    </a:p>
                  </a:txBody>
                  <a:tcPr marL="49846" marR="49846" marT="49846" marB="49846" anchor="ctr" horzOverflow="overflow">
                    <a:lnL w="12700" cap="flat" cmpd="sng" algn="ctr">
                      <a:solidFill>
                        <a:srgbClr val="00338D"/>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solidFill>
                      <a:srgbClr val="00338D"/>
                    </a:solidFill>
                  </a:tcPr>
                </a:tc>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9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a:t>
                      </a:r>
                    </a:p>
                  </a:txBody>
                  <a:tcPr marL="49846" marR="49846" marT="49846" marB="4984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solidFill>
                      <a:srgbClr val="00338D"/>
                    </a:solidFill>
                  </a:tcPr>
                </a:tc>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9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49846" marR="49846" marT="49846" marB="4984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solidFill>
                      <a:srgbClr val="00338D"/>
                    </a:solidFill>
                  </a:tcPr>
                </a:tc>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9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Key Findings and Observations</a:t>
                      </a:r>
                    </a:p>
                  </a:txBody>
                  <a:tcPr marL="49846" marR="49846" marT="49846" marB="4984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solidFill>
                      <a:srgbClr val="00338D"/>
                    </a:solidFill>
                  </a:tcPr>
                </a:tc>
                <a:tc gridSpan="2">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9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Implication</a:t>
                      </a:r>
                    </a:p>
                  </a:txBody>
                  <a:tcPr marL="49846" marR="49846" marT="49846" marB="4984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solidFill>
                      <a:srgbClr val="00338D"/>
                    </a:solidFill>
                  </a:tcPr>
                </a:tc>
                <a:tc hMerge="1">
                  <a:txBody>
                    <a:bodyPr/>
                    <a:lstStyle/>
                    <a:p>
                      <a:pPr latinLnBrk="1"/>
                      <a:endParaRPr lang="ko-KR" altLang="en-US"/>
                    </a:p>
                  </a:txBody>
                  <a:tcPr/>
                </a:tc>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9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Ref.</a:t>
                      </a:r>
                    </a:p>
                  </a:txBody>
                  <a:tcPr marL="49846" marR="49846" marT="49846" marB="49846" anchor="ctr" horzOverflow="overflow">
                    <a:lnL w="12700" cap="flat" cmpd="sng" algn="ctr">
                      <a:solidFill>
                        <a:schemeClr val="bg1"/>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3431029">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900" b="1" i="0" u="none" strike="noStrike" kern="1200" cap="none" spc="0" normalizeH="0" baseline="0" noProof="0" dirty="0">
                          <a:ln>
                            <a:noFill/>
                          </a:ln>
                          <a:solidFill>
                            <a:srgbClr val="000000"/>
                          </a:solidFill>
                          <a:effectLst/>
                          <a:uLnTx/>
                          <a:uFillTx/>
                          <a:latin typeface="Arial" panose="020B0604020202020204" pitchFamily="34" charset="0"/>
                          <a:ea typeface="+mj-ea"/>
                          <a:cs typeface="Arial" panose="020B0604020202020204" pitchFamily="34" charset="0"/>
                        </a:rPr>
                        <a:t>Quality of Accounting</a:t>
                      </a:r>
                    </a:p>
                  </a:txBody>
                  <a:tcPr marL="49846" marR="49846" marT="49846" marB="4984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900" b="1" i="0" u="none" strike="noStrike" kern="1200" cap="none" spc="0" normalizeH="0" baseline="0" noProof="0" dirty="0">
                          <a:ln>
                            <a:noFill/>
                          </a:ln>
                          <a:solidFill>
                            <a:srgbClr val="000000"/>
                          </a:solidFill>
                          <a:effectLst/>
                          <a:uLnTx/>
                          <a:uFillTx/>
                          <a:latin typeface="Arial" panose="020B0604020202020204" pitchFamily="34" charset="0"/>
                          <a:ea typeface="+mj-ea"/>
                          <a:cs typeface="Arial" panose="020B0604020202020204" pitchFamily="34" charset="0"/>
                        </a:rPr>
                        <a:t>1</a:t>
                      </a:r>
                    </a:p>
                  </a:txBody>
                  <a:tcPr marL="49846" marR="49846" marT="49846" marB="4984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ko-KR" altLang="en-US" sz="9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매출</a:t>
                      </a:r>
                      <a:r>
                        <a:rPr kumimoji="0" lang="en-US" altLang="ko-KR" sz="9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회계처리</a:t>
                      </a:r>
                      <a:endParaRPr kumimoji="0" lang="en-US" altLang="ko-KR" sz="9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49846" marR="49846" marT="49846" marB="4984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252000" marR="0" lvl="0" indent="-171450" algn="l" defTabSz="914400" rtl="0" eaLnBrk="0" fontAlgn="base" latinLnBrk="1" hangingPunct="0">
                        <a:lnSpc>
                          <a:spcPct val="120000"/>
                        </a:lnSpc>
                        <a:spcBef>
                          <a:spcPct val="40000"/>
                        </a:spcBef>
                        <a:spcAft>
                          <a:spcPct val="0"/>
                        </a:spcAft>
                        <a:buClrTx/>
                        <a:buSzTx/>
                        <a:buFont typeface="Wingdings" panose="05000000000000000000" pitchFamily="2" charset="2"/>
                        <a:buChar char="§"/>
                        <a:tabLst/>
                        <a:defRPr/>
                      </a:pP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총액</a:t>
                      </a:r>
                      <a:r>
                        <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1" i="0" u="sng"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순액</a:t>
                      </a: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Issue</a:t>
                      </a:r>
                    </a:p>
                    <a:p>
                      <a:pPr marL="266700" marR="0" lvl="0" indent="-85725" algn="l" defTabSz="914400" rtl="0" eaLnBrk="0" fontAlgn="base" latinLnBrk="1" hangingPunct="0">
                        <a:lnSpc>
                          <a:spcPct val="120000"/>
                        </a:lnSpc>
                        <a:spcBef>
                          <a:spcPct val="40000"/>
                        </a:spcBef>
                        <a:spcAft>
                          <a:spcPct val="0"/>
                        </a:spcAft>
                        <a:buClrTx/>
                        <a:buSzTx/>
                        <a:buFont typeface="Wingdings" panose="05000000000000000000" pitchFamily="2" charset="2"/>
                        <a:buChar char="Ø"/>
                        <a:tabLst/>
                        <a:defRPr/>
                      </a:pP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1" i="0" u="sng"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계약별</a:t>
                      </a: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본인</a:t>
                      </a:r>
                      <a:r>
                        <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대리인 여부 파악 불가</a:t>
                      </a:r>
                      <a:endPar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96000" marR="0" lvl="0" indent="-171450" algn="l" defTabSz="914400" rtl="0" eaLnBrk="0" fontAlgn="base" latinLnBrk="1" hangingPunct="0">
                        <a:lnSpc>
                          <a:spcPct val="120000"/>
                        </a:lnSpc>
                        <a:spcBef>
                          <a:spcPct val="40000"/>
                        </a:spcBef>
                        <a:spcAft>
                          <a:spcPct val="0"/>
                        </a:spcAft>
                        <a:buClrTx/>
                        <a:buSzTx/>
                        <a:buFont typeface="Wingdings" panose="05000000000000000000" pitchFamily="2" charset="2"/>
                        <a:buChar char="ü"/>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회사는 매체 대행 계약 건 별 실질 및 사실관계</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본인</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대리인 여부</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를 파악하여 감사인에게 소명하지 못하였으며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이에 따라 감사인은 회사의 최초 수감 재무제표에 대하여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한정</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의견을 제시함</a:t>
                      </a: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96000" marR="0" lvl="0" indent="-171450" algn="l" defTabSz="914400" rtl="0" eaLnBrk="0" fontAlgn="base" latinLnBrk="1" hangingPunct="0">
                        <a:lnSpc>
                          <a:spcPct val="120000"/>
                        </a:lnSpc>
                        <a:spcBef>
                          <a:spcPct val="40000"/>
                        </a:spcBef>
                        <a:spcAft>
                          <a:spcPct val="0"/>
                        </a:spcAft>
                        <a:buClrTx/>
                        <a:buSzTx/>
                        <a:buFont typeface="Wingdings" panose="05000000000000000000" pitchFamily="2" charset="2"/>
                        <a:buChar char="ü"/>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매체 대행 용역의 각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계약별</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본인</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대리인 여부 식별이 불가능함에 따라 매체 대행 매출 中 총액으로 인식하는 계약</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순액으로 인식하는 계약의 구분이 불가</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결론적으로 회사의 정확한 </a:t>
                      </a:r>
                      <a:r>
                        <a:rPr kumimoji="0" lang="ko-KR" altLang="en-US" sz="900" b="1"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순액</a:t>
                      </a:r>
                      <a:r>
                        <a:rPr kumimoji="0" lang="ko-KR" altLang="en-US" sz="9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기준 매출액 산출이 불가함</a:t>
                      </a:r>
                      <a:endParaRPr kumimoji="0" lang="en-US" altLang="ko-KR" sz="9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66700" marR="0" lvl="0" indent="-85725" algn="l" defTabSz="914400" rtl="0" eaLnBrk="0" fontAlgn="base" latinLnBrk="1" hangingPunct="0">
                        <a:lnSpc>
                          <a:spcPct val="120000"/>
                        </a:lnSpc>
                        <a:spcBef>
                          <a:spcPct val="40000"/>
                        </a:spcBef>
                        <a:spcAft>
                          <a:spcPct val="0"/>
                        </a:spcAft>
                        <a:buClrTx/>
                        <a:buSzTx/>
                        <a:buFont typeface="Wingdings" panose="05000000000000000000" pitchFamily="2" charset="2"/>
                        <a:buChar char="Ø"/>
                        <a:tabLst/>
                        <a:defRPr/>
                      </a:pP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관리상 제약에</a:t>
                      </a:r>
                      <a:r>
                        <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따른 제작</a:t>
                      </a:r>
                      <a:r>
                        <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 </a:t>
                      </a: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매체 매출의 완전한 구분 불가능</a:t>
                      </a:r>
                      <a:endPar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96000" marR="0" lvl="0" indent="-171450" algn="l" defTabSz="914400" rtl="0" eaLnBrk="0" fontAlgn="base" latinLnBrk="1" hangingPunct="0">
                        <a:lnSpc>
                          <a:spcPct val="120000"/>
                        </a:lnSpc>
                        <a:spcBef>
                          <a:spcPct val="40000"/>
                        </a:spcBef>
                        <a:spcAft>
                          <a:spcPct val="0"/>
                        </a:spcAft>
                        <a:buClrTx/>
                        <a:buSzTx/>
                        <a:buFont typeface="Wingdings" panose="05000000000000000000" pitchFamily="2" charset="2"/>
                        <a:buChar char="ü"/>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회사는 일부 매체 대행 계약에 대하여 광고주에게 제작비</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매체비</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조사비 등을 월별로 한 번에 청구</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세금계산서를 발행하고 있음</a:t>
                      </a: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96000" marR="0" lvl="0" indent="-171450" algn="l" defTabSz="914400" rtl="0" eaLnBrk="0" fontAlgn="base" latinLnBrk="1" hangingPunct="0">
                        <a:lnSpc>
                          <a:spcPct val="120000"/>
                        </a:lnSpc>
                        <a:spcBef>
                          <a:spcPct val="40000"/>
                        </a:spcBef>
                        <a:spcAft>
                          <a:spcPct val="0"/>
                        </a:spcAft>
                        <a:buClrTx/>
                        <a:buSzTx/>
                        <a:buFont typeface="Wingdings" panose="05000000000000000000" pitchFamily="2" charset="2"/>
                        <a:buChar char="ü"/>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회사는 세금계산서 발행 건 기준으로 매출을 인식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&amp;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관리하고 있으며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이에 따라 하나로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counting</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된 매출 안에 제작 매출</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매체 매출이 혼재되어 있을 가능성 존재</a:t>
                      </a: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58775" marR="0" lvl="0" indent="-134938" algn="l" defTabSz="914400" rtl="0" eaLnBrk="0" fontAlgn="base" latinLnBrk="1" hangingPunct="0">
                        <a:lnSpc>
                          <a:spcPct val="120000"/>
                        </a:lnSpc>
                        <a:spcBef>
                          <a:spcPct val="40000"/>
                        </a:spcBef>
                        <a:spcAft>
                          <a:spcPct val="0"/>
                        </a:spcAft>
                        <a:buClrTx/>
                        <a:buSzTx/>
                        <a:buFont typeface="Wingdings" panose="05000000000000000000" pitchFamily="2" charset="2"/>
                        <a:buNone/>
                        <a:tabLst/>
                        <a:defRPr/>
                      </a:pP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ko-KR" sz="800" b="0" i="1"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en-US" altLang="ko-KR" sz="800" b="0" i="1" u="none" strike="noStrike" kern="1200" cap="none" spc="0" normalizeH="0" baseline="0" noProof="0" dirty="0">
                          <a:ln>
                            <a:noFill/>
                          </a:ln>
                          <a:solidFill>
                            <a:srgbClr val="000000"/>
                          </a:solidFill>
                          <a:effectLst/>
                          <a:uLnTx/>
                          <a:uFillTx/>
                          <a:latin typeface="Batang" panose="02030600000101010101" pitchFamily="18" charset="-127"/>
                          <a:ea typeface="Batang" panose="02030600000101010101" pitchFamily="18" charset="-127"/>
                          <a:cs typeface="Arial" panose="020B0604020202020204" pitchFamily="34" charset="0"/>
                        </a:rPr>
                        <a:t>※ </a:t>
                      </a:r>
                      <a:r>
                        <a:rPr kumimoji="0" lang="ko-KR" altLang="en-US" sz="800" b="0" i="1"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만약 제작</a:t>
                      </a:r>
                      <a:r>
                        <a:rPr kumimoji="0" lang="en-US" altLang="ko-KR" sz="800" b="0" i="1"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800" b="0" i="1"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매체 매출의 정확한 구분이 이루어진다 하더라도 상기 </a:t>
                      </a:r>
                      <a:r>
                        <a:rPr kumimoji="0" lang="en-US" altLang="ko-KR" sz="800" b="0" i="1"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800" b="0" i="1"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의 사유로 정확한 </a:t>
                      </a:r>
                      <a:r>
                        <a:rPr kumimoji="0" lang="ko-KR" altLang="en-US" sz="800" b="0" i="1"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순액</a:t>
                      </a:r>
                      <a:r>
                        <a:rPr kumimoji="0" lang="ko-KR" altLang="en-US" sz="800" b="0" i="1"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기준 매출액의 산출이 불가능함</a:t>
                      </a:r>
                      <a:r>
                        <a:rPr kumimoji="0" lang="en-US" altLang="ko-KR" sz="800" b="0" i="1"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800" b="0" i="1"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endParaRPr kumimoji="0" lang="en-US" altLang="ko-KR" sz="800" b="0" i="1"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49846" marR="49846" marT="49846" marB="4984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252000" marR="0" lvl="0" indent="-171450" algn="l" defTabSz="914400" rtl="0" eaLnBrk="0" fontAlgn="base" latinLnBrk="1" hangingPunct="0">
                        <a:lnSpc>
                          <a:spcPct val="120000"/>
                        </a:lnSpc>
                        <a:spcBef>
                          <a:spcPct val="40000"/>
                        </a:spcBef>
                        <a:spcAft>
                          <a:spcPct val="0"/>
                        </a:spcAft>
                        <a:buClrTx/>
                        <a:buSzTx/>
                        <a:buFont typeface="Wingdings" panose="05000000000000000000" pitchFamily="2" charset="2"/>
                        <a:buChar char="§"/>
                        <a:tabLst/>
                        <a:defRPr/>
                      </a:pP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과      의 사유로 정확한 </a:t>
                      </a:r>
                      <a:r>
                        <a:rPr kumimoji="0" lang="ko-KR" altLang="en-US" sz="9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순액</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기준 매출 산정이 불가함에 따라 재무제표 상 숫자에 대한 안전장치 필요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(SPA)</a:t>
                      </a:r>
                    </a:p>
                    <a:p>
                      <a:pPr marL="252000" marR="0" lvl="0" indent="-171450" algn="l" defTabSz="914400" rtl="0" eaLnBrk="0" fontAlgn="base" latinLnBrk="1" hangingPunct="0">
                        <a:lnSpc>
                          <a:spcPct val="120000"/>
                        </a:lnSpc>
                        <a:spcBef>
                          <a:spcPct val="40000"/>
                        </a:spcBef>
                        <a:spcAft>
                          <a:spcPct val="0"/>
                        </a:spcAft>
                        <a:buClrTx/>
                        <a:buSzTx/>
                        <a:buFont typeface="Wingdings" panose="05000000000000000000" pitchFamily="2" charset="2"/>
                        <a:buChar char="§"/>
                        <a:tabLst/>
                        <a:defRPr/>
                      </a:pP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과      의 사유로 정확한</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매출액 산출이 불가함에 따라 사업계획 상 추정에 한계가 존재</a:t>
                      </a: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52000" marR="0" lvl="0" indent="-171450" algn="l" defTabSz="914400" rtl="0" eaLnBrk="0" fontAlgn="base" latinLnBrk="1" hangingPunct="0">
                        <a:lnSpc>
                          <a:spcPct val="120000"/>
                        </a:lnSpc>
                        <a:spcBef>
                          <a:spcPct val="40000"/>
                        </a:spcBef>
                        <a:spcAft>
                          <a:spcPct val="0"/>
                        </a:spcAft>
                        <a:buClrTx/>
                        <a:buSzTx/>
                        <a:buFont typeface="Wingdings" panose="05000000000000000000" pitchFamily="2" charset="2"/>
                        <a:buChar char="§"/>
                        <a:tabLst/>
                        <a:defRPr/>
                      </a:pP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향후 계약 수임 건에 대하여 계약 실질 및 사실관계 파악하여 적시에 본인</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대리인 여부 확정 필요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(PMI)</a:t>
                      </a:r>
                    </a:p>
                    <a:p>
                      <a:pPr marL="252000" marR="0" lvl="0" indent="-171450" algn="l" defTabSz="914400" rtl="0" eaLnBrk="0" fontAlgn="base" latinLnBrk="1" hangingPunct="0">
                        <a:lnSpc>
                          <a:spcPct val="120000"/>
                        </a:lnSpc>
                        <a:spcBef>
                          <a:spcPct val="40000"/>
                        </a:spcBef>
                        <a:spcAft>
                          <a:spcPct val="0"/>
                        </a:spcAft>
                        <a:buClrTx/>
                        <a:buSzTx/>
                        <a:buFont typeface="Wingdings" panose="05000000000000000000" pitchFamily="2" charset="2"/>
                        <a:buChar char="§"/>
                        <a:tabLst/>
                        <a:defRPr/>
                      </a:pP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세금계산서 발행과 별개로 회계 기준에 부합하는 매출 인식 및 관리 필요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(PMI)</a:t>
                      </a:r>
                      <a:endPar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49846" marR="49846" marT="49846" marB="4984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SPA</a:t>
                      </a:r>
                    </a:p>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PMI</a:t>
                      </a:r>
                    </a:p>
                  </a:txBody>
                  <a:tcPr marL="49846" marR="49846" marT="49846" marB="4984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Pg. 18, 20, 21</a:t>
                      </a:r>
                    </a:p>
                  </a:txBody>
                  <a:tcPr marL="49846" marR="49846" marT="49846" marB="4984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60138889"/>
                  </a:ext>
                </a:extLst>
              </a:tr>
            </a:tbl>
          </a:graphicData>
        </a:graphic>
      </p:graphicFrame>
      <p:sp>
        <p:nvSpPr>
          <p:cNvPr id="5" name="순서도: 연결자 4">
            <a:extLst>
              <a:ext uri="{FF2B5EF4-FFF2-40B4-BE49-F238E27FC236}">
                <a16:creationId xmlns:a16="http://schemas.microsoft.com/office/drawing/2014/main" id="{E31B49AA-8F96-4583-9E48-AA2A841B337D}"/>
              </a:ext>
            </a:extLst>
          </p:cNvPr>
          <p:cNvSpPr/>
          <p:nvPr/>
        </p:nvSpPr>
        <p:spPr bwMode="auto">
          <a:xfrm>
            <a:off x="2668966" y="1695507"/>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6" name="순서도: 연결자 5">
            <a:extLst>
              <a:ext uri="{FF2B5EF4-FFF2-40B4-BE49-F238E27FC236}">
                <a16:creationId xmlns:a16="http://schemas.microsoft.com/office/drawing/2014/main" id="{62160BE5-456A-4464-ACCF-9237E745F6DB}"/>
              </a:ext>
            </a:extLst>
          </p:cNvPr>
          <p:cNvSpPr/>
          <p:nvPr/>
        </p:nvSpPr>
        <p:spPr bwMode="auto">
          <a:xfrm>
            <a:off x="2668966" y="3683057"/>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
        <p:nvSpPr>
          <p:cNvPr id="7" name="순서도: 연결자 6">
            <a:extLst>
              <a:ext uri="{FF2B5EF4-FFF2-40B4-BE49-F238E27FC236}">
                <a16:creationId xmlns:a16="http://schemas.microsoft.com/office/drawing/2014/main" id="{BDA4FDBA-239F-4B0D-BF29-2E9717C9E58C}"/>
              </a:ext>
            </a:extLst>
          </p:cNvPr>
          <p:cNvSpPr/>
          <p:nvPr/>
        </p:nvSpPr>
        <p:spPr bwMode="auto">
          <a:xfrm>
            <a:off x="3757832" y="5482806"/>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8" name="순서도: 연결자 7">
            <a:extLst>
              <a:ext uri="{FF2B5EF4-FFF2-40B4-BE49-F238E27FC236}">
                <a16:creationId xmlns:a16="http://schemas.microsoft.com/office/drawing/2014/main" id="{0DF647A2-BCC0-4A2E-9C9D-72A7FF533A5F}"/>
              </a:ext>
            </a:extLst>
          </p:cNvPr>
          <p:cNvSpPr/>
          <p:nvPr/>
        </p:nvSpPr>
        <p:spPr bwMode="auto">
          <a:xfrm>
            <a:off x="5610609" y="2570852"/>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9" name="순서도: 연결자 8">
            <a:extLst>
              <a:ext uri="{FF2B5EF4-FFF2-40B4-BE49-F238E27FC236}">
                <a16:creationId xmlns:a16="http://schemas.microsoft.com/office/drawing/2014/main" id="{12D9B4A4-6E42-4B5D-B40C-422F3813B67E}"/>
              </a:ext>
            </a:extLst>
          </p:cNvPr>
          <p:cNvSpPr/>
          <p:nvPr/>
        </p:nvSpPr>
        <p:spPr bwMode="auto">
          <a:xfrm>
            <a:off x="5931284" y="2570852"/>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
        <p:nvSpPr>
          <p:cNvPr id="10" name="순서도: 연결자 9">
            <a:extLst>
              <a:ext uri="{FF2B5EF4-FFF2-40B4-BE49-F238E27FC236}">
                <a16:creationId xmlns:a16="http://schemas.microsoft.com/office/drawing/2014/main" id="{EDBAA889-475C-4C9C-8C4D-6C2F9386BEBE}"/>
              </a:ext>
            </a:extLst>
          </p:cNvPr>
          <p:cNvSpPr/>
          <p:nvPr/>
        </p:nvSpPr>
        <p:spPr bwMode="auto">
          <a:xfrm>
            <a:off x="5610609" y="3112494"/>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11" name="순서도: 연결자 10">
            <a:extLst>
              <a:ext uri="{FF2B5EF4-FFF2-40B4-BE49-F238E27FC236}">
                <a16:creationId xmlns:a16="http://schemas.microsoft.com/office/drawing/2014/main" id="{0377A020-1D62-4C34-992A-F9CFF820C4FD}"/>
              </a:ext>
            </a:extLst>
          </p:cNvPr>
          <p:cNvSpPr/>
          <p:nvPr/>
        </p:nvSpPr>
        <p:spPr bwMode="auto">
          <a:xfrm>
            <a:off x="5931284" y="3112494"/>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Tree>
    <p:extLst>
      <p:ext uri="{BB962C8B-B14F-4D97-AF65-F5344CB8AC3E}">
        <p14:creationId xmlns:p14="http://schemas.microsoft.com/office/powerpoint/2010/main" val="3503649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제목 2">
            <a:extLst>
              <a:ext uri="{FF2B5EF4-FFF2-40B4-BE49-F238E27FC236}">
                <a16:creationId xmlns:a16="http://schemas.microsoft.com/office/drawing/2014/main" id="{EC31AAB1-348F-4B38-BBAE-3ED466156B32}"/>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400" b="1" dirty="0">
                <a:solidFill>
                  <a:srgbClr val="00338D"/>
                </a:solidFill>
                <a:latin typeface="KPMG Extralight" panose="020B0303030202040204" pitchFamily="34" charset="0"/>
              </a:rPr>
              <a:t>FDD Conclusion (2/3)</a:t>
            </a:r>
          </a:p>
        </p:txBody>
      </p:sp>
      <p:sp>
        <p:nvSpPr>
          <p:cNvPr id="15" name="제목 2">
            <a:extLst>
              <a:ext uri="{FF2B5EF4-FFF2-40B4-BE49-F238E27FC236}">
                <a16:creationId xmlns:a16="http://schemas.microsoft.com/office/drawing/2014/main" id="{348B6033-76F8-402C-BF1B-91CECF102D9E}"/>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ea typeface="맑은 고딕" panose="020B0503020000020004" pitchFamily="50" charset="-127"/>
              </a:rPr>
              <a:t>Key Finding Summary</a:t>
            </a:r>
          </a:p>
        </p:txBody>
      </p:sp>
      <p:graphicFrame>
        <p:nvGraphicFramePr>
          <p:cNvPr id="31" name="Group 3">
            <a:extLst>
              <a:ext uri="{FF2B5EF4-FFF2-40B4-BE49-F238E27FC236}">
                <a16:creationId xmlns:a16="http://schemas.microsoft.com/office/drawing/2014/main" id="{F9C3F4A4-9ADB-4E1F-A70A-59D51F065833}"/>
              </a:ext>
            </a:extLst>
          </p:cNvPr>
          <p:cNvGraphicFramePr>
            <a:graphicFrameLocks noGrp="1"/>
          </p:cNvGraphicFramePr>
          <p:nvPr>
            <p:extLst>
              <p:ext uri="{D42A27DB-BD31-4B8C-83A1-F6EECF244321}">
                <p14:modId xmlns:p14="http://schemas.microsoft.com/office/powerpoint/2010/main" val="1187558899"/>
              </p:ext>
            </p:extLst>
          </p:nvPr>
        </p:nvGraphicFramePr>
        <p:xfrm>
          <a:off x="467999" y="1191600"/>
          <a:ext cx="8614372" cy="4976610"/>
        </p:xfrm>
        <a:graphic>
          <a:graphicData uri="http://schemas.openxmlformats.org/drawingml/2006/table">
            <a:tbl>
              <a:tblPr/>
              <a:tblGrid>
                <a:gridCol w="828000">
                  <a:extLst>
                    <a:ext uri="{9D8B030D-6E8A-4147-A177-3AD203B41FA5}">
                      <a16:colId xmlns:a16="http://schemas.microsoft.com/office/drawing/2014/main" val="495417583"/>
                    </a:ext>
                  </a:extLst>
                </a:gridCol>
                <a:gridCol w="287621">
                  <a:extLst>
                    <a:ext uri="{9D8B030D-6E8A-4147-A177-3AD203B41FA5}">
                      <a16:colId xmlns:a16="http://schemas.microsoft.com/office/drawing/2014/main" val="20000"/>
                    </a:ext>
                  </a:extLst>
                </a:gridCol>
                <a:gridCol w="910042">
                  <a:extLst>
                    <a:ext uri="{9D8B030D-6E8A-4147-A177-3AD203B41FA5}">
                      <a16:colId xmlns:a16="http://schemas.microsoft.com/office/drawing/2014/main" val="20001"/>
                    </a:ext>
                  </a:extLst>
                </a:gridCol>
                <a:gridCol w="2818790">
                  <a:extLst>
                    <a:ext uri="{9D8B030D-6E8A-4147-A177-3AD203B41FA5}">
                      <a16:colId xmlns:a16="http://schemas.microsoft.com/office/drawing/2014/main" val="2480215624"/>
                    </a:ext>
                  </a:extLst>
                </a:gridCol>
                <a:gridCol w="2259897">
                  <a:extLst>
                    <a:ext uri="{9D8B030D-6E8A-4147-A177-3AD203B41FA5}">
                      <a16:colId xmlns:a16="http://schemas.microsoft.com/office/drawing/2014/main" val="434668288"/>
                    </a:ext>
                  </a:extLst>
                </a:gridCol>
                <a:gridCol w="790965">
                  <a:extLst>
                    <a:ext uri="{9D8B030D-6E8A-4147-A177-3AD203B41FA5}">
                      <a16:colId xmlns:a16="http://schemas.microsoft.com/office/drawing/2014/main" val="563160778"/>
                    </a:ext>
                  </a:extLst>
                </a:gridCol>
                <a:gridCol w="719057">
                  <a:extLst>
                    <a:ext uri="{9D8B030D-6E8A-4147-A177-3AD203B41FA5}">
                      <a16:colId xmlns:a16="http://schemas.microsoft.com/office/drawing/2014/main" val="2087855802"/>
                    </a:ext>
                  </a:extLst>
                </a:gridCol>
              </a:tblGrid>
              <a:tr h="0">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9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Category</a:t>
                      </a:r>
                    </a:p>
                  </a:txBody>
                  <a:tcPr marL="49846" marR="49846" marT="49846" marB="49846" anchor="ctr" horzOverflow="overflow">
                    <a:lnL w="12700" cap="flat" cmpd="sng" algn="ctr">
                      <a:solidFill>
                        <a:srgbClr val="00338D"/>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9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a:t>
                      </a:r>
                    </a:p>
                  </a:txBody>
                  <a:tcPr marL="49846" marR="49846" marT="49846" marB="4984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9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49846" marR="49846" marT="49846" marB="4984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9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Key Findings and Observations</a:t>
                      </a:r>
                    </a:p>
                  </a:txBody>
                  <a:tcPr marL="49846" marR="49846" marT="49846" marB="4984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gridSpan="2">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9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Implication</a:t>
                      </a:r>
                    </a:p>
                  </a:txBody>
                  <a:tcPr marL="49846" marR="49846" marT="49846" marB="4984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hMerge="1">
                  <a:txBody>
                    <a:bodyPr/>
                    <a:lstStyle/>
                    <a:p>
                      <a:pPr latinLnBrk="1"/>
                      <a:endParaRPr lang="ko-KR" altLang="en-US"/>
                    </a:p>
                  </a:txBody>
                  <a:tcPr/>
                </a:tc>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9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Ref.</a:t>
                      </a:r>
                    </a:p>
                  </a:txBody>
                  <a:tcPr marL="49846" marR="49846" marT="49846" marB="49846" anchor="ctr" horzOverflow="overflow">
                    <a:lnL w="12700" cap="flat" cmpd="sng" algn="ctr">
                      <a:solidFill>
                        <a:schemeClr val="bg1"/>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864000">
                <a:tc rowSpan="3">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900" b="1" i="0" u="none" strike="noStrike" kern="1200" cap="none" spc="0" normalizeH="0" baseline="0" noProof="0" dirty="0">
                          <a:ln>
                            <a:noFill/>
                          </a:ln>
                          <a:solidFill>
                            <a:srgbClr val="000000"/>
                          </a:solidFill>
                          <a:effectLst/>
                          <a:uLnTx/>
                          <a:uFillTx/>
                          <a:latin typeface="Arial" panose="020B0604020202020204" pitchFamily="34" charset="0"/>
                          <a:ea typeface="+mj-ea"/>
                          <a:cs typeface="Arial" panose="020B0604020202020204" pitchFamily="34" charset="0"/>
                        </a:rPr>
                        <a:t>Management</a:t>
                      </a:r>
                    </a:p>
                  </a:txBody>
                  <a:tcPr marL="49846" marR="49846" marT="49846" marB="49846" anchor="ctr" horzOverflow="overflow">
                    <a:lnL w="12700" cap="flat" cmpd="sng" algn="ctr">
                      <a:solidFill>
                        <a:schemeClr val="tx2"/>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900" b="1" i="0" u="none" strike="noStrike" kern="1200" cap="none" spc="0" normalizeH="0" baseline="0" noProof="0" dirty="0">
                          <a:ln>
                            <a:noFill/>
                          </a:ln>
                          <a:solidFill>
                            <a:srgbClr val="000000"/>
                          </a:solidFill>
                          <a:effectLst/>
                          <a:uLnTx/>
                          <a:uFillTx/>
                          <a:latin typeface="Arial" panose="020B0604020202020204" pitchFamily="34" charset="0"/>
                          <a:ea typeface="+mj-ea"/>
                          <a:cs typeface="Arial" panose="020B0604020202020204" pitchFamily="34" charset="0"/>
                        </a:rPr>
                        <a:t>2</a:t>
                      </a:r>
                    </a:p>
                  </a:txBody>
                  <a:tcPr marL="49846" marR="49846" marT="49846" marB="49846" anchor="ctr" horzOverflow="overflow">
                    <a:lnL w="12700" cap="flat" cmpd="sng" algn="ctr">
                      <a:solidFill>
                        <a:srgbClr val="00338D"/>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9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Key-man</a:t>
                      </a:r>
                    </a:p>
                  </a:txBody>
                  <a:tcPr marL="49846" marR="49846" marT="49846" marB="4984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252000" marR="0" lvl="0" indent="-171450" algn="l" defTabSz="914400" rtl="0" eaLnBrk="0" fontAlgn="base" latinLnBrk="1" hangingPunct="0">
                        <a:lnSpc>
                          <a:spcPct val="100000"/>
                        </a:lnSpc>
                        <a:spcBef>
                          <a:spcPct val="40000"/>
                        </a:spcBef>
                        <a:spcAft>
                          <a:spcPct val="0"/>
                        </a:spcAft>
                        <a:buClrTx/>
                        <a:buSzTx/>
                        <a:buFont typeface="Wingdings" panose="05000000000000000000" pitchFamily="2" charset="2"/>
                        <a:buChar char="§"/>
                        <a:tabLst/>
                        <a:defRPr/>
                      </a:pP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대표이사 </a:t>
                      </a:r>
                      <a:r>
                        <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retention</a:t>
                      </a: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endPar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96000" marR="0" lvl="0" indent="-171450" algn="l" defTabSz="914400" rtl="0" eaLnBrk="0" fontAlgn="base" latinLnBrk="1" hangingPunct="0">
                        <a:lnSpc>
                          <a:spcPct val="100000"/>
                        </a:lnSpc>
                        <a:spcBef>
                          <a:spcPct val="40000"/>
                        </a:spcBef>
                        <a:spcAft>
                          <a:spcPct val="0"/>
                        </a:spcAft>
                        <a:buClrTx/>
                        <a:buSzTx/>
                        <a:buFont typeface="Wingdings" panose="05000000000000000000" pitchFamily="2" charset="2"/>
                        <a:buChar char="ü"/>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대표이사에 대한 의존도가 높은 것으로 판단되는 바</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향후 역량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ko-KR"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capa</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에 제약이 존재</a:t>
                      </a: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49846" marR="49846" marT="49846" marB="4984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252000" marR="0" lvl="0" indent="-171450" algn="l" defTabSz="914400" rtl="0" eaLnBrk="0" fontAlgn="base" latinLnBrk="1" hangingPunct="0">
                        <a:lnSpc>
                          <a:spcPct val="120000"/>
                        </a:lnSpc>
                        <a:spcBef>
                          <a:spcPct val="40000"/>
                        </a:spcBef>
                        <a:spcAft>
                          <a:spcPct val="0"/>
                        </a:spcAft>
                        <a:buClrTx/>
                        <a:buSzTx/>
                        <a:buFont typeface="Wingdings" panose="05000000000000000000" pitchFamily="2" charset="2"/>
                        <a:buChar char="§"/>
                        <a:tabLst/>
                        <a:defRPr/>
                      </a:pP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회사의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Key-man</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을 식별하여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retention plan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강구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(SPA) </a:t>
                      </a:r>
                    </a:p>
                    <a:p>
                      <a:pPr marL="252000" marR="0" lvl="0" indent="-171450" algn="l" defTabSz="914400" rtl="0" eaLnBrk="0" fontAlgn="base" latinLnBrk="1" hangingPunct="0">
                        <a:lnSpc>
                          <a:spcPct val="120000"/>
                        </a:lnSpc>
                        <a:spcBef>
                          <a:spcPct val="40000"/>
                        </a:spcBef>
                        <a:spcAft>
                          <a:spcPct val="0"/>
                        </a:spcAft>
                        <a:buClrTx/>
                        <a:buSzTx/>
                        <a:buFont typeface="Wingdings" panose="05000000000000000000" pitchFamily="2" charset="2"/>
                        <a:buChar char="§"/>
                        <a:tabLst/>
                        <a:defRPr/>
                      </a:pP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대표이사가 회사의 유일한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“Key-man”</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일 경우</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향후 매출 성장 한계 존재할 가능성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(PMI)</a:t>
                      </a:r>
                    </a:p>
                  </a:txBody>
                  <a:tcPr marL="49846" marR="49846" marT="49846" marB="4984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SPA</a:t>
                      </a:r>
                    </a:p>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PMI</a:t>
                      </a:r>
                    </a:p>
                  </a:txBody>
                  <a:tcPr marL="49846" marR="49846" marT="49846" marB="4984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Pg. 4</a:t>
                      </a:r>
                    </a:p>
                  </a:txBody>
                  <a:tcPr marL="49846" marR="49846" marT="49846" marB="4984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69704163"/>
                  </a:ext>
                </a:extLst>
              </a:tr>
              <a:tr h="1440000">
                <a:tc vMerge="1">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endParaRPr kumimoji="0" lang="en-US" altLang="ko-KR" sz="900" b="1" i="0" u="none" strike="noStrike" kern="1200" cap="none" spc="0" normalizeH="0" baseline="0" noProof="0" dirty="0">
                        <a:ln>
                          <a:noFill/>
                        </a:ln>
                        <a:solidFill>
                          <a:srgbClr val="000000"/>
                        </a:solidFill>
                        <a:effectLst/>
                        <a:uLnTx/>
                        <a:uFillTx/>
                        <a:latin typeface="Arial" panose="020B0604020202020204" pitchFamily="34" charset="0"/>
                        <a:ea typeface="+mj-ea"/>
                        <a:cs typeface="Arial" panose="020B0604020202020204" pitchFamily="34" charset="0"/>
                      </a:endParaRPr>
                    </a:p>
                  </a:txBody>
                  <a:tcPr marL="49846" marR="49846" marT="49846" marB="49846" anchor="ctr" horzOverflow="overflow">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900" b="1" i="0" u="none" strike="noStrike" kern="1200" cap="none" spc="0" normalizeH="0" baseline="0" noProof="0" dirty="0">
                          <a:ln>
                            <a:noFill/>
                          </a:ln>
                          <a:solidFill>
                            <a:srgbClr val="000000"/>
                          </a:solidFill>
                          <a:effectLst/>
                          <a:uLnTx/>
                          <a:uFillTx/>
                          <a:latin typeface="Arial" panose="020B0604020202020204" pitchFamily="34" charset="0"/>
                          <a:ea typeface="+mj-ea"/>
                          <a:cs typeface="Arial" panose="020B0604020202020204" pitchFamily="34" charset="0"/>
                        </a:rPr>
                        <a:t>3</a:t>
                      </a:r>
                    </a:p>
                  </a:txBody>
                  <a:tcPr marL="49846" marR="49846" marT="49846" marB="49846" anchor="ctr" horzOverflow="overflow">
                    <a:lnL w="12700" cap="flat" cmpd="sng" algn="ctr">
                      <a:solidFill>
                        <a:srgbClr val="00338D"/>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ko-KR" altLang="en-US" sz="9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관리기능 및 </a:t>
                      </a:r>
                      <a:r>
                        <a:rPr kumimoji="0" lang="en-US" altLang="ko-KR" sz="9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KPI </a:t>
                      </a:r>
                      <a:r>
                        <a:rPr kumimoji="0" lang="ko-KR" altLang="en-US" sz="9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식별</a:t>
                      </a:r>
                      <a:endParaRPr kumimoji="0" lang="en-US" altLang="ko-KR" sz="9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49846" marR="49846" marT="49846" marB="4984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252000" marR="0" lvl="0" indent="-171450" algn="l" defTabSz="914400" rtl="0" eaLnBrk="0" fontAlgn="base" latinLnBrk="1" hangingPunct="0">
                        <a:lnSpc>
                          <a:spcPct val="100000"/>
                        </a:lnSpc>
                        <a:spcBef>
                          <a:spcPct val="40000"/>
                        </a:spcBef>
                        <a:spcAft>
                          <a:spcPct val="0"/>
                        </a:spcAft>
                        <a:buClrTx/>
                        <a:buSzTx/>
                        <a:buFont typeface="Wingdings" panose="05000000000000000000" pitchFamily="2" charset="2"/>
                        <a:buChar char="§"/>
                        <a:tabLst/>
                        <a:defRPr/>
                      </a:pP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프로젝트 마스터 관리 미비</a:t>
                      </a:r>
                      <a:endPar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96000" marR="0" lvl="0" indent="-171450" algn="l" defTabSz="914400" rtl="0" eaLnBrk="0" fontAlgn="base" latinLnBrk="1" hangingPunct="0">
                        <a:lnSpc>
                          <a:spcPct val="100000"/>
                        </a:lnSpc>
                        <a:spcBef>
                          <a:spcPct val="40000"/>
                        </a:spcBef>
                        <a:spcAft>
                          <a:spcPct val="0"/>
                        </a:spcAft>
                        <a:buClrTx/>
                        <a:buSzTx/>
                        <a:buFont typeface="Wingdings" panose="05000000000000000000" pitchFamily="2" charset="2"/>
                        <a:buChar char="ü"/>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과거 프로젝트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건별</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매출</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원가 추적이 불가능하여 프로젝트별 수익성 파악 불가능</a:t>
                      </a: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96000" marR="0" lvl="0" indent="-171450" algn="l" defTabSz="914400" rtl="0" eaLnBrk="0" fontAlgn="base" latinLnBrk="1" hangingPunct="0">
                        <a:lnSpc>
                          <a:spcPct val="100000"/>
                        </a:lnSpc>
                        <a:spcBef>
                          <a:spcPct val="40000"/>
                        </a:spcBef>
                        <a:spcAft>
                          <a:spcPct val="0"/>
                        </a:spcAft>
                        <a:buClrTx/>
                        <a:buSzTx/>
                        <a:buFont typeface="Wingdings" panose="05000000000000000000" pitchFamily="2" charset="2"/>
                        <a:buChar char="ü"/>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과거 프로젝트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건별</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예상 회수 금액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실제 회수 금액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예산 대비 실적</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파악 불가능</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p>
                    <a:p>
                      <a:pPr marL="252000" marR="0" lvl="0" indent="-171450" algn="l" defTabSz="914400" rtl="0" eaLnBrk="0" fontAlgn="base" latinLnBrk="1" hangingPunct="0">
                        <a:lnSpc>
                          <a:spcPct val="100000"/>
                        </a:lnSpc>
                        <a:spcBef>
                          <a:spcPct val="40000"/>
                        </a:spcBef>
                        <a:spcAft>
                          <a:spcPct val="0"/>
                        </a:spcAft>
                        <a:buClrTx/>
                        <a:buSzTx/>
                        <a:buFont typeface="Wingdings" panose="05000000000000000000" pitchFamily="2" charset="2"/>
                        <a:buChar char="§"/>
                        <a:tabLst/>
                        <a:defRPr/>
                      </a:pPr>
                      <a:r>
                        <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Backlog </a:t>
                      </a: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자료 미비</a:t>
                      </a:r>
                      <a:endPar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96000" marR="0" lvl="0" indent="-171450" algn="l" defTabSz="914400" rtl="0" eaLnBrk="0" fontAlgn="base" latinLnBrk="1" hangingPunct="0">
                        <a:lnSpc>
                          <a:spcPct val="100000"/>
                        </a:lnSpc>
                        <a:spcBef>
                          <a:spcPct val="40000"/>
                        </a:spcBef>
                        <a:spcAft>
                          <a:spcPct val="0"/>
                        </a:spcAft>
                        <a:buClrTx/>
                        <a:buSzTx/>
                        <a:buFont typeface="Wingdings" panose="05000000000000000000" pitchFamily="2" charset="2"/>
                        <a:buChar char="ü"/>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광고대행업 특성상 프로젝트 수주 시 수주 금액이 존재하지 않으며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계약기간만 확정됨</a:t>
                      </a: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96000" marR="0" lvl="0" indent="-171450" algn="l" defTabSz="914400" rtl="0" eaLnBrk="0" fontAlgn="base" latinLnBrk="1" hangingPunct="0">
                        <a:lnSpc>
                          <a:spcPct val="100000"/>
                        </a:lnSpc>
                        <a:spcBef>
                          <a:spcPct val="40000"/>
                        </a:spcBef>
                        <a:spcAft>
                          <a:spcPct val="0"/>
                        </a:spcAft>
                        <a:buClrTx/>
                        <a:buSzTx/>
                        <a:buFont typeface="Wingdings" panose="05000000000000000000" pitchFamily="2" charset="2"/>
                        <a:buChar char="ü"/>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현재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On-going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중인 프로젝트의 미래 회수 예상 금액 확인 불가능</a:t>
                      </a: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96000" marR="0" lvl="0" indent="-171450" algn="l" defTabSz="914400" rtl="0" eaLnBrk="0" fontAlgn="base" latinLnBrk="1" hangingPunct="0">
                        <a:lnSpc>
                          <a:spcPct val="100000"/>
                        </a:lnSpc>
                        <a:spcBef>
                          <a:spcPct val="40000"/>
                        </a:spcBef>
                        <a:spcAft>
                          <a:spcPct val="0"/>
                        </a:spcAft>
                        <a:buClrTx/>
                        <a:buSzTx/>
                        <a:buFont typeface="Wingdings" panose="05000000000000000000" pitchFamily="2" charset="2"/>
                        <a:buChar char="ü"/>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프로젝트의 미래 회수 예상 금액을 제공받는다 하더라도</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과거 예산 대비 실적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Data</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가 존재하지 아니하여</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미래 회수 예상 금액의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Quality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검증 불가능</a:t>
                      </a: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52000" marR="0" lvl="0" indent="-171450" algn="l" defTabSz="914400" rtl="0" eaLnBrk="0" fontAlgn="base" latinLnBrk="1" hangingPunct="0">
                        <a:lnSpc>
                          <a:spcPct val="100000"/>
                        </a:lnSpc>
                        <a:spcBef>
                          <a:spcPct val="40000"/>
                        </a:spcBef>
                        <a:spcAft>
                          <a:spcPct val="0"/>
                        </a:spcAft>
                        <a:buClrTx/>
                        <a:buSzTx/>
                        <a:buFont typeface="Wingdings" panose="05000000000000000000" pitchFamily="2" charset="2"/>
                        <a:buChar char="§"/>
                        <a:tabLst/>
                        <a:defRPr/>
                      </a:pPr>
                      <a:r>
                        <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프로젝트별 </a:t>
                      </a:r>
                      <a:r>
                        <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1" i="0" u="sng"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인원별</a:t>
                      </a: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man / month </a:t>
                      </a: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관리 미비</a:t>
                      </a:r>
                      <a:endPar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96000" marR="0" lvl="0" indent="-171450" algn="l" defTabSz="914400" rtl="0" eaLnBrk="0" fontAlgn="base" latinLnBrk="1" hangingPunct="0">
                        <a:lnSpc>
                          <a:spcPct val="100000"/>
                        </a:lnSpc>
                        <a:spcBef>
                          <a:spcPct val="40000"/>
                        </a:spcBef>
                        <a:spcAft>
                          <a:spcPct val="0"/>
                        </a:spcAft>
                        <a:buClrTx/>
                        <a:buSzTx/>
                        <a:buFont typeface="Wingdings" panose="05000000000000000000" pitchFamily="2" charset="2"/>
                        <a:buChar char="ü"/>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프로젝트별 수익성 파악 불가능</a:t>
                      </a: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96000" marR="0" lvl="0" indent="-171450" algn="l" defTabSz="914400" rtl="0" eaLnBrk="0" fontAlgn="base" latinLnBrk="1" hangingPunct="0">
                        <a:lnSpc>
                          <a:spcPct val="100000"/>
                        </a:lnSpc>
                        <a:spcBef>
                          <a:spcPct val="40000"/>
                        </a:spcBef>
                        <a:spcAft>
                          <a:spcPct val="0"/>
                        </a:spcAft>
                        <a:buClrTx/>
                        <a:buSzTx/>
                        <a:buFont typeface="Wingdings" panose="05000000000000000000" pitchFamily="2" charset="2"/>
                        <a:buChar char="ü"/>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인당 수익성 파악 불가능</a:t>
                      </a: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49846" marR="49846" marT="49846" marB="4984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252000" marR="0" lvl="0" indent="-171450" algn="l" defTabSz="914400" rtl="0" eaLnBrk="0" fontAlgn="base" latinLnBrk="1" hangingPunct="0">
                        <a:lnSpc>
                          <a:spcPct val="120000"/>
                        </a:lnSpc>
                        <a:spcBef>
                          <a:spcPct val="40000"/>
                        </a:spcBef>
                        <a:spcAft>
                          <a:spcPct val="0"/>
                        </a:spcAft>
                        <a:buClrTx/>
                        <a:buSzTx/>
                        <a:buFont typeface="Wingdings" panose="05000000000000000000" pitchFamily="2" charset="2"/>
                        <a:buChar char="§"/>
                        <a:tabLst/>
                        <a:defRPr/>
                      </a:pP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프로젝트 마스터</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건 별 예상 회수 금액</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실제 회수 금액</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계약기간</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투입 인원</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투입 기간</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원가 등이 포함</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작성하여 관리 필요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(PMI)</a:t>
                      </a:r>
                    </a:p>
                    <a:p>
                      <a:pPr marL="252000" marR="0" lvl="0" indent="-171450" algn="l" defTabSz="914400" rtl="0" eaLnBrk="0" fontAlgn="base" latinLnBrk="1" hangingPunct="0">
                        <a:lnSpc>
                          <a:spcPct val="120000"/>
                        </a:lnSpc>
                        <a:spcBef>
                          <a:spcPct val="40000"/>
                        </a:spcBef>
                        <a:spcAft>
                          <a:spcPct val="0"/>
                        </a:spcAft>
                        <a:buClrTx/>
                        <a:buSzTx/>
                        <a:buFont typeface="Wingdings" panose="05000000000000000000" pitchFamily="2" charset="2"/>
                        <a:buChar char="§"/>
                        <a:tabLst/>
                        <a:defRPr/>
                      </a:pP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Backlog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자료 미비로 사업계획상 매출 추정 방식</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및</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예상 매출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Quality</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에 한계가 존재함</a:t>
                      </a: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52000" marR="0" lvl="0" indent="-171450" algn="l" defTabSz="914400" rtl="0" eaLnBrk="0" fontAlgn="base" latinLnBrk="1" hangingPunct="0">
                        <a:lnSpc>
                          <a:spcPct val="120000"/>
                        </a:lnSpc>
                        <a:spcBef>
                          <a:spcPct val="40000"/>
                        </a:spcBef>
                        <a:spcAft>
                          <a:spcPct val="0"/>
                        </a:spcAft>
                        <a:buClrTx/>
                        <a:buSzTx/>
                        <a:buFont typeface="Wingdings" panose="05000000000000000000" pitchFamily="2" charset="2"/>
                        <a:buChar char="§"/>
                        <a:tabLst/>
                        <a:defRPr/>
                      </a:pP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현재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On-going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중인 프로젝트의 회수 예상 금액 정산 등 반영 필요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(SPA)</a:t>
                      </a:r>
                    </a:p>
                    <a:p>
                      <a:pPr marL="252000" marR="0" lvl="0" indent="-171450" algn="l" defTabSz="914400" rtl="0" eaLnBrk="0" fontAlgn="base" latinLnBrk="1" hangingPunct="0">
                        <a:lnSpc>
                          <a:spcPct val="120000"/>
                        </a:lnSpc>
                        <a:spcBef>
                          <a:spcPct val="40000"/>
                        </a:spcBef>
                        <a:spcAft>
                          <a:spcPct val="0"/>
                        </a:spcAft>
                        <a:buClrTx/>
                        <a:buSzTx/>
                        <a:buFont typeface="Wingdings" panose="05000000000000000000" pitchFamily="2" charset="2"/>
                        <a:buChar char="§"/>
                        <a:tabLst/>
                        <a:defRPr/>
                      </a:pP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man/ month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관리체계</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프로젝트별로 코드 생성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&amp;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코드 별로 각 인원이 타임을 입력</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확립 필요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(PMI)</a:t>
                      </a:r>
                    </a:p>
                  </a:txBody>
                  <a:tcPr marL="49846" marR="49846" marT="49846" marB="4984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PMI</a:t>
                      </a:r>
                    </a:p>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SPA</a:t>
                      </a:r>
                    </a:p>
                  </a:txBody>
                  <a:tcPr marL="49846" marR="49846" marT="49846" marB="4984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Pg. 21, 32  </a:t>
                      </a:r>
                    </a:p>
                  </a:txBody>
                  <a:tcPr marL="49846" marR="49846" marT="49846" marB="4984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70165182"/>
                  </a:ext>
                </a:extLst>
              </a:tr>
              <a:tr h="720000">
                <a:tc vMerge="1">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900" b="1" i="0" u="none" strike="noStrike" kern="1200" cap="none" spc="0" normalizeH="0" baseline="0" noProof="0" dirty="0">
                          <a:ln>
                            <a:noFill/>
                          </a:ln>
                          <a:solidFill>
                            <a:srgbClr val="000000"/>
                          </a:solidFill>
                          <a:effectLst/>
                          <a:uLnTx/>
                          <a:uFillTx/>
                          <a:latin typeface="Arial" panose="020B0604020202020204" pitchFamily="34" charset="0"/>
                          <a:ea typeface="+mj-ea"/>
                          <a:cs typeface="Arial" panose="020B0604020202020204" pitchFamily="34" charset="0"/>
                        </a:rPr>
                        <a:t>Quality of Earnings</a:t>
                      </a:r>
                    </a:p>
                  </a:txBody>
                  <a:tcPr marL="49846" marR="49846" marT="49846" marB="4984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900" b="1" i="0" u="none" strike="noStrike" kern="1200" cap="none" spc="0" normalizeH="0" baseline="0" noProof="0" dirty="0">
                          <a:ln>
                            <a:noFill/>
                          </a:ln>
                          <a:solidFill>
                            <a:srgbClr val="000000"/>
                          </a:solidFill>
                          <a:effectLst/>
                          <a:uLnTx/>
                          <a:uFillTx/>
                          <a:latin typeface="Arial" panose="020B0604020202020204" pitchFamily="34" charset="0"/>
                          <a:ea typeface="+mj-ea"/>
                          <a:cs typeface="Arial" panose="020B0604020202020204" pitchFamily="34" charset="0"/>
                        </a:rPr>
                        <a:t>4</a:t>
                      </a:r>
                    </a:p>
                  </a:txBody>
                  <a:tcPr marL="49846" marR="49846" marT="49846" marB="49846" anchor="ctr" horzOverflow="overflow">
                    <a:lnL w="12700" cap="flat" cmpd="sng" algn="ctr">
                      <a:solidFill>
                        <a:srgbClr val="00338D"/>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ko-KR" altLang="en-US" sz="9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업무 분장</a:t>
                      </a:r>
                      <a:endParaRPr kumimoji="0" lang="en-US" altLang="ko-KR" sz="9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49846" marR="49846" marT="49846" marB="4984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252000" marR="0" lvl="0" indent="-171450" algn="l" defTabSz="914400" rtl="0" eaLnBrk="0" fontAlgn="base" latinLnBrk="1" hangingPunct="0">
                        <a:lnSpc>
                          <a:spcPct val="120000"/>
                        </a:lnSpc>
                        <a:spcBef>
                          <a:spcPct val="40000"/>
                        </a:spcBef>
                        <a:spcAft>
                          <a:spcPct val="0"/>
                        </a:spcAft>
                        <a:buClrTx/>
                        <a:buSzTx/>
                        <a:buFont typeface="Wingdings" panose="05000000000000000000" pitchFamily="2" charset="2"/>
                        <a:buChar char="§"/>
                        <a:tabLst/>
                        <a:defRPr/>
                      </a:pP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회계 담당 인력 총 </a:t>
                      </a:r>
                      <a:r>
                        <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명 </a:t>
                      </a:r>
                      <a:r>
                        <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(CFO 1</a:t>
                      </a: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명</a:t>
                      </a:r>
                      <a:r>
                        <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총무 </a:t>
                      </a:r>
                      <a:r>
                        <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명</a:t>
                      </a:r>
                      <a:r>
                        <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396000" marR="0" lvl="0" indent="-171450" algn="l" defTabSz="914400" rtl="0" eaLnBrk="0" fontAlgn="base" latinLnBrk="1" hangingPunct="0">
                        <a:lnSpc>
                          <a:spcPct val="120000"/>
                        </a:lnSpc>
                        <a:spcBef>
                          <a:spcPct val="40000"/>
                        </a:spcBef>
                        <a:spcAft>
                          <a:spcPct val="0"/>
                        </a:spcAft>
                        <a:buClrTx/>
                        <a:buSzTx/>
                        <a:buFont typeface="Wingdings" panose="05000000000000000000" pitchFamily="2" charset="2"/>
                        <a:buChar char="ü"/>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담당 인력 부족으로 적시</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월별</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분기별</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결산 및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Management reporting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불가능</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p>
                    <a:p>
                      <a:pPr marL="396000" marR="0" lvl="0" indent="-171450" algn="l" defTabSz="914400" rtl="0" eaLnBrk="0" fontAlgn="base" latinLnBrk="1" hangingPunct="0">
                        <a:lnSpc>
                          <a:spcPct val="120000"/>
                        </a:lnSpc>
                        <a:spcBef>
                          <a:spcPct val="40000"/>
                        </a:spcBef>
                        <a:spcAft>
                          <a:spcPct val="0"/>
                        </a:spcAft>
                        <a:buClrTx/>
                        <a:buSzTx/>
                        <a:buFont typeface="Wingdings" panose="05000000000000000000" pitchFamily="2" charset="2"/>
                        <a:buChar char="ü"/>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해당 인력이 회계 외에  재무</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자금까지 담당</a:t>
                      </a: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49846" marR="49846" marT="49846" marB="4984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252000" marR="0" lvl="0" indent="-171450" algn="l" defTabSz="914400" rtl="0" eaLnBrk="0" fontAlgn="base" latinLnBrk="1" hangingPunct="0">
                        <a:lnSpc>
                          <a:spcPct val="120000"/>
                        </a:lnSpc>
                        <a:spcBef>
                          <a:spcPct val="40000"/>
                        </a:spcBef>
                        <a:spcAft>
                          <a:spcPct val="0"/>
                        </a:spcAft>
                        <a:buClrTx/>
                        <a:buSzTx/>
                        <a:buFont typeface="Wingdings" panose="05000000000000000000" pitchFamily="2" charset="2"/>
                        <a:buChar char="§"/>
                        <a:tabLst/>
                        <a:defRPr/>
                      </a:pP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회사 재무제표 신뢰성 확보</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적시 결산 및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Management reporting</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을 위한 담당 관리 인력 충원 고려 </a:t>
                      </a: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52000" marR="0" lvl="0" indent="-171450" algn="l" defTabSz="914400" rtl="0" eaLnBrk="0" fontAlgn="base" latinLnBrk="1" hangingPunct="0">
                        <a:lnSpc>
                          <a:spcPct val="120000"/>
                        </a:lnSpc>
                        <a:spcBef>
                          <a:spcPct val="40000"/>
                        </a:spcBef>
                        <a:spcAft>
                          <a:spcPct val="0"/>
                        </a:spcAft>
                        <a:buClrTx/>
                        <a:buSzTx/>
                        <a:buFont typeface="Wingdings" panose="05000000000000000000" pitchFamily="2" charset="2"/>
                        <a:buChar char="§"/>
                        <a:tabLst/>
                        <a:defRPr/>
                      </a:pP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회계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자금 담당 인력 분리 필요</a:t>
                      </a:r>
                    </a:p>
                  </a:txBody>
                  <a:tcPr marL="49846" marR="49846" marT="49846" marB="4984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PMI</a:t>
                      </a:r>
                    </a:p>
                  </a:txBody>
                  <a:tcPr marL="49846" marR="49846" marT="49846" marB="4984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Pg. 18</a:t>
                      </a:r>
                    </a:p>
                  </a:txBody>
                  <a:tcPr marL="49846" marR="49846" marT="49846" marB="4984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33058753"/>
                  </a:ext>
                </a:extLst>
              </a:tr>
            </a:tbl>
          </a:graphicData>
        </a:graphic>
      </p:graphicFrame>
    </p:spTree>
    <p:extLst>
      <p:ext uri="{BB962C8B-B14F-4D97-AF65-F5344CB8AC3E}">
        <p14:creationId xmlns:p14="http://schemas.microsoft.com/office/powerpoint/2010/main" val="2245206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제목 2">
            <a:extLst>
              <a:ext uri="{FF2B5EF4-FFF2-40B4-BE49-F238E27FC236}">
                <a16:creationId xmlns:a16="http://schemas.microsoft.com/office/drawing/2014/main" id="{EC31AAB1-348F-4B38-BBAE-3ED466156B32}"/>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400" b="1" dirty="0">
                <a:solidFill>
                  <a:srgbClr val="00338D"/>
                </a:solidFill>
                <a:latin typeface="KPMG Extralight" panose="020B0303030202040204" pitchFamily="34" charset="0"/>
              </a:rPr>
              <a:t>FDD Conclusion (3/3)</a:t>
            </a:r>
          </a:p>
        </p:txBody>
      </p:sp>
      <p:sp>
        <p:nvSpPr>
          <p:cNvPr id="15" name="제목 2">
            <a:extLst>
              <a:ext uri="{FF2B5EF4-FFF2-40B4-BE49-F238E27FC236}">
                <a16:creationId xmlns:a16="http://schemas.microsoft.com/office/drawing/2014/main" id="{348B6033-76F8-402C-BF1B-91CECF102D9E}"/>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ea typeface="맑은 고딕" panose="020B0503020000020004" pitchFamily="50" charset="-127"/>
              </a:rPr>
              <a:t>Key Finding Summary</a:t>
            </a:r>
          </a:p>
        </p:txBody>
      </p:sp>
      <p:graphicFrame>
        <p:nvGraphicFramePr>
          <p:cNvPr id="31" name="Group 3">
            <a:extLst>
              <a:ext uri="{FF2B5EF4-FFF2-40B4-BE49-F238E27FC236}">
                <a16:creationId xmlns:a16="http://schemas.microsoft.com/office/drawing/2014/main" id="{F9C3F4A4-9ADB-4E1F-A70A-59D51F065833}"/>
              </a:ext>
            </a:extLst>
          </p:cNvPr>
          <p:cNvGraphicFramePr>
            <a:graphicFrameLocks noGrp="1"/>
          </p:cNvGraphicFramePr>
          <p:nvPr>
            <p:extLst>
              <p:ext uri="{D42A27DB-BD31-4B8C-83A1-F6EECF244321}">
                <p14:modId xmlns:p14="http://schemas.microsoft.com/office/powerpoint/2010/main" val="830662786"/>
              </p:ext>
            </p:extLst>
          </p:nvPr>
        </p:nvGraphicFramePr>
        <p:xfrm>
          <a:off x="467999" y="1191600"/>
          <a:ext cx="8614372" cy="3947056"/>
        </p:xfrm>
        <a:graphic>
          <a:graphicData uri="http://schemas.openxmlformats.org/drawingml/2006/table">
            <a:tbl>
              <a:tblPr/>
              <a:tblGrid>
                <a:gridCol w="828000">
                  <a:extLst>
                    <a:ext uri="{9D8B030D-6E8A-4147-A177-3AD203B41FA5}">
                      <a16:colId xmlns:a16="http://schemas.microsoft.com/office/drawing/2014/main" val="495417583"/>
                    </a:ext>
                  </a:extLst>
                </a:gridCol>
                <a:gridCol w="287621">
                  <a:extLst>
                    <a:ext uri="{9D8B030D-6E8A-4147-A177-3AD203B41FA5}">
                      <a16:colId xmlns:a16="http://schemas.microsoft.com/office/drawing/2014/main" val="20000"/>
                    </a:ext>
                  </a:extLst>
                </a:gridCol>
                <a:gridCol w="910042">
                  <a:extLst>
                    <a:ext uri="{9D8B030D-6E8A-4147-A177-3AD203B41FA5}">
                      <a16:colId xmlns:a16="http://schemas.microsoft.com/office/drawing/2014/main" val="20001"/>
                    </a:ext>
                  </a:extLst>
                </a:gridCol>
                <a:gridCol w="2818790">
                  <a:extLst>
                    <a:ext uri="{9D8B030D-6E8A-4147-A177-3AD203B41FA5}">
                      <a16:colId xmlns:a16="http://schemas.microsoft.com/office/drawing/2014/main" val="2480215624"/>
                    </a:ext>
                  </a:extLst>
                </a:gridCol>
                <a:gridCol w="2259897">
                  <a:extLst>
                    <a:ext uri="{9D8B030D-6E8A-4147-A177-3AD203B41FA5}">
                      <a16:colId xmlns:a16="http://schemas.microsoft.com/office/drawing/2014/main" val="434668288"/>
                    </a:ext>
                  </a:extLst>
                </a:gridCol>
                <a:gridCol w="790965">
                  <a:extLst>
                    <a:ext uri="{9D8B030D-6E8A-4147-A177-3AD203B41FA5}">
                      <a16:colId xmlns:a16="http://schemas.microsoft.com/office/drawing/2014/main" val="563160778"/>
                    </a:ext>
                  </a:extLst>
                </a:gridCol>
                <a:gridCol w="719057">
                  <a:extLst>
                    <a:ext uri="{9D8B030D-6E8A-4147-A177-3AD203B41FA5}">
                      <a16:colId xmlns:a16="http://schemas.microsoft.com/office/drawing/2014/main" val="2087855802"/>
                    </a:ext>
                  </a:extLst>
                </a:gridCol>
              </a:tblGrid>
              <a:tr h="0">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9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Category</a:t>
                      </a:r>
                    </a:p>
                  </a:txBody>
                  <a:tcPr marL="49846" marR="49846" marT="49846" marB="49846" anchor="ctr" horzOverflow="overflow">
                    <a:lnL w="12700" cap="flat" cmpd="sng" algn="ctr">
                      <a:solidFill>
                        <a:srgbClr val="00338D"/>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9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a:t>
                      </a:r>
                    </a:p>
                  </a:txBody>
                  <a:tcPr marL="49846" marR="49846" marT="49846" marB="4984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9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Topic</a:t>
                      </a:r>
                    </a:p>
                  </a:txBody>
                  <a:tcPr marL="49846" marR="49846" marT="49846" marB="4984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9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Key Findings and Observations</a:t>
                      </a:r>
                    </a:p>
                  </a:txBody>
                  <a:tcPr marL="49846" marR="49846" marT="49846" marB="4984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gridSpan="2">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9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Implication</a:t>
                      </a:r>
                    </a:p>
                  </a:txBody>
                  <a:tcPr marL="49846" marR="49846" marT="49846" marB="4984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hMerge="1">
                  <a:txBody>
                    <a:bodyPr/>
                    <a:lstStyle/>
                    <a:p>
                      <a:pPr latinLnBrk="1"/>
                      <a:endParaRPr lang="ko-KR" altLang="en-US"/>
                    </a:p>
                  </a:txBody>
                  <a:tcPr/>
                </a:tc>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9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Ref.</a:t>
                      </a:r>
                    </a:p>
                  </a:txBody>
                  <a:tcPr marL="49846" marR="49846" marT="49846" marB="49846" anchor="ctr" horzOverflow="overflow">
                    <a:lnL w="12700" cap="flat" cmpd="sng" algn="ctr">
                      <a:solidFill>
                        <a:schemeClr val="bg1"/>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1008000">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900" b="1" i="0" u="none" strike="noStrike" kern="1200" cap="none" spc="0" normalizeH="0" baseline="0" noProof="0" dirty="0">
                          <a:ln>
                            <a:noFill/>
                          </a:ln>
                          <a:solidFill>
                            <a:srgbClr val="000000"/>
                          </a:solidFill>
                          <a:effectLst/>
                          <a:uLnTx/>
                          <a:uFillTx/>
                          <a:latin typeface="Arial" panose="020B0604020202020204" pitchFamily="34" charset="0"/>
                          <a:ea typeface="+mj-ea"/>
                          <a:cs typeface="Arial" panose="020B0604020202020204" pitchFamily="34" charset="0"/>
                        </a:rPr>
                        <a:t>Quality of Assets &amp; Liabilities</a:t>
                      </a:r>
                    </a:p>
                  </a:txBody>
                  <a:tcPr marL="49846" marR="49846" marT="49846" marB="4984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900" b="1" i="0" u="none" strike="noStrike" kern="1200" cap="none" spc="0" normalizeH="0" baseline="0" noProof="0" dirty="0">
                          <a:ln>
                            <a:noFill/>
                          </a:ln>
                          <a:solidFill>
                            <a:srgbClr val="000000"/>
                          </a:solidFill>
                          <a:effectLst/>
                          <a:uLnTx/>
                          <a:uFillTx/>
                          <a:latin typeface="Arial" panose="020B0604020202020204" pitchFamily="34" charset="0"/>
                          <a:ea typeface="+mj-ea"/>
                          <a:cs typeface="Arial" panose="020B0604020202020204" pitchFamily="34" charset="0"/>
                        </a:rPr>
                        <a:t>5</a:t>
                      </a:r>
                    </a:p>
                  </a:txBody>
                  <a:tcPr marL="49846" marR="49846" marT="49846" marB="4984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9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NWC</a:t>
                      </a:r>
                    </a:p>
                  </a:txBody>
                  <a:tcPr marL="49846" marR="49846" marT="49846" marB="4984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252000" marR="0" lvl="0" indent="-171450" algn="l" defTabSz="914400" rtl="0" eaLnBrk="0" fontAlgn="base" latinLnBrk="1" hangingPunct="0">
                        <a:lnSpc>
                          <a:spcPct val="100000"/>
                        </a:lnSpc>
                        <a:spcBef>
                          <a:spcPct val="40000"/>
                        </a:spcBef>
                        <a:spcAft>
                          <a:spcPct val="0"/>
                        </a:spcAft>
                        <a:buClrTx/>
                        <a:buSzTx/>
                        <a:buFont typeface="Wingdings" panose="05000000000000000000" pitchFamily="2" charset="2"/>
                        <a:buChar char="§"/>
                        <a:tabLst/>
                        <a:defRPr/>
                      </a:pP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순운전자본 정의</a:t>
                      </a:r>
                      <a:endPar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96000" marR="0" lvl="0" indent="-171450" algn="l" defTabSz="914400" rtl="0" eaLnBrk="0" fontAlgn="base" latinLnBrk="1" hangingPunct="0">
                        <a:lnSpc>
                          <a:spcPct val="100000"/>
                        </a:lnSpc>
                        <a:spcBef>
                          <a:spcPct val="40000"/>
                        </a:spcBef>
                        <a:spcAft>
                          <a:spcPct val="0"/>
                        </a:spcAft>
                        <a:buClrTx/>
                        <a:buSzTx/>
                        <a:buFont typeface="Wingdings" panose="05000000000000000000" pitchFamily="2" charset="2"/>
                        <a:buChar char="ü"/>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회사의 순운전자본은 외상매출금</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외상매입금</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선수금으로 구성되어 있으며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해당 금액에는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pass-through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성격의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매체비</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해당액이 포함되어 있음</a:t>
                      </a: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96000" marR="0" lvl="0" indent="-171450" algn="l" defTabSz="914400" rtl="0" eaLnBrk="0" fontAlgn="base" latinLnBrk="1" hangingPunct="0">
                        <a:lnSpc>
                          <a:spcPct val="100000"/>
                        </a:lnSpc>
                        <a:spcBef>
                          <a:spcPct val="40000"/>
                        </a:spcBef>
                        <a:spcAft>
                          <a:spcPct val="0"/>
                        </a:spcAft>
                        <a:buClrTx/>
                        <a:buSzTx/>
                        <a:buFont typeface="Wingdings" panose="05000000000000000000" pitchFamily="2" charset="2"/>
                        <a:buChar char="ü"/>
                        <a:tabLst/>
                        <a:defRPr/>
                      </a:pP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비경상적인</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연도를 제외한 회사의 외상매출금 회수기일은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23.6</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일</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~41.4</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일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외상매입금 지급기일은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26.9</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일</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~36.3</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일로 도출됨</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p>
                    <a:p>
                      <a:pPr marL="396000" marR="0" lvl="0" indent="-171450" algn="l" defTabSz="914400" rtl="0" eaLnBrk="0" fontAlgn="base" latinLnBrk="1" hangingPunct="0">
                        <a:lnSpc>
                          <a:spcPct val="100000"/>
                        </a:lnSpc>
                        <a:spcBef>
                          <a:spcPct val="40000"/>
                        </a:spcBef>
                        <a:spcAft>
                          <a:spcPct val="0"/>
                        </a:spcAft>
                        <a:buClrTx/>
                        <a:buSzTx/>
                        <a:buFont typeface="Wingdings" panose="05000000000000000000" pitchFamily="2" charset="2"/>
                        <a:buChar char="ü"/>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회사의 외상매출금 회수기일보다 외상매입금 지급기일이 더 빠른 경향이 있으나</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매년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30%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이상의 안정적인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매출총이익률을</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고려할 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Cash-shortage</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가능성은 낮을 것으로 판단됨</a:t>
                      </a: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49846" marR="49846" marT="49846" marB="4984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252000" marR="0" lvl="0" indent="-171450" algn="l" defTabSz="914400" rtl="0" eaLnBrk="0" fontAlgn="base" latinLnBrk="1" hangingPunct="0">
                        <a:lnSpc>
                          <a:spcPct val="120000"/>
                        </a:lnSpc>
                        <a:spcBef>
                          <a:spcPct val="40000"/>
                        </a:spcBef>
                        <a:spcAft>
                          <a:spcPct val="0"/>
                        </a:spcAft>
                        <a:buClrTx/>
                        <a:buSzTx/>
                        <a:buFont typeface="Wingdings" panose="05000000000000000000" pitchFamily="2" charset="2"/>
                        <a:buChar char="§"/>
                        <a:tabLst/>
                        <a:defRPr/>
                      </a:pPr>
                      <a:r>
                        <a:rPr kumimoji="0" lang="ko-KR" altLang="en-US" sz="9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매체비</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금액은 회사의 실제 매출 및 매출원가와 관계가 없으므로</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해당 금액을 제거한 순운전자본 금액을 산출하여 모델 반영 필요</a:t>
                      </a: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52000" marR="0" lvl="0" indent="-171450" algn="l" defTabSz="914400" rtl="0" eaLnBrk="0" fontAlgn="base" latinLnBrk="1" hangingPunct="0">
                        <a:lnSpc>
                          <a:spcPct val="120000"/>
                        </a:lnSpc>
                        <a:spcBef>
                          <a:spcPct val="40000"/>
                        </a:spcBef>
                        <a:spcAft>
                          <a:spcPct val="0"/>
                        </a:spcAft>
                        <a:buClrTx/>
                        <a:buSzTx/>
                        <a:buFont typeface="Wingdings" panose="05000000000000000000" pitchFamily="2" charset="2"/>
                        <a:buChar char="§"/>
                        <a:tabLst/>
                        <a:defRPr/>
                      </a:pPr>
                      <a:r>
                        <a:rPr kumimoji="0" lang="ko-KR" altLang="en-US" sz="9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비경상적인</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연도를 제외한 순운전자본의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Normal term</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을 모델 반영 필요</a:t>
                      </a: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49846" marR="49846" marT="49846" marB="4984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VAL</a:t>
                      </a:r>
                    </a:p>
                  </a:txBody>
                  <a:tcPr marL="49846" marR="49846" marT="49846" marB="4984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Pg. 34~37</a:t>
                      </a:r>
                    </a:p>
                  </a:txBody>
                  <a:tcPr marL="49846" marR="49846" marT="49846" marB="4984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69704163"/>
                  </a:ext>
                </a:extLst>
              </a:tr>
              <a:tr h="1800000">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900" b="1" i="0" u="none" strike="noStrike" kern="1200" cap="none" spc="0" normalizeH="0" baseline="0" noProof="0" dirty="0">
                          <a:ln>
                            <a:noFill/>
                          </a:ln>
                          <a:solidFill>
                            <a:srgbClr val="000000"/>
                          </a:solidFill>
                          <a:effectLst/>
                          <a:uLnTx/>
                          <a:uFillTx/>
                          <a:latin typeface="Arial" panose="020B0604020202020204" pitchFamily="34" charset="0"/>
                          <a:ea typeface="+mj-ea"/>
                          <a:cs typeface="Arial" panose="020B0604020202020204" pitchFamily="34" charset="0"/>
                        </a:rPr>
                        <a:t>Quality of Earnings</a:t>
                      </a:r>
                    </a:p>
                  </a:txBody>
                  <a:tcPr marL="49846" marR="49846" marT="49846" marB="4984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900" b="1" i="0" u="none" strike="noStrike" kern="1200" cap="none" spc="0" normalizeH="0" baseline="0" noProof="0" dirty="0">
                          <a:ln>
                            <a:noFill/>
                          </a:ln>
                          <a:solidFill>
                            <a:srgbClr val="000000"/>
                          </a:solidFill>
                          <a:effectLst/>
                          <a:uLnTx/>
                          <a:uFillTx/>
                          <a:latin typeface="Arial" panose="020B0604020202020204" pitchFamily="34" charset="0"/>
                          <a:ea typeface="+mj-ea"/>
                          <a:cs typeface="Arial" panose="020B0604020202020204" pitchFamily="34" charset="0"/>
                        </a:rPr>
                        <a:t>6</a:t>
                      </a:r>
                    </a:p>
                  </a:txBody>
                  <a:tcPr marL="49846" marR="49846" marT="49846" marB="4984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9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Margin%</a:t>
                      </a:r>
                    </a:p>
                  </a:txBody>
                  <a:tcPr marL="49846" marR="49846" marT="49846" marB="4984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252000" marR="0" lvl="0" indent="-171450" algn="l" defTabSz="914400" rtl="0" eaLnBrk="0" fontAlgn="base" latinLnBrk="1" hangingPunct="0">
                        <a:lnSpc>
                          <a:spcPct val="120000"/>
                        </a:lnSpc>
                        <a:spcBef>
                          <a:spcPct val="40000"/>
                        </a:spcBef>
                        <a:spcAft>
                          <a:spcPct val="0"/>
                        </a:spcAft>
                        <a:buClrTx/>
                        <a:buSzTx/>
                        <a:buFont typeface="Wingdings" panose="05000000000000000000" pitchFamily="2" charset="2"/>
                        <a:buChar char="§"/>
                        <a:tabLst/>
                        <a:defRPr/>
                      </a:pP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연도별 </a:t>
                      </a:r>
                      <a:r>
                        <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Margin%</a:t>
                      </a: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변동</a:t>
                      </a:r>
                      <a:r>
                        <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p>
                    <a:p>
                      <a:pPr marL="396000" marR="0" lvl="0" indent="-171450" algn="l" defTabSz="914400" rtl="0" eaLnBrk="0" fontAlgn="base" latinLnBrk="1" hangingPunct="0">
                        <a:lnSpc>
                          <a:spcPct val="120000"/>
                        </a:lnSpc>
                        <a:spcBef>
                          <a:spcPct val="40000"/>
                        </a:spcBef>
                        <a:spcAft>
                          <a:spcPct val="0"/>
                        </a:spcAft>
                        <a:buClrTx/>
                        <a:buSzTx/>
                        <a:buFont typeface="Wingdings" panose="05000000000000000000" pitchFamily="2" charset="2"/>
                        <a:buChar char="ü"/>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대상기간 회사의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Margin%</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변동은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CM%</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기준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32.6%~63.8%, EBITDA%</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기준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7.5%~24.4%</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로 산출되어 연도별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fluctuation</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이 큼</a:t>
                      </a: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96000" marR="0" lvl="0" indent="-171450" algn="l" defTabSz="914400" rtl="0" eaLnBrk="0" fontAlgn="base" latinLnBrk="1" hangingPunct="0">
                        <a:lnSpc>
                          <a:spcPct val="120000"/>
                        </a:lnSpc>
                        <a:spcBef>
                          <a:spcPct val="40000"/>
                        </a:spcBef>
                        <a:spcAft>
                          <a:spcPct val="0"/>
                        </a:spcAft>
                        <a:buClrTx/>
                        <a:buSzTx/>
                        <a:buFont typeface="Wingdings" panose="05000000000000000000" pitchFamily="2" charset="2"/>
                        <a:buChar char="ü"/>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매체대행 매출의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CM%</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는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100%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관련원가 발생</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제작매출은 일반적으로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CM%</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가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15%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수준이나 옥외광고</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지면광고의 마진율이 더 높으며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매체 대행을 동시에 하는 대형 광고 건은 제작 마진이 낮게 측정되는 경향이 있음</a:t>
                      </a: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49846" marR="49846" marT="49846" marB="4984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252000" marR="0" lvl="0" indent="-171450" algn="l" defTabSz="914400" rtl="0" eaLnBrk="0" fontAlgn="base" latinLnBrk="1" hangingPunct="0">
                        <a:lnSpc>
                          <a:spcPct val="120000"/>
                        </a:lnSpc>
                        <a:spcBef>
                          <a:spcPct val="40000"/>
                        </a:spcBef>
                        <a:spcAft>
                          <a:spcPct val="0"/>
                        </a:spcAft>
                        <a:buClrTx/>
                        <a:buSzTx/>
                        <a:buFont typeface="Wingdings" panose="05000000000000000000" pitchFamily="2" charset="2"/>
                        <a:buChar char="§"/>
                        <a:tabLst/>
                        <a:defRPr/>
                      </a:pP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Normalized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된 회사의 마진구조를 추정에 반영할 수 없으므로 대체적인 방법</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견적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margin%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등 적용</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필요</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(VAL)</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endPar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49846" marR="49846" marT="49846" marB="4984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VAL</a:t>
                      </a:r>
                    </a:p>
                  </a:txBody>
                  <a:tcPr marL="49846" marR="49846" marT="49846" marB="4984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Pg. 21, 28</a:t>
                      </a:r>
                    </a:p>
                  </a:txBody>
                  <a:tcPr marL="49846" marR="49846" marT="49846" marB="4984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33058753"/>
                  </a:ext>
                </a:extLst>
              </a:tr>
            </a:tbl>
          </a:graphicData>
        </a:graphic>
      </p:graphicFrame>
    </p:spTree>
    <p:extLst>
      <p:ext uri="{BB962C8B-B14F-4D97-AF65-F5344CB8AC3E}">
        <p14:creationId xmlns:p14="http://schemas.microsoft.com/office/powerpoint/2010/main" val="2592219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모서리가 둥근 직사각형 303">
            <a:extLst>
              <a:ext uri="{FF2B5EF4-FFF2-40B4-BE49-F238E27FC236}">
                <a16:creationId xmlns:a16="http://schemas.microsoft.com/office/drawing/2014/main" id="{0EC4C9BD-CE45-4D39-B03B-4FA2EE575107}"/>
              </a:ext>
            </a:extLst>
          </p:cNvPr>
          <p:cNvSpPr>
            <a:spLocks noChangeArrowheads="1"/>
          </p:cNvSpPr>
          <p:nvPr/>
        </p:nvSpPr>
        <p:spPr bwMode="auto">
          <a:xfrm>
            <a:off x="467997" y="1521093"/>
            <a:ext cx="432115" cy="3064866"/>
          </a:xfrm>
          <a:prstGeom prst="roundRect">
            <a:avLst>
              <a:gd name="adj" fmla="val 0"/>
            </a:avLst>
          </a:prstGeom>
          <a:solidFill>
            <a:srgbClr val="00338D"/>
          </a:solidFill>
          <a:ln w="19050" algn="ctr">
            <a:noFill/>
            <a:miter lim="800000"/>
            <a:headEnd/>
            <a:tailEnd/>
          </a:ln>
        </p:spPr>
        <p:txBody>
          <a:bodyPr wrap="square" lIns="36000" tIns="36000" rIns="36000" bIns="36000" rtlCol="0" anchor="ctr"/>
          <a:lstStyle/>
          <a:p>
            <a:pPr algn="ctr" defTabSz="673454">
              <a:lnSpc>
                <a:spcPct val="106000"/>
              </a:lnSpc>
            </a:pPr>
            <a:r>
              <a:rPr lang="en-US" altLang="ko-KR" sz="700" b="1" dirty="0">
                <a:solidFill>
                  <a:prstClr val="white"/>
                </a:solidFill>
                <a:latin typeface="Arial" panose="020B0604020202020204" pitchFamily="34" charset="0"/>
                <a:ea typeface="+mj-ea"/>
                <a:cs typeface="Arial" panose="020B0604020202020204" pitchFamily="34" charset="0"/>
              </a:rPr>
              <a:t>PL</a:t>
            </a:r>
          </a:p>
        </p:txBody>
      </p:sp>
      <p:sp>
        <p:nvSpPr>
          <p:cNvPr id="20" name="직사각형 227">
            <a:extLst>
              <a:ext uri="{FF2B5EF4-FFF2-40B4-BE49-F238E27FC236}">
                <a16:creationId xmlns:a16="http://schemas.microsoft.com/office/drawing/2014/main" id="{453BA38E-9B9F-495F-983B-CC94706D4898}"/>
              </a:ext>
            </a:extLst>
          </p:cNvPr>
          <p:cNvSpPr/>
          <p:nvPr/>
        </p:nvSpPr>
        <p:spPr bwMode="auto">
          <a:xfrm>
            <a:off x="955161" y="4658595"/>
            <a:ext cx="2743972" cy="936000"/>
          </a:xfrm>
          <a:prstGeom prst="rect">
            <a:avLst/>
          </a:prstGeom>
          <a:solidFill>
            <a:schemeClr val="bg1"/>
          </a:solidFill>
          <a:ln w="6350" cap="flat" cmpd="sng" algn="ctr">
            <a:solidFill>
              <a:srgbClr val="470A68"/>
            </a:solidFill>
            <a:prstDash val="solid"/>
            <a:round/>
            <a:headEnd type="none" w="med" len="med"/>
            <a:tailEnd type="none" w="med" len="med"/>
          </a:ln>
          <a:effectLst/>
        </p:spPr>
        <p:txBody>
          <a:bodyPr vert="horz" wrap="square" lIns="54000" tIns="39101" rIns="54000" bIns="39101" numCol="1" rtlCol="0" anchor="ctr" anchorCtr="0" compatLnSpc="1">
            <a:prstTxWarp prst="textNoShape">
              <a:avLst/>
            </a:prstTxWarp>
          </a:bodyPr>
          <a:lstStyle/>
          <a:p>
            <a:pPr marL="182563" indent="-182563" defTabSz="781995" latinLnBrk="1">
              <a:buFont typeface="Wingdings" panose="05000000000000000000" pitchFamily="2" charset="2"/>
              <a:buChar char="ü"/>
            </a:pPr>
            <a:r>
              <a:rPr lang="ko-KR" altLang="en-US" sz="700" dirty="0">
                <a:solidFill>
                  <a:srgbClr val="000000"/>
                </a:solidFill>
                <a:latin typeface="Arial" panose="020B0604020202020204" pitchFamily="34" charset="0"/>
                <a:ea typeface="+mj-ea"/>
                <a:cs typeface="Arial" panose="020B0604020202020204" pitchFamily="34" charset="0"/>
              </a:rPr>
              <a:t>매체대행 매출 및 매출원가가 </a:t>
            </a:r>
            <a:r>
              <a:rPr lang="ko-KR" altLang="en-US" sz="700" dirty="0" err="1">
                <a:solidFill>
                  <a:srgbClr val="000000"/>
                </a:solidFill>
                <a:latin typeface="Arial" panose="020B0604020202020204" pitchFamily="34" charset="0"/>
                <a:ea typeface="+mj-ea"/>
                <a:cs typeface="Arial" panose="020B0604020202020204" pitchFamily="34" charset="0"/>
              </a:rPr>
              <a:t>총액법</a:t>
            </a:r>
            <a:r>
              <a:rPr lang="ko-KR" altLang="en-US" sz="700" dirty="0">
                <a:solidFill>
                  <a:srgbClr val="000000"/>
                </a:solidFill>
                <a:latin typeface="Arial" panose="020B0604020202020204" pitchFamily="34" charset="0"/>
                <a:ea typeface="+mj-ea"/>
                <a:cs typeface="Arial" panose="020B0604020202020204" pitchFamily="34" charset="0"/>
              </a:rPr>
              <a:t> 기준으로 작성된 회사</a:t>
            </a:r>
            <a:r>
              <a:rPr lang="en-US" altLang="ko-KR" sz="700" dirty="0">
                <a:solidFill>
                  <a:srgbClr val="000000"/>
                </a:solidFill>
                <a:latin typeface="Arial" panose="020B0604020202020204" pitchFamily="34" charset="0"/>
                <a:ea typeface="+mj-ea"/>
                <a:cs typeface="Arial" panose="020B0604020202020204" pitchFamily="34" charset="0"/>
              </a:rPr>
              <a:t>    </a:t>
            </a:r>
            <a:r>
              <a:rPr lang="ko-KR" altLang="en-US" sz="700" dirty="0">
                <a:solidFill>
                  <a:srgbClr val="000000"/>
                </a:solidFill>
                <a:latin typeface="Arial" panose="020B0604020202020204" pitchFamily="34" charset="0"/>
                <a:ea typeface="+mj-ea"/>
                <a:cs typeface="Arial" panose="020B0604020202020204" pitchFamily="34" charset="0"/>
              </a:rPr>
              <a:t>손익계산서 수령</a:t>
            </a:r>
            <a:r>
              <a:rPr lang="en-US" altLang="ko-KR" sz="700" dirty="0">
                <a:solidFill>
                  <a:srgbClr val="000000"/>
                </a:solidFill>
                <a:latin typeface="Arial" panose="020B0604020202020204" pitchFamily="34" charset="0"/>
                <a:ea typeface="+mj-ea"/>
                <a:cs typeface="Arial" panose="020B0604020202020204" pitchFamily="34" charset="0"/>
              </a:rPr>
              <a:t> </a:t>
            </a:r>
          </a:p>
        </p:txBody>
      </p:sp>
      <p:sp>
        <p:nvSpPr>
          <p:cNvPr id="54" name="직사각형 53">
            <a:extLst>
              <a:ext uri="{FF2B5EF4-FFF2-40B4-BE49-F238E27FC236}">
                <a16:creationId xmlns:a16="http://schemas.microsoft.com/office/drawing/2014/main" id="{4CB55293-010B-4EE4-941E-506069DF6DE0}"/>
              </a:ext>
            </a:extLst>
          </p:cNvPr>
          <p:cNvSpPr/>
          <p:nvPr/>
        </p:nvSpPr>
        <p:spPr>
          <a:xfrm>
            <a:off x="955161" y="5634051"/>
            <a:ext cx="8523536" cy="658800"/>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171450" indent="-171450" defTabSz="781995" latinLnBrk="1">
              <a:buFont typeface="Wingdings" panose="05000000000000000000" pitchFamily="2" charset="2"/>
              <a:buChar char="ü"/>
              <a:defRPr/>
            </a:pPr>
            <a:r>
              <a:rPr lang="ko-KR" altLang="en-US" sz="800" dirty="0">
                <a:solidFill>
                  <a:srgbClr val="000000"/>
                </a:solidFill>
                <a:latin typeface="Arial" panose="020B0604020202020204" pitchFamily="34" charset="0"/>
                <a:ea typeface="+mj-ea"/>
                <a:cs typeface="Arial" panose="020B0604020202020204" pitchFamily="34" charset="0"/>
              </a:rPr>
              <a:t>회사 제시 자료 및 인터뷰를 통하여 </a:t>
            </a:r>
            <a:r>
              <a:rPr lang="en-US" altLang="ko-KR" sz="800" dirty="0">
                <a:solidFill>
                  <a:srgbClr val="000000"/>
                </a:solidFill>
                <a:latin typeface="Arial" panose="020B0604020202020204" pitchFamily="34" charset="0"/>
                <a:ea typeface="+mj-ea"/>
                <a:cs typeface="Arial" panose="020B0604020202020204" pitchFamily="34" charset="0"/>
              </a:rPr>
              <a:t>“</a:t>
            </a:r>
            <a:r>
              <a:rPr lang="ko-KR" altLang="en-US" sz="800" dirty="0" err="1">
                <a:solidFill>
                  <a:srgbClr val="000000"/>
                </a:solidFill>
                <a:latin typeface="Arial" panose="020B0604020202020204" pitchFamily="34" charset="0"/>
                <a:ea typeface="+mj-ea"/>
                <a:cs typeface="Arial" panose="020B0604020202020204" pitchFamily="34" charset="0"/>
              </a:rPr>
              <a:t>매체비</a:t>
            </a:r>
            <a:r>
              <a:rPr lang="en-US" altLang="ko-KR" sz="800" dirty="0">
                <a:solidFill>
                  <a:srgbClr val="000000"/>
                </a:solidFill>
                <a:latin typeface="Arial" panose="020B0604020202020204" pitchFamily="34" charset="0"/>
                <a:ea typeface="+mj-ea"/>
                <a:cs typeface="Arial" panose="020B0604020202020204" pitchFamily="34" charset="0"/>
              </a:rPr>
              <a:t>“ </a:t>
            </a:r>
            <a:r>
              <a:rPr lang="ko-KR" altLang="en-US" sz="800" dirty="0">
                <a:solidFill>
                  <a:srgbClr val="000000"/>
                </a:solidFill>
                <a:latin typeface="Arial" panose="020B0604020202020204" pitchFamily="34" charset="0"/>
                <a:ea typeface="+mj-ea"/>
                <a:cs typeface="Arial" panose="020B0604020202020204" pitchFamily="34" charset="0"/>
              </a:rPr>
              <a:t>매출액 및 매출원가를 동시에 제거하여 </a:t>
            </a:r>
            <a:r>
              <a:rPr lang="en-US" altLang="ko-KR" sz="800" dirty="0">
                <a:solidFill>
                  <a:srgbClr val="000000"/>
                </a:solidFill>
                <a:latin typeface="Arial" panose="020B0604020202020204" pitchFamily="34" charset="0"/>
                <a:ea typeface="+mj-ea"/>
                <a:cs typeface="Arial" panose="020B0604020202020204" pitchFamily="34" charset="0"/>
              </a:rPr>
              <a:t>Adjusted pro-forma PL</a:t>
            </a:r>
            <a:r>
              <a:rPr lang="ko-KR" altLang="en-US" sz="800" dirty="0">
                <a:solidFill>
                  <a:srgbClr val="000000"/>
                </a:solidFill>
                <a:latin typeface="Arial" panose="020B0604020202020204" pitchFamily="34" charset="0"/>
                <a:ea typeface="+mj-ea"/>
                <a:cs typeface="Arial" panose="020B0604020202020204" pitchFamily="34" charset="0"/>
              </a:rPr>
              <a:t>을 작성함 </a:t>
            </a:r>
            <a:endParaRPr lang="en-US" altLang="ko-KR" sz="800" dirty="0">
              <a:solidFill>
                <a:srgbClr val="000000"/>
              </a:solidFill>
              <a:latin typeface="Arial" panose="020B0604020202020204" pitchFamily="34" charset="0"/>
              <a:ea typeface="+mj-ea"/>
              <a:cs typeface="Arial" panose="020B0604020202020204" pitchFamily="34" charset="0"/>
            </a:endParaRPr>
          </a:p>
          <a:p>
            <a:pPr marL="171450" indent="-171450" defTabSz="781995" latinLnBrk="1">
              <a:buFont typeface="Wingdings" panose="05000000000000000000" pitchFamily="2" charset="2"/>
              <a:buChar char="ü"/>
              <a:defRPr/>
            </a:pPr>
            <a:r>
              <a:rPr lang="en-US" altLang="ko-KR" sz="800" b="1" i="1" u="sng" dirty="0">
                <a:solidFill>
                  <a:srgbClr val="000000"/>
                </a:solidFill>
                <a:latin typeface="Arial" panose="020B0604020202020204" pitchFamily="34" charset="0"/>
                <a:ea typeface="+mj-ea"/>
                <a:cs typeface="Arial" panose="020B0604020202020204" pitchFamily="34" charset="0"/>
              </a:rPr>
              <a:t>Limitation 1</a:t>
            </a:r>
            <a:r>
              <a:rPr lang="en-US" altLang="ko-KR" sz="800" dirty="0">
                <a:solidFill>
                  <a:srgbClr val="000000"/>
                </a:solidFill>
                <a:latin typeface="Arial" panose="020B0604020202020204" pitchFamily="34" charset="0"/>
                <a:ea typeface="+mj-ea"/>
                <a:cs typeface="Arial" panose="020B0604020202020204" pitchFamily="34" charset="0"/>
              </a:rPr>
              <a:t> : </a:t>
            </a:r>
            <a:r>
              <a:rPr lang="ko-KR" altLang="en-US" sz="800" dirty="0">
                <a:solidFill>
                  <a:srgbClr val="000000"/>
                </a:solidFill>
                <a:latin typeface="Arial" panose="020B0604020202020204" pitchFamily="34" charset="0"/>
                <a:ea typeface="+mj-ea"/>
                <a:cs typeface="Arial" panose="020B0604020202020204" pitchFamily="34" charset="0"/>
              </a:rPr>
              <a:t>매체대행 계약 건 별 총액</a:t>
            </a:r>
            <a:r>
              <a:rPr lang="en-US" altLang="ko-KR" sz="800" dirty="0">
                <a:solidFill>
                  <a:srgbClr val="000000"/>
                </a:solidFill>
                <a:latin typeface="Arial" panose="020B0604020202020204" pitchFamily="34" charset="0"/>
                <a:ea typeface="+mj-ea"/>
                <a:cs typeface="Arial" panose="020B0604020202020204" pitchFamily="34" charset="0"/>
              </a:rPr>
              <a:t>/</a:t>
            </a:r>
            <a:r>
              <a:rPr lang="ko-KR" altLang="en-US" sz="800" dirty="0" err="1">
                <a:solidFill>
                  <a:srgbClr val="000000"/>
                </a:solidFill>
                <a:latin typeface="Arial" panose="020B0604020202020204" pitchFamily="34" charset="0"/>
                <a:ea typeface="+mj-ea"/>
                <a:cs typeface="Arial" panose="020B0604020202020204" pitchFamily="34" charset="0"/>
              </a:rPr>
              <a:t>순액</a:t>
            </a:r>
            <a:r>
              <a:rPr lang="ko-KR" altLang="en-US" sz="800" dirty="0">
                <a:solidFill>
                  <a:srgbClr val="000000"/>
                </a:solidFill>
                <a:latin typeface="Arial" panose="020B0604020202020204" pitchFamily="34" charset="0"/>
                <a:ea typeface="+mj-ea"/>
                <a:cs typeface="Arial" panose="020B0604020202020204" pitchFamily="34" charset="0"/>
              </a:rPr>
              <a:t> 여부가 감사인에게 소명되지 못한 상황 하에서</a:t>
            </a:r>
            <a:r>
              <a:rPr lang="en-US" altLang="ko-KR" sz="800" dirty="0">
                <a:solidFill>
                  <a:srgbClr val="000000"/>
                </a:solidFill>
                <a:latin typeface="Arial" panose="020B0604020202020204" pitchFamily="34" charset="0"/>
                <a:ea typeface="+mj-ea"/>
                <a:cs typeface="Arial" panose="020B0604020202020204" pitchFamily="34" charset="0"/>
              </a:rPr>
              <a:t>, KPMG</a:t>
            </a:r>
            <a:r>
              <a:rPr lang="ko-KR" altLang="en-US" sz="800" dirty="0">
                <a:solidFill>
                  <a:srgbClr val="000000"/>
                </a:solidFill>
                <a:latin typeface="Arial" panose="020B0604020202020204" pitchFamily="34" charset="0"/>
                <a:ea typeface="+mj-ea"/>
                <a:cs typeface="Arial" panose="020B0604020202020204" pitchFamily="34" charset="0"/>
              </a:rPr>
              <a:t>는 회사 및 매각자문사 인터뷰를 참고하여 매출 및 매출원가로 동시에 인식된 </a:t>
            </a:r>
            <a:r>
              <a:rPr lang="ko-KR" altLang="en-US" sz="800" dirty="0" err="1">
                <a:solidFill>
                  <a:srgbClr val="000000"/>
                </a:solidFill>
                <a:latin typeface="Arial" panose="020B0604020202020204" pitchFamily="34" charset="0"/>
                <a:ea typeface="+mj-ea"/>
                <a:cs typeface="Arial" panose="020B0604020202020204" pitchFamily="34" charset="0"/>
              </a:rPr>
              <a:t>매체비</a:t>
            </a:r>
            <a:r>
              <a:rPr lang="ko-KR" altLang="en-US" sz="800" dirty="0">
                <a:solidFill>
                  <a:srgbClr val="000000"/>
                </a:solidFill>
                <a:latin typeface="Arial" panose="020B0604020202020204" pitchFamily="34" charset="0"/>
                <a:ea typeface="+mj-ea"/>
                <a:cs typeface="Arial" panose="020B0604020202020204" pitchFamily="34" charset="0"/>
              </a:rPr>
              <a:t> 세금계산서 발행 금액을 각각 매출 및 매출원가에서 제거 하였음       </a:t>
            </a:r>
            <a:endParaRPr lang="en-US" altLang="ko-KR" sz="800" dirty="0">
              <a:solidFill>
                <a:srgbClr val="000000"/>
              </a:solidFill>
              <a:latin typeface="Arial" panose="020B0604020202020204" pitchFamily="34" charset="0"/>
              <a:ea typeface="+mj-ea"/>
              <a:cs typeface="Arial" panose="020B0604020202020204" pitchFamily="34" charset="0"/>
            </a:endParaRPr>
          </a:p>
          <a:p>
            <a:pPr marL="171450" indent="-171450" defTabSz="781995" latinLnBrk="1">
              <a:buFont typeface="Wingdings" panose="05000000000000000000" pitchFamily="2" charset="2"/>
              <a:buChar char="ü"/>
              <a:defRPr/>
            </a:pPr>
            <a:r>
              <a:rPr lang="en-US" altLang="ko-KR" sz="800" b="1" i="1" u="sng" dirty="0">
                <a:solidFill>
                  <a:srgbClr val="000000"/>
                </a:solidFill>
                <a:latin typeface="Arial" panose="020B0604020202020204" pitchFamily="34" charset="0"/>
                <a:ea typeface="+mj-ea"/>
                <a:cs typeface="Arial" panose="020B0604020202020204" pitchFamily="34" charset="0"/>
              </a:rPr>
              <a:t>Limitation 2</a:t>
            </a:r>
            <a:r>
              <a:rPr lang="en-US" altLang="ko-KR" sz="800" dirty="0">
                <a:solidFill>
                  <a:srgbClr val="000000"/>
                </a:solidFill>
                <a:latin typeface="Arial" panose="020B0604020202020204" pitchFamily="34" charset="0"/>
                <a:ea typeface="+mj-ea"/>
                <a:cs typeface="Arial" panose="020B0604020202020204" pitchFamily="34" charset="0"/>
              </a:rPr>
              <a:t> : </a:t>
            </a:r>
            <a:r>
              <a:rPr lang="ko-KR" altLang="en-US" sz="800" dirty="0">
                <a:solidFill>
                  <a:srgbClr val="000000"/>
                </a:solidFill>
                <a:latin typeface="Arial" panose="020B0604020202020204" pitchFamily="34" charset="0"/>
                <a:ea typeface="+mj-ea"/>
                <a:cs typeface="Arial" panose="020B0604020202020204" pitchFamily="34" charset="0"/>
              </a:rPr>
              <a:t>일부 매체 대행 용역에서 제작비 및 매체비를 월별로 하나의 세금계산서를 발행하여 청구</a:t>
            </a:r>
            <a:r>
              <a:rPr lang="en-US" altLang="ko-KR" sz="800" dirty="0">
                <a:solidFill>
                  <a:srgbClr val="000000"/>
                </a:solidFill>
                <a:latin typeface="Arial" panose="020B0604020202020204" pitchFamily="34" charset="0"/>
                <a:ea typeface="+mj-ea"/>
                <a:cs typeface="Arial" panose="020B0604020202020204" pitchFamily="34" charset="0"/>
              </a:rPr>
              <a:t>, </a:t>
            </a:r>
            <a:r>
              <a:rPr lang="ko-KR" altLang="en-US" sz="800" dirty="0">
                <a:solidFill>
                  <a:srgbClr val="000000"/>
                </a:solidFill>
                <a:latin typeface="Arial" panose="020B0604020202020204" pitchFamily="34" charset="0"/>
                <a:ea typeface="+mj-ea"/>
                <a:cs typeface="Arial" panose="020B0604020202020204" pitchFamily="34" charset="0"/>
              </a:rPr>
              <a:t>매출로 인식함</a:t>
            </a:r>
            <a:r>
              <a:rPr lang="en-US" altLang="ko-KR" sz="800" dirty="0">
                <a:solidFill>
                  <a:srgbClr val="000000"/>
                </a:solidFill>
                <a:latin typeface="Arial" panose="020B0604020202020204" pitchFamily="34" charset="0"/>
                <a:ea typeface="+mj-ea"/>
                <a:cs typeface="Arial" panose="020B0604020202020204" pitchFamily="34" charset="0"/>
              </a:rPr>
              <a:t>. </a:t>
            </a:r>
            <a:r>
              <a:rPr lang="ko-KR" altLang="en-US" sz="800" dirty="0">
                <a:solidFill>
                  <a:srgbClr val="000000"/>
                </a:solidFill>
                <a:latin typeface="Arial" panose="020B0604020202020204" pitchFamily="34" charset="0"/>
                <a:ea typeface="+mj-ea"/>
                <a:cs typeface="Arial" panose="020B0604020202020204" pitchFamily="34" charset="0"/>
              </a:rPr>
              <a:t>이에 따라 조정액에 일부 제작매출 및 제작매출원가가 혼재 되어 있을 여지 존재</a:t>
            </a:r>
            <a:endParaRPr lang="en-US" altLang="ko-KR" sz="800" dirty="0">
              <a:solidFill>
                <a:srgbClr val="000000"/>
              </a:solidFill>
              <a:latin typeface="Arial" panose="020B0604020202020204" pitchFamily="34" charset="0"/>
              <a:ea typeface="+mj-ea"/>
              <a:cs typeface="Arial" panose="020B0604020202020204" pitchFamily="34" charset="0"/>
            </a:endParaRPr>
          </a:p>
        </p:txBody>
      </p:sp>
      <p:sp>
        <p:nvSpPr>
          <p:cNvPr id="56" name="직사각형 227">
            <a:extLst>
              <a:ext uri="{FF2B5EF4-FFF2-40B4-BE49-F238E27FC236}">
                <a16:creationId xmlns:a16="http://schemas.microsoft.com/office/drawing/2014/main" id="{FEDC35B9-21BD-4087-AAFB-30C081AC14B6}"/>
              </a:ext>
            </a:extLst>
          </p:cNvPr>
          <p:cNvSpPr/>
          <p:nvPr/>
        </p:nvSpPr>
        <p:spPr bwMode="auto">
          <a:xfrm>
            <a:off x="467999" y="5634050"/>
            <a:ext cx="432115" cy="658799"/>
          </a:xfrm>
          <a:prstGeom prst="rect">
            <a:avLst/>
          </a:prstGeom>
          <a:solidFill>
            <a:srgbClr val="0D8180"/>
          </a:solidFill>
          <a:ln w="6350"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defTabSz="781995" latinLnBrk="1">
              <a:defRPr/>
            </a:pPr>
            <a:r>
              <a:rPr lang="ko-KR" altLang="en-US" sz="800" b="1" dirty="0">
                <a:solidFill>
                  <a:prstClr val="white"/>
                </a:solidFill>
                <a:latin typeface="Arial" panose="020B0604020202020204" pitchFamily="34" charset="0"/>
                <a:ea typeface="+mj-ea"/>
                <a:cs typeface="Arial" panose="020B0604020202020204" pitchFamily="34" charset="0"/>
              </a:rPr>
              <a:t>분석</a:t>
            </a:r>
            <a:endParaRPr lang="en-US" altLang="ko-KR" sz="800" b="1" dirty="0">
              <a:solidFill>
                <a:prstClr val="white"/>
              </a:solidFill>
              <a:latin typeface="Arial" panose="020B0604020202020204" pitchFamily="34" charset="0"/>
              <a:ea typeface="+mj-ea"/>
              <a:cs typeface="Arial" panose="020B0604020202020204" pitchFamily="34" charset="0"/>
            </a:endParaRPr>
          </a:p>
          <a:p>
            <a:pPr algn="ctr" defTabSz="781995" latinLnBrk="1">
              <a:defRPr/>
            </a:pPr>
            <a:r>
              <a:rPr lang="ko-KR" altLang="en-US" sz="800" b="1" dirty="0">
                <a:solidFill>
                  <a:prstClr val="white"/>
                </a:solidFill>
                <a:latin typeface="Arial" panose="020B0604020202020204" pitchFamily="34" charset="0"/>
                <a:ea typeface="+mj-ea"/>
                <a:cs typeface="Arial" panose="020B0604020202020204" pitchFamily="34" charset="0"/>
              </a:rPr>
              <a:t>대상</a:t>
            </a:r>
            <a:endParaRPr lang="en-US" altLang="ko-KR" sz="800" b="1" dirty="0">
              <a:solidFill>
                <a:prstClr val="white"/>
              </a:solidFill>
              <a:latin typeface="Arial" panose="020B0604020202020204" pitchFamily="34" charset="0"/>
              <a:ea typeface="+mj-ea"/>
              <a:cs typeface="Arial" panose="020B0604020202020204" pitchFamily="34" charset="0"/>
            </a:endParaRPr>
          </a:p>
          <a:p>
            <a:pPr algn="ctr" defTabSz="781995" latinLnBrk="1">
              <a:defRPr/>
            </a:pPr>
            <a:r>
              <a:rPr lang="ko-KR" altLang="en-US" sz="800" b="1" dirty="0">
                <a:solidFill>
                  <a:prstClr val="white"/>
                </a:solidFill>
                <a:latin typeface="Arial" panose="020B0604020202020204" pitchFamily="34" charset="0"/>
                <a:ea typeface="+mj-ea"/>
                <a:cs typeface="Arial" panose="020B0604020202020204" pitchFamily="34" charset="0"/>
              </a:rPr>
              <a:t>정의</a:t>
            </a:r>
            <a:endParaRPr lang="en-US" altLang="ko-KR" sz="800" b="1" dirty="0">
              <a:solidFill>
                <a:prstClr val="white"/>
              </a:solidFill>
              <a:latin typeface="Arial" panose="020B0604020202020204" pitchFamily="34" charset="0"/>
              <a:ea typeface="+mj-ea"/>
              <a:cs typeface="Arial" panose="020B0604020202020204" pitchFamily="34" charset="0"/>
            </a:endParaRPr>
          </a:p>
        </p:txBody>
      </p:sp>
      <p:sp>
        <p:nvSpPr>
          <p:cNvPr id="39" name="제목 2">
            <a:extLst>
              <a:ext uri="{FF2B5EF4-FFF2-40B4-BE49-F238E27FC236}">
                <a16:creationId xmlns:a16="http://schemas.microsoft.com/office/drawing/2014/main" id="{47B9986C-475F-4954-A3AD-62652C676F1E}"/>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400" b="1" dirty="0">
                <a:solidFill>
                  <a:srgbClr val="00338D"/>
                </a:solidFill>
                <a:latin typeface="KPMG Extralight" panose="020B0303030202040204" pitchFamily="34" charset="0"/>
              </a:rPr>
              <a:t>Basis of Preparation</a:t>
            </a:r>
          </a:p>
        </p:txBody>
      </p:sp>
      <p:sp>
        <p:nvSpPr>
          <p:cNvPr id="43" name="제목 2">
            <a:extLst>
              <a:ext uri="{FF2B5EF4-FFF2-40B4-BE49-F238E27FC236}">
                <a16:creationId xmlns:a16="http://schemas.microsoft.com/office/drawing/2014/main" id="{5CBA3755-1527-4E67-BF60-2F3861147B1A}"/>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ea typeface="맑은 고딕" panose="020B0503020000020004" pitchFamily="50" charset="-127"/>
              </a:rPr>
              <a:t>Key Finding Summary</a:t>
            </a:r>
          </a:p>
        </p:txBody>
      </p:sp>
      <p:sp>
        <p:nvSpPr>
          <p:cNvPr id="48" name="갈매기형 수장 96">
            <a:extLst>
              <a:ext uri="{FF2B5EF4-FFF2-40B4-BE49-F238E27FC236}">
                <a16:creationId xmlns:a16="http://schemas.microsoft.com/office/drawing/2014/main" id="{57464935-07D6-4331-B07F-CB1662C04294}"/>
              </a:ext>
            </a:extLst>
          </p:cNvPr>
          <p:cNvSpPr/>
          <p:nvPr/>
        </p:nvSpPr>
        <p:spPr bwMode="auto">
          <a:xfrm>
            <a:off x="955161" y="1252560"/>
            <a:ext cx="2827885" cy="197911"/>
          </a:xfrm>
          <a:prstGeom prst="chevron">
            <a:avLst/>
          </a:prstGeom>
          <a:solidFill>
            <a:srgbClr val="0091DA"/>
          </a:solidFill>
          <a:ln w="6350" cap="flat" cmpd="sng" algn="ctr">
            <a:noFill/>
            <a:prstDash val="solid"/>
            <a:round/>
            <a:headEnd type="none" w="med" len="med"/>
            <a:tailEnd type="none" w="med" len="med"/>
          </a:ln>
          <a:effectLst/>
        </p:spPr>
        <p:txBody>
          <a:bodyPr lIns="30788" tIns="30788" rIns="30788" bIns="30788" anchor="ctr"/>
          <a:lstStyle/>
          <a:p>
            <a:pPr algn="ctr" defTabSz="781986" fontAlgn="base">
              <a:spcBef>
                <a:spcPct val="0"/>
              </a:spcBef>
              <a:spcAft>
                <a:spcPct val="0"/>
              </a:spcAft>
              <a:buClr>
                <a:srgbClr val="99CC00"/>
              </a:buClr>
              <a:tabLst>
                <a:tab pos="228079" algn="l"/>
              </a:tabLst>
              <a:defRPr/>
            </a:pPr>
            <a:r>
              <a:rPr lang="en-US" altLang="ko-KR" sz="1000" b="1" dirty="0">
                <a:solidFill>
                  <a:srgbClr val="FFFFFF"/>
                </a:solidFill>
                <a:latin typeface="Arial" panose="020B0604020202020204" pitchFamily="34" charset="0"/>
                <a:ea typeface="+mj-ea"/>
                <a:cs typeface="Arial" panose="020B0604020202020204" pitchFamily="34" charset="0"/>
              </a:rPr>
              <a:t>As-is PL</a:t>
            </a:r>
          </a:p>
        </p:txBody>
      </p:sp>
      <p:sp>
        <p:nvSpPr>
          <p:cNvPr id="59" name="갈매기형 수장 96">
            <a:extLst>
              <a:ext uri="{FF2B5EF4-FFF2-40B4-BE49-F238E27FC236}">
                <a16:creationId xmlns:a16="http://schemas.microsoft.com/office/drawing/2014/main" id="{AFAE40AE-5C20-4ED4-B921-4AFF33E1E1AC}"/>
              </a:ext>
            </a:extLst>
          </p:cNvPr>
          <p:cNvSpPr/>
          <p:nvPr/>
        </p:nvSpPr>
        <p:spPr bwMode="auto">
          <a:xfrm>
            <a:off x="6727898" y="1252560"/>
            <a:ext cx="2812977" cy="197911"/>
          </a:xfrm>
          <a:prstGeom prst="chevron">
            <a:avLst/>
          </a:prstGeom>
          <a:solidFill>
            <a:srgbClr val="470A68"/>
          </a:solidFill>
          <a:ln w="6350" cap="flat" cmpd="sng" algn="ctr">
            <a:noFill/>
            <a:prstDash val="solid"/>
            <a:round/>
            <a:headEnd type="none" w="med" len="med"/>
            <a:tailEnd type="none" w="med" len="med"/>
          </a:ln>
          <a:effectLst/>
        </p:spPr>
        <p:txBody>
          <a:bodyPr lIns="30788" tIns="30788" rIns="30788" bIns="30788" anchor="ctr"/>
          <a:lstStyle/>
          <a:p>
            <a:pPr algn="ctr" defTabSz="781986" fontAlgn="base">
              <a:spcBef>
                <a:spcPct val="0"/>
              </a:spcBef>
              <a:spcAft>
                <a:spcPct val="0"/>
              </a:spcAft>
              <a:buClr>
                <a:srgbClr val="99CC00"/>
              </a:buClr>
              <a:tabLst>
                <a:tab pos="228079" algn="l"/>
              </a:tabLst>
              <a:defRPr/>
            </a:pPr>
            <a:r>
              <a:rPr lang="en-US" altLang="ko-KR" sz="1000" b="1" dirty="0">
                <a:solidFill>
                  <a:srgbClr val="FFFFFF"/>
                </a:solidFill>
                <a:latin typeface="Arial" panose="020B0604020202020204" pitchFamily="34" charset="0"/>
                <a:ea typeface="+mj-ea"/>
                <a:cs typeface="Arial" panose="020B0604020202020204" pitchFamily="34" charset="0"/>
              </a:rPr>
              <a:t>Adjusted pro-forma PL</a:t>
            </a:r>
          </a:p>
        </p:txBody>
      </p:sp>
      <p:sp>
        <p:nvSpPr>
          <p:cNvPr id="60" name="모서리가 둥근 직사각형 303">
            <a:extLst>
              <a:ext uri="{FF2B5EF4-FFF2-40B4-BE49-F238E27FC236}">
                <a16:creationId xmlns:a16="http://schemas.microsoft.com/office/drawing/2014/main" id="{A078A1A6-6590-448F-A107-CAC5F8312E43}"/>
              </a:ext>
            </a:extLst>
          </p:cNvPr>
          <p:cNvSpPr>
            <a:spLocks noChangeArrowheads="1"/>
          </p:cNvSpPr>
          <p:nvPr/>
        </p:nvSpPr>
        <p:spPr bwMode="auto">
          <a:xfrm>
            <a:off x="457468" y="4654643"/>
            <a:ext cx="432115" cy="936000"/>
          </a:xfrm>
          <a:prstGeom prst="roundRect">
            <a:avLst>
              <a:gd name="adj" fmla="val 0"/>
            </a:avLst>
          </a:prstGeom>
          <a:solidFill>
            <a:srgbClr val="470A68"/>
          </a:solidFill>
          <a:ln w="19050" algn="ctr">
            <a:noFill/>
            <a:miter lim="800000"/>
            <a:headEnd/>
            <a:tailEnd/>
          </a:ln>
        </p:spPr>
        <p:txBody>
          <a:bodyPr wrap="square" lIns="36000" tIns="36000" rIns="36000" bIns="36000" rtlCol="0" anchor="ctr"/>
          <a:lstStyle/>
          <a:p>
            <a:pPr algn="ctr" defTabSz="673454">
              <a:lnSpc>
                <a:spcPct val="106000"/>
              </a:lnSpc>
            </a:pPr>
            <a:r>
              <a:rPr lang="ko-KR" altLang="en-US" sz="700" b="1" dirty="0">
                <a:solidFill>
                  <a:prstClr val="white"/>
                </a:solidFill>
                <a:latin typeface="Arial" panose="020B0604020202020204" pitchFamily="34" charset="0"/>
                <a:ea typeface="+mj-ea"/>
                <a:cs typeface="Arial" panose="020B0604020202020204" pitchFamily="34" charset="0"/>
              </a:rPr>
              <a:t>절차</a:t>
            </a:r>
            <a:endParaRPr lang="en-US" altLang="ko-KR" sz="700" b="1" dirty="0">
              <a:solidFill>
                <a:prstClr val="white"/>
              </a:solidFill>
              <a:latin typeface="Arial" panose="020B0604020202020204" pitchFamily="34" charset="0"/>
              <a:ea typeface="+mj-ea"/>
              <a:cs typeface="Arial" panose="020B0604020202020204" pitchFamily="34" charset="0"/>
            </a:endParaRPr>
          </a:p>
        </p:txBody>
      </p:sp>
      <p:sp>
        <p:nvSpPr>
          <p:cNvPr id="61" name="갈매기형 수장 96">
            <a:extLst>
              <a:ext uri="{FF2B5EF4-FFF2-40B4-BE49-F238E27FC236}">
                <a16:creationId xmlns:a16="http://schemas.microsoft.com/office/drawing/2014/main" id="{69AF92DB-67C0-4062-93CE-ACBD71FFB978}"/>
              </a:ext>
            </a:extLst>
          </p:cNvPr>
          <p:cNvSpPr/>
          <p:nvPr/>
        </p:nvSpPr>
        <p:spPr bwMode="auto">
          <a:xfrm>
            <a:off x="3802987" y="1252560"/>
            <a:ext cx="2860022" cy="197911"/>
          </a:xfrm>
          <a:prstGeom prst="chevron">
            <a:avLst/>
          </a:prstGeom>
          <a:solidFill>
            <a:srgbClr val="009A44"/>
          </a:solidFill>
          <a:ln w="6350" cap="flat" cmpd="sng" algn="ctr">
            <a:noFill/>
            <a:prstDash val="solid"/>
            <a:round/>
            <a:headEnd type="none" w="med" len="med"/>
            <a:tailEnd type="none" w="med" len="med"/>
          </a:ln>
          <a:effectLst/>
        </p:spPr>
        <p:txBody>
          <a:bodyPr lIns="30788" tIns="30788" rIns="30788" bIns="30788" anchor="ctr"/>
          <a:lstStyle/>
          <a:p>
            <a:pPr algn="ctr" defTabSz="781986" fontAlgn="base">
              <a:spcBef>
                <a:spcPct val="0"/>
              </a:spcBef>
              <a:spcAft>
                <a:spcPct val="0"/>
              </a:spcAft>
              <a:buClr>
                <a:srgbClr val="99CC00"/>
              </a:buClr>
              <a:tabLst>
                <a:tab pos="228079" algn="l"/>
              </a:tabLst>
              <a:defRPr/>
            </a:pPr>
            <a:r>
              <a:rPr lang="en-US" altLang="ko-KR" sz="1000" b="1" dirty="0">
                <a:solidFill>
                  <a:srgbClr val="FFFFFF"/>
                </a:solidFill>
                <a:latin typeface="Arial" panose="020B0604020202020204" pitchFamily="34" charset="0"/>
                <a:ea typeface="+mj-ea"/>
                <a:cs typeface="Arial" panose="020B0604020202020204" pitchFamily="34" charset="0"/>
              </a:rPr>
              <a:t>Pro-forma PL</a:t>
            </a:r>
          </a:p>
        </p:txBody>
      </p:sp>
      <p:graphicFrame>
        <p:nvGraphicFramePr>
          <p:cNvPr id="62" name="표 61">
            <a:extLst>
              <a:ext uri="{FF2B5EF4-FFF2-40B4-BE49-F238E27FC236}">
                <a16:creationId xmlns:a16="http://schemas.microsoft.com/office/drawing/2014/main" id="{AFC5C1C8-A3FF-481C-850A-8867E34FA340}"/>
              </a:ext>
            </a:extLst>
          </p:cNvPr>
          <p:cNvGraphicFramePr>
            <a:graphicFrameLocks noGrp="1"/>
          </p:cNvGraphicFramePr>
          <p:nvPr>
            <p:extLst>
              <p:ext uri="{D42A27DB-BD31-4B8C-83A1-F6EECF244321}">
                <p14:modId xmlns:p14="http://schemas.microsoft.com/office/powerpoint/2010/main" val="1614550236"/>
              </p:ext>
            </p:extLst>
          </p:nvPr>
        </p:nvGraphicFramePr>
        <p:xfrm>
          <a:off x="955161" y="1521093"/>
          <a:ext cx="2750800" cy="3024000"/>
        </p:xfrm>
        <a:graphic>
          <a:graphicData uri="http://schemas.openxmlformats.org/drawingml/2006/table">
            <a:tbl>
              <a:tblPr/>
              <a:tblGrid>
                <a:gridCol w="97400">
                  <a:extLst>
                    <a:ext uri="{9D8B030D-6E8A-4147-A177-3AD203B41FA5}">
                      <a16:colId xmlns:a16="http://schemas.microsoft.com/office/drawing/2014/main" val="2737023567"/>
                    </a:ext>
                  </a:extLst>
                </a:gridCol>
                <a:gridCol w="97400">
                  <a:extLst>
                    <a:ext uri="{9D8B030D-6E8A-4147-A177-3AD203B41FA5}">
                      <a16:colId xmlns:a16="http://schemas.microsoft.com/office/drawing/2014/main" val="4050549574"/>
                    </a:ext>
                  </a:extLst>
                </a:gridCol>
                <a:gridCol w="396000">
                  <a:extLst>
                    <a:ext uri="{9D8B030D-6E8A-4147-A177-3AD203B41FA5}">
                      <a16:colId xmlns:a16="http://schemas.microsoft.com/office/drawing/2014/main" val="566666630"/>
                    </a:ext>
                  </a:extLst>
                </a:gridCol>
                <a:gridCol w="432000">
                  <a:extLst>
                    <a:ext uri="{9D8B030D-6E8A-4147-A177-3AD203B41FA5}">
                      <a16:colId xmlns:a16="http://schemas.microsoft.com/office/drawing/2014/main" val="2956755547"/>
                    </a:ext>
                  </a:extLst>
                </a:gridCol>
                <a:gridCol w="432000">
                  <a:extLst>
                    <a:ext uri="{9D8B030D-6E8A-4147-A177-3AD203B41FA5}">
                      <a16:colId xmlns:a16="http://schemas.microsoft.com/office/drawing/2014/main" val="139272825"/>
                    </a:ext>
                  </a:extLst>
                </a:gridCol>
                <a:gridCol w="432000">
                  <a:extLst>
                    <a:ext uri="{9D8B030D-6E8A-4147-A177-3AD203B41FA5}">
                      <a16:colId xmlns:a16="http://schemas.microsoft.com/office/drawing/2014/main" val="2234621626"/>
                    </a:ext>
                  </a:extLst>
                </a:gridCol>
                <a:gridCol w="432000">
                  <a:extLst>
                    <a:ext uri="{9D8B030D-6E8A-4147-A177-3AD203B41FA5}">
                      <a16:colId xmlns:a16="http://schemas.microsoft.com/office/drawing/2014/main" val="2465283938"/>
                    </a:ext>
                  </a:extLst>
                </a:gridCol>
                <a:gridCol w="432000">
                  <a:extLst>
                    <a:ext uri="{9D8B030D-6E8A-4147-A177-3AD203B41FA5}">
                      <a16:colId xmlns:a16="http://schemas.microsoft.com/office/drawing/2014/main" val="1367837210"/>
                    </a:ext>
                  </a:extLst>
                </a:gridCol>
              </a:tblGrid>
              <a:tr h="144000">
                <a:tc gridSpan="5">
                  <a:txBody>
                    <a:bodyPr/>
                    <a:lstStyle/>
                    <a:p>
                      <a:pPr algn="l" rtl="0" fontAlgn="ctr"/>
                      <a:r>
                        <a:rPr lang="en-US" sz="800" b="1" i="0" u="none" strike="noStrike" dirty="0">
                          <a:solidFill>
                            <a:srgbClr val="FFFFFF"/>
                          </a:solidFill>
                          <a:effectLst/>
                          <a:latin typeface="Arial" panose="020B0604020202020204" pitchFamily="34" charset="0"/>
                          <a:ea typeface="맑은 고딕" panose="020B0503020000020004" pitchFamily="50" charset="-127"/>
                        </a:rPr>
                        <a:t>As-is PL</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l"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800" b="1" i="0" u="none" strike="noStrike">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800" b="1" i="0" u="none" strike="noStrike">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1872556090"/>
                  </a:ext>
                </a:extLst>
              </a:tr>
              <a:tr h="14400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rPr>
                        <a:t>FY17</a:t>
                      </a:r>
                    </a:p>
                  </a:txBody>
                  <a:tcPr marL="36000" marR="36000" marT="0" marB="0" anchor="ctr">
                    <a:lnL>
                      <a:noFill/>
                    </a:lnL>
                    <a:lnR>
                      <a:noFill/>
                    </a:lnR>
                    <a:lnT>
                      <a:noFill/>
                    </a:lnT>
                    <a:lnB>
                      <a:noFill/>
                    </a:lnB>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rPr>
                        <a:t>FY18</a:t>
                      </a:r>
                    </a:p>
                  </a:txBody>
                  <a:tcPr marL="36000" marR="36000" marT="0" marB="0" anchor="ctr">
                    <a:lnL>
                      <a:noFill/>
                    </a:lnL>
                    <a:lnR>
                      <a:noFill/>
                    </a:lnR>
                    <a:lnT>
                      <a:noFill/>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FY19</a:t>
                      </a:r>
                    </a:p>
                  </a:txBody>
                  <a:tcPr marL="36000" marR="36000" marT="0" marB="0" anchor="ctr">
                    <a:lnL>
                      <a:noFill/>
                    </a:lnL>
                    <a:lnR>
                      <a:noFill/>
                    </a:lnR>
                    <a:lnT>
                      <a:noFill/>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FY20</a:t>
                      </a:r>
                    </a:p>
                  </a:txBody>
                  <a:tcPr marL="36000" marR="36000" marT="0" marB="0" anchor="ctr">
                    <a:lnL>
                      <a:noFill/>
                    </a:lnL>
                    <a:lnR>
                      <a:noFill/>
                    </a:lnR>
                    <a:lnT>
                      <a:noFill/>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FY21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311576310"/>
                  </a:ext>
                </a:extLst>
              </a:tr>
              <a:tr h="144000">
                <a:tc gridSpan="3">
                  <a:txBody>
                    <a:bodyPr/>
                    <a:lstStyle/>
                    <a:p>
                      <a:pPr algn="l" rtl="0" fontAlgn="ctr"/>
                      <a:r>
                        <a:rPr lang="en-US" sz="800" b="0" i="0" u="none" strike="noStrike" dirty="0">
                          <a:solidFill>
                            <a:srgbClr val="000000"/>
                          </a:solidFill>
                          <a:effectLst/>
                          <a:latin typeface="Arial" panose="020B0604020202020204" pitchFamily="34" charset="0"/>
                          <a:ea typeface="맑은 고딕" panose="020B0503020000020004" pitchFamily="50" charset="-127"/>
                        </a:rPr>
                        <a:t>KRW m</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algn="l"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114838858"/>
                  </a:ext>
                </a:extLst>
              </a:tr>
              <a:tr h="129600">
                <a:tc gridSpan="3">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매출액</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6,134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9,537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18,212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19,480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32,063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noFill/>
                  </a:tcPr>
                </a:tc>
                <a:extLst>
                  <a:ext uri="{0D108BD9-81ED-4DB2-BD59-A6C34878D82A}">
                    <a16:rowId xmlns:a16="http://schemas.microsoft.com/office/drawing/2014/main" val="1519476335"/>
                  </a:ext>
                </a:extLst>
              </a:tr>
              <a:tr h="129600">
                <a:tc>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제작</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4,399</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4,123</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4,152</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8,013</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9,846</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noFill/>
                  </a:tcPr>
                </a:tc>
                <a:extLst>
                  <a:ext uri="{0D108BD9-81ED-4DB2-BD59-A6C34878D82A}">
                    <a16:rowId xmlns:a16="http://schemas.microsoft.com/office/drawing/2014/main" val="3545156233"/>
                  </a:ext>
                </a:extLst>
              </a:tr>
              <a:tr h="129600">
                <a:tc>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en-US" sz="800" b="0" i="0" u="none" strike="noStrike" dirty="0">
                          <a:solidFill>
                            <a:srgbClr val="000000"/>
                          </a:solidFill>
                          <a:effectLst/>
                          <a:latin typeface="맑은 고딕" panose="020B0503020000020004" pitchFamily="50" charset="-127"/>
                          <a:ea typeface="맑은 고딕" panose="020B0503020000020004" pitchFamily="50" charset="-127"/>
                        </a:rPr>
                        <a:t>CRE</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3,987</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3,613</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3,592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7,472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9,697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noFill/>
                  </a:tcPr>
                </a:tc>
                <a:extLst>
                  <a:ext uri="{0D108BD9-81ED-4DB2-BD59-A6C34878D82A}">
                    <a16:rowId xmlns:a16="http://schemas.microsoft.com/office/drawing/2014/main" val="1929157389"/>
                  </a:ext>
                </a:extLst>
              </a:tr>
              <a:tr h="129600">
                <a:tc>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en-US" sz="800" b="0" i="0" u="none" strike="noStrike" dirty="0">
                          <a:solidFill>
                            <a:srgbClr val="000000"/>
                          </a:solidFill>
                          <a:effectLst/>
                          <a:latin typeface="맑은 고딕" panose="020B0503020000020004" pitchFamily="50" charset="-127"/>
                          <a:ea typeface="맑은 고딕" panose="020B0503020000020004" pitchFamily="50" charset="-127"/>
                        </a:rPr>
                        <a:t>FEE</a:t>
                      </a:r>
                      <a:endParaRPr lang="en-US" sz="800" b="0" i="0" u="none" strike="noStrike" baseline="30000"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412</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511</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560</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541</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149</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noFill/>
                  </a:tcPr>
                </a:tc>
                <a:extLst>
                  <a:ext uri="{0D108BD9-81ED-4DB2-BD59-A6C34878D82A}">
                    <a16:rowId xmlns:a16="http://schemas.microsoft.com/office/drawing/2014/main" val="227225741"/>
                  </a:ext>
                </a:extLst>
              </a:tr>
              <a:tr h="129600">
                <a:tc>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매체대행</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1,734</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5,414</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14,060</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11,468</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22,217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noFill/>
                  </a:tcPr>
                </a:tc>
                <a:extLst>
                  <a:ext uri="{0D108BD9-81ED-4DB2-BD59-A6C34878D82A}">
                    <a16:rowId xmlns:a16="http://schemas.microsoft.com/office/drawing/2014/main" val="915582212"/>
                  </a:ext>
                </a:extLst>
              </a:tr>
              <a:tr h="129600">
                <a:tc>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en-US" sz="800" b="0" i="0" u="none" strike="noStrike" dirty="0">
                          <a:solidFill>
                            <a:srgbClr val="000000"/>
                          </a:solidFill>
                          <a:effectLst/>
                          <a:latin typeface="맑은 고딕" panose="020B0503020000020004" pitchFamily="50" charset="-127"/>
                          <a:ea typeface="맑은 고딕" panose="020B0503020000020004" pitchFamily="50" charset="-127"/>
                        </a:rPr>
                        <a:t>ATL</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1,150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4,748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12,246</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9,920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13,705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noFill/>
                  </a:tcPr>
                </a:tc>
                <a:extLst>
                  <a:ext uri="{0D108BD9-81ED-4DB2-BD59-A6C34878D82A}">
                    <a16:rowId xmlns:a16="http://schemas.microsoft.com/office/drawing/2014/main" val="277998476"/>
                  </a:ext>
                </a:extLst>
              </a:tr>
              <a:tr h="129600">
                <a:tc>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rtl="0" fontAlgn="ctr"/>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rtl="0" fontAlgn="ctr"/>
                      <a:r>
                        <a:rPr lang="en-US" sz="800" b="0" i="0" u="none" strike="noStrike" dirty="0">
                          <a:solidFill>
                            <a:srgbClr val="000000"/>
                          </a:solidFill>
                          <a:effectLst/>
                          <a:latin typeface="맑은 고딕" panose="020B0503020000020004" pitchFamily="50" charset="-127"/>
                          <a:ea typeface="맑은 고딕" panose="020B0503020000020004" pitchFamily="50" charset="-127"/>
                        </a:rPr>
                        <a:t>DGT</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584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665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1,814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1,548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8,512</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1238078226"/>
                  </a:ext>
                </a:extLst>
              </a:tr>
              <a:tr h="129600">
                <a:tc gridSpan="3">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매출원가</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4,614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7,289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14,375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15,508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25,122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noFill/>
                  </a:tcPr>
                </a:tc>
                <a:extLst>
                  <a:ext uri="{0D108BD9-81ED-4DB2-BD59-A6C34878D82A}">
                    <a16:rowId xmlns:a16="http://schemas.microsoft.com/office/drawing/2014/main" val="257019705"/>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제작</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3,520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3,278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3,446</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6,811</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4,005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noFill/>
                  </a:tcPr>
                </a:tc>
                <a:extLst>
                  <a:ext uri="{0D108BD9-81ED-4DB2-BD59-A6C34878D82A}">
                    <a16:rowId xmlns:a16="http://schemas.microsoft.com/office/drawing/2014/main" val="3269225710"/>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매체대행</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1,095</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4,011</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10,928</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8,697</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9,806</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noFill/>
                  </a:tcPr>
                </a:tc>
                <a:extLst>
                  <a:ext uri="{0D108BD9-81ED-4DB2-BD59-A6C34878D82A}">
                    <a16:rowId xmlns:a16="http://schemas.microsoft.com/office/drawing/2014/main" val="1128425370"/>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en-US" sz="800" b="0" i="0" u="none" strike="noStrike" dirty="0">
                          <a:solidFill>
                            <a:srgbClr val="000000"/>
                          </a:solidFill>
                          <a:effectLst/>
                          <a:latin typeface="맑은 고딕" panose="020B0503020000020004" pitchFamily="50" charset="-127"/>
                          <a:ea typeface="맑은 고딕" panose="020B0503020000020004" pitchFamily="50" charset="-127"/>
                        </a:rPr>
                        <a:t>ATL</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600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3,432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9,580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7,546</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5,584</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noFill/>
                  </a:tcPr>
                </a:tc>
                <a:extLst>
                  <a:ext uri="{0D108BD9-81ED-4DB2-BD59-A6C34878D82A}">
                    <a16:rowId xmlns:a16="http://schemas.microsoft.com/office/drawing/2014/main" val="3756753434"/>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DGT</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495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579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1,348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1,151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4,221</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3854855937"/>
                  </a:ext>
                </a:extLst>
              </a:tr>
              <a:tr h="129600">
                <a:tc gridSpan="3">
                  <a:txBody>
                    <a:bodyPr/>
                    <a:lstStyle/>
                    <a:p>
                      <a:pPr algn="l"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매출총이익</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rPr>
                        <a:t>1,520</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rPr>
                        <a:t>2,248</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rPr>
                        <a:t>3,837</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rPr>
                        <a:t>3,973</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rPr>
                        <a:t>6,941</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834264090"/>
                  </a:ext>
                </a:extLst>
              </a:tr>
              <a:tr h="129600">
                <a:tc gridSpan="3">
                  <a:txBody>
                    <a:bodyPr/>
                    <a:lstStyle/>
                    <a:p>
                      <a:pPr algn="l"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판관비</a:t>
                      </a:r>
                      <a:endParaRPr 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1,189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1,726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2,384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2,961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4,426</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noFill/>
                  </a:tcPr>
                </a:tc>
                <a:extLst>
                  <a:ext uri="{0D108BD9-81ED-4DB2-BD59-A6C34878D82A}">
                    <a16:rowId xmlns:a16="http://schemas.microsoft.com/office/drawing/2014/main" val="493747600"/>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인건비</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896</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1,341</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1,843</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2,266</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3,234</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noFill/>
                  </a:tcPr>
                </a:tc>
                <a:extLst>
                  <a:ext uri="{0D108BD9-81ED-4DB2-BD59-A6C34878D82A}">
                    <a16:rowId xmlns:a16="http://schemas.microsoft.com/office/drawing/2014/main" val="2987430250"/>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gridSpan="2">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기타</a:t>
                      </a: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293</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385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541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695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1,192</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4046886574"/>
                  </a:ext>
                </a:extLst>
              </a:tr>
              <a:tr h="129600">
                <a:tc gridSpan="3">
                  <a:txBody>
                    <a:bodyPr/>
                    <a:lstStyle/>
                    <a:p>
                      <a:pPr algn="l"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영업이익</a:t>
                      </a:r>
                    </a:p>
                  </a:txBody>
                  <a:tcPr marL="36000" marR="36000" marT="0" marB="0" anchor="ctr">
                    <a:lnL w="6350" cap="flat" cmpd="sng" algn="ctr">
                      <a:solidFill>
                        <a:srgbClr val="00338D"/>
                      </a:solidFill>
                      <a:prstDash val="solid"/>
                      <a:round/>
                      <a:headEnd type="none" w="med" len="med"/>
                      <a:tailEnd type="none" w="med" len="med"/>
                    </a:lnL>
                    <a:lnR w="12700" cmpd="sng">
                      <a:noFill/>
                      <a:prstDash val="soli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331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522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1,453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1,012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2,515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2026450313"/>
                  </a:ext>
                </a:extLst>
              </a:tr>
              <a:tr h="129600">
                <a:tc gridSpan="3">
                  <a:txBody>
                    <a:bodyPr/>
                    <a:lstStyle/>
                    <a:p>
                      <a:pPr algn="l"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D&amp;A</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12700" cmpd="sng">
                      <a:noFill/>
                      <a:prstDash val="soli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293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1728303791"/>
                  </a:ext>
                </a:extLst>
              </a:tr>
              <a:tr h="129600">
                <a:tc gridSpan="3">
                  <a:txBody>
                    <a:bodyPr/>
                    <a:lstStyle/>
                    <a:p>
                      <a:pPr algn="l"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EBITDA</a:t>
                      </a:r>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12700" cmpd="sng">
                      <a:noFill/>
                      <a:prstDash val="solid"/>
                    </a:lnR>
                    <a:lnT w="6350" cap="flat" cmpd="sng" algn="ctr">
                      <a:solidFill>
                        <a:srgbClr val="00338D"/>
                      </a:solidFill>
                      <a:prstDash val="solid"/>
                      <a:round/>
                      <a:headEnd type="none" w="med" len="med"/>
                      <a:tailEnd type="none" w="med" len="med"/>
                    </a:lnT>
                    <a:lnB>
                      <a:noFill/>
                    </a:lnB>
                  </a:tcPr>
                </a:tc>
                <a:tc hMerge="1">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rPr>
                        <a:t>351</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no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rPr>
                        <a:t>544</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no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rPr>
                        <a:t>1,470</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no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rPr>
                        <a:t>1,053</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no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rPr>
                        <a:t>2,808</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noFill/>
                      <a:prstDash val="dot"/>
                      <a:round/>
                      <a:headEnd type="none" w="med" len="med"/>
                      <a:tailEnd type="none" w="med" len="med"/>
                    </a:lnB>
                    <a:noFill/>
                  </a:tcPr>
                </a:tc>
                <a:extLst>
                  <a:ext uri="{0D108BD9-81ED-4DB2-BD59-A6C34878D82A}">
                    <a16:rowId xmlns:a16="http://schemas.microsoft.com/office/drawing/2014/main" val="3955316587"/>
                  </a:ext>
                </a:extLst>
              </a:tr>
              <a:tr h="129600">
                <a:tc gridSpan="3">
                  <a:txBody>
                    <a:bodyPr/>
                    <a:lstStyle/>
                    <a:p>
                      <a:pPr algn="l" fontAlgn="ctr"/>
                      <a:r>
                        <a:rPr lang="en-US" altLang="ko-KR" sz="800" b="0" i="1" u="none" strike="noStrike" dirty="0">
                          <a:solidFill>
                            <a:srgbClr val="000000"/>
                          </a:solidFill>
                          <a:effectLst/>
                          <a:latin typeface="맑은 고딕" panose="020B0503020000020004" pitchFamily="50" charset="-127"/>
                          <a:ea typeface="맑은 고딕" panose="020B0503020000020004" pitchFamily="50" charset="-127"/>
                        </a:rPr>
                        <a:t>EBITDA%</a:t>
                      </a:r>
                      <a:endParaRPr lang="ko-KR" altLang="en-US" sz="800" b="0" i="1"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12700" cap="flat" cmpd="sng" algn="ctr">
                      <a:no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rPr>
                        <a:t>5.7%</a:t>
                      </a:r>
                    </a:p>
                  </a:txBody>
                  <a:tcPr marL="36000" marR="36000" marT="0" marB="0" anchor="b">
                    <a:lnL w="12700" cap="flat" cmpd="sng" algn="ctr">
                      <a:no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rPr>
                        <a:t>5.7%</a:t>
                      </a:r>
                    </a:p>
                  </a:txBody>
                  <a:tcPr marL="3600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rPr>
                        <a:t>8.1%</a:t>
                      </a:r>
                    </a:p>
                  </a:txBody>
                  <a:tcPr marL="3600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rPr>
                        <a:t>5.4%</a:t>
                      </a:r>
                    </a:p>
                  </a:txBody>
                  <a:tcPr marL="3600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rPr>
                        <a:t>8.8%</a:t>
                      </a:r>
                    </a:p>
                  </a:txBody>
                  <a:tcPr marL="36000" marR="36000" marT="0"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593445984"/>
                  </a:ext>
                </a:extLst>
              </a:tr>
            </a:tbl>
          </a:graphicData>
        </a:graphic>
      </p:graphicFrame>
      <p:sp>
        <p:nvSpPr>
          <p:cNvPr id="67" name="직사각형 66">
            <a:extLst>
              <a:ext uri="{FF2B5EF4-FFF2-40B4-BE49-F238E27FC236}">
                <a16:creationId xmlns:a16="http://schemas.microsoft.com/office/drawing/2014/main" id="{C313D6EC-9935-4428-93D9-69A5BEC1BF17}"/>
              </a:ext>
            </a:extLst>
          </p:cNvPr>
          <p:cNvSpPr/>
          <p:nvPr/>
        </p:nvSpPr>
        <p:spPr>
          <a:xfrm>
            <a:off x="6684652" y="1167506"/>
            <a:ext cx="2856224" cy="3447685"/>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순서도: 연결자 67">
            <a:extLst>
              <a:ext uri="{FF2B5EF4-FFF2-40B4-BE49-F238E27FC236}">
                <a16:creationId xmlns:a16="http://schemas.microsoft.com/office/drawing/2014/main" id="{708FE734-AB31-4EC8-AEE6-3D8398505A8D}"/>
              </a:ext>
            </a:extLst>
          </p:cNvPr>
          <p:cNvSpPr/>
          <p:nvPr/>
        </p:nvSpPr>
        <p:spPr bwMode="auto">
          <a:xfrm>
            <a:off x="6614243" y="1098483"/>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V</a:t>
            </a:r>
            <a:endParaRPr lang="ko-KR" altLang="en-US" sz="800" b="1" kern="0" dirty="0">
              <a:solidFill>
                <a:srgbClr val="FFFFFF"/>
              </a:solidFill>
              <a:cs typeface="Arial" panose="020B0604020202020204" pitchFamily="34" charset="0"/>
            </a:endParaRPr>
          </a:p>
        </p:txBody>
      </p:sp>
      <p:sp>
        <p:nvSpPr>
          <p:cNvPr id="69" name="TextBox 68">
            <a:extLst>
              <a:ext uri="{FF2B5EF4-FFF2-40B4-BE49-F238E27FC236}">
                <a16:creationId xmlns:a16="http://schemas.microsoft.com/office/drawing/2014/main" id="{0B0C447B-0DAA-4513-BCC3-07B44E291DB0}"/>
              </a:ext>
            </a:extLst>
          </p:cNvPr>
          <p:cNvSpPr txBox="1"/>
          <p:nvPr/>
        </p:nvSpPr>
        <p:spPr>
          <a:xfrm>
            <a:off x="8547046" y="1020863"/>
            <a:ext cx="993829" cy="123111"/>
          </a:xfrm>
          <a:prstGeom prst="rect">
            <a:avLst/>
          </a:prstGeom>
          <a:noFill/>
        </p:spPr>
        <p:txBody>
          <a:bodyPr wrap="square" lIns="0" tIns="0" rIns="0" bIns="0" rtlCol="0">
            <a:spAutoFit/>
          </a:bodyPr>
          <a:lstStyle/>
          <a:p>
            <a:pPr algn="r">
              <a:spcAft>
                <a:spcPts val="600"/>
              </a:spcAft>
            </a:pPr>
            <a:r>
              <a:rPr lang="en-US" altLang="ko-KR" sz="800" dirty="0">
                <a:latin typeface="Arial" panose="020B0604020202020204" pitchFamily="34" charset="0"/>
                <a:cs typeface="Arial" panose="020B0604020202020204" pitchFamily="34" charset="0"/>
              </a:rPr>
              <a:t>: </a:t>
            </a:r>
            <a:r>
              <a:rPr lang="ko-KR" altLang="en-US" sz="800" dirty="0">
                <a:latin typeface="Arial" panose="020B0604020202020204" pitchFamily="34" charset="0"/>
                <a:cs typeface="Arial" panose="020B0604020202020204" pitchFamily="34" charset="0"/>
              </a:rPr>
              <a:t>분석 대상 </a:t>
            </a:r>
            <a:r>
              <a:rPr lang="en-US" altLang="ko-KR" sz="800" dirty="0">
                <a:latin typeface="Arial" panose="020B0604020202020204" pitchFamily="34" charset="0"/>
                <a:cs typeface="Arial" panose="020B0604020202020204" pitchFamily="34" charset="0"/>
              </a:rPr>
              <a:t>PL</a:t>
            </a:r>
            <a:endParaRPr lang="ko-KR" altLang="en-US" sz="800" dirty="0">
              <a:latin typeface="Arial" panose="020B0604020202020204" pitchFamily="34" charset="0"/>
              <a:cs typeface="Arial" panose="020B0604020202020204" pitchFamily="34" charset="0"/>
            </a:endParaRPr>
          </a:p>
        </p:txBody>
      </p:sp>
      <p:sp>
        <p:nvSpPr>
          <p:cNvPr id="70" name="순서도: 연결자 69">
            <a:extLst>
              <a:ext uri="{FF2B5EF4-FFF2-40B4-BE49-F238E27FC236}">
                <a16:creationId xmlns:a16="http://schemas.microsoft.com/office/drawing/2014/main" id="{0C32A31E-0011-4CBA-8A36-31CD0CA8CB48}"/>
              </a:ext>
            </a:extLst>
          </p:cNvPr>
          <p:cNvSpPr/>
          <p:nvPr/>
        </p:nvSpPr>
        <p:spPr bwMode="auto">
          <a:xfrm>
            <a:off x="8734795" y="1007038"/>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V</a:t>
            </a:r>
            <a:endParaRPr lang="ko-KR" altLang="en-US" sz="800" b="1" kern="0" dirty="0">
              <a:solidFill>
                <a:srgbClr val="FFFFFF"/>
              </a:solidFill>
              <a:cs typeface="Arial" panose="020B0604020202020204" pitchFamily="34" charset="0"/>
            </a:endParaRPr>
          </a:p>
        </p:txBody>
      </p:sp>
      <p:sp>
        <p:nvSpPr>
          <p:cNvPr id="2" name="이등변 삼각형 1">
            <a:extLst>
              <a:ext uri="{FF2B5EF4-FFF2-40B4-BE49-F238E27FC236}">
                <a16:creationId xmlns:a16="http://schemas.microsoft.com/office/drawing/2014/main" id="{6FDCFA20-74A5-4A4B-98B3-C8EB8B5015E6}"/>
              </a:ext>
            </a:extLst>
          </p:cNvPr>
          <p:cNvSpPr/>
          <p:nvPr/>
        </p:nvSpPr>
        <p:spPr>
          <a:xfrm rot="5400000">
            <a:off x="3313069" y="5081758"/>
            <a:ext cx="939952" cy="85725"/>
          </a:xfrm>
          <a:prstGeom prst="triangle">
            <a:avLst/>
          </a:prstGeom>
          <a:solidFill>
            <a:srgbClr val="470A6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solidFill>
                <a:schemeClr val="bg1"/>
              </a:solidFill>
            </a:endParaRPr>
          </a:p>
        </p:txBody>
      </p:sp>
      <p:sp>
        <p:nvSpPr>
          <p:cNvPr id="71" name="직사각형 227">
            <a:extLst>
              <a:ext uri="{FF2B5EF4-FFF2-40B4-BE49-F238E27FC236}">
                <a16:creationId xmlns:a16="http://schemas.microsoft.com/office/drawing/2014/main" id="{45217ACB-3B03-419C-8800-F13EEDEB0A50}"/>
              </a:ext>
            </a:extLst>
          </p:cNvPr>
          <p:cNvSpPr/>
          <p:nvPr/>
        </p:nvSpPr>
        <p:spPr bwMode="auto">
          <a:xfrm>
            <a:off x="3844944" y="4658595"/>
            <a:ext cx="2743972" cy="936000"/>
          </a:xfrm>
          <a:prstGeom prst="rect">
            <a:avLst/>
          </a:prstGeom>
          <a:solidFill>
            <a:schemeClr val="bg1"/>
          </a:solidFill>
          <a:ln w="6350" cap="flat" cmpd="sng" algn="ctr">
            <a:solidFill>
              <a:srgbClr val="470A68"/>
            </a:solidFill>
            <a:prstDash val="solid"/>
            <a:round/>
            <a:headEnd type="none" w="med" len="med"/>
            <a:tailEnd type="none" w="med" len="med"/>
          </a:ln>
          <a:effectLst/>
        </p:spPr>
        <p:txBody>
          <a:bodyPr vert="horz" wrap="square" lIns="54000" tIns="39101" rIns="54000" bIns="39101" numCol="1" rtlCol="0" anchor="ctr" anchorCtr="0" compatLnSpc="1">
            <a:prstTxWarp prst="textNoShape">
              <a:avLst/>
            </a:prstTxWarp>
          </a:bodyPr>
          <a:lstStyle/>
          <a:p>
            <a:pPr marL="182563" indent="-182563" defTabSz="781995" latinLnBrk="1">
              <a:buFont typeface="Wingdings" panose="05000000000000000000" pitchFamily="2" charset="2"/>
              <a:buChar char="ü"/>
            </a:pPr>
            <a:r>
              <a:rPr lang="ko-KR" altLang="en-US" sz="700" dirty="0">
                <a:solidFill>
                  <a:srgbClr val="000000"/>
                </a:solidFill>
                <a:latin typeface="Arial" panose="020B0604020202020204" pitchFamily="34" charset="0"/>
                <a:ea typeface="+mj-ea"/>
                <a:cs typeface="Arial" panose="020B0604020202020204" pitchFamily="34" charset="0"/>
              </a:rPr>
              <a:t>회사 인터뷰를</a:t>
            </a:r>
            <a:r>
              <a:rPr lang="en-US" altLang="ko-KR" sz="700" dirty="0">
                <a:solidFill>
                  <a:srgbClr val="000000"/>
                </a:solidFill>
                <a:latin typeface="Arial" panose="020B0604020202020204" pitchFamily="34" charset="0"/>
                <a:ea typeface="+mj-ea"/>
                <a:cs typeface="Arial" panose="020B0604020202020204" pitchFamily="34" charset="0"/>
              </a:rPr>
              <a:t> </a:t>
            </a:r>
            <a:r>
              <a:rPr lang="ko-KR" altLang="en-US" sz="700" dirty="0">
                <a:solidFill>
                  <a:srgbClr val="000000"/>
                </a:solidFill>
                <a:latin typeface="Arial" panose="020B0604020202020204" pitchFamily="34" charset="0"/>
                <a:ea typeface="+mj-ea"/>
                <a:cs typeface="Arial" panose="020B0604020202020204" pitchFamily="34" charset="0"/>
              </a:rPr>
              <a:t>통해</a:t>
            </a:r>
            <a:r>
              <a:rPr lang="en-US" altLang="ko-KR" sz="700" dirty="0">
                <a:solidFill>
                  <a:srgbClr val="000000"/>
                </a:solidFill>
                <a:latin typeface="Arial" panose="020B0604020202020204" pitchFamily="34" charset="0"/>
                <a:ea typeface="+mj-ea"/>
                <a:cs typeface="Arial" panose="020B0604020202020204" pitchFamily="34" charset="0"/>
              </a:rPr>
              <a:t> </a:t>
            </a:r>
            <a:r>
              <a:rPr lang="ko-KR" altLang="en-US" sz="700" dirty="0" err="1">
                <a:solidFill>
                  <a:srgbClr val="000000"/>
                </a:solidFill>
                <a:latin typeface="Arial" panose="020B0604020202020204" pitchFamily="34" charset="0"/>
                <a:ea typeface="+mj-ea"/>
                <a:cs typeface="Arial" panose="020B0604020202020204" pitchFamily="34" charset="0"/>
              </a:rPr>
              <a:t>총액법</a:t>
            </a:r>
            <a:r>
              <a:rPr lang="ko-KR" altLang="en-US" sz="700" dirty="0">
                <a:solidFill>
                  <a:srgbClr val="000000"/>
                </a:solidFill>
                <a:latin typeface="Arial" panose="020B0604020202020204" pitchFamily="34" charset="0"/>
                <a:ea typeface="+mj-ea"/>
                <a:cs typeface="Arial" panose="020B0604020202020204" pitchFamily="34" charset="0"/>
              </a:rPr>
              <a:t> 회계처리로 인한 매체대행 관련 원가는 매체비만 존재 </a:t>
            </a:r>
            <a:r>
              <a:rPr lang="en-US" altLang="ko-KR" sz="700" dirty="0">
                <a:solidFill>
                  <a:srgbClr val="000000"/>
                </a:solidFill>
                <a:latin typeface="Arial" panose="020B0604020202020204" pitchFamily="34" charset="0"/>
                <a:ea typeface="+mj-ea"/>
                <a:cs typeface="Arial" panose="020B0604020202020204" pitchFamily="34" charset="0"/>
              </a:rPr>
              <a:t>&amp; </a:t>
            </a:r>
            <a:r>
              <a:rPr lang="ko-KR" altLang="en-US" sz="700" dirty="0">
                <a:solidFill>
                  <a:srgbClr val="000000"/>
                </a:solidFill>
                <a:latin typeface="Arial" panose="020B0604020202020204" pitchFamily="34" charset="0"/>
                <a:ea typeface="+mj-ea"/>
                <a:cs typeface="Arial" panose="020B0604020202020204" pitchFamily="34" charset="0"/>
              </a:rPr>
              <a:t>나머지 매출원가 해당액은 제작 관련 매출원가에 해당함을 확인</a:t>
            </a:r>
            <a:endParaRPr lang="en-US" altLang="ko-KR" sz="700" dirty="0">
              <a:solidFill>
                <a:srgbClr val="000000"/>
              </a:solidFill>
              <a:latin typeface="Arial" panose="020B0604020202020204" pitchFamily="34" charset="0"/>
              <a:ea typeface="+mj-ea"/>
              <a:cs typeface="Arial" panose="020B0604020202020204" pitchFamily="34" charset="0"/>
            </a:endParaRPr>
          </a:p>
          <a:p>
            <a:pPr marL="182563" indent="-182563" defTabSz="781995" latinLnBrk="1">
              <a:buFont typeface="Wingdings" panose="05000000000000000000" pitchFamily="2" charset="2"/>
              <a:buChar char="ü"/>
            </a:pPr>
            <a:r>
              <a:rPr lang="ko-KR" altLang="en-US" sz="700" dirty="0">
                <a:solidFill>
                  <a:srgbClr val="000000"/>
                </a:solidFill>
                <a:latin typeface="Arial" panose="020B0604020202020204" pitchFamily="34" charset="0"/>
                <a:ea typeface="+mj-ea"/>
                <a:cs typeface="Arial" panose="020B0604020202020204" pitchFamily="34" charset="0"/>
              </a:rPr>
              <a:t>회사 제시 자료를 바탕으로 매체 및 </a:t>
            </a:r>
            <a:r>
              <a:rPr lang="ko-KR" altLang="en-US" sz="700" dirty="0" err="1">
                <a:solidFill>
                  <a:srgbClr val="000000"/>
                </a:solidFill>
                <a:latin typeface="Arial" panose="020B0604020202020204" pitchFamily="34" charset="0"/>
                <a:ea typeface="+mj-ea"/>
                <a:cs typeface="Arial" panose="020B0604020202020204" pitchFamily="34" charset="0"/>
              </a:rPr>
              <a:t>미디어랩사에</a:t>
            </a:r>
            <a:r>
              <a:rPr lang="ko-KR" altLang="en-US" sz="700" dirty="0">
                <a:solidFill>
                  <a:srgbClr val="000000"/>
                </a:solidFill>
                <a:latin typeface="Arial" panose="020B0604020202020204" pitchFamily="34" charset="0"/>
                <a:ea typeface="+mj-ea"/>
                <a:cs typeface="Arial" panose="020B0604020202020204" pitchFamily="34" charset="0"/>
              </a:rPr>
              <a:t> 지급한 매체비를 집계하여 </a:t>
            </a:r>
            <a:r>
              <a:rPr lang="en-US" altLang="ko-KR" sz="700" dirty="0">
                <a:solidFill>
                  <a:srgbClr val="000000"/>
                </a:solidFill>
                <a:latin typeface="Arial" panose="020B0604020202020204" pitchFamily="34" charset="0"/>
                <a:ea typeface="+mj-ea"/>
                <a:cs typeface="Arial" panose="020B0604020202020204" pitchFamily="34" charset="0"/>
              </a:rPr>
              <a:t>ATL, DGT </a:t>
            </a:r>
            <a:r>
              <a:rPr lang="ko-KR" altLang="en-US" sz="700" dirty="0">
                <a:solidFill>
                  <a:srgbClr val="000000"/>
                </a:solidFill>
                <a:latin typeface="Arial" panose="020B0604020202020204" pitchFamily="34" charset="0"/>
                <a:ea typeface="+mj-ea"/>
                <a:cs typeface="Arial" panose="020B0604020202020204" pitchFamily="34" charset="0"/>
              </a:rPr>
              <a:t>원가로 가정</a:t>
            </a:r>
            <a:r>
              <a:rPr lang="en-US" altLang="ko-KR" sz="700" dirty="0">
                <a:solidFill>
                  <a:srgbClr val="000000"/>
                </a:solidFill>
                <a:latin typeface="Arial" panose="020B0604020202020204" pitchFamily="34" charset="0"/>
                <a:ea typeface="+mj-ea"/>
                <a:cs typeface="Arial" panose="020B0604020202020204" pitchFamily="34" charset="0"/>
              </a:rPr>
              <a:t>, </a:t>
            </a:r>
            <a:r>
              <a:rPr lang="ko-KR" altLang="en-US" sz="700" dirty="0">
                <a:solidFill>
                  <a:srgbClr val="000000"/>
                </a:solidFill>
                <a:latin typeface="Arial" panose="020B0604020202020204" pitchFamily="34" charset="0"/>
                <a:ea typeface="+mj-ea"/>
                <a:cs typeface="Arial" panose="020B0604020202020204" pitchFamily="34" charset="0"/>
              </a:rPr>
              <a:t>나머지는 모두 제작관련 원가로 보고 </a:t>
            </a:r>
            <a:r>
              <a:rPr lang="en-US" altLang="ko-KR" sz="700" dirty="0">
                <a:solidFill>
                  <a:srgbClr val="000000"/>
                </a:solidFill>
                <a:latin typeface="Arial" panose="020B0604020202020204" pitchFamily="34" charset="0"/>
                <a:ea typeface="+mj-ea"/>
                <a:cs typeface="Arial" panose="020B0604020202020204" pitchFamily="34" charset="0"/>
              </a:rPr>
              <a:t>pro-forma PL</a:t>
            </a:r>
            <a:r>
              <a:rPr lang="ko-KR" altLang="en-US" sz="700" dirty="0">
                <a:solidFill>
                  <a:srgbClr val="000000"/>
                </a:solidFill>
                <a:latin typeface="Arial" panose="020B0604020202020204" pitchFamily="34" charset="0"/>
                <a:ea typeface="+mj-ea"/>
                <a:cs typeface="Arial" panose="020B0604020202020204" pitchFamily="34" charset="0"/>
              </a:rPr>
              <a:t>을 도출함</a:t>
            </a:r>
            <a:endParaRPr lang="en-US" altLang="ko-KR" sz="700" dirty="0">
              <a:solidFill>
                <a:srgbClr val="000000"/>
              </a:solidFill>
              <a:latin typeface="Arial" panose="020B0604020202020204" pitchFamily="34" charset="0"/>
              <a:ea typeface="+mj-ea"/>
              <a:cs typeface="Arial" panose="020B0604020202020204" pitchFamily="34" charset="0"/>
            </a:endParaRPr>
          </a:p>
        </p:txBody>
      </p:sp>
      <p:sp>
        <p:nvSpPr>
          <p:cNvPr id="73" name="직사각형 227">
            <a:extLst>
              <a:ext uri="{FF2B5EF4-FFF2-40B4-BE49-F238E27FC236}">
                <a16:creationId xmlns:a16="http://schemas.microsoft.com/office/drawing/2014/main" id="{B8DBA620-0A04-48C5-B689-0C8BD0F006E0}"/>
              </a:ext>
            </a:extLst>
          </p:cNvPr>
          <p:cNvSpPr/>
          <p:nvPr/>
        </p:nvSpPr>
        <p:spPr bwMode="auto">
          <a:xfrm>
            <a:off x="6734726" y="4658595"/>
            <a:ext cx="2743972" cy="936000"/>
          </a:xfrm>
          <a:prstGeom prst="rect">
            <a:avLst/>
          </a:prstGeom>
          <a:solidFill>
            <a:schemeClr val="bg1"/>
          </a:solidFill>
          <a:ln w="6350" cap="flat" cmpd="sng" algn="ctr">
            <a:solidFill>
              <a:srgbClr val="470A68"/>
            </a:solidFill>
            <a:prstDash val="solid"/>
            <a:round/>
            <a:headEnd type="none" w="med" len="med"/>
            <a:tailEnd type="none" w="med" len="med"/>
          </a:ln>
          <a:effectLst/>
        </p:spPr>
        <p:txBody>
          <a:bodyPr vert="horz" wrap="square" lIns="54000" tIns="39101" rIns="54000" bIns="39101" numCol="1" rtlCol="0" anchor="ctr" anchorCtr="0" compatLnSpc="1">
            <a:prstTxWarp prst="textNoShape">
              <a:avLst/>
            </a:prstTxWarp>
          </a:bodyPr>
          <a:lstStyle/>
          <a:p>
            <a:pPr marL="182563" indent="-182563" defTabSz="781995" latinLnBrk="1">
              <a:buFont typeface="Wingdings" panose="05000000000000000000" pitchFamily="2" charset="2"/>
              <a:buChar char="ü"/>
            </a:pPr>
            <a:r>
              <a:rPr lang="ko-KR" altLang="en-US" sz="700" dirty="0">
                <a:solidFill>
                  <a:srgbClr val="000000"/>
                </a:solidFill>
                <a:latin typeface="Arial" panose="020B0604020202020204" pitchFamily="34" charset="0"/>
                <a:ea typeface="+mj-ea"/>
                <a:cs typeface="Arial" panose="020B0604020202020204" pitchFamily="34" charset="0"/>
              </a:rPr>
              <a:t>매체대행 용역의 직접비로 집계된 금액의 경우</a:t>
            </a:r>
            <a:r>
              <a:rPr lang="en-US" altLang="ko-KR" sz="700" dirty="0">
                <a:solidFill>
                  <a:srgbClr val="000000"/>
                </a:solidFill>
                <a:latin typeface="Arial" panose="020B0604020202020204" pitchFamily="34" charset="0"/>
                <a:ea typeface="+mj-ea"/>
                <a:cs typeface="Arial" panose="020B0604020202020204" pitchFamily="34" charset="0"/>
              </a:rPr>
              <a:t>, </a:t>
            </a:r>
            <a:r>
              <a:rPr lang="ko-KR" altLang="en-US" sz="700" dirty="0" err="1">
                <a:solidFill>
                  <a:srgbClr val="000000"/>
                </a:solidFill>
                <a:latin typeface="Arial" panose="020B0604020202020204" pitchFamily="34" charset="0"/>
                <a:ea typeface="+mj-ea"/>
                <a:cs typeface="Arial" panose="020B0604020202020204" pitchFamily="34" charset="0"/>
              </a:rPr>
              <a:t>총액법</a:t>
            </a:r>
            <a:r>
              <a:rPr lang="ko-KR" altLang="en-US" sz="700" dirty="0">
                <a:solidFill>
                  <a:srgbClr val="000000"/>
                </a:solidFill>
                <a:latin typeface="Arial" panose="020B0604020202020204" pitchFamily="34" charset="0"/>
                <a:ea typeface="+mj-ea"/>
                <a:cs typeface="Arial" panose="020B0604020202020204" pitchFamily="34" charset="0"/>
              </a:rPr>
              <a:t> 회계처리로 인해 나타나는 </a:t>
            </a:r>
            <a:r>
              <a:rPr lang="ko-KR" altLang="en-US" sz="700" dirty="0" err="1">
                <a:solidFill>
                  <a:srgbClr val="000000"/>
                </a:solidFill>
                <a:latin typeface="Arial" panose="020B0604020202020204" pitchFamily="34" charset="0"/>
                <a:ea typeface="+mj-ea"/>
                <a:cs typeface="Arial" panose="020B0604020202020204" pitchFamily="34" charset="0"/>
              </a:rPr>
              <a:t>매체비</a:t>
            </a:r>
            <a:r>
              <a:rPr lang="ko-KR" altLang="en-US" sz="700" dirty="0">
                <a:solidFill>
                  <a:srgbClr val="000000"/>
                </a:solidFill>
                <a:latin typeface="Arial" panose="020B0604020202020204" pitchFamily="34" charset="0"/>
                <a:ea typeface="+mj-ea"/>
                <a:cs typeface="Arial" panose="020B0604020202020204" pitchFamily="34" charset="0"/>
              </a:rPr>
              <a:t> 해당액으로써 매출과 동일한 금액이 인식되어 있음</a:t>
            </a:r>
            <a:endParaRPr lang="en-US" altLang="ko-KR" sz="700" dirty="0">
              <a:solidFill>
                <a:srgbClr val="000000"/>
              </a:solidFill>
              <a:latin typeface="Arial" panose="020B0604020202020204" pitchFamily="34" charset="0"/>
              <a:ea typeface="+mj-ea"/>
              <a:cs typeface="Arial" panose="020B0604020202020204" pitchFamily="34" charset="0"/>
            </a:endParaRPr>
          </a:p>
          <a:p>
            <a:pPr marL="182563" indent="-182563" defTabSz="781995" latinLnBrk="1">
              <a:buFont typeface="Wingdings" panose="05000000000000000000" pitchFamily="2" charset="2"/>
              <a:buChar char="ü"/>
            </a:pPr>
            <a:r>
              <a:rPr lang="ko-KR" altLang="en-US" sz="700" dirty="0" err="1">
                <a:solidFill>
                  <a:srgbClr val="000000"/>
                </a:solidFill>
                <a:latin typeface="Arial" panose="020B0604020202020204" pitchFamily="34" charset="0"/>
                <a:ea typeface="+mj-ea"/>
                <a:cs typeface="Arial" panose="020B0604020202020204" pitchFamily="34" charset="0"/>
              </a:rPr>
              <a:t>매체비</a:t>
            </a:r>
            <a:r>
              <a:rPr lang="ko-KR" altLang="en-US" sz="700" dirty="0">
                <a:solidFill>
                  <a:srgbClr val="000000"/>
                </a:solidFill>
                <a:latin typeface="Arial" panose="020B0604020202020204" pitchFamily="34" charset="0"/>
                <a:ea typeface="+mj-ea"/>
                <a:cs typeface="Arial" panose="020B0604020202020204" pitchFamily="34" charset="0"/>
              </a:rPr>
              <a:t> 해당액을 매출 및 매출원가에서 동시에 제거하여 </a:t>
            </a:r>
            <a:r>
              <a:rPr lang="en-US" altLang="ko-KR" sz="700" dirty="0">
                <a:solidFill>
                  <a:srgbClr val="000000"/>
                </a:solidFill>
                <a:latin typeface="Arial" panose="020B0604020202020204" pitchFamily="34" charset="0"/>
                <a:ea typeface="+mj-ea"/>
                <a:cs typeface="Arial" panose="020B0604020202020204" pitchFamily="34" charset="0"/>
              </a:rPr>
              <a:t>Adjusted pro-forma PL</a:t>
            </a:r>
            <a:r>
              <a:rPr lang="ko-KR" altLang="en-US" sz="700" dirty="0">
                <a:solidFill>
                  <a:srgbClr val="000000"/>
                </a:solidFill>
                <a:latin typeface="Arial" panose="020B0604020202020204" pitchFamily="34" charset="0"/>
                <a:ea typeface="+mj-ea"/>
                <a:cs typeface="Arial" panose="020B0604020202020204" pitchFamily="34" charset="0"/>
              </a:rPr>
              <a:t>을 도출함</a:t>
            </a:r>
            <a:r>
              <a:rPr lang="en-US" altLang="ko-KR" sz="700" dirty="0">
                <a:solidFill>
                  <a:srgbClr val="000000"/>
                </a:solidFill>
                <a:latin typeface="Arial" panose="020B0604020202020204" pitchFamily="34" charset="0"/>
                <a:ea typeface="+mj-ea"/>
                <a:cs typeface="Arial" panose="020B0604020202020204" pitchFamily="34" charset="0"/>
              </a:rPr>
              <a:t> </a:t>
            </a:r>
          </a:p>
        </p:txBody>
      </p:sp>
      <p:sp>
        <p:nvSpPr>
          <p:cNvPr id="76" name="이등변 삼각형 75">
            <a:extLst>
              <a:ext uri="{FF2B5EF4-FFF2-40B4-BE49-F238E27FC236}">
                <a16:creationId xmlns:a16="http://schemas.microsoft.com/office/drawing/2014/main" id="{268F4C62-CF9D-4D68-9A66-A1084A66CCCF}"/>
              </a:ext>
            </a:extLst>
          </p:cNvPr>
          <p:cNvSpPr/>
          <p:nvPr/>
        </p:nvSpPr>
        <p:spPr>
          <a:xfrm rot="5400000">
            <a:off x="6204458" y="5081758"/>
            <a:ext cx="939952" cy="85725"/>
          </a:xfrm>
          <a:prstGeom prst="triangle">
            <a:avLst/>
          </a:prstGeom>
          <a:solidFill>
            <a:srgbClr val="470A6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solidFill>
                <a:schemeClr val="bg1"/>
              </a:solidFill>
            </a:endParaRPr>
          </a:p>
        </p:txBody>
      </p:sp>
      <p:graphicFrame>
        <p:nvGraphicFramePr>
          <p:cNvPr id="78" name="표 77">
            <a:extLst>
              <a:ext uri="{FF2B5EF4-FFF2-40B4-BE49-F238E27FC236}">
                <a16:creationId xmlns:a16="http://schemas.microsoft.com/office/drawing/2014/main" id="{E2DD73B9-7903-466A-ACFD-5840963526A1}"/>
              </a:ext>
            </a:extLst>
          </p:cNvPr>
          <p:cNvGraphicFramePr>
            <a:graphicFrameLocks noGrp="1"/>
          </p:cNvGraphicFramePr>
          <p:nvPr>
            <p:extLst>
              <p:ext uri="{D42A27DB-BD31-4B8C-83A1-F6EECF244321}">
                <p14:modId xmlns:p14="http://schemas.microsoft.com/office/powerpoint/2010/main" val="2798893694"/>
              </p:ext>
            </p:extLst>
          </p:nvPr>
        </p:nvGraphicFramePr>
        <p:xfrm>
          <a:off x="3847431" y="1521093"/>
          <a:ext cx="2750800" cy="3024000"/>
        </p:xfrm>
        <a:graphic>
          <a:graphicData uri="http://schemas.openxmlformats.org/drawingml/2006/table">
            <a:tbl>
              <a:tblPr/>
              <a:tblGrid>
                <a:gridCol w="97400">
                  <a:extLst>
                    <a:ext uri="{9D8B030D-6E8A-4147-A177-3AD203B41FA5}">
                      <a16:colId xmlns:a16="http://schemas.microsoft.com/office/drawing/2014/main" val="2737023567"/>
                    </a:ext>
                  </a:extLst>
                </a:gridCol>
                <a:gridCol w="97400">
                  <a:extLst>
                    <a:ext uri="{9D8B030D-6E8A-4147-A177-3AD203B41FA5}">
                      <a16:colId xmlns:a16="http://schemas.microsoft.com/office/drawing/2014/main" val="4050549574"/>
                    </a:ext>
                  </a:extLst>
                </a:gridCol>
                <a:gridCol w="396000">
                  <a:extLst>
                    <a:ext uri="{9D8B030D-6E8A-4147-A177-3AD203B41FA5}">
                      <a16:colId xmlns:a16="http://schemas.microsoft.com/office/drawing/2014/main" val="566666630"/>
                    </a:ext>
                  </a:extLst>
                </a:gridCol>
                <a:gridCol w="432000">
                  <a:extLst>
                    <a:ext uri="{9D8B030D-6E8A-4147-A177-3AD203B41FA5}">
                      <a16:colId xmlns:a16="http://schemas.microsoft.com/office/drawing/2014/main" val="2956755547"/>
                    </a:ext>
                  </a:extLst>
                </a:gridCol>
                <a:gridCol w="432000">
                  <a:extLst>
                    <a:ext uri="{9D8B030D-6E8A-4147-A177-3AD203B41FA5}">
                      <a16:colId xmlns:a16="http://schemas.microsoft.com/office/drawing/2014/main" val="139272825"/>
                    </a:ext>
                  </a:extLst>
                </a:gridCol>
                <a:gridCol w="432000">
                  <a:extLst>
                    <a:ext uri="{9D8B030D-6E8A-4147-A177-3AD203B41FA5}">
                      <a16:colId xmlns:a16="http://schemas.microsoft.com/office/drawing/2014/main" val="2234621626"/>
                    </a:ext>
                  </a:extLst>
                </a:gridCol>
                <a:gridCol w="432000">
                  <a:extLst>
                    <a:ext uri="{9D8B030D-6E8A-4147-A177-3AD203B41FA5}">
                      <a16:colId xmlns:a16="http://schemas.microsoft.com/office/drawing/2014/main" val="2465283938"/>
                    </a:ext>
                  </a:extLst>
                </a:gridCol>
                <a:gridCol w="432000">
                  <a:extLst>
                    <a:ext uri="{9D8B030D-6E8A-4147-A177-3AD203B41FA5}">
                      <a16:colId xmlns:a16="http://schemas.microsoft.com/office/drawing/2014/main" val="1367837210"/>
                    </a:ext>
                  </a:extLst>
                </a:gridCol>
              </a:tblGrid>
              <a:tr h="144000">
                <a:tc gridSpan="5">
                  <a:txBody>
                    <a:bodyPr/>
                    <a:lstStyle/>
                    <a:p>
                      <a:pPr algn="l" rtl="0" fontAlgn="ctr"/>
                      <a:r>
                        <a:rPr lang="en-US" sz="800" b="1" i="0" u="none" strike="noStrike" dirty="0">
                          <a:solidFill>
                            <a:srgbClr val="FFFFFF"/>
                          </a:solidFill>
                          <a:effectLst/>
                          <a:latin typeface="Arial" panose="020B0604020202020204" pitchFamily="34" charset="0"/>
                          <a:ea typeface="맑은 고딕" panose="020B0503020000020004" pitchFamily="50" charset="-127"/>
                        </a:rPr>
                        <a:t>Pro-forma PL</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l"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800" b="1" i="0" u="none" strike="noStrike">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800" b="1" i="0" u="none" strike="noStrike">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1872556090"/>
                  </a:ext>
                </a:extLst>
              </a:tr>
              <a:tr h="14400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rPr>
                        <a:t>FY17</a:t>
                      </a:r>
                    </a:p>
                  </a:txBody>
                  <a:tcPr marL="36000" marR="36000" marT="0" marB="0" anchor="ctr">
                    <a:lnL>
                      <a:noFill/>
                    </a:lnL>
                    <a:lnR>
                      <a:noFill/>
                    </a:lnR>
                    <a:lnT>
                      <a:noFill/>
                    </a:lnT>
                    <a:lnB>
                      <a:noFill/>
                    </a:lnB>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rPr>
                        <a:t>FY18</a:t>
                      </a:r>
                    </a:p>
                  </a:txBody>
                  <a:tcPr marL="36000" marR="36000" marT="0" marB="0" anchor="ctr">
                    <a:lnL>
                      <a:noFill/>
                    </a:lnL>
                    <a:lnR>
                      <a:noFill/>
                    </a:lnR>
                    <a:lnT>
                      <a:noFill/>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FY19</a:t>
                      </a:r>
                    </a:p>
                  </a:txBody>
                  <a:tcPr marL="36000" marR="36000" marT="0" marB="0" anchor="ctr">
                    <a:lnL>
                      <a:noFill/>
                    </a:lnL>
                    <a:lnR>
                      <a:noFill/>
                    </a:lnR>
                    <a:lnT>
                      <a:noFill/>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FY20</a:t>
                      </a:r>
                    </a:p>
                  </a:txBody>
                  <a:tcPr marL="36000" marR="36000" marT="0" marB="0" anchor="ctr">
                    <a:lnL>
                      <a:noFill/>
                    </a:lnL>
                    <a:lnR>
                      <a:noFill/>
                    </a:lnR>
                    <a:lnT>
                      <a:noFill/>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FY21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311576310"/>
                  </a:ext>
                </a:extLst>
              </a:tr>
              <a:tr h="144000">
                <a:tc gridSpan="3">
                  <a:txBody>
                    <a:bodyPr/>
                    <a:lstStyle/>
                    <a:p>
                      <a:pPr algn="l" rtl="0" fontAlgn="ctr"/>
                      <a:r>
                        <a:rPr lang="en-US" sz="800" b="0" i="0" u="none" strike="noStrike" dirty="0">
                          <a:solidFill>
                            <a:srgbClr val="000000"/>
                          </a:solidFill>
                          <a:effectLst/>
                          <a:latin typeface="Arial" panose="020B0604020202020204" pitchFamily="34" charset="0"/>
                          <a:ea typeface="맑은 고딕" panose="020B0503020000020004" pitchFamily="50" charset="-127"/>
                        </a:rPr>
                        <a:t>KRW m</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algn="l"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114838858"/>
                  </a:ext>
                </a:extLst>
              </a:tr>
              <a:tr h="129600">
                <a:tc gridSpan="3">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매출액</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6,134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9,537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18,212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19,480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32,063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noFill/>
                  </a:tcPr>
                </a:tc>
                <a:extLst>
                  <a:ext uri="{0D108BD9-81ED-4DB2-BD59-A6C34878D82A}">
                    <a16:rowId xmlns:a16="http://schemas.microsoft.com/office/drawing/2014/main" val="1519476335"/>
                  </a:ext>
                </a:extLst>
              </a:tr>
              <a:tr h="129600">
                <a:tc>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제작</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4,399</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4,123</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4,152</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8,013</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9,846</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noFill/>
                  </a:tcPr>
                </a:tc>
                <a:extLst>
                  <a:ext uri="{0D108BD9-81ED-4DB2-BD59-A6C34878D82A}">
                    <a16:rowId xmlns:a16="http://schemas.microsoft.com/office/drawing/2014/main" val="3545156233"/>
                  </a:ext>
                </a:extLst>
              </a:tr>
              <a:tr h="129600">
                <a:tc>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en-US" sz="800" b="0" i="0" u="none" strike="noStrike" dirty="0">
                          <a:solidFill>
                            <a:srgbClr val="000000"/>
                          </a:solidFill>
                          <a:effectLst/>
                          <a:latin typeface="맑은 고딕" panose="020B0503020000020004" pitchFamily="50" charset="-127"/>
                          <a:ea typeface="맑은 고딕" panose="020B0503020000020004" pitchFamily="50" charset="-127"/>
                        </a:rPr>
                        <a:t>CRE</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3,987</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3,613</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3,592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7,472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9,697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noFill/>
                  </a:tcPr>
                </a:tc>
                <a:extLst>
                  <a:ext uri="{0D108BD9-81ED-4DB2-BD59-A6C34878D82A}">
                    <a16:rowId xmlns:a16="http://schemas.microsoft.com/office/drawing/2014/main" val="1929157389"/>
                  </a:ext>
                </a:extLst>
              </a:tr>
              <a:tr h="129600">
                <a:tc>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en-US" sz="800" b="0" i="0" u="none" strike="noStrike" dirty="0">
                          <a:solidFill>
                            <a:srgbClr val="000000"/>
                          </a:solidFill>
                          <a:effectLst/>
                          <a:latin typeface="맑은 고딕" panose="020B0503020000020004" pitchFamily="50" charset="-127"/>
                          <a:ea typeface="맑은 고딕" panose="020B0503020000020004" pitchFamily="50" charset="-127"/>
                        </a:rPr>
                        <a:t>FEE</a:t>
                      </a:r>
                      <a:endParaRPr lang="en-US" sz="800" b="0" i="0" u="none" strike="noStrike" baseline="30000"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412</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511</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560</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541</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149</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noFill/>
                  </a:tcPr>
                </a:tc>
                <a:extLst>
                  <a:ext uri="{0D108BD9-81ED-4DB2-BD59-A6C34878D82A}">
                    <a16:rowId xmlns:a16="http://schemas.microsoft.com/office/drawing/2014/main" val="227225741"/>
                  </a:ext>
                </a:extLst>
              </a:tr>
              <a:tr h="129600">
                <a:tc>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매체대행</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1,734</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5,414</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14,060</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11,468</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22,217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noFill/>
                  </a:tcPr>
                </a:tc>
                <a:extLst>
                  <a:ext uri="{0D108BD9-81ED-4DB2-BD59-A6C34878D82A}">
                    <a16:rowId xmlns:a16="http://schemas.microsoft.com/office/drawing/2014/main" val="915582212"/>
                  </a:ext>
                </a:extLst>
              </a:tr>
              <a:tr h="129600">
                <a:tc>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en-US" sz="800" b="0" i="0" u="none" strike="noStrike" dirty="0">
                          <a:solidFill>
                            <a:srgbClr val="000000"/>
                          </a:solidFill>
                          <a:effectLst/>
                          <a:latin typeface="맑은 고딕" panose="020B0503020000020004" pitchFamily="50" charset="-127"/>
                          <a:ea typeface="맑은 고딕" panose="020B0503020000020004" pitchFamily="50" charset="-127"/>
                        </a:rPr>
                        <a:t>ATL</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1,150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4,748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12,246</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9,920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13,705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noFill/>
                  </a:tcPr>
                </a:tc>
                <a:extLst>
                  <a:ext uri="{0D108BD9-81ED-4DB2-BD59-A6C34878D82A}">
                    <a16:rowId xmlns:a16="http://schemas.microsoft.com/office/drawing/2014/main" val="277998476"/>
                  </a:ext>
                </a:extLst>
              </a:tr>
              <a:tr h="129600">
                <a:tc>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rtl="0" fontAlgn="ctr"/>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rtl="0" fontAlgn="ctr"/>
                      <a:r>
                        <a:rPr lang="en-US" sz="800" b="0" i="0" u="none" strike="noStrike" dirty="0">
                          <a:solidFill>
                            <a:srgbClr val="000000"/>
                          </a:solidFill>
                          <a:effectLst/>
                          <a:latin typeface="맑은 고딕" panose="020B0503020000020004" pitchFamily="50" charset="-127"/>
                          <a:ea typeface="맑은 고딕" panose="020B0503020000020004" pitchFamily="50" charset="-127"/>
                        </a:rPr>
                        <a:t>DGT</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584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665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1,814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1,548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8,512</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1238078226"/>
                  </a:ext>
                </a:extLst>
              </a:tr>
              <a:tr h="129600">
                <a:tc gridSpan="3">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매출원가</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4,614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7,289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14,375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15,508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25,122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noFill/>
                  </a:tcPr>
                </a:tc>
                <a:extLst>
                  <a:ext uri="{0D108BD9-81ED-4DB2-BD59-A6C34878D82A}">
                    <a16:rowId xmlns:a16="http://schemas.microsoft.com/office/drawing/2014/main" val="257019705"/>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제작</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3,137</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2,418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2,180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6,207</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8,818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noFill/>
                  </a:tcPr>
                </a:tc>
                <a:extLst>
                  <a:ext uri="{0D108BD9-81ED-4DB2-BD59-A6C34878D82A}">
                    <a16:rowId xmlns:a16="http://schemas.microsoft.com/office/drawing/2014/main" val="3269225710"/>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매체대행</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1,477</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4,871</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12,195</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9,301</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16,304</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noFill/>
                  </a:tcPr>
                </a:tc>
                <a:extLst>
                  <a:ext uri="{0D108BD9-81ED-4DB2-BD59-A6C34878D82A}">
                    <a16:rowId xmlns:a16="http://schemas.microsoft.com/office/drawing/2014/main" val="1128425370"/>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en-US" sz="800" b="0" i="0" u="none" strike="noStrike" dirty="0">
                          <a:solidFill>
                            <a:srgbClr val="000000"/>
                          </a:solidFill>
                          <a:effectLst/>
                          <a:latin typeface="맑은 고딕" panose="020B0503020000020004" pitchFamily="50" charset="-127"/>
                          <a:ea typeface="맑은 고딕" panose="020B0503020000020004" pitchFamily="50" charset="-127"/>
                        </a:rPr>
                        <a:t>ATL</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908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4,206</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10,697</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8,022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8,762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noFill/>
                  </a:tcPr>
                </a:tc>
                <a:extLst>
                  <a:ext uri="{0D108BD9-81ED-4DB2-BD59-A6C34878D82A}">
                    <a16:rowId xmlns:a16="http://schemas.microsoft.com/office/drawing/2014/main" val="3756753434"/>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DGT</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569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665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1,498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1,279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7,542</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3854855937"/>
                  </a:ext>
                </a:extLst>
              </a:tr>
              <a:tr h="129600">
                <a:tc gridSpan="3">
                  <a:txBody>
                    <a:bodyPr/>
                    <a:lstStyle/>
                    <a:p>
                      <a:pPr algn="l"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매출총이익</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rPr>
                        <a:t>1,520</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rPr>
                        <a:t>2,248</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rPr>
                        <a:t>3,837</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rPr>
                        <a:t>3,973</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rPr>
                        <a:t>6,941</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834264090"/>
                  </a:ext>
                </a:extLst>
              </a:tr>
              <a:tr h="129600">
                <a:tc gridSpan="3">
                  <a:txBody>
                    <a:bodyPr/>
                    <a:lstStyle/>
                    <a:p>
                      <a:pPr algn="l"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판관비</a:t>
                      </a:r>
                      <a:endParaRPr 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1,189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1,726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2,384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2,961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4,426</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noFill/>
                  </a:tcPr>
                </a:tc>
                <a:extLst>
                  <a:ext uri="{0D108BD9-81ED-4DB2-BD59-A6C34878D82A}">
                    <a16:rowId xmlns:a16="http://schemas.microsoft.com/office/drawing/2014/main" val="493747600"/>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인건비</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896</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1,341</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1,843</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2,266</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3,234</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noFill/>
                  </a:tcPr>
                </a:tc>
                <a:extLst>
                  <a:ext uri="{0D108BD9-81ED-4DB2-BD59-A6C34878D82A}">
                    <a16:rowId xmlns:a16="http://schemas.microsoft.com/office/drawing/2014/main" val="2987430250"/>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gridSpan="2">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기타</a:t>
                      </a: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293</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385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541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695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1,192</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4046886574"/>
                  </a:ext>
                </a:extLst>
              </a:tr>
              <a:tr h="129600">
                <a:tc gridSpan="3">
                  <a:txBody>
                    <a:bodyPr/>
                    <a:lstStyle/>
                    <a:p>
                      <a:pPr algn="l"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영업이익</a:t>
                      </a:r>
                    </a:p>
                  </a:txBody>
                  <a:tcPr marL="36000" marR="36000" marT="0" marB="0" anchor="ctr">
                    <a:lnL w="6350" cap="flat" cmpd="sng" algn="ctr">
                      <a:solidFill>
                        <a:srgbClr val="00338D"/>
                      </a:solidFill>
                      <a:prstDash val="solid"/>
                      <a:round/>
                      <a:headEnd type="none" w="med" len="med"/>
                      <a:tailEnd type="none" w="med" len="med"/>
                    </a:lnL>
                    <a:lnR w="12700" cmpd="sng">
                      <a:noFill/>
                      <a:prstDash val="soli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331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522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1,453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1,012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2,515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2026450313"/>
                  </a:ext>
                </a:extLst>
              </a:tr>
              <a:tr h="129600">
                <a:tc gridSpan="3">
                  <a:txBody>
                    <a:bodyPr/>
                    <a:lstStyle/>
                    <a:p>
                      <a:pPr algn="l"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D&amp;A</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12700" cmpd="sng">
                      <a:noFill/>
                      <a:prstDash val="soli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293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1728303791"/>
                  </a:ext>
                </a:extLst>
              </a:tr>
              <a:tr h="129600">
                <a:tc gridSpan="3">
                  <a:txBody>
                    <a:bodyPr/>
                    <a:lstStyle/>
                    <a:p>
                      <a:pPr algn="l"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EBITDA</a:t>
                      </a:r>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12700" cmpd="sng">
                      <a:noFill/>
                      <a:prstDash val="solid"/>
                    </a:lnR>
                    <a:lnT w="6350" cap="flat" cmpd="sng" algn="ctr">
                      <a:solidFill>
                        <a:srgbClr val="00338D"/>
                      </a:solidFill>
                      <a:prstDash val="solid"/>
                      <a:round/>
                      <a:headEnd type="none" w="med" len="med"/>
                      <a:tailEnd type="none" w="med" len="med"/>
                    </a:lnT>
                    <a:lnB>
                      <a:noFill/>
                    </a:lnB>
                  </a:tcPr>
                </a:tc>
                <a:tc hMerge="1">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rPr>
                        <a:t>351</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no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rPr>
                        <a:t>544</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no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rPr>
                        <a:t>1,470</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no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rPr>
                        <a:t>1,053</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no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rPr>
                        <a:t>2,808</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noFill/>
                      <a:prstDash val="dot"/>
                      <a:round/>
                      <a:headEnd type="none" w="med" len="med"/>
                      <a:tailEnd type="none" w="med" len="med"/>
                    </a:lnB>
                    <a:noFill/>
                  </a:tcPr>
                </a:tc>
                <a:extLst>
                  <a:ext uri="{0D108BD9-81ED-4DB2-BD59-A6C34878D82A}">
                    <a16:rowId xmlns:a16="http://schemas.microsoft.com/office/drawing/2014/main" val="3955316587"/>
                  </a:ext>
                </a:extLst>
              </a:tr>
              <a:tr h="129600">
                <a:tc gridSpan="3">
                  <a:txBody>
                    <a:bodyPr/>
                    <a:lstStyle/>
                    <a:p>
                      <a:pPr algn="l" fontAlgn="ctr"/>
                      <a:r>
                        <a:rPr lang="en-US" altLang="ko-KR" sz="800" b="0" i="1" u="none" strike="noStrike" dirty="0">
                          <a:solidFill>
                            <a:srgbClr val="000000"/>
                          </a:solidFill>
                          <a:effectLst/>
                          <a:latin typeface="맑은 고딕" panose="020B0503020000020004" pitchFamily="50" charset="-127"/>
                          <a:ea typeface="맑은 고딕" panose="020B0503020000020004" pitchFamily="50" charset="-127"/>
                        </a:rPr>
                        <a:t>EBITDA%</a:t>
                      </a:r>
                      <a:endParaRPr lang="ko-KR" altLang="en-US" sz="800" b="0" i="1"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12700" cap="flat" cmpd="sng" algn="ctr">
                      <a:no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rPr>
                        <a:t>5.7%</a:t>
                      </a:r>
                    </a:p>
                  </a:txBody>
                  <a:tcPr marL="36000" marR="36000" marT="0" marB="0" anchor="b">
                    <a:lnL w="12700" cap="flat" cmpd="sng" algn="ctr">
                      <a:no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rPr>
                        <a:t>5.7%</a:t>
                      </a:r>
                    </a:p>
                  </a:txBody>
                  <a:tcPr marL="3600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rPr>
                        <a:t>8.1%</a:t>
                      </a:r>
                    </a:p>
                  </a:txBody>
                  <a:tcPr marL="3600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rPr>
                        <a:t>5.4%</a:t>
                      </a:r>
                    </a:p>
                  </a:txBody>
                  <a:tcPr marL="3600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rPr>
                        <a:t>8.8%</a:t>
                      </a:r>
                    </a:p>
                  </a:txBody>
                  <a:tcPr marL="36000" marR="36000" marT="0"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593445984"/>
                  </a:ext>
                </a:extLst>
              </a:tr>
            </a:tbl>
          </a:graphicData>
        </a:graphic>
      </p:graphicFrame>
      <p:graphicFrame>
        <p:nvGraphicFramePr>
          <p:cNvPr id="79" name="표 78">
            <a:extLst>
              <a:ext uri="{FF2B5EF4-FFF2-40B4-BE49-F238E27FC236}">
                <a16:creationId xmlns:a16="http://schemas.microsoft.com/office/drawing/2014/main" id="{D10DAE5B-9702-4D03-9D60-6684A2E84AC0}"/>
              </a:ext>
            </a:extLst>
          </p:cNvPr>
          <p:cNvGraphicFramePr>
            <a:graphicFrameLocks noGrp="1"/>
          </p:cNvGraphicFramePr>
          <p:nvPr>
            <p:extLst>
              <p:ext uri="{D42A27DB-BD31-4B8C-83A1-F6EECF244321}">
                <p14:modId xmlns:p14="http://schemas.microsoft.com/office/powerpoint/2010/main" val="1593521135"/>
              </p:ext>
            </p:extLst>
          </p:nvPr>
        </p:nvGraphicFramePr>
        <p:xfrm>
          <a:off x="6739701" y="1521093"/>
          <a:ext cx="2750800" cy="3024000"/>
        </p:xfrm>
        <a:graphic>
          <a:graphicData uri="http://schemas.openxmlformats.org/drawingml/2006/table">
            <a:tbl>
              <a:tblPr/>
              <a:tblGrid>
                <a:gridCol w="97400">
                  <a:extLst>
                    <a:ext uri="{9D8B030D-6E8A-4147-A177-3AD203B41FA5}">
                      <a16:colId xmlns:a16="http://schemas.microsoft.com/office/drawing/2014/main" val="2737023567"/>
                    </a:ext>
                  </a:extLst>
                </a:gridCol>
                <a:gridCol w="97400">
                  <a:extLst>
                    <a:ext uri="{9D8B030D-6E8A-4147-A177-3AD203B41FA5}">
                      <a16:colId xmlns:a16="http://schemas.microsoft.com/office/drawing/2014/main" val="4050549574"/>
                    </a:ext>
                  </a:extLst>
                </a:gridCol>
                <a:gridCol w="396000">
                  <a:extLst>
                    <a:ext uri="{9D8B030D-6E8A-4147-A177-3AD203B41FA5}">
                      <a16:colId xmlns:a16="http://schemas.microsoft.com/office/drawing/2014/main" val="566666630"/>
                    </a:ext>
                  </a:extLst>
                </a:gridCol>
                <a:gridCol w="432000">
                  <a:extLst>
                    <a:ext uri="{9D8B030D-6E8A-4147-A177-3AD203B41FA5}">
                      <a16:colId xmlns:a16="http://schemas.microsoft.com/office/drawing/2014/main" val="2956755547"/>
                    </a:ext>
                  </a:extLst>
                </a:gridCol>
                <a:gridCol w="432000">
                  <a:extLst>
                    <a:ext uri="{9D8B030D-6E8A-4147-A177-3AD203B41FA5}">
                      <a16:colId xmlns:a16="http://schemas.microsoft.com/office/drawing/2014/main" val="139272825"/>
                    </a:ext>
                  </a:extLst>
                </a:gridCol>
                <a:gridCol w="432000">
                  <a:extLst>
                    <a:ext uri="{9D8B030D-6E8A-4147-A177-3AD203B41FA5}">
                      <a16:colId xmlns:a16="http://schemas.microsoft.com/office/drawing/2014/main" val="2234621626"/>
                    </a:ext>
                  </a:extLst>
                </a:gridCol>
                <a:gridCol w="432000">
                  <a:extLst>
                    <a:ext uri="{9D8B030D-6E8A-4147-A177-3AD203B41FA5}">
                      <a16:colId xmlns:a16="http://schemas.microsoft.com/office/drawing/2014/main" val="2465283938"/>
                    </a:ext>
                  </a:extLst>
                </a:gridCol>
                <a:gridCol w="432000">
                  <a:extLst>
                    <a:ext uri="{9D8B030D-6E8A-4147-A177-3AD203B41FA5}">
                      <a16:colId xmlns:a16="http://schemas.microsoft.com/office/drawing/2014/main" val="1367837210"/>
                    </a:ext>
                  </a:extLst>
                </a:gridCol>
              </a:tblGrid>
              <a:tr h="144000">
                <a:tc gridSpan="5">
                  <a:txBody>
                    <a:bodyPr/>
                    <a:lstStyle/>
                    <a:p>
                      <a:pPr algn="l" rtl="0" fontAlgn="ctr"/>
                      <a:r>
                        <a:rPr lang="en-US" sz="800" b="1" i="0" u="none" strike="noStrike" dirty="0">
                          <a:solidFill>
                            <a:srgbClr val="FFFFFF"/>
                          </a:solidFill>
                          <a:effectLst/>
                          <a:latin typeface="Arial" panose="020B0604020202020204" pitchFamily="34" charset="0"/>
                          <a:ea typeface="맑은 고딕" panose="020B0503020000020004" pitchFamily="50" charset="-127"/>
                        </a:rPr>
                        <a:t>Adjusted Pro-forma PL</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l"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800" b="1" i="0" u="none" strike="noStrike">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800" b="1" i="0" u="none" strike="noStrike">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1872556090"/>
                  </a:ext>
                </a:extLst>
              </a:tr>
              <a:tr h="14400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rPr>
                        <a:t>FY17</a:t>
                      </a:r>
                    </a:p>
                  </a:txBody>
                  <a:tcPr marL="36000" marR="36000" marT="0" marB="0" anchor="ctr">
                    <a:lnL>
                      <a:noFill/>
                    </a:lnL>
                    <a:lnR>
                      <a:noFill/>
                    </a:lnR>
                    <a:lnT>
                      <a:noFill/>
                    </a:lnT>
                    <a:lnB>
                      <a:noFill/>
                    </a:lnB>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rPr>
                        <a:t>FY18</a:t>
                      </a:r>
                    </a:p>
                  </a:txBody>
                  <a:tcPr marL="36000" marR="36000" marT="0" marB="0" anchor="ctr">
                    <a:lnL>
                      <a:noFill/>
                    </a:lnL>
                    <a:lnR>
                      <a:noFill/>
                    </a:lnR>
                    <a:lnT>
                      <a:noFill/>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FY19</a:t>
                      </a:r>
                    </a:p>
                  </a:txBody>
                  <a:tcPr marL="36000" marR="36000" marT="0" marB="0" anchor="ctr">
                    <a:lnL>
                      <a:noFill/>
                    </a:lnL>
                    <a:lnR>
                      <a:noFill/>
                    </a:lnR>
                    <a:lnT>
                      <a:noFill/>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FY20</a:t>
                      </a:r>
                    </a:p>
                  </a:txBody>
                  <a:tcPr marL="36000" marR="36000" marT="0" marB="0" anchor="ctr">
                    <a:lnL>
                      <a:noFill/>
                    </a:lnL>
                    <a:lnR>
                      <a:noFill/>
                    </a:lnR>
                    <a:lnT>
                      <a:noFill/>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FY21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311576310"/>
                  </a:ext>
                </a:extLst>
              </a:tr>
              <a:tr h="144000">
                <a:tc gridSpan="3">
                  <a:txBody>
                    <a:bodyPr/>
                    <a:lstStyle/>
                    <a:p>
                      <a:pPr algn="l" rtl="0" fontAlgn="ctr"/>
                      <a:r>
                        <a:rPr lang="en-US" sz="800" b="0" i="0" u="none" strike="noStrike" dirty="0">
                          <a:solidFill>
                            <a:srgbClr val="000000"/>
                          </a:solidFill>
                          <a:effectLst/>
                          <a:latin typeface="Arial" panose="020B0604020202020204" pitchFamily="34" charset="0"/>
                          <a:ea typeface="맑은 고딕" panose="020B0503020000020004" pitchFamily="50" charset="-127"/>
                        </a:rPr>
                        <a:t>KRW m</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algn="l"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114838858"/>
                  </a:ext>
                </a:extLst>
              </a:tr>
              <a:tr h="129600">
                <a:tc gridSpan="3">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매출액</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4,657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4,666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6,017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10,179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15,759</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noFill/>
                  </a:tcPr>
                </a:tc>
                <a:extLst>
                  <a:ext uri="{0D108BD9-81ED-4DB2-BD59-A6C34878D82A}">
                    <a16:rowId xmlns:a16="http://schemas.microsoft.com/office/drawing/2014/main" val="1519476335"/>
                  </a:ext>
                </a:extLst>
              </a:tr>
              <a:tr h="129600">
                <a:tc>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제작</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4,399</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4,123</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4,152</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8,013</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9,846</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noFill/>
                  </a:tcPr>
                </a:tc>
                <a:extLst>
                  <a:ext uri="{0D108BD9-81ED-4DB2-BD59-A6C34878D82A}">
                    <a16:rowId xmlns:a16="http://schemas.microsoft.com/office/drawing/2014/main" val="3545156233"/>
                  </a:ext>
                </a:extLst>
              </a:tr>
              <a:tr h="129600">
                <a:tc>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en-US" sz="800" b="0" i="0" u="none" strike="noStrike" dirty="0">
                          <a:solidFill>
                            <a:srgbClr val="000000"/>
                          </a:solidFill>
                          <a:effectLst/>
                          <a:latin typeface="맑은 고딕" panose="020B0503020000020004" pitchFamily="50" charset="-127"/>
                          <a:ea typeface="맑은 고딕" panose="020B0503020000020004" pitchFamily="50" charset="-127"/>
                        </a:rPr>
                        <a:t>CRE</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3,987</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3,613</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3,592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7,472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9,697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noFill/>
                  </a:tcPr>
                </a:tc>
                <a:extLst>
                  <a:ext uri="{0D108BD9-81ED-4DB2-BD59-A6C34878D82A}">
                    <a16:rowId xmlns:a16="http://schemas.microsoft.com/office/drawing/2014/main" val="1929157389"/>
                  </a:ext>
                </a:extLst>
              </a:tr>
              <a:tr h="129600">
                <a:tc>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en-US" sz="800" b="0" i="0" u="none" strike="noStrike" dirty="0">
                          <a:solidFill>
                            <a:srgbClr val="000000"/>
                          </a:solidFill>
                          <a:effectLst/>
                          <a:latin typeface="맑은 고딕" panose="020B0503020000020004" pitchFamily="50" charset="-127"/>
                          <a:ea typeface="맑은 고딕" panose="020B0503020000020004" pitchFamily="50" charset="-127"/>
                        </a:rPr>
                        <a:t>FEE</a:t>
                      </a:r>
                      <a:endParaRPr lang="en-US" sz="800" b="0" i="0" u="none" strike="noStrike" baseline="30000"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412</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511</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560</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541</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149</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noFill/>
                  </a:tcPr>
                </a:tc>
                <a:extLst>
                  <a:ext uri="{0D108BD9-81ED-4DB2-BD59-A6C34878D82A}">
                    <a16:rowId xmlns:a16="http://schemas.microsoft.com/office/drawing/2014/main" val="227225741"/>
                  </a:ext>
                </a:extLst>
              </a:tr>
              <a:tr h="129600">
                <a:tc>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매체대행</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258</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542</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1,865</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2,167</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5,913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noFill/>
                  </a:tcPr>
                </a:tc>
                <a:extLst>
                  <a:ext uri="{0D108BD9-81ED-4DB2-BD59-A6C34878D82A}">
                    <a16:rowId xmlns:a16="http://schemas.microsoft.com/office/drawing/2014/main" val="915582212"/>
                  </a:ext>
                </a:extLst>
              </a:tr>
              <a:tr h="129600">
                <a:tc>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en-US" sz="800" b="0" i="0" u="none" strike="noStrike" dirty="0">
                          <a:solidFill>
                            <a:srgbClr val="000000"/>
                          </a:solidFill>
                          <a:effectLst/>
                          <a:latin typeface="맑은 고딕" panose="020B0503020000020004" pitchFamily="50" charset="-127"/>
                          <a:ea typeface="맑은 고딕" panose="020B0503020000020004" pitchFamily="50" charset="-127"/>
                        </a:rPr>
                        <a:t>ATL</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242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542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1,549</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1,898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4,943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noFill/>
                  </a:tcPr>
                </a:tc>
                <a:extLst>
                  <a:ext uri="{0D108BD9-81ED-4DB2-BD59-A6C34878D82A}">
                    <a16:rowId xmlns:a16="http://schemas.microsoft.com/office/drawing/2014/main" val="277998476"/>
                  </a:ext>
                </a:extLst>
              </a:tr>
              <a:tr h="129600">
                <a:tc>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rtl="0" fontAlgn="ctr"/>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rtl="0" fontAlgn="ctr"/>
                      <a:r>
                        <a:rPr lang="en-US" sz="800" b="0" i="0" u="none" strike="noStrike" dirty="0">
                          <a:solidFill>
                            <a:srgbClr val="000000"/>
                          </a:solidFill>
                          <a:effectLst/>
                          <a:latin typeface="맑은 고딕" panose="020B0503020000020004" pitchFamily="50" charset="-127"/>
                          <a:ea typeface="맑은 고딕" panose="020B0503020000020004" pitchFamily="50" charset="-127"/>
                        </a:rPr>
                        <a:t>DGT</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316</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269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970</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1238078226"/>
                  </a:ext>
                </a:extLst>
              </a:tr>
              <a:tr h="129600">
                <a:tc gridSpan="3">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매출원가</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3,137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2,417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2,180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6,207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8,818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noFill/>
                  </a:tcPr>
                </a:tc>
                <a:extLst>
                  <a:ext uri="{0D108BD9-81ED-4DB2-BD59-A6C34878D82A}">
                    <a16:rowId xmlns:a16="http://schemas.microsoft.com/office/drawing/2014/main" val="257019705"/>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제작</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3,137</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2,418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2,180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6,207</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8,818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noFill/>
                  </a:tcPr>
                </a:tc>
                <a:extLst>
                  <a:ext uri="{0D108BD9-81ED-4DB2-BD59-A6C34878D82A}">
                    <a16:rowId xmlns:a16="http://schemas.microsoft.com/office/drawing/2014/main" val="3269225710"/>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매체대행</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noFill/>
                  </a:tcPr>
                </a:tc>
                <a:extLst>
                  <a:ext uri="{0D108BD9-81ED-4DB2-BD59-A6C34878D82A}">
                    <a16:rowId xmlns:a16="http://schemas.microsoft.com/office/drawing/2014/main" val="1128425370"/>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en-US" sz="800" b="0" i="0" u="none" strike="noStrike" dirty="0">
                          <a:solidFill>
                            <a:srgbClr val="000000"/>
                          </a:solidFill>
                          <a:effectLst/>
                          <a:latin typeface="맑은 고딕" panose="020B0503020000020004" pitchFamily="50" charset="-127"/>
                          <a:ea typeface="맑은 고딕" panose="020B0503020000020004" pitchFamily="50" charset="-127"/>
                        </a:rPr>
                        <a:t>ATL</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noFill/>
                  </a:tcPr>
                </a:tc>
                <a:extLst>
                  <a:ext uri="{0D108BD9-81ED-4DB2-BD59-A6C34878D82A}">
                    <a16:rowId xmlns:a16="http://schemas.microsoft.com/office/drawing/2014/main" val="3756753434"/>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DGT</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3854855937"/>
                  </a:ext>
                </a:extLst>
              </a:tr>
              <a:tr h="129600">
                <a:tc gridSpan="3">
                  <a:txBody>
                    <a:bodyPr/>
                    <a:lstStyle/>
                    <a:p>
                      <a:pPr algn="l"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매출총이익</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rPr>
                        <a:t>1,520</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rPr>
                        <a:t>2,248</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rPr>
                        <a:t>3,837</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rPr>
                        <a:t>3,973</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rPr>
                        <a:t>6,941</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834264090"/>
                  </a:ext>
                </a:extLst>
              </a:tr>
              <a:tr h="129600">
                <a:tc gridSpan="3">
                  <a:txBody>
                    <a:bodyPr/>
                    <a:lstStyle/>
                    <a:p>
                      <a:pPr algn="l"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판관비</a:t>
                      </a:r>
                      <a:endParaRPr 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1,189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1,726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2,384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2,961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4,426</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noFill/>
                  </a:tcPr>
                </a:tc>
                <a:extLst>
                  <a:ext uri="{0D108BD9-81ED-4DB2-BD59-A6C34878D82A}">
                    <a16:rowId xmlns:a16="http://schemas.microsoft.com/office/drawing/2014/main" val="493747600"/>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인건비</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896</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1,341</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1,843</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2,266</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3,234</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noFill/>
                  </a:tcPr>
                </a:tc>
                <a:extLst>
                  <a:ext uri="{0D108BD9-81ED-4DB2-BD59-A6C34878D82A}">
                    <a16:rowId xmlns:a16="http://schemas.microsoft.com/office/drawing/2014/main" val="2987430250"/>
                  </a:ext>
                </a:extLst>
              </a:tr>
              <a:tr h="129600">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gridSpan="2">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기타</a:t>
                      </a: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293</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385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541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695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1,192</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4046886574"/>
                  </a:ext>
                </a:extLst>
              </a:tr>
              <a:tr h="129600">
                <a:tc gridSpan="3">
                  <a:txBody>
                    <a:bodyPr/>
                    <a:lstStyle/>
                    <a:p>
                      <a:pPr algn="l"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영업이익</a:t>
                      </a:r>
                    </a:p>
                  </a:txBody>
                  <a:tcPr marL="36000" marR="36000" marT="0" marB="0" anchor="ctr">
                    <a:lnL w="6350" cap="flat" cmpd="sng" algn="ctr">
                      <a:solidFill>
                        <a:srgbClr val="00338D"/>
                      </a:solidFill>
                      <a:prstDash val="solid"/>
                      <a:round/>
                      <a:headEnd type="none" w="med" len="med"/>
                      <a:tailEnd type="none" w="med" len="med"/>
                    </a:lnL>
                    <a:lnR w="12700" cmpd="sng">
                      <a:noFill/>
                      <a:prstDash val="soli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331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522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1,453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1,012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2,515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2026450313"/>
                  </a:ext>
                </a:extLst>
              </a:tr>
              <a:tr h="129600">
                <a:tc gridSpan="3">
                  <a:txBody>
                    <a:bodyPr/>
                    <a:lstStyle/>
                    <a:p>
                      <a:pPr algn="l"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D&amp;A</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12700" cmpd="sng">
                      <a:noFill/>
                      <a:prstDash val="soli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293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1728303791"/>
                  </a:ext>
                </a:extLst>
              </a:tr>
              <a:tr h="129600">
                <a:tc gridSpan="3">
                  <a:txBody>
                    <a:bodyPr/>
                    <a:lstStyle/>
                    <a:p>
                      <a:pPr algn="l" fontAlgn="ct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EBITDA</a:t>
                      </a:r>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12700" cmpd="sng">
                      <a:noFill/>
                      <a:prstDash val="solid"/>
                    </a:lnR>
                    <a:lnT w="6350" cap="flat" cmpd="sng" algn="ctr">
                      <a:solidFill>
                        <a:srgbClr val="00338D"/>
                      </a:solidFill>
                      <a:prstDash val="solid"/>
                      <a:round/>
                      <a:headEnd type="none" w="med" len="med"/>
                      <a:tailEnd type="none" w="med" len="med"/>
                    </a:lnT>
                    <a:lnB>
                      <a:noFill/>
                    </a:lnB>
                  </a:tcPr>
                </a:tc>
                <a:tc hMerge="1">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rPr>
                        <a:t>351</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no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rPr>
                        <a:t>544</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no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rPr>
                        <a:t>1,470</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no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rPr>
                        <a:t>1,053</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no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rPr>
                        <a:t>2,808</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noFill/>
                      <a:prstDash val="dot"/>
                      <a:round/>
                      <a:headEnd type="none" w="med" len="med"/>
                      <a:tailEnd type="none" w="med" len="med"/>
                    </a:lnB>
                    <a:noFill/>
                  </a:tcPr>
                </a:tc>
                <a:extLst>
                  <a:ext uri="{0D108BD9-81ED-4DB2-BD59-A6C34878D82A}">
                    <a16:rowId xmlns:a16="http://schemas.microsoft.com/office/drawing/2014/main" val="3955316587"/>
                  </a:ext>
                </a:extLst>
              </a:tr>
              <a:tr h="129600">
                <a:tc gridSpan="3">
                  <a:txBody>
                    <a:bodyPr/>
                    <a:lstStyle/>
                    <a:p>
                      <a:pPr algn="l" fontAlgn="ctr"/>
                      <a:r>
                        <a:rPr lang="en-US" altLang="ko-KR" sz="800" b="0" i="1" u="none" strike="noStrike" dirty="0">
                          <a:solidFill>
                            <a:srgbClr val="000000"/>
                          </a:solidFill>
                          <a:effectLst/>
                          <a:latin typeface="맑은 고딕" panose="020B0503020000020004" pitchFamily="50" charset="-127"/>
                          <a:ea typeface="맑은 고딕" panose="020B0503020000020004" pitchFamily="50" charset="-127"/>
                        </a:rPr>
                        <a:t>EBITDA%</a:t>
                      </a:r>
                      <a:endParaRPr lang="ko-KR" altLang="en-US" sz="800" b="0" i="1"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12700" cap="flat" cmpd="sng" algn="ctr">
                      <a:no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rPr>
                        <a:t>7.5%</a:t>
                      </a:r>
                    </a:p>
                  </a:txBody>
                  <a:tcPr marL="36000" marR="36000" marT="0" marB="0" anchor="b">
                    <a:lnL w="12700" cap="flat" cmpd="sng" algn="ctr">
                      <a:no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rPr>
                        <a:t>11.7%</a:t>
                      </a:r>
                    </a:p>
                  </a:txBody>
                  <a:tcPr marL="3600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rPr>
                        <a:t>24.4%</a:t>
                      </a:r>
                    </a:p>
                  </a:txBody>
                  <a:tcPr marL="3600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rPr>
                        <a:t>10.3%</a:t>
                      </a:r>
                    </a:p>
                  </a:txBody>
                  <a:tcPr marL="3600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rPr>
                        <a:t>17.8%</a:t>
                      </a:r>
                    </a:p>
                  </a:txBody>
                  <a:tcPr marL="36000" marR="36000" marT="0"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593445984"/>
                  </a:ext>
                </a:extLst>
              </a:tr>
            </a:tbl>
          </a:graphicData>
        </a:graphic>
      </p:graphicFrame>
      <p:sp>
        <p:nvSpPr>
          <p:cNvPr id="23" name="직사각형 22">
            <a:extLst>
              <a:ext uri="{FF2B5EF4-FFF2-40B4-BE49-F238E27FC236}">
                <a16:creationId xmlns:a16="http://schemas.microsoft.com/office/drawing/2014/main" id="{01F5B561-FEE1-4F10-B345-7AC7E37E1538}"/>
              </a:ext>
            </a:extLst>
          </p:cNvPr>
          <p:cNvSpPr/>
          <p:nvPr/>
        </p:nvSpPr>
        <p:spPr>
          <a:xfrm>
            <a:off x="3792125" y="2855119"/>
            <a:ext cx="2856224" cy="658800"/>
          </a:xfrm>
          <a:prstGeom prst="rect">
            <a:avLst/>
          </a:prstGeom>
          <a:noFill/>
          <a:ln w="19050">
            <a:solidFill>
              <a:srgbClr val="005EB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4" name="그림 23">
            <a:extLst>
              <a:ext uri="{FF2B5EF4-FFF2-40B4-BE49-F238E27FC236}">
                <a16:creationId xmlns:a16="http://schemas.microsoft.com/office/drawing/2014/main" id="{DD558BB8-17CB-4598-BAD9-BC1D0116C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634" y="6328676"/>
            <a:ext cx="811795" cy="198595"/>
          </a:xfrm>
          <a:prstGeom prst="rect">
            <a:avLst/>
          </a:prstGeom>
        </p:spPr>
      </p:pic>
      <p:sp>
        <p:nvSpPr>
          <p:cNvPr id="25" name="Shape 36">
            <a:extLst>
              <a:ext uri="{FF2B5EF4-FFF2-40B4-BE49-F238E27FC236}">
                <a16:creationId xmlns:a16="http://schemas.microsoft.com/office/drawing/2014/main" id="{F6FAD08F-244B-4DB1-A23E-05952C1C74ED}"/>
              </a:ext>
            </a:extLst>
          </p:cNvPr>
          <p:cNvSpPr/>
          <p:nvPr/>
        </p:nvSpPr>
        <p:spPr>
          <a:xfrm>
            <a:off x="1793137" y="6326686"/>
            <a:ext cx="5973232" cy="4572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defTabSz="914400">
              <a:defRPr sz="800">
                <a:solidFill>
                  <a:srgbClr val="004C97"/>
                </a:solidFill>
                <a:latin typeface="Univers for KPMG"/>
                <a:ea typeface="Univers for KPMG"/>
                <a:cs typeface="Univers for KPMG"/>
                <a:sym typeface="Univers for KPMG"/>
              </a:defRPr>
            </a:lvl1pPr>
          </a:lstStyle>
          <a:p>
            <a:pPr>
              <a:defRPr/>
            </a:pPr>
            <a:r>
              <a:rPr lang="en-US" altLang="ko-KR" sz="600" u="none" dirty="0">
                <a:solidFill>
                  <a:schemeClr val="bg1">
                    <a:lumMod val="65000"/>
                  </a:schemeClr>
                </a:solidFill>
                <a:latin typeface="Univers 45 Light" pitchFamily="2" charset="0"/>
                <a:ea typeface="나눔고딕" panose="020B0600000101010101" charset="-127"/>
                <a:cs typeface="Arial" charset="0"/>
              </a:rPr>
              <a:t>© 2022 </a:t>
            </a:r>
            <a:r>
              <a:rPr kumimoji="1" lang="en-US" altLang="ko-KR" sz="600" dirty="0">
                <a:solidFill>
                  <a:schemeClr val="bg1">
                    <a:lumMod val="65000"/>
                  </a:schemeClr>
                </a:solidFill>
                <a:latin typeface="Univers 45 Light" pitchFamily="2" charset="0"/>
                <a:ea typeface="나눔고딕" panose="020B0600000101010101" charset="-127"/>
                <a:cs typeface="Arial" charset="0"/>
              </a:rPr>
              <a:t>KPMG Samjong Accounting Corp., </a:t>
            </a:r>
            <a:r>
              <a:rPr lang="en-US" altLang="ko-KR" sz="600" u="none" dirty="0">
                <a:solidFill>
                  <a:schemeClr val="bg1">
                    <a:lumMod val="65000"/>
                  </a:schemeClr>
                </a:solidFill>
                <a:latin typeface="Univers 45 Light" pitchFamily="2" charset="0"/>
                <a:ea typeface="나눔고딕" panose="020B0600000101010101" charset="-127"/>
                <a:cs typeface="Arial" charset="0"/>
              </a:rPr>
              <a:t>the Korean member firm of the KPMG network of independent member firms affiliated with KPMG International Cooperative (“KPMG International”), a Swiss entity. All rights reserved. Printed in Korea.</a:t>
            </a:r>
          </a:p>
        </p:txBody>
      </p:sp>
    </p:spTree>
    <p:extLst>
      <p:ext uri="{BB962C8B-B14F-4D97-AF65-F5344CB8AC3E}">
        <p14:creationId xmlns:p14="http://schemas.microsoft.com/office/powerpoint/2010/main" val="3333512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Group 3">
            <a:extLst>
              <a:ext uri="{FF2B5EF4-FFF2-40B4-BE49-F238E27FC236}">
                <a16:creationId xmlns:a16="http://schemas.microsoft.com/office/drawing/2014/main" id="{1467BF33-DF8B-4824-9975-24B655697CEA}"/>
              </a:ext>
            </a:extLst>
          </p:cNvPr>
          <p:cNvGraphicFramePr>
            <a:graphicFrameLocks noGrp="1"/>
          </p:cNvGraphicFramePr>
          <p:nvPr>
            <p:extLst>
              <p:ext uri="{D42A27DB-BD31-4B8C-83A1-F6EECF244321}">
                <p14:modId xmlns:p14="http://schemas.microsoft.com/office/powerpoint/2010/main" val="2861421263"/>
              </p:ext>
            </p:extLst>
          </p:nvPr>
        </p:nvGraphicFramePr>
        <p:xfrm>
          <a:off x="468001" y="1191600"/>
          <a:ext cx="9038334" cy="5056800"/>
        </p:xfrm>
        <a:graphic>
          <a:graphicData uri="http://schemas.openxmlformats.org/drawingml/2006/table">
            <a:tbl>
              <a:tblPr/>
              <a:tblGrid>
                <a:gridCol w="1557064">
                  <a:extLst>
                    <a:ext uri="{9D8B030D-6E8A-4147-A177-3AD203B41FA5}">
                      <a16:colId xmlns:a16="http://schemas.microsoft.com/office/drawing/2014/main" val="20000"/>
                    </a:ext>
                  </a:extLst>
                </a:gridCol>
                <a:gridCol w="7481270">
                  <a:extLst>
                    <a:ext uri="{9D8B030D-6E8A-4147-A177-3AD203B41FA5}">
                      <a16:colId xmlns:a16="http://schemas.microsoft.com/office/drawing/2014/main" val="20001"/>
                    </a:ext>
                  </a:extLst>
                </a:gridCol>
              </a:tblGrid>
              <a:tr h="262800">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lang="en-US" altLang="ko-KR" sz="1000" b="1" i="0" u="none" strike="noStrike" kern="1200" dirty="0">
                          <a:solidFill>
                            <a:schemeClr val="bg1"/>
                          </a:solidFill>
                          <a:effectLst/>
                          <a:latin typeface="Arial" panose="020B0604020202020204" pitchFamily="34" charset="0"/>
                          <a:ea typeface="+mn-ea"/>
                          <a:cs typeface="Arial" panose="020B0604020202020204" pitchFamily="34" charset="0"/>
                        </a:rPr>
                        <a:t>Topic</a:t>
                      </a:r>
                      <a:endPar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Details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9400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Operating Results</a:t>
                      </a:r>
                    </a:p>
                    <a:p>
                      <a:pPr marL="0" marR="0" lvl="0" indent="0" algn="l" defTabSz="762000" rtl="0" eaLnBrk="1" fontAlgn="base" latinLnBrk="0" hangingPunct="1">
                        <a:lnSpc>
                          <a:spcPct val="100000"/>
                        </a:lnSpc>
                        <a:spcBef>
                          <a:spcPts val="600"/>
                        </a:spcBef>
                        <a:spcAft>
                          <a:spcPct val="0"/>
                        </a:spcAft>
                        <a:buClrTx/>
                        <a:buSzTx/>
                        <a:buFontTx/>
                        <a:buNone/>
                        <a:tabLst/>
                        <a:defRPr/>
                      </a:pPr>
                      <a:endPar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l" defTabSz="762000" rtl="0" eaLnBrk="1" fontAlgn="base" latinLnBrk="0" hangingPunct="1">
                        <a:lnSpc>
                          <a:spcPct val="100000"/>
                        </a:lnSpc>
                        <a:spcBef>
                          <a:spcPts val="600"/>
                        </a:spcBef>
                        <a:spcAft>
                          <a:spcPct val="0"/>
                        </a:spcAft>
                        <a:buClrTx/>
                        <a:buSzTx/>
                        <a:buFontTx/>
                        <a:buNone/>
                        <a:tabLst/>
                        <a:defRPr/>
                      </a:pPr>
                      <a:r>
                        <a:rPr kumimoji="0" lang="ko-KR" altLang="en-US" sz="1000" b="0" i="1"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회사는 매년 양</a:t>
                      </a:r>
                      <a:r>
                        <a:rPr kumimoji="0" lang="en-US" altLang="ko-KR" sz="1000" b="0" i="1"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1000" b="0" i="1"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의 영업현금흐름을 창출하고 있으며</a:t>
                      </a:r>
                      <a:r>
                        <a:rPr kumimoji="0" lang="en-US" altLang="ko-KR" sz="1000" b="0" i="1"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1000" b="0" i="1"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특히 </a:t>
                      </a:r>
                      <a:r>
                        <a:rPr kumimoji="0" lang="en-US" altLang="ko-KR" sz="1000" b="0" i="1"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2021</a:t>
                      </a:r>
                      <a:r>
                        <a:rPr kumimoji="0" lang="ko-KR" altLang="en-US" sz="1000" b="0" i="1"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년 영업현금흐름이 크게 증가하였으며</a:t>
                      </a:r>
                      <a:r>
                        <a:rPr kumimoji="0" lang="en-US" altLang="ko-KR" sz="1000" b="0" i="1"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1000" b="0" i="1"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해당 </a:t>
                      </a:r>
                      <a:r>
                        <a:rPr kumimoji="0" lang="en-US" altLang="ko-KR" sz="1000" b="0" i="1"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effect</a:t>
                      </a:r>
                      <a:r>
                        <a:rPr kumimoji="0" lang="ko-KR" altLang="en-US" sz="1000" b="0" i="1"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는 </a:t>
                      </a:r>
                      <a:r>
                        <a:rPr kumimoji="0" lang="en-US" altLang="ko-KR" sz="1000" b="0" i="1"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working capital</a:t>
                      </a:r>
                      <a:r>
                        <a:rPr kumimoji="0" lang="ko-KR" altLang="en-US" sz="1000" b="0" i="1"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의 변동이 크게 기여하였음</a:t>
                      </a:r>
                      <a:endPar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4122738" marR="0" lvl="0" indent="-77788" algn="l" defTabSz="914400" rtl="0" eaLnBrk="1" fontAlgn="auto" latinLnBrk="0"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4" name="제목 2">
            <a:extLst>
              <a:ext uri="{FF2B5EF4-FFF2-40B4-BE49-F238E27FC236}">
                <a16:creationId xmlns:a16="http://schemas.microsoft.com/office/drawing/2014/main" id="{EC31AAB1-348F-4B38-BBAE-3ED466156B32}"/>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400" b="1" dirty="0">
                <a:solidFill>
                  <a:srgbClr val="00338D"/>
                </a:solidFill>
                <a:latin typeface="KPMG Extralight" panose="020B0303030202040204" pitchFamily="34" charset="0"/>
              </a:rPr>
              <a:t>Operating Results (1/3)</a:t>
            </a:r>
          </a:p>
        </p:txBody>
      </p:sp>
      <p:sp>
        <p:nvSpPr>
          <p:cNvPr id="15" name="제목 2">
            <a:extLst>
              <a:ext uri="{FF2B5EF4-FFF2-40B4-BE49-F238E27FC236}">
                <a16:creationId xmlns:a16="http://schemas.microsoft.com/office/drawing/2014/main" id="{348B6033-76F8-402C-BF1B-91CECF102D9E}"/>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ea typeface="맑은 고딕" panose="020B0503020000020004" pitchFamily="50" charset="-127"/>
              </a:rPr>
              <a:t>Key Finding Summary</a:t>
            </a:r>
          </a:p>
        </p:txBody>
      </p:sp>
      <p:graphicFrame>
        <p:nvGraphicFramePr>
          <p:cNvPr id="5" name="표 4">
            <a:extLst>
              <a:ext uri="{FF2B5EF4-FFF2-40B4-BE49-F238E27FC236}">
                <a16:creationId xmlns:a16="http://schemas.microsoft.com/office/drawing/2014/main" id="{FC1FA480-B158-49EB-B25A-3E98EBE2E597}"/>
              </a:ext>
            </a:extLst>
          </p:cNvPr>
          <p:cNvGraphicFramePr>
            <a:graphicFrameLocks noGrp="1"/>
          </p:cNvGraphicFramePr>
          <p:nvPr>
            <p:extLst>
              <p:ext uri="{D42A27DB-BD31-4B8C-83A1-F6EECF244321}">
                <p14:modId xmlns:p14="http://schemas.microsoft.com/office/powerpoint/2010/main" val="4225587261"/>
              </p:ext>
            </p:extLst>
          </p:nvPr>
        </p:nvGraphicFramePr>
        <p:xfrm>
          <a:off x="2138400" y="1515600"/>
          <a:ext cx="3722117" cy="3169920"/>
        </p:xfrm>
        <a:graphic>
          <a:graphicData uri="http://schemas.openxmlformats.org/drawingml/2006/table">
            <a:tbl>
              <a:tblPr/>
              <a:tblGrid>
                <a:gridCol w="97400">
                  <a:extLst>
                    <a:ext uri="{9D8B030D-6E8A-4147-A177-3AD203B41FA5}">
                      <a16:colId xmlns:a16="http://schemas.microsoft.com/office/drawing/2014/main" val="2821628964"/>
                    </a:ext>
                  </a:extLst>
                </a:gridCol>
                <a:gridCol w="276717">
                  <a:extLst>
                    <a:ext uri="{9D8B030D-6E8A-4147-A177-3AD203B41FA5}">
                      <a16:colId xmlns:a16="http://schemas.microsoft.com/office/drawing/2014/main" val="2990349161"/>
                    </a:ext>
                  </a:extLst>
                </a:gridCol>
                <a:gridCol w="756000">
                  <a:extLst>
                    <a:ext uri="{9D8B030D-6E8A-4147-A177-3AD203B41FA5}">
                      <a16:colId xmlns:a16="http://schemas.microsoft.com/office/drawing/2014/main" val="1567770979"/>
                    </a:ext>
                  </a:extLst>
                </a:gridCol>
                <a:gridCol w="432000">
                  <a:extLst>
                    <a:ext uri="{9D8B030D-6E8A-4147-A177-3AD203B41FA5}">
                      <a16:colId xmlns:a16="http://schemas.microsoft.com/office/drawing/2014/main" val="947785909"/>
                    </a:ext>
                  </a:extLst>
                </a:gridCol>
                <a:gridCol w="432000">
                  <a:extLst>
                    <a:ext uri="{9D8B030D-6E8A-4147-A177-3AD203B41FA5}">
                      <a16:colId xmlns:a16="http://schemas.microsoft.com/office/drawing/2014/main" val="3996758015"/>
                    </a:ext>
                  </a:extLst>
                </a:gridCol>
                <a:gridCol w="432000">
                  <a:extLst>
                    <a:ext uri="{9D8B030D-6E8A-4147-A177-3AD203B41FA5}">
                      <a16:colId xmlns:a16="http://schemas.microsoft.com/office/drawing/2014/main" val="2601297728"/>
                    </a:ext>
                  </a:extLst>
                </a:gridCol>
                <a:gridCol w="432000">
                  <a:extLst>
                    <a:ext uri="{9D8B030D-6E8A-4147-A177-3AD203B41FA5}">
                      <a16:colId xmlns:a16="http://schemas.microsoft.com/office/drawing/2014/main" val="4287072243"/>
                    </a:ext>
                  </a:extLst>
                </a:gridCol>
                <a:gridCol w="432000">
                  <a:extLst>
                    <a:ext uri="{9D8B030D-6E8A-4147-A177-3AD203B41FA5}">
                      <a16:colId xmlns:a16="http://schemas.microsoft.com/office/drawing/2014/main" val="483297940"/>
                    </a:ext>
                  </a:extLst>
                </a:gridCol>
                <a:gridCol w="432000">
                  <a:extLst>
                    <a:ext uri="{9D8B030D-6E8A-4147-A177-3AD203B41FA5}">
                      <a16:colId xmlns:a16="http://schemas.microsoft.com/office/drawing/2014/main" val="963077957"/>
                    </a:ext>
                  </a:extLst>
                </a:gridCol>
              </a:tblGrid>
              <a:tr h="76443">
                <a:tc gridSpan="3">
                  <a:txBody>
                    <a:bodyPr/>
                    <a:lstStyle/>
                    <a:p>
                      <a:pPr algn="l"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Cash Flow</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a:txBody>
                    <a:bodyPr/>
                    <a:lstStyle/>
                    <a:p>
                      <a:pPr algn="ctr" rtl="0" fontAlgn="ct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Total</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628146646"/>
                  </a:ext>
                </a:extLst>
              </a:tr>
              <a:tr h="0">
                <a:tc>
                  <a:txBody>
                    <a:bodyPr/>
                    <a:lstStyle/>
                    <a:p>
                      <a:pPr algn="l" rtl="0"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2017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2018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2019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2020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2021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ctr" rtl="0"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2048119378"/>
                  </a:ext>
                </a:extLst>
              </a:tr>
              <a:tr h="76443">
                <a:tc gridSpan="3">
                  <a:txBody>
                    <a:bodyPr/>
                    <a:lstStyle/>
                    <a:p>
                      <a:pPr algn="l" rtl="0" fontAlgn="ct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KRW m</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algn="l"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Dec-31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kumimoji="0" lang="en-US" altLang="ko-KR" sz="800" b="0" i="0"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Arial" panose="020B0604020202020204" pitchFamily="34" charset="0"/>
                        </a:rPr>
                        <a:t>Dec-31</a:t>
                      </a:r>
                      <a:endPar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kumimoji="0" lang="en-US" altLang="ko-KR" sz="800" b="0" i="0"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Arial" panose="020B0604020202020204" pitchFamily="34" charset="0"/>
                        </a:rPr>
                        <a:t>Dec-31</a:t>
                      </a:r>
                      <a:endPar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kumimoji="0" lang="en-US" altLang="ko-KR" sz="800" b="0" i="0"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Arial" panose="020B0604020202020204" pitchFamily="34" charset="0"/>
                        </a:rPr>
                        <a:t>Dec-31</a:t>
                      </a:r>
                      <a:endPar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kumimoji="0" lang="en-US" altLang="ko-KR" sz="800" b="0" i="0" u="none" strike="noStrike" kern="1200" cap="none" spc="0" normalizeH="0" baseline="0" noProof="0" dirty="0">
                          <a:ln>
                            <a:noFill/>
                          </a:ln>
                          <a:solidFill>
                            <a:srgbClr val="000000"/>
                          </a:solidFill>
                          <a:effectLst/>
                          <a:uLnTx/>
                          <a:uFillTx/>
                          <a:latin typeface="Arial" panose="020B0604020202020204" pitchFamily="34" charset="0"/>
                          <a:ea typeface="맑은 고딕" panose="020B0503020000020004" pitchFamily="50" charset="-127"/>
                          <a:cs typeface="Arial" panose="020B0604020202020204" pitchFamily="34" charset="0"/>
                        </a:rPr>
                        <a:t>Dec-31</a:t>
                      </a:r>
                      <a:endPar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ctr" rtl="0"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813822314"/>
                  </a:ext>
                </a:extLst>
              </a:tr>
              <a:tr h="76443">
                <a:tc gridSpan="3">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기초 </a:t>
                      </a:r>
                      <a:r>
                        <a:rPr 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Cash</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631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945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1,417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2,773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1,318</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012120630"/>
                  </a:ext>
                </a:extLst>
              </a:tr>
              <a:tr h="76443">
                <a:tc gridSpan="3">
                  <a:txBody>
                    <a:bodyPr/>
                    <a:lstStyle/>
                    <a:p>
                      <a:pPr algn="l" fontAlgn="ctr"/>
                      <a:r>
                        <a:rPr 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Revenue</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algn="l" fontAlgn="ctr"/>
                      <a:endPar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6,134</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9,537</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18,212</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19,480</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32,063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85,426</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793261848"/>
                  </a:ext>
                </a:extLst>
              </a:tr>
              <a:tr h="76443">
                <a:tc gridSpan="3">
                  <a:txBody>
                    <a:bodyPr/>
                    <a:lstStyle/>
                    <a:p>
                      <a:pPr algn="l" fontAlgn="ctr"/>
                      <a:r>
                        <a:rPr 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EBITDA</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hMerge="1">
                  <a:txBody>
                    <a:bodyPr/>
                    <a:lstStyle/>
                    <a:p>
                      <a:pPr latinLnBrk="1"/>
                      <a:endParaRPr lang="ko-KR" altLang="en-US"/>
                    </a:p>
                  </a:txBody>
                  <a:tcPr/>
                </a:tc>
                <a:tc hMerge="1">
                  <a:txBody>
                    <a:bodyPr/>
                    <a:lstStyle/>
                    <a:p>
                      <a:pPr algn="l" fontAlgn="ctr"/>
                      <a:endPar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350</a:t>
                      </a:r>
                    </a:p>
                  </a:txBody>
                  <a:tcPr marL="36000" marR="36000" marT="0" marB="0" anchor="ctr">
                    <a:lnL>
                      <a:noFill/>
                    </a:lnL>
                    <a:lnR>
                      <a:noFill/>
                    </a:lnR>
                    <a:lnT>
                      <a:noFill/>
                    </a:lnT>
                    <a:lnB>
                      <a:noFill/>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545</a:t>
                      </a:r>
                    </a:p>
                  </a:txBody>
                  <a:tcPr marL="36000" marR="36000" marT="0" marB="0" anchor="ctr">
                    <a:lnL>
                      <a:noFill/>
                    </a:lnL>
                    <a:lnR>
                      <a:noFill/>
                    </a:lnR>
                    <a:lnT>
                      <a:noFill/>
                    </a:lnT>
                    <a:lnB>
                      <a:noFill/>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1,471</a:t>
                      </a:r>
                    </a:p>
                  </a:txBody>
                  <a:tcPr marL="36000" marR="36000" marT="0" marB="0" anchor="ctr">
                    <a:lnL>
                      <a:noFill/>
                    </a:lnL>
                    <a:lnR>
                      <a:noFill/>
                    </a:lnR>
                    <a:lnT>
                      <a:noFill/>
                    </a:lnT>
                    <a:lnB>
                      <a:noFill/>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1,054</a:t>
                      </a:r>
                    </a:p>
                  </a:txBody>
                  <a:tcPr marL="36000" marR="36000" marT="0" marB="0" anchor="ctr">
                    <a:lnL>
                      <a:noFill/>
                    </a:lnL>
                    <a:lnR>
                      <a:noFill/>
                    </a:lnR>
                    <a:lnT>
                      <a:noFill/>
                    </a:lnT>
                    <a:lnB>
                      <a:noFill/>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2,809</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6,229</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451580417"/>
                  </a:ext>
                </a:extLst>
              </a:tr>
              <a:tr h="76443">
                <a:tc gridSpan="3">
                  <a:txBody>
                    <a:bodyPr/>
                    <a:lstStyle/>
                    <a:p>
                      <a:pPr algn="l" fontAlgn="ctr"/>
                      <a:r>
                        <a:rPr lang="en-US" sz="800" b="0" i="1" u="none" strike="noStrike" dirty="0">
                          <a:solidFill>
                            <a:srgbClr val="00338D"/>
                          </a:solidFill>
                          <a:effectLst/>
                          <a:latin typeface="Arial" panose="020B0604020202020204" pitchFamily="34" charset="0"/>
                          <a:ea typeface="맑은 고딕" panose="020B0503020000020004" pitchFamily="50" charset="-127"/>
                          <a:cs typeface="Arial" panose="020B0604020202020204" pitchFamily="34" charset="0"/>
                        </a:rPr>
                        <a:t>EBITDA%</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0" i="1" u="none" strike="noStrike">
                          <a:solidFill>
                            <a:srgbClr val="00338D"/>
                          </a:solidFill>
                          <a:effectLst/>
                          <a:latin typeface="Arial" panose="020B0604020202020204" pitchFamily="34" charset="0"/>
                          <a:ea typeface="맑은 고딕" panose="020B0503020000020004" pitchFamily="50" charset="-127"/>
                          <a:cs typeface="Arial" panose="020B0604020202020204" pitchFamily="34" charset="0"/>
                        </a:rPr>
                        <a:t>5.7%</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dirty="0">
                          <a:solidFill>
                            <a:srgbClr val="00338D"/>
                          </a:solidFill>
                          <a:effectLst/>
                          <a:latin typeface="Arial" panose="020B0604020202020204" pitchFamily="34" charset="0"/>
                          <a:ea typeface="맑은 고딕" panose="020B0503020000020004" pitchFamily="50" charset="-127"/>
                          <a:cs typeface="Arial" panose="020B0604020202020204" pitchFamily="34" charset="0"/>
                        </a:rPr>
                        <a:t>5.7%</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a:solidFill>
                            <a:srgbClr val="00338D"/>
                          </a:solidFill>
                          <a:effectLst/>
                          <a:latin typeface="Arial" panose="020B0604020202020204" pitchFamily="34" charset="0"/>
                          <a:ea typeface="맑은 고딕" panose="020B0503020000020004" pitchFamily="50" charset="-127"/>
                          <a:cs typeface="Arial" panose="020B0604020202020204" pitchFamily="34" charset="0"/>
                        </a:rPr>
                        <a:t>8.1%</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a:solidFill>
                            <a:srgbClr val="00338D"/>
                          </a:solidFill>
                          <a:effectLst/>
                          <a:latin typeface="Arial" panose="020B0604020202020204" pitchFamily="34" charset="0"/>
                          <a:ea typeface="맑은 고딕" panose="020B0503020000020004" pitchFamily="50" charset="-127"/>
                          <a:cs typeface="Arial" panose="020B0604020202020204" pitchFamily="34" charset="0"/>
                        </a:rPr>
                        <a:t>5.4%</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a:solidFill>
                            <a:srgbClr val="00338D"/>
                          </a:solidFill>
                          <a:effectLst/>
                          <a:latin typeface="Arial" panose="020B0604020202020204" pitchFamily="34" charset="0"/>
                          <a:ea typeface="맑은 고딕" panose="020B0503020000020004" pitchFamily="50" charset="-127"/>
                          <a:cs typeface="Arial" panose="020B0604020202020204" pitchFamily="34" charset="0"/>
                        </a:rPr>
                        <a:t>8.8%</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a:solidFill>
                            <a:srgbClr val="00338D"/>
                          </a:solidFill>
                          <a:effectLst/>
                          <a:latin typeface="Arial" panose="020B0604020202020204" pitchFamily="34" charset="0"/>
                          <a:ea typeface="맑은 고딕" panose="020B0503020000020004" pitchFamily="50" charset="-127"/>
                          <a:cs typeface="Arial" panose="020B0604020202020204" pitchFamily="34" charset="0"/>
                        </a:rPr>
                        <a:t>7.3%</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414776881"/>
                  </a:ext>
                </a:extLst>
              </a:tr>
              <a:tr h="76443">
                <a:tc gridSpan="3">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영업</a:t>
                      </a:r>
                      <a:r>
                        <a:rPr 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664</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583</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1,432</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427</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8,193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11,300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491469359"/>
                  </a:ext>
                </a:extLst>
              </a:tr>
              <a:tr h="76443">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제작용역</a:t>
                      </a: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1,262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1,795</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(852)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1,600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1,688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5,492</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206257414"/>
                  </a:ext>
                </a:extLst>
              </a:tr>
              <a:tr h="76443">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매체대행용역</a:t>
                      </a: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258</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468</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4,409</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1,829</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10,134</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17,098</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873373131"/>
                  </a:ext>
                </a:extLst>
              </a:tr>
              <a:tr h="76443">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인건비성항목</a:t>
                      </a: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(986)</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(1,530)</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(2,057)</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(2,442)</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(3,627)</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(10,641)</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1782737003"/>
                  </a:ext>
                </a:extLst>
              </a:tr>
              <a:tr h="76443">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법인세</a:t>
                      </a: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109</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399</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273</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619941861"/>
                  </a:ext>
                </a:extLst>
              </a:tr>
              <a:tr h="76443">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기타영업</a:t>
                      </a: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130</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(157)</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(176)</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(319)</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(401)</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(923)</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58041472"/>
                  </a:ext>
                </a:extLst>
              </a:tr>
              <a:tr h="76443">
                <a:tc gridSpan="3">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투자</a:t>
                      </a:r>
                      <a:r>
                        <a:rPr 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(10,859)</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(672)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(11,596)</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4026374992"/>
                  </a:ext>
                </a:extLst>
              </a:tr>
              <a:tr h="76443">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건물의 취득</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(2,895)</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(2,895)</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577124172"/>
                  </a:ext>
                </a:extLst>
              </a:tr>
              <a:tr h="76443">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토지의 취득</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(7,100)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(7,100)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476682060"/>
                  </a:ext>
                </a:extLst>
              </a:tr>
              <a:tr h="76443">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비품의 취득</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(125)</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(102)</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(276)</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760332414"/>
                  </a:ext>
                </a:extLst>
              </a:tr>
              <a:tr h="76443">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시설장치의 취득</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(157)</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(192)</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(371)</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13870301"/>
                  </a:ext>
                </a:extLst>
              </a:tr>
              <a:tr h="76443">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시설장치의 처분</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070374003"/>
                  </a:ext>
                </a:extLst>
              </a:tr>
              <a:tr h="76443">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그림의 취득</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(43)</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(43)</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59070872"/>
                  </a:ext>
                </a:extLst>
              </a:tr>
              <a:tr h="76443">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기타투자</a:t>
                      </a: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(71)</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42</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(582)</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(335)</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(916)</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312944600"/>
                  </a:ext>
                </a:extLst>
              </a:tr>
              <a:tr h="76443">
                <a:tc gridSpan="3">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재무</a:t>
                      </a:r>
                      <a:r>
                        <a:rPr 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(127)</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(95)</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8,976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(1,517)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6,987</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4041428761"/>
                  </a:ext>
                </a:extLst>
              </a:tr>
              <a:tr h="76443">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차입금의 차입및상환</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9,186</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(1,303)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7,786</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122992834"/>
                  </a:ext>
                </a:extLst>
              </a:tr>
              <a:tr h="76443">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gridSpan="2">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배당금의 지급</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(198)</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(89)</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(88)</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(210)</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(214)</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(799)</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625420908"/>
                  </a:ext>
                </a:extLst>
              </a:tr>
              <a:tr h="76443">
                <a:tc gridSpan="3">
                  <a:txBody>
                    <a:bodyPr/>
                    <a:lstStyle/>
                    <a:p>
                      <a:pPr algn="l" fontAlgn="ctr"/>
                      <a:r>
                        <a:rPr 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Net Cash Flow</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314</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472</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1,356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(1,455)</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6,003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6,690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052736252"/>
                  </a:ext>
                </a:extLst>
              </a:tr>
              <a:tr h="76443">
                <a:tc gridSpan="3">
                  <a:txBody>
                    <a:bodyPr/>
                    <a:lstStyle/>
                    <a:p>
                      <a:pPr algn="l" fontAlgn="ctr"/>
                      <a:r>
                        <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기말 </a:t>
                      </a:r>
                      <a:r>
                        <a:rPr 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Cash</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945</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1,417</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2,773</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1,318</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7,321</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826617045"/>
                  </a:ext>
                </a:extLst>
              </a:tr>
            </a:tbl>
          </a:graphicData>
        </a:graphic>
      </p:graphicFrame>
      <mc:AlternateContent xmlns:mc="http://schemas.openxmlformats.org/markup-compatibility/2006" xmlns:cx1="http://schemas.microsoft.com/office/drawing/2015/9/8/chartex">
        <mc:Choice Requires="cx1">
          <p:graphicFrame>
            <p:nvGraphicFramePr>
              <p:cNvPr id="17" name="차트 16">
                <a:extLst>
                  <a:ext uri="{FF2B5EF4-FFF2-40B4-BE49-F238E27FC236}">
                    <a16:creationId xmlns:a16="http://schemas.microsoft.com/office/drawing/2014/main" id="{F4F7EE0D-1134-4C8D-AD97-AB15F1C1B248}"/>
                  </a:ext>
                </a:extLst>
              </p:cNvPr>
              <p:cNvGraphicFramePr/>
              <p:nvPr/>
            </p:nvGraphicFramePr>
            <p:xfrm>
              <a:off x="2030136" y="4813318"/>
              <a:ext cx="7476200" cy="1307284"/>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7" name="차트 16">
                <a:extLst>
                  <a:ext uri="{FF2B5EF4-FFF2-40B4-BE49-F238E27FC236}">
                    <a16:creationId xmlns:a16="http://schemas.microsoft.com/office/drawing/2014/main" id="{F4F7EE0D-1134-4C8D-AD97-AB15F1C1B248}"/>
                  </a:ext>
                </a:extLst>
              </p:cNvPr>
              <p:cNvPicPr>
                <a:picLocks noGrp="1" noRot="1" noChangeAspect="1" noMove="1" noResize="1" noEditPoints="1" noAdjustHandles="1" noChangeArrowheads="1" noChangeShapeType="1"/>
              </p:cNvPicPr>
              <p:nvPr/>
            </p:nvPicPr>
            <p:blipFill>
              <a:blip r:embed="rId4"/>
              <a:stretch>
                <a:fillRect/>
              </a:stretch>
            </p:blipFill>
            <p:spPr>
              <a:xfrm>
                <a:off x="2030136" y="4813318"/>
                <a:ext cx="7476200" cy="1307284"/>
              </a:xfrm>
              <a:prstGeom prst="rect">
                <a:avLst/>
              </a:prstGeom>
            </p:spPr>
          </p:pic>
        </mc:Fallback>
      </mc:AlternateContent>
      <p:cxnSp>
        <p:nvCxnSpPr>
          <p:cNvPr id="18" name="꺾인 연결선 40">
            <a:extLst>
              <a:ext uri="{FF2B5EF4-FFF2-40B4-BE49-F238E27FC236}">
                <a16:creationId xmlns:a16="http://schemas.microsoft.com/office/drawing/2014/main" id="{58264EDE-321F-4B06-83CA-5AC232F34569}"/>
              </a:ext>
            </a:extLst>
          </p:cNvPr>
          <p:cNvCxnSpPr>
            <a:cxnSpLocks/>
          </p:cNvCxnSpPr>
          <p:nvPr/>
        </p:nvCxnSpPr>
        <p:spPr>
          <a:xfrm rot="5400000" flipH="1" flipV="1">
            <a:off x="3310337" y="4258107"/>
            <a:ext cx="438453" cy="2454362"/>
          </a:xfrm>
          <a:prstGeom prst="bentConnector3">
            <a:avLst>
              <a:gd name="adj1" fmla="val 199971"/>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39BEF9A-56B0-4CEE-B57E-027E2E021F28}"/>
              </a:ext>
            </a:extLst>
          </p:cNvPr>
          <p:cNvSpPr txBox="1"/>
          <p:nvPr/>
        </p:nvSpPr>
        <p:spPr>
          <a:xfrm>
            <a:off x="2773112" y="4701428"/>
            <a:ext cx="1606127" cy="123111"/>
          </a:xfrm>
          <a:prstGeom prst="rect">
            <a:avLst/>
          </a:prstGeom>
          <a:noFill/>
        </p:spPr>
        <p:txBody>
          <a:bodyPr wrap="square" lIns="36000" tIns="0" rIns="36000" bIns="0" rtlCol="0" anchor="ctr">
            <a:spAutoFit/>
          </a:bodyPr>
          <a:lstStyle/>
          <a:p>
            <a:pPr algn="ctr"/>
            <a:r>
              <a:rPr lang="en-US" altLang="ko-KR" sz="800" dirty="0">
                <a:solidFill>
                  <a:schemeClr val="accent1">
                    <a:lumMod val="75000"/>
                  </a:schemeClr>
                </a:solidFill>
                <a:latin typeface="Arial" panose="020B0604020202020204" pitchFamily="34" charset="0"/>
                <a:cs typeface="Arial" panose="020B0604020202020204" pitchFamily="34" charset="0"/>
              </a:rPr>
              <a:t>Total Operating CF: 11,300</a:t>
            </a:r>
            <a:endParaRPr lang="ko-KR" altLang="en-US" sz="800" dirty="0">
              <a:solidFill>
                <a:schemeClr val="accent1">
                  <a:lumMod val="75000"/>
                </a:schemeClr>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BF7D186F-96E1-4D08-B6AF-8C08583029DF}"/>
              </a:ext>
            </a:extLst>
          </p:cNvPr>
          <p:cNvSpPr txBox="1"/>
          <p:nvPr/>
        </p:nvSpPr>
        <p:spPr>
          <a:xfrm>
            <a:off x="4592762" y="5880489"/>
            <a:ext cx="427962" cy="323165"/>
          </a:xfrm>
          <a:prstGeom prst="rect">
            <a:avLst/>
          </a:prstGeom>
          <a:solidFill>
            <a:schemeClr val="bg1"/>
          </a:solidFill>
        </p:spPr>
        <p:txBody>
          <a:bodyPr wrap="square" lIns="0" tIns="0" rIns="0" bIns="0" rtlCol="0">
            <a:spAutoFit/>
          </a:bodyPr>
          <a:lstStyle/>
          <a:p>
            <a:r>
              <a:rPr lang="en-US" altLang="ko-KR" sz="700" b="1" dirty="0">
                <a:latin typeface="Arial" panose="020B0604020202020204" pitchFamily="34" charset="0"/>
                <a:cs typeface="Arial" panose="020B0604020202020204" pitchFamily="34" charset="0"/>
              </a:rPr>
              <a:t>Cash </a:t>
            </a:r>
          </a:p>
          <a:p>
            <a:r>
              <a:rPr lang="en-US" altLang="ko-KR" sz="700" b="1" dirty="0">
                <a:latin typeface="Arial" panose="020B0604020202020204" pitchFamily="34" charset="0"/>
                <a:cs typeface="Arial" panose="020B0604020202020204" pitchFamily="34" charset="0"/>
              </a:rPr>
              <a:t>after </a:t>
            </a:r>
            <a:r>
              <a:rPr lang="en-US" altLang="ko-KR" sz="700" b="1" spc="-50" dirty="0">
                <a:latin typeface="Arial" panose="020B0604020202020204" pitchFamily="34" charset="0"/>
                <a:cs typeface="Arial" panose="020B0604020202020204" pitchFamily="34" charset="0"/>
              </a:rPr>
              <a:t>Operating</a:t>
            </a:r>
            <a:endParaRPr lang="ko-KR" altLang="en-US" sz="700" b="1" spc="-5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659A0A5F-EFB5-4A6A-805D-7B9D1CD98D43}"/>
              </a:ext>
            </a:extLst>
          </p:cNvPr>
          <p:cNvSpPr txBox="1"/>
          <p:nvPr/>
        </p:nvSpPr>
        <p:spPr>
          <a:xfrm>
            <a:off x="7782569" y="5880489"/>
            <a:ext cx="495686" cy="323165"/>
          </a:xfrm>
          <a:prstGeom prst="rect">
            <a:avLst/>
          </a:prstGeom>
          <a:solidFill>
            <a:schemeClr val="bg1"/>
          </a:solidFill>
        </p:spPr>
        <p:txBody>
          <a:bodyPr wrap="square" lIns="0" tIns="0" rIns="0" bIns="0" rtlCol="0">
            <a:spAutoFit/>
          </a:bodyPr>
          <a:lstStyle/>
          <a:p>
            <a:r>
              <a:rPr lang="en-US" altLang="ko-KR" sz="700" b="1" dirty="0">
                <a:latin typeface="Arial" panose="020B0604020202020204" pitchFamily="34" charset="0"/>
                <a:cs typeface="Arial" panose="020B0604020202020204" pitchFamily="34" charset="0"/>
              </a:rPr>
              <a:t>Cash after </a:t>
            </a:r>
            <a:r>
              <a:rPr lang="en-US" altLang="ko-KR" sz="700" b="1" spc="-50" dirty="0">
                <a:latin typeface="Arial" panose="020B0604020202020204" pitchFamily="34" charset="0"/>
                <a:cs typeface="Arial" panose="020B0604020202020204" pitchFamily="34" charset="0"/>
              </a:rPr>
              <a:t>Operating &amp;</a:t>
            </a:r>
          </a:p>
          <a:p>
            <a:r>
              <a:rPr lang="en-US" altLang="ko-KR" sz="700" b="1" spc="-50" dirty="0">
                <a:latin typeface="Arial" panose="020B0604020202020204" pitchFamily="34" charset="0"/>
                <a:cs typeface="Arial" panose="020B0604020202020204" pitchFamily="34" charset="0"/>
              </a:rPr>
              <a:t>Investing</a:t>
            </a:r>
            <a:endParaRPr lang="ko-KR" altLang="en-US" sz="700" b="1" spc="-50"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3082001-B73F-4263-B747-11991C7970A9}"/>
              </a:ext>
            </a:extLst>
          </p:cNvPr>
          <p:cNvSpPr txBox="1"/>
          <p:nvPr/>
        </p:nvSpPr>
        <p:spPr>
          <a:xfrm>
            <a:off x="5526763" y="4701428"/>
            <a:ext cx="1698809" cy="123111"/>
          </a:xfrm>
          <a:prstGeom prst="rect">
            <a:avLst/>
          </a:prstGeom>
          <a:solidFill>
            <a:schemeClr val="bg1"/>
          </a:solidFill>
        </p:spPr>
        <p:txBody>
          <a:bodyPr wrap="square" lIns="36000" tIns="0" rIns="36000" bIns="0" rtlCol="0" anchor="ctr">
            <a:spAutoFit/>
          </a:bodyPr>
          <a:lstStyle/>
          <a:p>
            <a:pPr algn="ctr"/>
            <a:r>
              <a:rPr lang="en-US" altLang="ko-KR" sz="800" dirty="0">
                <a:solidFill>
                  <a:schemeClr val="accent5">
                    <a:lumMod val="50000"/>
                  </a:schemeClr>
                </a:solidFill>
                <a:latin typeface="Arial" panose="020B0604020202020204" pitchFamily="34" charset="0"/>
                <a:cs typeface="Arial" panose="020B0604020202020204" pitchFamily="34" charset="0"/>
              </a:rPr>
              <a:t>Total Investing CF: (11,596)</a:t>
            </a:r>
            <a:endParaRPr lang="ko-KR" altLang="en-US" sz="800" dirty="0">
              <a:solidFill>
                <a:schemeClr val="accent5">
                  <a:lumMod val="50000"/>
                </a:schemeClr>
              </a:solidFill>
              <a:latin typeface="Arial" panose="020B0604020202020204" pitchFamily="34" charset="0"/>
              <a:cs typeface="Arial" panose="020B0604020202020204" pitchFamily="34" charset="0"/>
            </a:endParaRPr>
          </a:p>
        </p:txBody>
      </p:sp>
      <p:cxnSp>
        <p:nvCxnSpPr>
          <p:cNvPr id="30" name="꺾인 연결선 42">
            <a:extLst>
              <a:ext uri="{FF2B5EF4-FFF2-40B4-BE49-F238E27FC236}">
                <a16:creationId xmlns:a16="http://schemas.microsoft.com/office/drawing/2014/main" id="{4FB0AC67-F91C-4E03-9010-9791435ED719}"/>
              </a:ext>
            </a:extLst>
          </p:cNvPr>
          <p:cNvCxnSpPr>
            <a:cxnSpLocks/>
          </p:cNvCxnSpPr>
          <p:nvPr/>
        </p:nvCxnSpPr>
        <p:spPr>
          <a:xfrm rot="16200000" flipV="1">
            <a:off x="6213843" y="3855015"/>
            <a:ext cx="369993" cy="3192085"/>
          </a:xfrm>
          <a:prstGeom prst="bentConnector3">
            <a:avLst>
              <a:gd name="adj1" fmla="val 218775"/>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B28D56F-14AB-4990-897A-C2B5A771A939}"/>
              </a:ext>
            </a:extLst>
          </p:cNvPr>
          <p:cNvSpPr txBox="1"/>
          <p:nvPr/>
        </p:nvSpPr>
        <p:spPr>
          <a:xfrm>
            <a:off x="8147522" y="4707406"/>
            <a:ext cx="994962" cy="246221"/>
          </a:xfrm>
          <a:prstGeom prst="rect">
            <a:avLst/>
          </a:prstGeom>
          <a:solidFill>
            <a:schemeClr val="bg1"/>
          </a:solidFill>
        </p:spPr>
        <p:txBody>
          <a:bodyPr wrap="square" lIns="36000" tIns="0" rIns="36000" bIns="0" rtlCol="0" anchor="ctr">
            <a:spAutoFit/>
          </a:bodyPr>
          <a:lstStyle/>
          <a:p>
            <a:pPr algn="ctr"/>
            <a:r>
              <a:rPr lang="en-US" altLang="ko-KR" sz="800" dirty="0">
                <a:solidFill>
                  <a:schemeClr val="accent1">
                    <a:lumMod val="75000"/>
                  </a:schemeClr>
                </a:solidFill>
                <a:latin typeface="Arial" panose="020B0604020202020204" pitchFamily="34" charset="0"/>
                <a:cs typeface="Arial" panose="020B0604020202020204" pitchFamily="34" charset="0"/>
              </a:rPr>
              <a:t>Total Financing CF: 6,987</a:t>
            </a:r>
            <a:endParaRPr lang="ko-KR" altLang="en-US" sz="800" dirty="0">
              <a:solidFill>
                <a:schemeClr val="accent1">
                  <a:lumMod val="75000"/>
                </a:schemeClr>
              </a:solidFill>
              <a:latin typeface="Arial" panose="020B0604020202020204" pitchFamily="34" charset="0"/>
              <a:cs typeface="Arial" panose="020B0604020202020204" pitchFamily="34" charset="0"/>
            </a:endParaRPr>
          </a:p>
        </p:txBody>
      </p:sp>
      <p:cxnSp>
        <p:nvCxnSpPr>
          <p:cNvPr id="36" name="꺾인 연결선 48">
            <a:extLst>
              <a:ext uri="{FF2B5EF4-FFF2-40B4-BE49-F238E27FC236}">
                <a16:creationId xmlns:a16="http://schemas.microsoft.com/office/drawing/2014/main" id="{A98627AF-A392-4FFF-B4AE-9CF7BD86AA28}"/>
              </a:ext>
            </a:extLst>
          </p:cNvPr>
          <p:cNvCxnSpPr>
            <a:cxnSpLocks/>
          </p:cNvCxnSpPr>
          <p:nvPr/>
        </p:nvCxnSpPr>
        <p:spPr>
          <a:xfrm rot="5400000" flipH="1" flipV="1">
            <a:off x="8545668" y="4961082"/>
            <a:ext cx="174396" cy="1186152"/>
          </a:xfrm>
          <a:prstGeom prst="bentConnector3">
            <a:avLst>
              <a:gd name="adj1" fmla="val 462657"/>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D0733C12-6BED-44CE-8E70-4686E4955C3C}"/>
              </a:ext>
            </a:extLst>
          </p:cNvPr>
          <p:cNvSpPr txBox="1"/>
          <p:nvPr/>
        </p:nvSpPr>
        <p:spPr>
          <a:xfrm>
            <a:off x="5028743" y="4911597"/>
            <a:ext cx="929640" cy="430887"/>
          </a:xfrm>
          <a:prstGeom prst="rect">
            <a:avLst/>
          </a:prstGeom>
          <a:noFill/>
        </p:spPr>
        <p:txBody>
          <a:bodyPr wrap="square" lIns="0" tIns="0" bIns="0" rtlCol="0">
            <a:spAutoFit/>
          </a:bodyPr>
          <a:lstStyle/>
          <a:p>
            <a:r>
              <a:rPr lang="en-US" altLang="ko-KR" sz="700" dirty="0">
                <a:latin typeface="Arial" panose="020B0604020202020204" pitchFamily="34" charset="0"/>
                <a:ea typeface="+mj-ea"/>
                <a:cs typeface="Arial" panose="020B0604020202020204" pitchFamily="34" charset="0"/>
              </a:rPr>
              <a:t>A: </a:t>
            </a:r>
            <a:r>
              <a:rPr lang="ko-KR" altLang="en-US" sz="700" dirty="0">
                <a:latin typeface="Arial" panose="020B0604020202020204" pitchFamily="34" charset="0"/>
                <a:ea typeface="+mj-ea"/>
                <a:cs typeface="Arial" panose="020B0604020202020204" pitchFamily="34" charset="0"/>
              </a:rPr>
              <a:t>제작용역</a:t>
            </a:r>
            <a:r>
              <a:rPr lang="en-US" altLang="ko-KR" sz="700" dirty="0">
                <a:latin typeface="Arial" panose="020B0604020202020204" pitchFamily="34" charset="0"/>
                <a:ea typeface="+mj-ea"/>
                <a:cs typeface="Arial" panose="020B0604020202020204" pitchFamily="34" charset="0"/>
              </a:rPr>
              <a:t>CF</a:t>
            </a:r>
          </a:p>
          <a:p>
            <a:r>
              <a:rPr lang="en-US" altLang="ko-KR" sz="700" dirty="0">
                <a:latin typeface="Arial" panose="020B0604020202020204" pitchFamily="34" charset="0"/>
                <a:ea typeface="+mj-ea"/>
                <a:cs typeface="Arial" panose="020B0604020202020204" pitchFamily="34" charset="0"/>
              </a:rPr>
              <a:t>B: </a:t>
            </a:r>
            <a:r>
              <a:rPr lang="ko-KR" altLang="en-US" sz="700" dirty="0">
                <a:latin typeface="Arial" panose="020B0604020202020204" pitchFamily="34" charset="0"/>
                <a:ea typeface="+mj-ea"/>
                <a:cs typeface="Arial" panose="020B0604020202020204" pitchFamily="34" charset="0"/>
              </a:rPr>
              <a:t>매체대행용역</a:t>
            </a:r>
            <a:r>
              <a:rPr lang="en-US" altLang="ko-KR" sz="700" dirty="0">
                <a:latin typeface="Arial" panose="020B0604020202020204" pitchFamily="34" charset="0"/>
                <a:ea typeface="+mj-ea"/>
                <a:cs typeface="Arial" panose="020B0604020202020204" pitchFamily="34" charset="0"/>
              </a:rPr>
              <a:t>CF</a:t>
            </a:r>
          </a:p>
          <a:p>
            <a:r>
              <a:rPr lang="en-US" altLang="ko-KR" sz="700" dirty="0">
                <a:latin typeface="Arial" panose="020B0604020202020204" pitchFamily="34" charset="0"/>
                <a:ea typeface="+mj-ea"/>
                <a:cs typeface="Arial" panose="020B0604020202020204" pitchFamily="34" charset="0"/>
              </a:rPr>
              <a:t>C: </a:t>
            </a:r>
            <a:r>
              <a:rPr lang="ko-KR" altLang="en-US" sz="700" dirty="0" err="1">
                <a:latin typeface="Arial" panose="020B0604020202020204" pitchFamily="34" charset="0"/>
                <a:ea typeface="+mj-ea"/>
                <a:cs typeface="Arial" panose="020B0604020202020204" pitchFamily="34" charset="0"/>
              </a:rPr>
              <a:t>인건비성항목</a:t>
            </a:r>
            <a:r>
              <a:rPr lang="en-US" altLang="ko-KR" sz="700" dirty="0">
                <a:latin typeface="Arial" panose="020B0604020202020204" pitchFamily="34" charset="0"/>
                <a:ea typeface="+mj-ea"/>
                <a:cs typeface="Arial" panose="020B0604020202020204" pitchFamily="34" charset="0"/>
              </a:rPr>
              <a:t>CF</a:t>
            </a:r>
          </a:p>
          <a:p>
            <a:r>
              <a:rPr lang="en-US" altLang="ko-KR" sz="700" dirty="0">
                <a:latin typeface="Arial" panose="020B0604020202020204" pitchFamily="34" charset="0"/>
                <a:ea typeface="+mj-ea"/>
                <a:cs typeface="Arial" panose="020B0604020202020204" pitchFamily="34" charset="0"/>
              </a:rPr>
              <a:t>D: </a:t>
            </a:r>
            <a:r>
              <a:rPr lang="ko-KR" altLang="en-US" sz="700" dirty="0">
                <a:latin typeface="Arial" panose="020B0604020202020204" pitchFamily="34" charset="0"/>
                <a:ea typeface="+mj-ea"/>
                <a:cs typeface="Arial" panose="020B0604020202020204" pitchFamily="34" charset="0"/>
              </a:rPr>
              <a:t>법인세</a:t>
            </a:r>
            <a:r>
              <a:rPr lang="en-US" altLang="ko-KR" sz="700" dirty="0">
                <a:latin typeface="Arial" panose="020B0604020202020204" pitchFamily="34" charset="0"/>
                <a:ea typeface="+mj-ea"/>
                <a:cs typeface="Arial" panose="020B0604020202020204" pitchFamily="34" charset="0"/>
              </a:rPr>
              <a:t>CF</a:t>
            </a:r>
          </a:p>
        </p:txBody>
      </p:sp>
      <p:sp>
        <p:nvSpPr>
          <p:cNvPr id="43" name="TextBox 42">
            <a:extLst>
              <a:ext uri="{FF2B5EF4-FFF2-40B4-BE49-F238E27FC236}">
                <a16:creationId xmlns:a16="http://schemas.microsoft.com/office/drawing/2014/main" id="{6DD3DC43-F23D-4448-B6E3-559F0902C481}"/>
              </a:ext>
            </a:extLst>
          </p:cNvPr>
          <p:cNvSpPr txBox="1"/>
          <p:nvPr/>
        </p:nvSpPr>
        <p:spPr>
          <a:xfrm>
            <a:off x="5877791" y="4911597"/>
            <a:ext cx="929640" cy="430887"/>
          </a:xfrm>
          <a:prstGeom prst="rect">
            <a:avLst/>
          </a:prstGeom>
          <a:noFill/>
        </p:spPr>
        <p:txBody>
          <a:bodyPr wrap="square" lIns="0" tIns="0" bIns="0" rtlCol="0">
            <a:spAutoFit/>
          </a:bodyPr>
          <a:lstStyle/>
          <a:p>
            <a:r>
              <a:rPr lang="en-US" altLang="ko-KR" sz="700" dirty="0">
                <a:latin typeface="Arial" panose="020B0604020202020204" pitchFamily="34" charset="0"/>
                <a:ea typeface="+mj-ea"/>
                <a:cs typeface="Arial" panose="020B0604020202020204" pitchFamily="34" charset="0"/>
              </a:rPr>
              <a:t>E: </a:t>
            </a:r>
            <a:r>
              <a:rPr lang="ko-KR" altLang="en-US" sz="700" dirty="0">
                <a:latin typeface="Arial" panose="020B0604020202020204" pitchFamily="34" charset="0"/>
                <a:ea typeface="+mj-ea"/>
                <a:cs typeface="Arial" panose="020B0604020202020204" pitchFamily="34" charset="0"/>
              </a:rPr>
              <a:t>기타영업</a:t>
            </a:r>
            <a:r>
              <a:rPr lang="en-US" altLang="ko-KR" sz="700" dirty="0">
                <a:latin typeface="Arial" panose="020B0604020202020204" pitchFamily="34" charset="0"/>
                <a:ea typeface="+mj-ea"/>
                <a:cs typeface="Arial" panose="020B0604020202020204" pitchFamily="34" charset="0"/>
              </a:rPr>
              <a:t>CF</a:t>
            </a:r>
          </a:p>
          <a:p>
            <a:r>
              <a:rPr lang="en-US" altLang="ko-KR" sz="700" dirty="0">
                <a:latin typeface="Arial" panose="020B0604020202020204" pitchFamily="34" charset="0"/>
                <a:ea typeface="+mj-ea"/>
                <a:cs typeface="Arial" panose="020B0604020202020204" pitchFamily="34" charset="0"/>
              </a:rPr>
              <a:t>F: </a:t>
            </a:r>
            <a:r>
              <a:rPr lang="ko-KR" altLang="en-US" sz="700" dirty="0">
                <a:latin typeface="Arial" panose="020B0604020202020204" pitchFamily="34" charset="0"/>
                <a:ea typeface="+mj-ea"/>
                <a:cs typeface="Arial" panose="020B0604020202020204" pitchFamily="34" charset="0"/>
              </a:rPr>
              <a:t>건물의 취득</a:t>
            </a:r>
            <a:endParaRPr lang="en-US" altLang="ko-KR" sz="700" dirty="0">
              <a:latin typeface="Arial" panose="020B0604020202020204" pitchFamily="34" charset="0"/>
              <a:ea typeface="+mj-ea"/>
              <a:cs typeface="Arial" panose="020B0604020202020204" pitchFamily="34" charset="0"/>
            </a:endParaRPr>
          </a:p>
          <a:p>
            <a:r>
              <a:rPr lang="en-US" altLang="ko-KR" sz="700" dirty="0">
                <a:latin typeface="Arial" panose="020B0604020202020204" pitchFamily="34" charset="0"/>
                <a:ea typeface="+mj-ea"/>
                <a:cs typeface="Arial" panose="020B0604020202020204" pitchFamily="34" charset="0"/>
              </a:rPr>
              <a:t>G: </a:t>
            </a:r>
            <a:r>
              <a:rPr lang="ko-KR" altLang="en-US" sz="700" dirty="0">
                <a:latin typeface="Arial" panose="020B0604020202020204" pitchFamily="34" charset="0"/>
                <a:ea typeface="+mj-ea"/>
                <a:cs typeface="Arial" panose="020B0604020202020204" pitchFamily="34" charset="0"/>
              </a:rPr>
              <a:t>토지의 취득</a:t>
            </a:r>
            <a:endParaRPr lang="en-US" altLang="ko-KR" sz="700" dirty="0">
              <a:latin typeface="Arial" panose="020B0604020202020204" pitchFamily="34" charset="0"/>
              <a:ea typeface="+mj-ea"/>
              <a:cs typeface="Arial" panose="020B0604020202020204" pitchFamily="34" charset="0"/>
            </a:endParaRPr>
          </a:p>
          <a:p>
            <a:r>
              <a:rPr lang="en-US" altLang="ko-KR" sz="700" dirty="0">
                <a:latin typeface="Arial" panose="020B0604020202020204" pitchFamily="34" charset="0"/>
                <a:ea typeface="+mj-ea"/>
                <a:cs typeface="Arial" panose="020B0604020202020204" pitchFamily="34" charset="0"/>
              </a:rPr>
              <a:t>H: </a:t>
            </a:r>
            <a:r>
              <a:rPr lang="ko-KR" altLang="en-US" sz="700" dirty="0">
                <a:latin typeface="Arial" panose="020B0604020202020204" pitchFamily="34" charset="0"/>
                <a:ea typeface="+mj-ea"/>
                <a:cs typeface="Arial" panose="020B0604020202020204" pitchFamily="34" charset="0"/>
              </a:rPr>
              <a:t>비품의 취득</a:t>
            </a:r>
            <a:endParaRPr lang="en-US" altLang="ko-KR" sz="700" dirty="0">
              <a:latin typeface="Arial" panose="020B0604020202020204" pitchFamily="34" charset="0"/>
              <a:ea typeface="+mj-ea"/>
              <a:cs typeface="Arial" panose="020B0604020202020204" pitchFamily="34" charset="0"/>
            </a:endParaRPr>
          </a:p>
        </p:txBody>
      </p:sp>
      <p:sp>
        <p:nvSpPr>
          <p:cNvPr id="44" name="TextBox 43">
            <a:extLst>
              <a:ext uri="{FF2B5EF4-FFF2-40B4-BE49-F238E27FC236}">
                <a16:creationId xmlns:a16="http://schemas.microsoft.com/office/drawing/2014/main" id="{BF06A795-B21C-454C-B387-BA74FEA0F251}"/>
              </a:ext>
            </a:extLst>
          </p:cNvPr>
          <p:cNvSpPr txBox="1"/>
          <p:nvPr/>
        </p:nvSpPr>
        <p:spPr>
          <a:xfrm>
            <a:off x="6596350" y="4911597"/>
            <a:ext cx="929640" cy="430887"/>
          </a:xfrm>
          <a:prstGeom prst="rect">
            <a:avLst/>
          </a:prstGeom>
          <a:noFill/>
        </p:spPr>
        <p:txBody>
          <a:bodyPr wrap="square" lIns="0" tIns="0" bIns="0" rtlCol="0">
            <a:spAutoFit/>
          </a:bodyPr>
          <a:lstStyle/>
          <a:p>
            <a:r>
              <a:rPr lang="en-US" altLang="ko-KR" sz="700" dirty="0">
                <a:latin typeface="Arial" panose="020B0604020202020204" pitchFamily="34" charset="0"/>
                <a:ea typeface="+mj-ea"/>
                <a:cs typeface="Arial" panose="020B0604020202020204" pitchFamily="34" charset="0"/>
              </a:rPr>
              <a:t>I: </a:t>
            </a:r>
            <a:r>
              <a:rPr lang="ko-KR" altLang="en-US" sz="700" dirty="0">
                <a:latin typeface="Arial" panose="020B0604020202020204" pitchFamily="34" charset="0"/>
                <a:ea typeface="+mj-ea"/>
                <a:cs typeface="Arial" panose="020B0604020202020204" pitchFamily="34" charset="0"/>
              </a:rPr>
              <a:t>시설장치의 취득</a:t>
            </a:r>
            <a:endParaRPr lang="en-US" altLang="ko-KR" sz="700" dirty="0">
              <a:latin typeface="Arial" panose="020B0604020202020204" pitchFamily="34" charset="0"/>
              <a:ea typeface="+mj-ea"/>
              <a:cs typeface="Arial" panose="020B0604020202020204" pitchFamily="34" charset="0"/>
            </a:endParaRPr>
          </a:p>
          <a:p>
            <a:r>
              <a:rPr lang="en-US" altLang="ko-KR" sz="700" dirty="0">
                <a:latin typeface="Arial" panose="020B0604020202020204" pitchFamily="34" charset="0"/>
                <a:ea typeface="+mj-ea"/>
                <a:cs typeface="Arial" panose="020B0604020202020204" pitchFamily="34" charset="0"/>
              </a:rPr>
              <a:t>J: </a:t>
            </a:r>
            <a:r>
              <a:rPr lang="ko-KR" altLang="en-US" sz="700" dirty="0">
                <a:latin typeface="Arial" panose="020B0604020202020204" pitchFamily="34" charset="0"/>
                <a:ea typeface="+mj-ea"/>
                <a:cs typeface="Arial" panose="020B0604020202020204" pitchFamily="34" charset="0"/>
              </a:rPr>
              <a:t>시설장치의 처분</a:t>
            </a:r>
            <a:endParaRPr lang="en-US" altLang="ko-KR" sz="700" dirty="0">
              <a:latin typeface="Arial" panose="020B0604020202020204" pitchFamily="34" charset="0"/>
              <a:ea typeface="+mj-ea"/>
              <a:cs typeface="Arial" panose="020B0604020202020204" pitchFamily="34" charset="0"/>
            </a:endParaRPr>
          </a:p>
          <a:p>
            <a:r>
              <a:rPr lang="en-US" altLang="ko-KR" sz="700" dirty="0">
                <a:latin typeface="Arial" panose="020B0604020202020204" pitchFamily="34" charset="0"/>
                <a:ea typeface="+mj-ea"/>
                <a:cs typeface="Arial" panose="020B0604020202020204" pitchFamily="34" charset="0"/>
              </a:rPr>
              <a:t>K: </a:t>
            </a:r>
            <a:r>
              <a:rPr lang="ko-KR" altLang="en-US" sz="700" dirty="0">
                <a:latin typeface="Arial" panose="020B0604020202020204" pitchFamily="34" charset="0"/>
                <a:ea typeface="+mj-ea"/>
                <a:cs typeface="Arial" panose="020B0604020202020204" pitchFamily="34" charset="0"/>
              </a:rPr>
              <a:t>그림의 취득</a:t>
            </a:r>
            <a:endParaRPr lang="en-US" altLang="ko-KR" sz="700" dirty="0">
              <a:latin typeface="Arial" panose="020B0604020202020204" pitchFamily="34" charset="0"/>
              <a:ea typeface="+mj-ea"/>
              <a:cs typeface="Arial" panose="020B0604020202020204" pitchFamily="34" charset="0"/>
            </a:endParaRPr>
          </a:p>
          <a:p>
            <a:r>
              <a:rPr lang="en-US" altLang="ko-KR" sz="700" dirty="0">
                <a:latin typeface="Arial" panose="020B0604020202020204" pitchFamily="34" charset="0"/>
                <a:ea typeface="+mj-ea"/>
                <a:cs typeface="Arial" panose="020B0604020202020204" pitchFamily="34" charset="0"/>
              </a:rPr>
              <a:t>L: </a:t>
            </a:r>
            <a:r>
              <a:rPr lang="ko-KR" altLang="en-US" sz="700" dirty="0">
                <a:latin typeface="Arial" panose="020B0604020202020204" pitchFamily="34" charset="0"/>
                <a:ea typeface="+mj-ea"/>
                <a:cs typeface="Arial" panose="020B0604020202020204" pitchFamily="34" charset="0"/>
              </a:rPr>
              <a:t>기타투자</a:t>
            </a:r>
            <a:r>
              <a:rPr lang="en-US" altLang="ko-KR" sz="700" dirty="0">
                <a:latin typeface="Arial" panose="020B0604020202020204" pitchFamily="34" charset="0"/>
                <a:ea typeface="+mj-ea"/>
                <a:cs typeface="Arial" panose="020B0604020202020204" pitchFamily="34" charset="0"/>
              </a:rPr>
              <a:t>CF</a:t>
            </a:r>
          </a:p>
        </p:txBody>
      </p:sp>
      <p:sp>
        <p:nvSpPr>
          <p:cNvPr id="45" name="TextBox 44">
            <a:extLst>
              <a:ext uri="{FF2B5EF4-FFF2-40B4-BE49-F238E27FC236}">
                <a16:creationId xmlns:a16="http://schemas.microsoft.com/office/drawing/2014/main" id="{C0C1C8D7-9606-4FF4-9960-DA40D5C152C7}"/>
              </a:ext>
            </a:extLst>
          </p:cNvPr>
          <p:cNvSpPr txBox="1"/>
          <p:nvPr/>
        </p:nvSpPr>
        <p:spPr>
          <a:xfrm>
            <a:off x="7424522" y="4911597"/>
            <a:ext cx="929640" cy="215444"/>
          </a:xfrm>
          <a:prstGeom prst="rect">
            <a:avLst/>
          </a:prstGeom>
          <a:noFill/>
        </p:spPr>
        <p:txBody>
          <a:bodyPr wrap="square" lIns="0" tIns="0" bIns="0" rtlCol="0">
            <a:spAutoFit/>
          </a:bodyPr>
          <a:lstStyle/>
          <a:p>
            <a:r>
              <a:rPr lang="en-US" altLang="ko-KR" sz="700" dirty="0">
                <a:latin typeface="Arial" panose="020B0604020202020204" pitchFamily="34" charset="0"/>
                <a:ea typeface="+mj-ea"/>
                <a:cs typeface="Arial" panose="020B0604020202020204" pitchFamily="34" charset="0"/>
              </a:rPr>
              <a:t>M: </a:t>
            </a:r>
            <a:r>
              <a:rPr lang="ko-KR" altLang="en-US" sz="700" dirty="0">
                <a:latin typeface="Arial" panose="020B0604020202020204" pitchFamily="34" charset="0"/>
                <a:ea typeface="+mj-ea"/>
                <a:cs typeface="Arial" panose="020B0604020202020204" pitchFamily="34" charset="0"/>
              </a:rPr>
              <a:t>차입금</a:t>
            </a:r>
            <a:r>
              <a:rPr lang="en-US" altLang="ko-KR" sz="700" dirty="0">
                <a:latin typeface="Arial" panose="020B0604020202020204" pitchFamily="34" charset="0"/>
                <a:ea typeface="+mj-ea"/>
                <a:cs typeface="Arial" panose="020B0604020202020204" pitchFamily="34" charset="0"/>
              </a:rPr>
              <a:t>CF</a:t>
            </a:r>
          </a:p>
          <a:p>
            <a:r>
              <a:rPr lang="en-US" altLang="ko-KR" sz="700" dirty="0">
                <a:latin typeface="Arial" panose="020B0604020202020204" pitchFamily="34" charset="0"/>
                <a:ea typeface="+mj-ea"/>
                <a:cs typeface="Arial" panose="020B0604020202020204" pitchFamily="34" charset="0"/>
              </a:rPr>
              <a:t>N: </a:t>
            </a:r>
            <a:r>
              <a:rPr lang="ko-KR" altLang="en-US" sz="700" dirty="0">
                <a:latin typeface="Arial" panose="020B0604020202020204" pitchFamily="34" charset="0"/>
                <a:ea typeface="+mj-ea"/>
                <a:cs typeface="Arial" panose="020B0604020202020204" pitchFamily="34" charset="0"/>
              </a:rPr>
              <a:t>배당금</a:t>
            </a:r>
            <a:r>
              <a:rPr lang="en-US" altLang="ko-KR" sz="700" dirty="0">
                <a:latin typeface="Arial" panose="020B0604020202020204" pitchFamily="34" charset="0"/>
                <a:ea typeface="+mj-ea"/>
                <a:cs typeface="Arial" panose="020B0604020202020204" pitchFamily="34" charset="0"/>
              </a:rPr>
              <a:t>CF</a:t>
            </a:r>
          </a:p>
        </p:txBody>
      </p:sp>
      <p:sp>
        <p:nvSpPr>
          <p:cNvPr id="46" name="순서도: 연결자 45">
            <a:extLst>
              <a:ext uri="{FF2B5EF4-FFF2-40B4-BE49-F238E27FC236}">
                <a16:creationId xmlns:a16="http://schemas.microsoft.com/office/drawing/2014/main" id="{D395F604-8278-4FB2-87E0-8D5AB3182525}"/>
              </a:ext>
            </a:extLst>
          </p:cNvPr>
          <p:cNvSpPr/>
          <p:nvPr/>
        </p:nvSpPr>
        <p:spPr bwMode="auto">
          <a:xfrm>
            <a:off x="5987899" y="1528778"/>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47" name="TextBox 46">
            <a:extLst>
              <a:ext uri="{FF2B5EF4-FFF2-40B4-BE49-F238E27FC236}">
                <a16:creationId xmlns:a16="http://schemas.microsoft.com/office/drawing/2014/main" id="{2F549734-9AD5-4930-92FF-4237D9FF5612}"/>
              </a:ext>
            </a:extLst>
          </p:cNvPr>
          <p:cNvSpPr txBox="1"/>
          <p:nvPr/>
        </p:nvSpPr>
        <p:spPr>
          <a:xfrm>
            <a:off x="6168454" y="1523213"/>
            <a:ext cx="3242775" cy="600229"/>
          </a:xfrm>
          <a:prstGeom prst="rect">
            <a:avLst/>
          </a:prstGeom>
          <a:noFill/>
        </p:spPr>
        <p:txBody>
          <a:bodyPr wrap="square" lIns="0" tIns="0" rIns="0" bIns="0" rtlCol="0">
            <a:spAutoFit/>
          </a:bodyPr>
          <a:lstStyle/>
          <a:p>
            <a:pPr>
              <a:lnSpc>
                <a:spcPts val="1200"/>
              </a:lnSpc>
            </a:pPr>
            <a:r>
              <a:rPr lang="en-US" altLang="ko-KR" sz="900" u="sng" dirty="0">
                <a:latin typeface="Arial" panose="020B0604020202020204" pitchFamily="34" charset="0"/>
                <a:cs typeface="Arial" panose="020B0604020202020204" pitchFamily="34" charset="0"/>
              </a:rPr>
              <a:t>Net Cash Flow </a:t>
            </a:r>
            <a:r>
              <a:rPr lang="ko-KR" altLang="en-US" sz="900" u="sng" dirty="0">
                <a:latin typeface="Arial" panose="020B0604020202020204" pitchFamily="34" charset="0"/>
                <a:cs typeface="Arial" panose="020B0604020202020204" pitchFamily="34" charset="0"/>
              </a:rPr>
              <a:t>증가 </a:t>
            </a:r>
            <a:r>
              <a:rPr lang="en-US" altLang="ko-KR" sz="900" u="sng" dirty="0">
                <a:latin typeface="Arial" panose="020B0604020202020204" pitchFamily="34" charset="0"/>
                <a:cs typeface="Arial" panose="020B0604020202020204" pitchFamily="34" charset="0"/>
              </a:rPr>
              <a:t>(67</a:t>
            </a:r>
            <a:r>
              <a:rPr lang="ko-KR" altLang="en-US" sz="900" u="sng" dirty="0">
                <a:latin typeface="Arial" panose="020B0604020202020204" pitchFamily="34" charset="0"/>
                <a:cs typeface="Arial" panose="020B0604020202020204" pitchFamily="34" charset="0"/>
              </a:rPr>
              <a:t>억원</a:t>
            </a:r>
            <a:r>
              <a:rPr lang="en-US" altLang="ko-KR" sz="900" u="sng" dirty="0">
                <a:latin typeface="Arial" panose="020B0604020202020204" pitchFamily="34" charset="0"/>
                <a:cs typeface="Arial" panose="020B0604020202020204" pitchFamily="34" charset="0"/>
              </a:rPr>
              <a:t>)</a:t>
            </a:r>
            <a:r>
              <a:rPr lang="en-US" altLang="ko-KR" sz="900" dirty="0">
                <a:latin typeface="Arial" panose="020B0604020202020204" pitchFamily="34" charset="0"/>
                <a:cs typeface="Arial" panose="020B0604020202020204" pitchFamily="34" charset="0"/>
              </a:rPr>
              <a:t> : </a:t>
            </a:r>
          </a:p>
          <a:p>
            <a:pPr marL="144000" indent="-108000">
              <a:lnSpc>
                <a:spcPts val="1200"/>
              </a:lnSpc>
              <a:buClr>
                <a:srgbClr val="00338D"/>
              </a:buClr>
              <a:buFont typeface="Arial" panose="020B0604020202020204" pitchFamily="34" charset="0"/>
              <a:buChar char="•"/>
            </a:pPr>
            <a:r>
              <a:rPr lang="en-US" altLang="ko-KR" sz="800" dirty="0">
                <a:latin typeface="Arial" panose="020B0604020202020204" pitchFamily="34" charset="0"/>
                <a:cs typeface="Arial" panose="020B0604020202020204" pitchFamily="34" charset="0"/>
              </a:rPr>
              <a:t>2017</a:t>
            </a:r>
            <a:r>
              <a:rPr lang="ko-KR" altLang="en-US" sz="800" dirty="0">
                <a:latin typeface="Arial" panose="020B0604020202020204" pitchFamily="34" charset="0"/>
                <a:cs typeface="Arial" panose="020B0604020202020204" pitchFamily="34" charset="0"/>
              </a:rPr>
              <a:t>년 이후 </a:t>
            </a:r>
            <a:r>
              <a:rPr lang="ko-KR" altLang="en-US" sz="800" dirty="0" err="1">
                <a:latin typeface="Arial" panose="020B0604020202020204" pitchFamily="34" charset="0"/>
                <a:cs typeface="Arial" panose="020B0604020202020204" pitchFamily="34" charset="0"/>
              </a:rPr>
              <a:t>활동별</a:t>
            </a:r>
            <a:r>
              <a:rPr lang="ko-KR" altLang="en-US" sz="800" dirty="0">
                <a:latin typeface="Arial" panose="020B0604020202020204" pitchFamily="34" charset="0"/>
                <a:cs typeface="Arial" panose="020B0604020202020204" pitchFamily="34" charset="0"/>
              </a:rPr>
              <a:t> 현금흐름은 영업활동현금흐름 </a:t>
            </a:r>
            <a:r>
              <a:rPr lang="en-US" altLang="ko-KR" sz="800" dirty="0">
                <a:latin typeface="Arial" panose="020B0604020202020204" pitchFamily="34" charset="0"/>
                <a:cs typeface="Arial" panose="020B0604020202020204" pitchFamily="34" charset="0"/>
              </a:rPr>
              <a:t>113</a:t>
            </a:r>
            <a:r>
              <a:rPr lang="ko-KR" altLang="en-US" sz="800" dirty="0">
                <a:latin typeface="Arial" panose="020B0604020202020204" pitchFamily="34" charset="0"/>
                <a:cs typeface="Arial" panose="020B0604020202020204" pitchFamily="34" charset="0"/>
              </a:rPr>
              <a:t>억원</a:t>
            </a:r>
            <a:r>
              <a:rPr lang="en-US" altLang="ko-KR" sz="800" dirty="0">
                <a:latin typeface="Arial" panose="020B0604020202020204" pitchFamily="34" charset="0"/>
                <a:cs typeface="Arial" panose="020B0604020202020204" pitchFamily="34" charset="0"/>
              </a:rPr>
              <a:t>,</a:t>
            </a:r>
            <a:r>
              <a:rPr lang="ko-KR" altLang="en-US" sz="800" dirty="0">
                <a:latin typeface="Arial" panose="020B0604020202020204" pitchFamily="34" charset="0"/>
                <a:cs typeface="Arial" panose="020B0604020202020204" pitchFamily="34" charset="0"/>
              </a:rPr>
              <a:t> 투자활동현금흐름</a:t>
            </a:r>
            <a:r>
              <a:rPr lang="en-US" altLang="ko-KR" sz="800" dirty="0">
                <a:latin typeface="Arial" panose="020B0604020202020204" pitchFamily="34" charset="0"/>
                <a:cs typeface="Arial" panose="020B0604020202020204" pitchFamily="34" charset="0"/>
              </a:rPr>
              <a:t> -116</a:t>
            </a:r>
            <a:r>
              <a:rPr lang="ko-KR" altLang="en-US" sz="800" dirty="0">
                <a:latin typeface="Arial" panose="020B0604020202020204" pitchFamily="34" charset="0"/>
                <a:cs typeface="Arial" panose="020B0604020202020204" pitchFamily="34" charset="0"/>
              </a:rPr>
              <a:t>억원 및</a:t>
            </a:r>
            <a:r>
              <a:rPr lang="en-US" altLang="ko-KR" sz="800" dirty="0">
                <a:latin typeface="Arial" panose="020B0604020202020204" pitchFamily="34" charset="0"/>
                <a:cs typeface="Arial" panose="020B0604020202020204" pitchFamily="34" charset="0"/>
              </a:rPr>
              <a:t> </a:t>
            </a:r>
            <a:r>
              <a:rPr lang="ko-KR" altLang="en-US" sz="800" dirty="0">
                <a:latin typeface="Arial" panose="020B0604020202020204" pitchFamily="34" charset="0"/>
                <a:cs typeface="Arial" panose="020B0604020202020204" pitchFamily="34" charset="0"/>
              </a:rPr>
              <a:t>재무활동현금흐름</a:t>
            </a:r>
            <a:r>
              <a:rPr lang="en-US" altLang="ko-KR" sz="800" dirty="0">
                <a:latin typeface="Arial" panose="020B0604020202020204" pitchFamily="34" charset="0"/>
                <a:cs typeface="Arial" panose="020B0604020202020204" pitchFamily="34" charset="0"/>
              </a:rPr>
              <a:t> 70</a:t>
            </a:r>
            <a:r>
              <a:rPr lang="ko-KR" altLang="en-US" sz="800" dirty="0">
                <a:latin typeface="Arial" panose="020B0604020202020204" pitchFamily="34" charset="0"/>
                <a:cs typeface="Arial" panose="020B0604020202020204" pitchFamily="34" charset="0"/>
              </a:rPr>
              <a:t>억원으로</a:t>
            </a:r>
            <a:r>
              <a:rPr lang="en-US" altLang="ko-KR" sz="800" dirty="0">
                <a:latin typeface="Arial" panose="020B0604020202020204" pitchFamily="34" charset="0"/>
                <a:cs typeface="Arial" panose="020B0604020202020204" pitchFamily="34" charset="0"/>
              </a:rPr>
              <a:t>, Net Cash</a:t>
            </a:r>
            <a:r>
              <a:rPr lang="ko-KR" altLang="en-US" sz="800" dirty="0">
                <a:latin typeface="Arial" panose="020B0604020202020204" pitchFamily="34" charset="0"/>
                <a:cs typeface="Arial" panose="020B0604020202020204" pitchFamily="34" charset="0"/>
              </a:rPr>
              <a:t>로 약 </a:t>
            </a:r>
            <a:r>
              <a:rPr lang="en-US" altLang="ko-KR" sz="800" dirty="0">
                <a:latin typeface="Arial" panose="020B0604020202020204" pitchFamily="34" charset="0"/>
                <a:cs typeface="Arial" panose="020B0604020202020204" pitchFamily="34" charset="0"/>
              </a:rPr>
              <a:t>67</a:t>
            </a:r>
            <a:r>
              <a:rPr lang="ko-KR" altLang="en-US" sz="800" dirty="0">
                <a:latin typeface="Arial" panose="020B0604020202020204" pitchFamily="34" charset="0"/>
                <a:cs typeface="Arial" panose="020B0604020202020204" pitchFamily="34" charset="0"/>
              </a:rPr>
              <a:t>억원이 유입됨</a:t>
            </a:r>
            <a:endParaRPr lang="en-US" altLang="ko-KR" sz="800" dirty="0">
              <a:latin typeface="Arial" panose="020B0604020202020204" pitchFamily="34" charset="0"/>
              <a:cs typeface="Arial" panose="020B0604020202020204" pitchFamily="34" charset="0"/>
            </a:endParaRPr>
          </a:p>
        </p:txBody>
      </p:sp>
      <p:sp>
        <p:nvSpPr>
          <p:cNvPr id="48" name="순서도: 연결자 47">
            <a:extLst>
              <a:ext uri="{FF2B5EF4-FFF2-40B4-BE49-F238E27FC236}">
                <a16:creationId xmlns:a16="http://schemas.microsoft.com/office/drawing/2014/main" id="{3F6BF513-FAA5-48D0-8821-588976874340}"/>
              </a:ext>
            </a:extLst>
          </p:cNvPr>
          <p:cNvSpPr/>
          <p:nvPr/>
        </p:nvSpPr>
        <p:spPr bwMode="auto">
          <a:xfrm>
            <a:off x="5987899" y="2227491"/>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
        <p:nvSpPr>
          <p:cNvPr id="50" name="TextBox 49">
            <a:extLst>
              <a:ext uri="{FF2B5EF4-FFF2-40B4-BE49-F238E27FC236}">
                <a16:creationId xmlns:a16="http://schemas.microsoft.com/office/drawing/2014/main" id="{59CF5DB7-3E8D-44C4-8F87-E0F9C9E9A1DF}"/>
              </a:ext>
            </a:extLst>
          </p:cNvPr>
          <p:cNvSpPr txBox="1"/>
          <p:nvPr/>
        </p:nvSpPr>
        <p:spPr>
          <a:xfrm>
            <a:off x="6170400" y="2221926"/>
            <a:ext cx="3242775" cy="1600503"/>
          </a:xfrm>
          <a:prstGeom prst="rect">
            <a:avLst/>
          </a:prstGeom>
          <a:noFill/>
        </p:spPr>
        <p:txBody>
          <a:bodyPr wrap="square" lIns="0" tIns="0" rIns="0" bIns="0" rtlCol="0">
            <a:spAutoFit/>
          </a:bodyPr>
          <a:lstStyle/>
          <a:p>
            <a:pPr>
              <a:lnSpc>
                <a:spcPts val="1200"/>
              </a:lnSpc>
            </a:pPr>
            <a:r>
              <a:rPr lang="ko-KR" altLang="en-US" sz="900" u="sng" dirty="0">
                <a:latin typeface="Arial" panose="020B0604020202020204" pitchFamily="34" charset="0"/>
                <a:cs typeface="Arial" panose="020B0604020202020204" pitchFamily="34" charset="0"/>
              </a:rPr>
              <a:t>제작용역 </a:t>
            </a:r>
            <a:r>
              <a:rPr lang="en-US" altLang="ko-KR" sz="900" u="sng" dirty="0">
                <a:latin typeface="Arial" panose="020B0604020202020204" pitchFamily="34" charset="0"/>
                <a:cs typeface="Arial" panose="020B0604020202020204" pitchFamily="34" charset="0"/>
              </a:rPr>
              <a:t>CF</a:t>
            </a:r>
            <a:r>
              <a:rPr lang="ko-KR" altLang="en-US" sz="900" u="sng" dirty="0">
                <a:latin typeface="Arial" panose="020B0604020202020204" pitchFamily="34" charset="0"/>
                <a:cs typeface="Arial" panose="020B0604020202020204" pitchFamily="34" charset="0"/>
              </a:rPr>
              <a:t> </a:t>
            </a:r>
            <a:r>
              <a:rPr lang="en-US" altLang="ko-KR" sz="900" u="sng" dirty="0">
                <a:latin typeface="Arial" panose="020B0604020202020204" pitchFamily="34" charset="0"/>
                <a:cs typeface="Arial" panose="020B0604020202020204" pitchFamily="34" charset="0"/>
              </a:rPr>
              <a:t>(55</a:t>
            </a:r>
            <a:r>
              <a:rPr lang="ko-KR" altLang="en-US" sz="900" u="sng" dirty="0">
                <a:latin typeface="Arial" panose="020B0604020202020204" pitchFamily="34" charset="0"/>
                <a:cs typeface="Arial" panose="020B0604020202020204" pitchFamily="34" charset="0"/>
              </a:rPr>
              <a:t>억원</a:t>
            </a:r>
            <a:r>
              <a:rPr lang="en-US" altLang="ko-KR" sz="900" u="sng" dirty="0">
                <a:latin typeface="Arial" panose="020B0604020202020204" pitchFamily="34" charset="0"/>
                <a:cs typeface="Arial" panose="020B0604020202020204" pitchFamily="34" charset="0"/>
              </a:rPr>
              <a:t>)</a:t>
            </a:r>
            <a:r>
              <a:rPr lang="en-US" altLang="ko-KR" sz="900" dirty="0">
                <a:latin typeface="Arial" panose="020B0604020202020204" pitchFamily="34" charset="0"/>
                <a:cs typeface="Arial" panose="020B0604020202020204" pitchFamily="34" charset="0"/>
              </a:rPr>
              <a:t> : </a:t>
            </a:r>
          </a:p>
          <a:p>
            <a:pPr marL="144000" indent="-108000">
              <a:lnSpc>
                <a:spcPts val="1200"/>
              </a:lnSpc>
              <a:buClr>
                <a:srgbClr val="00338D"/>
              </a:buClr>
              <a:buFont typeface="Arial" panose="020B0604020202020204" pitchFamily="34" charset="0"/>
              <a:buChar char="•"/>
            </a:pPr>
            <a:endParaRPr lang="en-US" altLang="ko-KR" sz="9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endParaRPr lang="en-US" altLang="ko-KR" sz="9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endParaRPr lang="en-US" altLang="ko-KR" sz="9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endParaRPr lang="en-US" altLang="ko-KR" sz="900" dirty="0">
              <a:latin typeface="Arial" panose="020B0604020202020204" pitchFamily="34" charset="0"/>
              <a:cs typeface="Arial" panose="020B0604020202020204" pitchFamily="34" charset="0"/>
            </a:endParaRPr>
          </a:p>
          <a:p>
            <a:pPr marL="144000" indent="-108000">
              <a:lnSpc>
                <a:spcPts val="1200"/>
              </a:lnSpc>
              <a:spcBef>
                <a:spcPts val="600"/>
              </a:spcBef>
              <a:buClr>
                <a:srgbClr val="00338D"/>
              </a:buClr>
              <a:buFont typeface="Arial" panose="020B0604020202020204" pitchFamily="34" charset="0"/>
              <a:buChar char="•"/>
            </a:pPr>
            <a:r>
              <a:rPr lang="ko-KR" altLang="en-US" sz="800" dirty="0">
                <a:latin typeface="Arial" panose="020B0604020202020204" pitchFamily="34" charset="0"/>
                <a:cs typeface="Arial" panose="020B0604020202020204" pitchFamily="34" charset="0"/>
              </a:rPr>
              <a:t>제작용역의 경우 계약에 따라 일부 차이는 존재하나 일반적으로 견적 원가에 회사의 </a:t>
            </a:r>
            <a:r>
              <a:rPr lang="en-US" altLang="ko-KR" sz="800" dirty="0">
                <a:latin typeface="Arial" panose="020B0604020202020204" pitchFamily="34" charset="0"/>
                <a:cs typeface="Arial" panose="020B0604020202020204" pitchFamily="34" charset="0"/>
              </a:rPr>
              <a:t>margin%</a:t>
            </a:r>
            <a:r>
              <a:rPr lang="ko-KR" altLang="en-US" sz="800" dirty="0">
                <a:latin typeface="Arial" panose="020B0604020202020204" pitchFamily="34" charset="0"/>
                <a:cs typeface="Arial" panose="020B0604020202020204" pitchFamily="34" charset="0"/>
              </a:rPr>
              <a:t>을 </a:t>
            </a:r>
            <a:r>
              <a:rPr lang="en-US" altLang="ko-KR" sz="800" dirty="0">
                <a:latin typeface="Arial" panose="020B0604020202020204" pitchFamily="34" charset="0"/>
                <a:cs typeface="Arial" panose="020B0604020202020204" pitchFamily="34" charset="0"/>
              </a:rPr>
              <a:t>mark-up</a:t>
            </a:r>
            <a:r>
              <a:rPr lang="ko-KR" altLang="en-US" sz="800" dirty="0">
                <a:latin typeface="Arial" panose="020B0604020202020204" pitchFamily="34" charset="0"/>
                <a:cs typeface="Arial" panose="020B0604020202020204" pitchFamily="34" charset="0"/>
              </a:rPr>
              <a:t> 적용해 공급가액으로 책정하는 업계 관행을 따르고 있음에 따라 손실부담계약은 존재하지 아니함</a:t>
            </a:r>
            <a:endParaRPr lang="en-US" altLang="ko-KR" sz="8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r>
              <a:rPr lang="ko-KR" altLang="en-US" sz="800" dirty="0">
                <a:latin typeface="Arial" panose="020B0604020202020204" pitchFamily="34" charset="0"/>
                <a:cs typeface="Arial" panose="020B0604020202020204" pitchFamily="34" charset="0"/>
              </a:rPr>
              <a:t>운전자본의 변동이 제작용역 </a:t>
            </a:r>
            <a:r>
              <a:rPr lang="en-US" altLang="ko-KR" sz="800" dirty="0">
                <a:latin typeface="Arial" panose="020B0604020202020204" pitchFamily="34" charset="0"/>
                <a:cs typeface="Arial" panose="020B0604020202020204" pitchFamily="34" charset="0"/>
              </a:rPr>
              <a:t>CF</a:t>
            </a:r>
            <a:r>
              <a:rPr lang="ko-KR" altLang="en-US" sz="800" dirty="0">
                <a:latin typeface="Arial" panose="020B0604020202020204" pitchFamily="34" charset="0"/>
                <a:cs typeface="Arial" panose="020B0604020202020204" pitchFamily="34" charset="0"/>
              </a:rPr>
              <a:t>에 일부 영향을 미치고 있으며</a:t>
            </a:r>
            <a:r>
              <a:rPr lang="en-US" altLang="ko-KR" sz="800" dirty="0">
                <a:latin typeface="Arial" panose="020B0604020202020204" pitchFamily="34" charset="0"/>
                <a:cs typeface="Arial" panose="020B0604020202020204" pitchFamily="34" charset="0"/>
              </a:rPr>
              <a:t>, </a:t>
            </a:r>
            <a:r>
              <a:rPr lang="ko-KR" altLang="en-US" sz="800" dirty="0">
                <a:latin typeface="Arial" panose="020B0604020202020204" pitchFamily="34" charset="0"/>
                <a:cs typeface="Arial" panose="020B0604020202020204" pitchFamily="34" charset="0"/>
              </a:rPr>
              <a:t>특히 외상매출금의 변동이 가장 주된 요인으로 적용됨</a:t>
            </a:r>
            <a:endParaRPr lang="en-US" altLang="ko-KR" sz="800" dirty="0">
              <a:latin typeface="Arial" panose="020B0604020202020204" pitchFamily="34" charset="0"/>
              <a:cs typeface="Arial" panose="020B0604020202020204" pitchFamily="34" charset="0"/>
            </a:endParaRPr>
          </a:p>
        </p:txBody>
      </p:sp>
      <p:sp>
        <p:nvSpPr>
          <p:cNvPr id="51" name="직사각형 50">
            <a:extLst>
              <a:ext uri="{FF2B5EF4-FFF2-40B4-BE49-F238E27FC236}">
                <a16:creationId xmlns:a16="http://schemas.microsoft.com/office/drawing/2014/main" id="{7DAB783D-A4BC-47B1-9FEE-964E40CC1710}"/>
              </a:ext>
            </a:extLst>
          </p:cNvPr>
          <p:cNvSpPr/>
          <p:nvPr/>
        </p:nvSpPr>
        <p:spPr>
          <a:xfrm>
            <a:off x="2154963" y="4435879"/>
            <a:ext cx="3705554" cy="1224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순서도: 연결자 51">
            <a:extLst>
              <a:ext uri="{FF2B5EF4-FFF2-40B4-BE49-F238E27FC236}">
                <a16:creationId xmlns:a16="http://schemas.microsoft.com/office/drawing/2014/main" id="{82448162-9920-4BE8-A0D5-69DDC61E6CBB}"/>
              </a:ext>
            </a:extLst>
          </p:cNvPr>
          <p:cNvSpPr/>
          <p:nvPr/>
        </p:nvSpPr>
        <p:spPr bwMode="auto">
          <a:xfrm>
            <a:off x="2027741" y="4425563"/>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graphicFrame>
        <p:nvGraphicFramePr>
          <p:cNvPr id="54" name="표 53">
            <a:extLst>
              <a:ext uri="{FF2B5EF4-FFF2-40B4-BE49-F238E27FC236}">
                <a16:creationId xmlns:a16="http://schemas.microsoft.com/office/drawing/2014/main" id="{692575B7-C380-41BF-8F71-21961175FF8D}"/>
              </a:ext>
            </a:extLst>
          </p:cNvPr>
          <p:cNvGraphicFramePr>
            <a:graphicFrameLocks noGrp="1"/>
          </p:cNvGraphicFramePr>
          <p:nvPr/>
        </p:nvGraphicFramePr>
        <p:xfrm>
          <a:off x="6143632" y="2397251"/>
          <a:ext cx="3269543" cy="609600"/>
        </p:xfrm>
        <a:graphic>
          <a:graphicData uri="http://schemas.openxmlformats.org/drawingml/2006/table">
            <a:tbl>
              <a:tblPr/>
              <a:tblGrid>
                <a:gridCol w="1168633">
                  <a:extLst>
                    <a:ext uri="{9D8B030D-6E8A-4147-A177-3AD203B41FA5}">
                      <a16:colId xmlns:a16="http://schemas.microsoft.com/office/drawing/2014/main" val="3345909865"/>
                    </a:ext>
                  </a:extLst>
                </a:gridCol>
                <a:gridCol w="420182">
                  <a:extLst>
                    <a:ext uri="{9D8B030D-6E8A-4147-A177-3AD203B41FA5}">
                      <a16:colId xmlns:a16="http://schemas.microsoft.com/office/drawing/2014/main" val="1792841642"/>
                    </a:ext>
                  </a:extLst>
                </a:gridCol>
                <a:gridCol w="420182">
                  <a:extLst>
                    <a:ext uri="{9D8B030D-6E8A-4147-A177-3AD203B41FA5}">
                      <a16:colId xmlns:a16="http://schemas.microsoft.com/office/drawing/2014/main" val="3148846609"/>
                    </a:ext>
                  </a:extLst>
                </a:gridCol>
                <a:gridCol w="420182">
                  <a:extLst>
                    <a:ext uri="{9D8B030D-6E8A-4147-A177-3AD203B41FA5}">
                      <a16:colId xmlns:a16="http://schemas.microsoft.com/office/drawing/2014/main" val="283438800"/>
                    </a:ext>
                  </a:extLst>
                </a:gridCol>
                <a:gridCol w="420182">
                  <a:extLst>
                    <a:ext uri="{9D8B030D-6E8A-4147-A177-3AD203B41FA5}">
                      <a16:colId xmlns:a16="http://schemas.microsoft.com/office/drawing/2014/main" val="2726192256"/>
                    </a:ext>
                  </a:extLst>
                </a:gridCol>
                <a:gridCol w="420182">
                  <a:extLst>
                    <a:ext uri="{9D8B030D-6E8A-4147-A177-3AD203B41FA5}">
                      <a16:colId xmlns:a16="http://schemas.microsoft.com/office/drawing/2014/main" val="4065327391"/>
                    </a:ext>
                  </a:extLst>
                </a:gridCol>
              </a:tblGrid>
              <a:tr h="0">
                <a:tc>
                  <a:txBody>
                    <a:bodyPr/>
                    <a:lstStyle/>
                    <a:p>
                      <a:pPr algn="l" rtl="0" fontAlgn="ct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4022375582"/>
                  </a:ext>
                </a:extLst>
              </a:tr>
              <a:tr h="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제작용역 매출</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4,399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4,123</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4,152</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8,013</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9,846</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731712157"/>
                  </a:ext>
                </a:extLst>
              </a:tr>
              <a:tr h="0">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제작용역 직접원가</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(3,137)</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(2,418)</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(2,180)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(6,207)</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(8,818)</a:t>
                      </a:r>
                    </a:p>
                  </a:txBody>
                  <a:tcPr marL="36000" marR="36000" marT="0" marB="0" anchor="ctr">
                    <a:lnL>
                      <a:noFill/>
                    </a:lnL>
                    <a:lnR>
                      <a:noFill/>
                    </a:lnR>
                    <a:lnT>
                      <a:noFill/>
                    </a:lnT>
                    <a:lnB>
                      <a:noFill/>
                    </a:lnB>
                  </a:tcPr>
                </a:tc>
                <a:extLst>
                  <a:ext uri="{0D108BD9-81ED-4DB2-BD59-A6C34878D82A}">
                    <a16:rowId xmlns:a16="http://schemas.microsoft.com/office/drawing/2014/main" val="4012274763"/>
                  </a:ext>
                </a:extLst>
              </a:tr>
              <a:tr h="0">
                <a:tc>
                  <a:txBody>
                    <a:bodyPr/>
                    <a:lstStyle/>
                    <a:p>
                      <a:pPr algn="l" fontAlgn="ctr"/>
                      <a:r>
                        <a:rPr lang="el-G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Δ</a:t>
                      </a: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Working Capital</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N/A</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(2,824)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(206)</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660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444346370"/>
                  </a:ext>
                </a:extLst>
              </a:tr>
              <a:tr h="0">
                <a:tc>
                  <a:txBody>
                    <a:bodyPr/>
                    <a:lstStyle/>
                    <a:p>
                      <a:pPr algn="l" fontAlgn="ctr"/>
                      <a:r>
                        <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제작용역 </a:t>
                      </a:r>
                      <a:r>
                        <a:rPr 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0"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1,262</a:t>
                      </a:r>
                    </a:p>
                  </a:txBody>
                  <a:tcPr marL="36000" marR="36000" marT="0"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1,795</a:t>
                      </a:r>
                    </a:p>
                  </a:txBody>
                  <a:tcPr marL="36000" marR="36000" marT="0"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(852)</a:t>
                      </a:r>
                    </a:p>
                  </a:txBody>
                  <a:tcPr marL="36000" marR="36000" marT="0"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1,600</a:t>
                      </a:r>
                    </a:p>
                  </a:txBody>
                  <a:tcPr marL="36000" marR="36000" marT="0"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1,688</a:t>
                      </a:r>
                    </a:p>
                  </a:txBody>
                  <a:tcPr marL="36000" marR="36000" marT="0"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extLst>
                  <a:ext uri="{0D108BD9-81ED-4DB2-BD59-A6C34878D82A}">
                    <a16:rowId xmlns:a16="http://schemas.microsoft.com/office/drawing/2014/main" val="1434379635"/>
                  </a:ext>
                </a:extLst>
              </a:tr>
            </a:tbl>
          </a:graphicData>
        </a:graphic>
      </p:graphicFrame>
      <p:graphicFrame>
        <p:nvGraphicFramePr>
          <p:cNvPr id="59" name="표 58">
            <a:extLst>
              <a:ext uri="{FF2B5EF4-FFF2-40B4-BE49-F238E27FC236}">
                <a16:creationId xmlns:a16="http://schemas.microsoft.com/office/drawing/2014/main" id="{D462C973-97C1-483F-9A11-BF045958E4D9}"/>
              </a:ext>
            </a:extLst>
          </p:cNvPr>
          <p:cNvGraphicFramePr>
            <a:graphicFrameLocks noGrp="1"/>
          </p:cNvGraphicFramePr>
          <p:nvPr/>
        </p:nvGraphicFramePr>
        <p:xfrm>
          <a:off x="6145200" y="3830889"/>
          <a:ext cx="3269022" cy="731520"/>
        </p:xfrm>
        <a:graphic>
          <a:graphicData uri="http://schemas.openxmlformats.org/drawingml/2006/table">
            <a:tbl>
              <a:tblPr/>
              <a:tblGrid>
                <a:gridCol w="97400">
                  <a:extLst>
                    <a:ext uri="{9D8B030D-6E8A-4147-A177-3AD203B41FA5}">
                      <a16:colId xmlns:a16="http://schemas.microsoft.com/office/drawing/2014/main" val="4185164750"/>
                    </a:ext>
                  </a:extLst>
                </a:gridCol>
                <a:gridCol w="1070377">
                  <a:extLst>
                    <a:ext uri="{9D8B030D-6E8A-4147-A177-3AD203B41FA5}">
                      <a16:colId xmlns:a16="http://schemas.microsoft.com/office/drawing/2014/main" val="4065517991"/>
                    </a:ext>
                  </a:extLst>
                </a:gridCol>
                <a:gridCol w="420249">
                  <a:extLst>
                    <a:ext uri="{9D8B030D-6E8A-4147-A177-3AD203B41FA5}">
                      <a16:colId xmlns:a16="http://schemas.microsoft.com/office/drawing/2014/main" val="1528706609"/>
                    </a:ext>
                  </a:extLst>
                </a:gridCol>
                <a:gridCol w="420249">
                  <a:extLst>
                    <a:ext uri="{9D8B030D-6E8A-4147-A177-3AD203B41FA5}">
                      <a16:colId xmlns:a16="http://schemas.microsoft.com/office/drawing/2014/main" val="948111982"/>
                    </a:ext>
                  </a:extLst>
                </a:gridCol>
                <a:gridCol w="420249">
                  <a:extLst>
                    <a:ext uri="{9D8B030D-6E8A-4147-A177-3AD203B41FA5}">
                      <a16:colId xmlns:a16="http://schemas.microsoft.com/office/drawing/2014/main" val="3920665747"/>
                    </a:ext>
                  </a:extLst>
                </a:gridCol>
                <a:gridCol w="420249">
                  <a:extLst>
                    <a:ext uri="{9D8B030D-6E8A-4147-A177-3AD203B41FA5}">
                      <a16:colId xmlns:a16="http://schemas.microsoft.com/office/drawing/2014/main" val="178093903"/>
                    </a:ext>
                  </a:extLst>
                </a:gridCol>
                <a:gridCol w="420249">
                  <a:extLst>
                    <a:ext uri="{9D8B030D-6E8A-4147-A177-3AD203B41FA5}">
                      <a16:colId xmlns:a16="http://schemas.microsoft.com/office/drawing/2014/main" val="498457014"/>
                    </a:ext>
                  </a:extLst>
                </a:gridCol>
              </a:tblGrid>
              <a:tr h="54370">
                <a:tc gridSpan="2">
                  <a:txBody>
                    <a:bodyPr/>
                    <a:lstStyle/>
                    <a:p>
                      <a:pPr algn="l" rtl="0" fontAlgn="ct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00338D"/>
                    </a:solidFill>
                  </a:tcPr>
                </a:tc>
                <a:tc hMerge="1">
                  <a:txBody>
                    <a:bodyPr/>
                    <a:lstStyle/>
                    <a:p>
                      <a:pPr algn="l" rtl="0"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749987362"/>
                  </a:ext>
                </a:extLst>
              </a:tr>
              <a:tr h="54370">
                <a:tc gridSpan="2">
                  <a:txBody>
                    <a:bodyPr/>
                    <a:lstStyle/>
                    <a:p>
                      <a:pPr algn="l" fontAlgn="b"/>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제작관련 </a:t>
                      </a:r>
                      <a:r>
                        <a:rPr 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W/C</a:t>
                      </a:r>
                    </a:p>
                  </a:txBody>
                  <a:tcPr marL="36000" marR="36000" marT="0" marB="0" anchor="b">
                    <a:lnL>
                      <a:noFill/>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98</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2,833</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3,039</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2,379</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875611016"/>
                  </a:ext>
                </a:extLst>
              </a:tr>
              <a:tr h="54370">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b">
                    <a:lnL>
                      <a:noFill/>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외상매출금</a:t>
                      </a:r>
                    </a:p>
                  </a:txBody>
                  <a:tcPr marL="36000" marR="36000" marT="0" marB="0" anchor="b">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280</a:t>
                      </a:r>
                    </a:p>
                  </a:txBody>
                  <a:tcPr marL="36000" marR="360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397</a:t>
                      </a:r>
                    </a:p>
                  </a:txBody>
                  <a:tcPr marL="36000" marR="360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2,902</a:t>
                      </a:r>
                    </a:p>
                  </a:txBody>
                  <a:tcPr marL="36000" marR="360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3,619</a:t>
                      </a:r>
                    </a:p>
                  </a:txBody>
                  <a:tcPr marL="36000" marR="360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2,661</a:t>
                      </a:r>
                    </a:p>
                  </a:txBody>
                  <a:tcPr marL="36000" marR="36000" marT="0" marB="0" anchor="b">
                    <a:lnL>
                      <a:noFill/>
                    </a:lnL>
                    <a:lnR>
                      <a:noFill/>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236055568"/>
                  </a:ext>
                </a:extLst>
              </a:tr>
              <a:tr h="54370">
                <a:tc>
                  <a:txBody>
                    <a:bodyPr/>
                    <a:lstStyle/>
                    <a:p>
                      <a:pPr algn="l" fontAlgn="b"/>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b">
                    <a:lnL>
                      <a:noFill/>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외상매입금</a:t>
                      </a:r>
                    </a:p>
                  </a:txBody>
                  <a:tcPr marL="36000" marR="36000" marT="0" marB="0" anchor="b">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(182)</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(388)</a:t>
                      </a:r>
                    </a:p>
                  </a:txBody>
                  <a:tcPr marL="36000" marR="36000" marT="0" marB="0" anchor="b">
                    <a:lnL>
                      <a:noFill/>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(69)</a:t>
                      </a:r>
                    </a:p>
                  </a:txBody>
                  <a:tcPr marL="36000" marR="36000" marT="0" marB="0" anchor="b">
                    <a:lnL>
                      <a:noFill/>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(528)</a:t>
                      </a:r>
                    </a:p>
                  </a:txBody>
                  <a:tcPr marL="36000" marR="36000" marT="0" marB="0" anchor="b">
                    <a:lnL>
                      <a:noFill/>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(474)</a:t>
                      </a:r>
                    </a:p>
                  </a:txBody>
                  <a:tcPr marL="36000" marR="36000" marT="0" marB="0" anchor="b">
                    <a:lnL>
                      <a:noFill/>
                    </a:lnL>
                    <a:lnR>
                      <a:noFill/>
                    </a:lnR>
                    <a:lnT>
                      <a:noFill/>
                    </a:lnT>
                    <a:lnB>
                      <a:noFill/>
                    </a:lnB>
                  </a:tcPr>
                </a:tc>
                <a:extLst>
                  <a:ext uri="{0D108BD9-81ED-4DB2-BD59-A6C34878D82A}">
                    <a16:rowId xmlns:a16="http://schemas.microsoft.com/office/drawing/2014/main" val="3448949250"/>
                  </a:ext>
                </a:extLst>
              </a:tr>
              <a:tr h="54370">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b">
                    <a:lnL>
                      <a:noFill/>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선급금</a:t>
                      </a:r>
                    </a:p>
                  </a:txBody>
                  <a:tcPr marL="36000" marR="36000" marT="0" marB="0" anchor="b">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388</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192</a:t>
                      </a:r>
                    </a:p>
                  </a:txBody>
                  <a:tcPr marL="36000" marR="36000" marT="0" marB="0" anchor="b">
                    <a:lnL>
                      <a:noFill/>
                    </a:lnL>
                    <a:lnR>
                      <a:noFill/>
                    </a:lnR>
                    <a:lnT>
                      <a:noFill/>
                    </a:lnT>
                    <a:lnB>
                      <a:noFill/>
                    </a:lnB>
                  </a:tcPr>
                </a:tc>
                <a:extLst>
                  <a:ext uri="{0D108BD9-81ED-4DB2-BD59-A6C34878D82A}">
                    <a16:rowId xmlns:a16="http://schemas.microsoft.com/office/drawing/2014/main" val="2964425528"/>
                  </a:ext>
                </a:extLst>
              </a:tr>
              <a:tr h="57391">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b">
                    <a:lnL>
                      <a:noFill/>
                    </a:lnL>
                    <a:lnR w="6350" cap="flat" cmpd="sng" algn="ctr">
                      <a:solidFill>
                        <a:srgbClr val="00338D"/>
                      </a:solidFill>
                      <a:prstDash val="dot"/>
                      <a:round/>
                      <a:headEnd type="none" w="med" len="med"/>
                      <a:tailEnd type="none" w="med" len="med"/>
                    </a:lnR>
                    <a:lnT>
                      <a:noFill/>
                    </a:lnT>
                    <a:lnB w="25400" cap="flat" cmpd="dbl" algn="ctr">
                      <a:solidFill>
                        <a:srgbClr val="00338D"/>
                      </a:solidFill>
                      <a:prstDash val="solid"/>
                      <a:round/>
                      <a:headEnd type="none" w="med" len="med"/>
                      <a:tailEnd type="none" w="med" len="med"/>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선수금</a:t>
                      </a:r>
                    </a:p>
                  </a:txBody>
                  <a:tcPr marL="36000" marR="36000" marT="0" marB="0" anchor="b">
                    <a:lnL w="6350" cap="flat" cmpd="sng" algn="ctr">
                      <a:solidFill>
                        <a:srgbClr val="00338D"/>
                      </a:solidFill>
                      <a:prstDash val="dot"/>
                      <a:round/>
                      <a:headEnd type="none" w="med" len="med"/>
                      <a:tailEnd type="none" w="med" len="med"/>
                    </a:lnL>
                    <a:lnR>
                      <a:noFill/>
                    </a:lnR>
                    <a:lnT>
                      <a:noFill/>
                    </a:lnT>
                    <a:lnB w="25400" cap="flat" cmpd="dbl"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a:noFill/>
                    </a:lnR>
                    <a:lnT>
                      <a:noFill/>
                    </a:lnT>
                    <a:lnB w="25400" cap="flat" cmpd="dbl"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a:noFill/>
                    </a:lnR>
                    <a:lnT>
                      <a:noFill/>
                    </a:lnT>
                    <a:lnB w="25400" cap="flat" cmpd="dbl"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a:noFill/>
                    </a:lnR>
                    <a:lnT>
                      <a:noFill/>
                    </a:lnT>
                    <a:lnB w="25400" cap="flat" cmpd="dbl" algn="ctr">
                      <a:solidFill>
                        <a:srgbClr val="00338D"/>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(440)</a:t>
                      </a:r>
                    </a:p>
                  </a:txBody>
                  <a:tcPr marL="36000" marR="36000" marT="0" marB="0" anchor="b">
                    <a:lnL>
                      <a:noFill/>
                    </a:lnL>
                    <a:lnR>
                      <a:noFill/>
                    </a:lnR>
                    <a:lnT>
                      <a:noFill/>
                    </a:lnT>
                    <a:lnB w="25400" cap="flat" cmpd="dbl" algn="ctr">
                      <a:solidFill>
                        <a:srgbClr val="00338D"/>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a:noFill/>
                    </a:lnR>
                    <a:lnT>
                      <a:noFill/>
                    </a:lnT>
                    <a:lnB w="25400" cap="flat" cmpd="dbl" algn="ctr">
                      <a:solidFill>
                        <a:srgbClr val="00338D"/>
                      </a:solidFill>
                      <a:prstDash val="solid"/>
                      <a:round/>
                      <a:headEnd type="none" w="med" len="med"/>
                      <a:tailEnd type="none" w="med" len="med"/>
                    </a:lnB>
                  </a:tcPr>
                </a:tc>
                <a:extLst>
                  <a:ext uri="{0D108BD9-81ED-4DB2-BD59-A6C34878D82A}">
                    <a16:rowId xmlns:a16="http://schemas.microsoft.com/office/drawing/2014/main" val="984469201"/>
                  </a:ext>
                </a:extLst>
              </a:tr>
            </a:tbl>
          </a:graphicData>
        </a:graphic>
      </p:graphicFrame>
      <p:cxnSp>
        <p:nvCxnSpPr>
          <p:cNvPr id="60" name="연결선: 꺾임 59">
            <a:extLst>
              <a:ext uri="{FF2B5EF4-FFF2-40B4-BE49-F238E27FC236}">
                <a16:creationId xmlns:a16="http://schemas.microsoft.com/office/drawing/2014/main" id="{78991F27-0C50-495D-B34C-F84AF245E186}"/>
              </a:ext>
            </a:extLst>
          </p:cNvPr>
          <p:cNvCxnSpPr>
            <a:cxnSpLocks/>
            <a:stCxn id="59" idx="3"/>
            <a:endCxn id="63" idx="3"/>
          </p:cNvCxnSpPr>
          <p:nvPr/>
        </p:nvCxnSpPr>
        <p:spPr>
          <a:xfrm flipV="1">
            <a:off x="9414222" y="2817459"/>
            <a:ext cx="5409" cy="1379190"/>
          </a:xfrm>
          <a:prstGeom prst="bentConnector3">
            <a:avLst>
              <a:gd name="adj1" fmla="val 3240654"/>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3" name="직사각형 62">
            <a:extLst>
              <a:ext uri="{FF2B5EF4-FFF2-40B4-BE49-F238E27FC236}">
                <a16:creationId xmlns:a16="http://schemas.microsoft.com/office/drawing/2014/main" id="{F1F92B8A-848F-4E1D-B483-A115A1038F72}"/>
              </a:ext>
            </a:extLst>
          </p:cNvPr>
          <p:cNvSpPr/>
          <p:nvPr/>
        </p:nvSpPr>
        <p:spPr>
          <a:xfrm>
            <a:off x="6143631" y="2760043"/>
            <a:ext cx="3276000" cy="114832"/>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직사각형 66">
            <a:extLst>
              <a:ext uri="{FF2B5EF4-FFF2-40B4-BE49-F238E27FC236}">
                <a16:creationId xmlns:a16="http://schemas.microsoft.com/office/drawing/2014/main" id="{795C775C-B5C8-48E0-80C4-C3689E562995}"/>
              </a:ext>
            </a:extLst>
          </p:cNvPr>
          <p:cNvSpPr/>
          <p:nvPr/>
        </p:nvSpPr>
        <p:spPr>
          <a:xfrm>
            <a:off x="2210241" y="2487939"/>
            <a:ext cx="3650275" cy="1224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순서도: 연결자 67">
            <a:extLst>
              <a:ext uri="{FF2B5EF4-FFF2-40B4-BE49-F238E27FC236}">
                <a16:creationId xmlns:a16="http://schemas.microsoft.com/office/drawing/2014/main" id="{FB24669C-CD28-4B04-B1A7-F64484B3F82C}"/>
              </a:ext>
            </a:extLst>
          </p:cNvPr>
          <p:cNvSpPr/>
          <p:nvPr/>
        </p:nvSpPr>
        <p:spPr bwMode="auto">
          <a:xfrm>
            <a:off x="2120020" y="2477623"/>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Tree>
    <p:extLst>
      <p:ext uri="{BB962C8B-B14F-4D97-AF65-F5344CB8AC3E}">
        <p14:creationId xmlns:p14="http://schemas.microsoft.com/office/powerpoint/2010/main" val="3179300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Group 3">
            <a:extLst>
              <a:ext uri="{FF2B5EF4-FFF2-40B4-BE49-F238E27FC236}">
                <a16:creationId xmlns:a16="http://schemas.microsoft.com/office/drawing/2014/main" id="{1467BF33-DF8B-4824-9975-24B655697CEA}"/>
              </a:ext>
            </a:extLst>
          </p:cNvPr>
          <p:cNvGraphicFramePr>
            <a:graphicFrameLocks noGrp="1"/>
          </p:cNvGraphicFramePr>
          <p:nvPr/>
        </p:nvGraphicFramePr>
        <p:xfrm>
          <a:off x="468001" y="1191600"/>
          <a:ext cx="9038334" cy="5056800"/>
        </p:xfrm>
        <a:graphic>
          <a:graphicData uri="http://schemas.openxmlformats.org/drawingml/2006/table">
            <a:tbl>
              <a:tblPr/>
              <a:tblGrid>
                <a:gridCol w="1557064">
                  <a:extLst>
                    <a:ext uri="{9D8B030D-6E8A-4147-A177-3AD203B41FA5}">
                      <a16:colId xmlns:a16="http://schemas.microsoft.com/office/drawing/2014/main" val="20000"/>
                    </a:ext>
                  </a:extLst>
                </a:gridCol>
                <a:gridCol w="7481270">
                  <a:extLst>
                    <a:ext uri="{9D8B030D-6E8A-4147-A177-3AD203B41FA5}">
                      <a16:colId xmlns:a16="http://schemas.microsoft.com/office/drawing/2014/main" val="20001"/>
                    </a:ext>
                  </a:extLst>
                </a:gridCol>
              </a:tblGrid>
              <a:tr h="262800">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lang="en-US" altLang="ko-KR" sz="1000" b="1" i="0" u="none" strike="noStrike" kern="1200" dirty="0">
                          <a:solidFill>
                            <a:schemeClr val="bg1"/>
                          </a:solidFill>
                          <a:effectLst/>
                          <a:latin typeface="Arial" panose="020B0604020202020204" pitchFamily="34" charset="0"/>
                          <a:ea typeface="+mn-ea"/>
                          <a:cs typeface="Arial" panose="020B0604020202020204" pitchFamily="34" charset="0"/>
                        </a:rPr>
                        <a:t>Topic</a:t>
                      </a:r>
                      <a:endPar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Details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9400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Operating Results (</a:t>
                      </a:r>
                      <a:r>
                        <a:rPr kumimoji="0" lang="ko-KR" altLang="en-US"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계속</a:t>
                      </a: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a:t>
                      </a:r>
                    </a:p>
                    <a:p>
                      <a:pPr marL="0" marR="0" lvl="0" indent="0" algn="l" defTabSz="762000" rtl="0" eaLnBrk="1" fontAlgn="base" latinLnBrk="0" hangingPunct="1">
                        <a:lnSpc>
                          <a:spcPct val="100000"/>
                        </a:lnSpc>
                        <a:spcBef>
                          <a:spcPts val="600"/>
                        </a:spcBef>
                        <a:spcAft>
                          <a:spcPct val="0"/>
                        </a:spcAft>
                        <a:buClrTx/>
                        <a:buSzTx/>
                        <a:buFontTx/>
                        <a:buNone/>
                        <a:tabLst/>
                        <a:defRPr/>
                      </a:pPr>
                      <a:endPar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l" defTabSz="762000" rtl="0" eaLnBrk="1" fontAlgn="base" latinLnBrk="0" hangingPunct="1">
                        <a:lnSpc>
                          <a:spcPct val="100000"/>
                        </a:lnSpc>
                        <a:spcBef>
                          <a:spcPts val="600"/>
                        </a:spcBef>
                        <a:spcAft>
                          <a:spcPct val="0"/>
                        </a:spcAft>
                        <a:buClrTx/>
                        <a:buSzTx/>
                        <a:buFontTx/>
                        <a:buNone/>
                        <a:tabLst/>
                        <a:defRPr/>
                      </a:pPr>
                      <a:r>
                        <a:rPr kumimoji="0" lang="ko-KR" altLang="en-US" sz="1000" b="0" i="1"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영업</a:t>
                      </a:r>
                      <a:r>
                        <a:rPr kumimoji="0" lang="en-US" altLang="ko-KR" sz="1000" b="0" i="1"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CF</a:t>
                      </a:r>
                      <a:r>
                        <a:rPr kumimoji="0" lang="ko-KR" altLang="en-US" sz="1000" b="0" i="1"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의 변동은 매체대행용역</a:t>
                      </a:r>
                      <a:r>
                        <a:rPr kumimoji="0" lang="en-US" altLang="ko-KR" sz="1000" b="0" i="1"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CF</a:t>
                      </a:r>
                      <a:r>
                        <a:rPr kumimoji="0" lang="ko-KR" altLang="en-US" sz="1000" b="0" i="1"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의 변동과 연계되며</a:t>
                      </a:r>
                      <a:r>
                        <a:rPr kumimoji="0" lang="en-US" altLang="ko-KR" sz="1000" b="0" i="1"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1000" b="0" i="1"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매체대행용역</a:t>
                      </a:r>
                      <a:r>
                        <a:rPr kumimoji="0" lang="en-US" altLang="ko-KR" sz="1000" b="0" i="1"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CF</a:t>
                      </a:r>
                      <a:r>
                        <a:rPr kumimoji="0" lang="ko-KR" altLang="en-US" sz="1000" b="0" i="1"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는 관련 </a:t>
                      </a:r>
                      <a:r>
                        <a:rPr kumimoji="0" lang="en-US" altLang="ko-KR" sz="1000" b="0" i="1"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working capital</a:t>
                      </a:r>
                      <a:r>
                        <a:rPr kumimoji="0" lang="ko-KR" altLang="en-US" sz="1000" b="0" i="1"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의 변동에 좌우되는 경향이 있음</a:t>
                      </a:r>
                      <a:endPar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4122738" marR="0" lvl="0" indent="-77788" algn="l" defTabSz="914400" rtl="0" eaLnBrk="1" fontAlgn="auto" latinLnBrk="0"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4" name="제목 2">
            <a:extLst>
              <a:ext uri="{FF2B5EF4-FFF2-40B4-BE49-F238E27FC236}">
                <a16:creationId xmlns:a16="http://schemas.microsoft.com/office/drawing/2014/main" id="{EC31AAB1-348F-4B38-BBAE-3ED466156B32}"/>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400" b="1" dirty="0">
                <a:solidFill>
                  <a:srgbClr val="00338D"/>
                </a:solidFill>
                <a:latin typeface="KPMG Extralight" panose="020B0303030202040204" pitchFamily="34" charset="0"/>
              </a:rPr>
              <a:t>Operating Results (2/3)</a:t>
            </a:r>
          </a:p>
        </p:txBody>
      </p:sp>
      <p:sp>
        <p:nvSpPr>
          <p:cNvPr id="15" name="제목 2">
            <a:extLst>
              <a:ext uri="{FF2B5EF4-FFF2-40B4-BE49-F238E27FC236}">
                <a16:creationId xmlns:a16="http://schemas.microsoft.com/office/drawing/2014/main" id="{348B6033-76F8-402C-BF1B-91CECF102D9E}"/>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ea typeface="맑은 고딕" panose="020B0503020000020004" pitchFamily="50" charset="-127"/>
              </a:rPr>
              <a:t>Key Finding Summary</a:t>
            </a:r>
          </a:p>
        </p:txBody>
      </p:sp>
      <p:graphicFrame>
        <p:nvGraphicFramePr>
          <p:cNvPr id="5" name="표 4">
            <a:extLst>
              <a:ext uri="{FF2B5EF4-FFF2-40B4-BE49-F238E27FC236}">
                <a16:creationId xmlns:a16="http://schemas.microsoft.com/office/drawing/2014/main" id="{FC1FA480-B158-49EB-B25A-3E98EBE2E597}"/>
              </a:ext>
            </a:extLst>
          </p:cNvPr>
          <p:cNvGraphicFramePr>
            <a:graphicFrameLocks noGrp="1"/>
          </p:cNvGraphicFramePr>
          <p:nvPr>
            <p:extLst>
              <p:ext uri="{D42A27DB-BD31-4B8C-83A1-F6EECF244321}">
                <p14:modId xmlns:p14="http://schemas.microsoft.com/office/powerpoint/2010/main" val="940554720"/>
              </p:ext>
            </p:extLst>
          </p:nvPr>
        </p:nvGraphicFramePr>
        <p:xfrm>
          <a:off x="2138400" y="1515600"/>
          <a:ext cx="3722117" cy="3169920"/>
        </p:xfrm>
        <a:graphic>
          <a:graphicData uri="http://schemas.openxmlformats.org/drawingml/2006/table">
            <a:tbl>
              <a:tblPr/>
              <a:tblGrid>
                <a:gridCol w="97400">
                  <a:extLst>
                    <a:ext uri="{9D8B030D-6E8A-4147-A177-3AD203B41FA5}">
                      <a16:colId xmlns:a16="http://schemas.microsoft.com/office/drawing/2014/main" val="2821628964"/>
                    </a:ext>
                  </a:extLst>
                </a:gridCol>
                <a:gridCol w="276717">
                  <a:extLst>
                    <a:ext uri="{9D8B030D-6E8A-4147-A177-3AD203B41FA5}">
                      <a16:colId xmlns:a16="http://schemas.microsoft.com/office/drawing/2014/main" val="2990349161"/>
                    </a:ext>
                  </a:extLst>
                </a:gridCol>
                <a:gridCol w="756000">
                  <a:extLst>
                    <a:ext uri="{9D8B030D-6E8A-4147-A177-3AD203B41FA5}">
                      <a16:colId xmlns:a16="http://schemas.microsoft.com/office/drawing/2014/main" val="1567770979"/>
                    </a:ext>
                  </a:extLst>
                </a:gridCol>
                <a:gridCol w="432000">
                  <a:extLst>
                    <a:ext uri="{9D8B030D-6E8A-4147-A177-3AD203B41FA5}">
                      <a16:colId xmlns:a16="http://schemas.microsoft.com/office/drawing/2014/main" val="947785909"/>
                    </a:ext>
                  </a:extLst>
                </a:gridCol>
                <a:gridCol w="432000">
                  <a:extLst>
                    <a:ext uri="{9D8B030D-6E8A-4147-A177-3AD203B41FA5}">
                      <a16:colId xmlns:a16="http://schemas.microsoft.com/office/drawing/2014/main" val="3996758015"/>
                    </a:ext>
                  </a:extLst>
                </a:gridCol>
                <a:gridCol w="432000">
                  <a:extLst>
                    <a:ext uri="{9D8B030D-6E8A-4147-A177-3AD203B41FA5}">
                      <a16:colId xmlns:a16="http://schemas.microsoft.com/office/drawing/2014/main" val="2601297728"/>
                    </a:ext>
                  </a:extLst>
                </a:gridCol>
                <a:gridCol w="432000">
                  <a:extLst>
                    <a:ext uri="{9D8B030D-6E8A-4147-A177-3AD203B41FA5}">
                      <a16:colId xmlns:a16="http://schemas.microsoft.com/office/drawing/2014/main" val="4287072243"/>
                    </a:ext>
                  </a:extLst>
                </a:gridCol>
                <a:gridCol w="432000">
                  <a:extLst>
                    <a:ext uri="{9D8B030D-6E8A-4147-A177-3AD203B41FA5}">
                      <a16:colId xmlns:a16="http://schemas.microsoft.com/office/drawing/2014/main" val="483297940"/>
                    </a:ext>
                  </a:extLst>
                </a:gridCol>
                <a:gridCol w="432000">
                  <a:extLst>
                    <a:ext uri="{9D8B030D-6E8A-4147-A177-3AD203B41FA5}">
                      <a16:colId xmlns:a16="http://schemas.microsoft.com/office/drawing/2014/main" val="963077957"/>
                    </a:ext>
                  </a:extLst>
                </a:gridCol>
              </a:tblGrid>
              <a:tr h="76443">
                <a:tc gridSpan="3">
                  <a:txBody>
                    <a:bodyPr/>
                    <a:lstStyle/>
                    <a:p>
                      <a:pPr algn="l"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Cash Flow</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a:txBody>
                    <a:bodyPr/>
                    <a:lstStyle/>
                    <a:p>
                      <a:pPr algn="ctr" rtl="0" fontAlgn="ct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Total</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628146646"/>
                  </a:ext>
                </a:extLst>
              </a:tr>
              <a:tr h="0">
                <a:tc>
                  <a:txBody>
                    <a:bodyPr/>
                    <a:lstStyle/>
                    <a:p>
                      <a:pPr algn="l" rtl="0"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2017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2018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2019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2020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2021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ctr" rtl="0"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2048119378"/>
                  </a:ext>
                </a:extLst>
              </a:tr>
              <a:tr h="76443">
                <a:tc gridSpan="3">
                  <a:txBody>
                    <a:bodyPr/>
                    <a:lstStyle/>
                    <a:p>
                      <a:pPr algn="l" rtl="0" fontAlgn="ct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KRW m</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algn="l"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kumimoji="0" lang="en-US" altLang="ko-KR" sz="800" b="0" i="0"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Arial" panose="020B0604020202020204" pitchFamily="34" charset="0"/>
                        </a:rPr>
                        <a:t>Dec-31</a:t>
                      </a:r>
                      <a:endPar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kumimoji="0" lang="en-US" altLang="ko-KR" sz="800" b="0" i="0"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Arial" panose="020B0604020202020204" pitchFamily="34" charset="0"/>
                        </a:rPr>
                        <a:t>Dec-31</a:t>
                      </a:r>
                      <a:endPar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kumimoji="0" lang="en-US" altLang="ko-KR" sz="800" b="0" i="0"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Arial" panose="020B0604020202020204" pitchFamily="34" charset="0"/>
                        </a:rPr>
                        <a:t>Dec-31</a:t>
                      </a:r>
                      <a:endPar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kumimoji="0" lang="en-US" altLang="ko-KR" sz="800" b="0" i="0"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Arial" panose="020B0604020202020204" pitchFamily="34" charset="0"/>
                        </a:rPr>
                        <a:t>Dec-31</a:t>
                      </a:r>
                      <a:endPar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kumimoji="0" lang="en-US" altLang="ko-KR" sz="800" b="0" i="0" u="none" strike="noStrike" kern="1200" cap="none" spc="0" normalizeH="0" baseline="0" noProof="0" dirty="0">
                          <a:ln>
                            <a:noFill/>
                          </a:ln>
                          <a:solidFill>
                            <a:srgbClr val="000000"/>
                          </a:solidFill>
                          <a:effectLst/>
                          <a:uLnTx/>
                          <a:uFillTx/>
                          <a:latin typeface="Arial" panose="020B0604020202020204" pitchFamily="34" charset="0"/>
                          <a:ea typeface="맑은 고딕" panose="020B0503020000020004" pitchFamily="50" charset="-127"/>
                          <a:cs typeface="Arial" panose="020B0604020202020204" pitchFamily="34" charset="0"/>
                        </a:rPr>
                        <a:t>Dec-31</a:t>
                      </a:r>
                      <a:endPar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ctr" rtl="0"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813822314"/>
                  </a:ext>
                </a:extLst>
              </a:tr>
              <a:tr h="76443">
                <a:tc gridSpan="3">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기초 </a:t>
                      </a:r>
                      <a:r>
                        <a:rPr 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Cash</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631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945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1,417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2,773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1,318</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012120630"/>
                  </a:ext>
                </a:extLst>
              </a:tr>
              <a:tr h="76443">
                <a:tc gridSpan="3">
                  <a:txBody>
                    <a:bodyPr/>
                    <a:lstStyle/>
                    <a:p>
                      <a:pPr algn="l" fontAlgn="ctr"/>
                      <a:r>
                        <a:rPr 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Revenue</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algn="l" fontAlgn="ctr"/>
                      <a:endPar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6,134</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9,537</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18,212</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19,480</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32,063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85,426</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793261848"/>
                  </a:ext>
                </a:extLst>
              </a:tr>
              <a:tr h="76443">
                <a:tc gridSpan="3">
                  <a:txBody>
                    <a:bodyPr/>
                    <a:lstStyle/>
                    <a:p>
                      <a:pPr algn="l" fontAlgn="ctr"/>
                      <a:r>
                        <a:rPr 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EBITDA</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hMerge="1">
                  <a:txBody>
                    <a:bodyPr/>
                    <a:lstStyle/>
                    <a:p>
                      <a:pPr latinLnBrk="1"/>
                      <a:endParaRPr lang="ko-KR" altLang="en-US"/>
                    </a:p>
                  </a:txBody>
                  <a:tcPr/>
                </a:tc>
                <a:tc hMerge="1">
                  <a:txBody>
                    <a:bodyPr/>
                    <a:lstStyle/>
                    <a:p>
                      <a:pPr algn="l" fontAlgn="ctr"/>
                      <a:endPar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350</a:t>
                      </a:r>
                    </a:p>
                  </a:txBody>
                  <a:tcPr marL="36000" marR="36000" marT="0" marB="0" anchor="ctr">
                    <a:lnL>
                      <a:noFill/>
                    </a:lnL>
                    <a:lnR>
                      <a:noFill/>
                    </a:lnR>
                    <a:lnT>
                      <a:noFill/>
                    </a:lnT>
                    <a:lnB>
                      <a:noFill/>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545</a:t>
                      </a:r>
                    </a:p>
                  </a:txBody>
                  <a:tcPr marL="36000" marR="36000" marT="0" marB="0" anchor="ctr">
                    <a:lnL>
                      <a:noFill/>
                    </a:lnL>
                    <a:lnR>
                      <a:noFill/>
                    </a:lnR>
                    <a:lnT>
                      <a:noFill/>
                    </a:lnT>
                    <a:lnB>
                      <a:noFill/>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1,471</a:t>
                      </a:r>
                    </a:p>
                  </a:txBody>
                  <a:tcPr marL="36000" marR="36000" marT="0" marB="0" anchor="ctr">
                    <a:lnL>
                      <a:noFill/>
                    </a:lnL>
                    <a:lnR>
                      <a:noFill/>
                    </a:lnR>
                    <a:lnT>
                      <a:noFill/>
                    </a:lnT>
                    <a:lnB>
                      <a:noFill/>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1,054</a:t>
                      </a:r>
                    </a:p>
                  </a:txBody>
                  <a:tcPr marL="36000" marR="36000" marT="0" marB="0" anchor="ctr">
                    <a:lnL>
                      <a:noFill/>
                    </a:lnL>
                    <a:lnR>
                      <a:noFill/>
                    </a:lnR>
                    <a:lnT>
                      <a:noFill/>
                    </a:lnT>
                    <a:lnB>
                      <a:noFill/>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2,809</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6,229</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451580417"/>
                  </a:ext>
                </a:extLst>
              </a:tr>
              <a:tr h="76443">
                <a:tc gridSpan="3">
                  <a:txBody>
                    <a:bodyPr/>
                    <a:lstStyle/>
                    <a:p>
                      <a:pPr algn="l" fontAlgn="ctr"/>
                      <a:r>
                        <a:rPr lang="en-US" sz="800" b="0" i="1" u="none" strike="noStrike" dirty="0">
                          <a:solidFill>
                            <a:srgbClr val="00338D"/>
                          </a:solidFill>
                          <a:effectLst/>
                          <a:latin typeface="Arial" panose="020B0604020202020204" pitchFamily="34" charset="0"/>
                          <a:ea typeface="맑은 고딕" panose="020B0503020000020004" pitchFamily="50" charset="-127"/>
                          <a:cs typeface="Arial" panose="020B0604020202020204" pitchFamily="34" charset="0"/>
                        </a:rPr>
                        <a:t>EBITDA%</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0" i="1" u="none" strike="noStrike">
                          <a:solidFill>
                            <a:srgbClr val="00338D"/>
                          </a:solidFill>
                          <a:effectLst/>
                          <a:latin typeface="Arial" panose="020B0604020202020204" pitchFamily="34" charset="0"/>
                          <a:ea typeface="맑은 고딕" panose="020B0503020000020004" pitchFamily="50" charset="-127"/>
                          <a:cs typeface="Arial" panose="020B0604020202020204" pitchFamily="34" charset="0"/>
                        </a:rPr>
                        <a:t>5.7%</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dirty="0">
                          <a:solidFill>
                            <a:srgbClr val="00338D"/>
                          </a:solidFill>
                          <a:effectLst/>
                          <a:latin typeface="Arial" panose="020B0604020202020204" pitchFamily="34" charset="0"/>
                          <a:ea typeface="맑은 고딕" panose="020B0503020000020004" pitchFamily="50" charset="-127"/>
                          <a:cs typeface="Arial" panose="020B0604020202020204" pitchFamily="34" charset="0"/>
                        </a:rPr>
                        <a:t>5.7%</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a:solidFill>
                            <a:srgbClr val="00338D"/>
                          </a:solidFill>
                          <a:effectLst/>
                          <a:latin typeface="Arial" panose="020B0604020202020204" pitchFamily="34" charset="0"/>
                          <a:ea typeface="맑은 고딕" panose="020B0503020000020004" pitchFamily="50" charset="-127"/>
                          <a:cs typeface="Arial" panose="020B0604020202020204" pitchFamily="34" charset="0"/>
                        </a:rPr>
                        <a:t>8.1%</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a:solidFill>
                            <a:srgbClr val="00338D"/>
                          </a:solidFill>
                          <a:effectLst/>
                          <a:latin typeface="Arial" panose="020B0604020202020204" pitchFamily="34" charset="0"/>
                          <a:ea typeface="맑은 고딕" panose="020B0503020000020004" pitchFamily="50" charset="-127"/>
                          <a:cs typeface="Arial" panose="020B0604020202020204" pitchFamily="34" charset="0"/>
                        </a:rPr>
                        <a:t>5.4%</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a:solidFill>
                            <a:srgbClr val="00338D"/>
                          </a:solidFill>
                          <a:effectLst/>
                          <a:latin typeface="Arial" panose="020B0604020202020204" pitchFamily="34" charset="0"/>
                          <a:ea typeface="맑은 고딕" panose="020B0503020000020004" pitchFamily="50" charset="-127"/>
                          <a:cs typeface="Arial" panose="020B0604020202020204" pitchFamily="34" charset="0"/>
                        </a:rPr>
                        <a:t>8.8%</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a:solidFill>
                            <a:srgbClr val="00338D"/>
                          </a:solidFill>
                          <a:effectLst/>
                          <a:latin typeface="Arial" panose="020B0604020202020204" pitchFamily="34" charset="0"/>
                          <a:ea typeface="맑은 고딕" panose="020B0503020000020004" pitchFamily="50" charset="-127"/>
                          <a:cs typeface="Arial" panose="020B0604020202020204" pitchFamily="34" charset="0"/>
                        </a:rPr>
                        <a:t>7.3%</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414776881"/>
                  </a:ext>
                </a:extLst>
              </a:tr>
              <a:tr h="76443">
                <a:tc gridSpan="3">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영업</a:t>
                      </a:r>
                      <a:r>
                        <a:rPr 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664</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583</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1,432</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427</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8,193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11,300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491469359"/>
                  </a:ext>
                </a:extLst>
              </a:tr>
              <a:tr h="76443">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제작용역</a:t>
                      </a: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1,262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1,795</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(852)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1,600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1,688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5,492</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206257414"/>
                  </a:ext>
                </a:extLst>
              </a:tr>
              <a:tr h="76443">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매체대행용역</a:t>
                      </a: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258</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468</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4,409</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1,829</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10,134</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17,098</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873373131"/>
                  </a:ext>
                </a:extLst>
              </a:tr>
              <a:tr h="76443">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인건비성항목</a:t>
                      </a: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(986)</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(1,530)</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(2,057)</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(2,442)</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(3,627)</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(10,641)</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1782737003"/>
                  </a:ext>
                </a:extLst>
              </a:tr>
              <a:tr h="76443">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법인세</a:t>
                      </a: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109</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399</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273</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619941861"/>
                  </a:ext>
                </a:extLst>
              </a:tr>
              <a:tr h="76443">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기타영업</a:t>
                      </a: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130</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(157)</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(176)</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(319)</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(401)</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(923)</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58041472"/>
                  </a:ext>
                </a:extLst>
              </a:tr>
              <a:tr h="76443">
                <a:tc gridSpan="3">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투자</a:t>
                      </a:r>
                      <a:r>
                        <a:rPr 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(10,859)</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(672)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(11,596)</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4026374992"/>
                  </a:ext>
                </a:extLst>
              </a:tr>
              <a:tr h="76443">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건물의 취득</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(2,895)</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(2,895)</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577124172"/>
                  </a:ext>
                </a:extLst>
              </a:tr>
              <a:tr h="76443">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토지의 취득</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(7,100)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(7,100)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476682060"/>
                  </a:ext>
                </a:extLst>
              </a:tr>
              <a:tr h="76443">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비품의 취득</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(125)</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(102)</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(276)</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760332414"/>
                  </a:ext>
                </a:extLst>
              </a:tr>
              <a:tr h="76443">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시설장치의 취득</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(157)</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(192)</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(371)</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13870301"/>
                  </a:ext>
                </a:extLst>
              </a:tr>
              <a:tr h="76443">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시설장치의 처분</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070374003"/>
                  </a:ext>
                </a:extLst>
              </a:tr>
              <a:tr h="76443">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그림의 취득</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(43)</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(43)</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59070872"/>
                  </a:ext>
                </a:extLst>
              </a:tr>
              <a:tr h="76443">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기타투자</a:t>
                      </a: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(71)</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42</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(582)</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(335)</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(916)</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312944600"/>
                  </a:ext>
                </a:extLst>
              </a:tr>
              <a:tr h="76443">
                <a:tc gridSpan="3">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재무</a:t>
                      </a:r>
                      <a:r>
                        <a:rPr 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(127)</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(95)</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8,976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(1,517)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6,987</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4041428761"/>
                  </a:ext>
                </a:extLst>
              </a:tr>
              <a:tr h="76443">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차입금의 차입및상환</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9,186</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(1,303)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7,786</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122992834"/>
                  </a:ext>
                </a:extLst>
              </a:tr>
              <a:tr h="76443">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gridSpan="2">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배당금의 지급</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(198)</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(89)</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(88)</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(210)</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(214)</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(799)</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625420908"/>
                  </a:ext>
                </a:extLst>
              </a:tr>
              <a:tr h="76443">
                <a:tc gridSpan="3">
                  <a:txBody>
                    <a:bodyPr/>
                    <a:lstStyle/>
                    <a:p>
                      <a:pPr algn="l" fontAlgn="ctr"/>
                      <a:r>
                        <a:rPr 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Net Cash Flow</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314</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472</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1,356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(1,455)</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6,003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6,690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052736252"/>
                  </a:ext>
                </a:extLst>
              </a:tr>
              <a:tr h="76443">
                <a:tc gridSpan="3">
                  <a:txBody>
                    <a:bodyPr/>
                    <a:lstStyle/>
                    <a:p>
                      <a:pPr algn="l" fontAlgn="ctr"/>
                      <a:r>
                        <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기말 </a:t>
                      </a:r>
                      <a:r>
                        <a:rPr 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Cash</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945</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1,417</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2,773</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1,318</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7,321</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826617045"/>
                  </a:ext>
                </a:extLst>
              </a:tr>
            </a:tbl>
          </a:graphicData>
        </a:graphic>
      </p:graphicFrame>
      <p:sp>
        <p:nvSpPr>
          <p:cNvPr id="46" name="순서도: 연결자 45">
            <a:extLst>
              <a:ext uri="{FF2B5EF4-FFF2-40B4-BE49-F238E27FC236}">
                <a16:creationId xmlns:a16="http://schemas.microsoft.com/office/drawing/2014/main" id="{D395F604-8278-4FB2-87E0-8D5AB3182525}"/>
              </a:ext>
            </a:extLst>
          </p:cNvPr>
          <p:cNvSpPr/>
          <p:nvPr/>
        </p:nvSpPr>
        <p:spPr bwMode="auto">
          <a:xfrm>
            <a:off x="5987899" y="1528778"/>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3</a:t>
            </a:r>
            <a:endParaRPr lang="ko-KR" altLang="en-US" sz="800" b="1" kern="0" dirty="0">
              <a:solidFill>
                <a:srgbClr val="FFFFFF"/>
              </a:solidFill>
              <a:cs typeface="Arial" panose="020B0604020202020204" pitchFamily="34" charset="0"/>
            </a:endParaRPr>
          </a:p>
        </p:txBody>
      </p:sp>
      <p:sp>
        <p:nvSpPr>
          <p:cNvPr id="47" name="TextBox 46">
            <a:extLst>
              <a:ext uri="{FF2B5EF4-FFF2-40B4-BE49-F238E27FC236}">
                <a16:creationId xmlns:a16="http://schemas.microsoft.com/office/drawing/2014/main" id="{2F549734-9AD5-4930-92FF-4237D9FF5612}"/>
              </a:ext>
            </a:extLst>
          </p:cNvPr>
          <p:cNvSpPr txBox="1"/>
          <p:nvPr/>
        </p:nvSpPr>
        <p:spPr>
          <a:xfrm>
            <a:off x="6168454" y="1523213"/>
            <a:ext cx="3242775" cy="600229"/>
          </a:xfrm>
          <a:prstGeom prst="rect">
            <a:avLst/>
          </a:prstGeom>
          <a:noFill/>
        </p:spPr>
        <p:txBody>
          <a:bodyPr wrap="square" lIns="0" tIns="0" rIns="0" bIns="0" rtlCol="0">
            <a:spAutoFit/>
          </a:bodyPr>
          <a:lstStyle/>
          <a:p>
            <a:pPr>
              <a:lnSpc>
                <a:spcPts val="1200"/>
              </a:lnSpc>
            </a:pPr>
            <a:r>
              <a:rPr lang="ko-KR" altLang="en-US" sz="900" u="sng" dirty="0">
                <a:latin typeface="Arial" panose="020B0604020202020204" pitchFamily="34" charset="0"/>
                <a:cs typeface="Arial" panose="020B0604020202020204" pitchFamily="34" charset="0"/>
              </a:rPr>
              <a:t>매체대행용역 </a:t>
            </a:r>
            <a:r>
              <a:rPr lang="en-US" altLang="ko-KR" sz="900" u="sng" dirty="0">
                <a:latin typeface="Arial" panose="020B0604020202020204" pitchFamily="34" charset="0"/>
                <a:cs typeface="Arial" panose="020B0604020202020204" pitchFamily="34" charset="0"/>
              </a:rPr>
              <a:t>CF (171</a:t>
            </a:r>
            <a:r>
              <a:rPr lang="ko-KR" altLang="en-US" sz="900" u="sng" dirty="0">
                <a:latin typeface="Arial" panose="020B0604020202020204" pitchFamily="34" charset="0"/>
                <a:cs typeface="Arial" panose="020B0604020202020204" pitchFamily="34" charset="0"/>
              </a:rPr>
              <a:t>억원</a:t>
            </a:r>
            <a:r>
              <a:rPr lang="en-US" altLang="ko-KR" sz="900" u="sng" dirty="0">
                <a:latin typeface="Arial" panose="020B0604020202020204" pitchFamily="34" charset="0"/>
                <a:cs typeface="Arial" panose="020B0604020202020204" pitchFamily="34" charset="0"/>
              </a:rPr>
              <a:t>)</a:t>
            </a:r>
            <a:r>
              <a:rPr lang="en-US" altLang="ko-KR" sz="900" dirty="0">
                <a:latin typeface="Arial" panose="020B0604020202020204" pitchFamily="34" charset="0"/>
                <a:cs typeface="Arial" panose="020B0604020202020204" pitchFamily="34" charset="0"/>
              </a:rPr>
              <a:t> : </a:t>
            </a:r>
          </a:p>
          <a:p>
            <a:pPr marL="144000" indent="-108000">
              <a:lnSpc>
                <a:spcPts val="1200"/>
              </a:lnSpc>
              <a:buClr>
                <a:srgbClr val="00338D"/>
              </a:buClr>
              <a:buFont typeface="Arial" panose="020B0604020202020204" pitchFamily="34" charset="0"/>
              <a:buChar char="•"/>
            </a:pPr>
            <a:r>
              <a:rPr lang="ko-KR" altLang="en-US" sz="800" dirty="0">
                <a:latin typeface="Arial" panose="020B0604020202020204" pitchFamily="34" charset="0"/>
                <a:cs typeface="Arial" panose="020B0604020202020204" pitchFamily="34" charset="0"/>
              </a:rPr>
              <a:t>매체대행용역의 경우 </a:t>
            </a:r>
            <a:r>
              <a:rPr lang="ko-KR" altLang="en-US" sz="800" dirty="0" err="1">
                <a:latin typeface="Arial" panose="020B0604020202020204" pitchFamily="34" charset="0"/>
                <a:cs typeface="Arial" panose="020B0604020202020204" pitchFamily="34" charset="0"/>
              </a:rPr>
              <a:t>순액법</a:t>
            </a:r>
            <a:r>
              <a:rPr lang="ko-KR" altLang="en-US" sz="800" dirty="0">
                <a:latin typeface="Arial" panose="020B0604020202020204" pitchFamily="34" charset="0"/>
                <a:cs typeface="Arial" panose="020B0604020202020204" pitchFamily="34" charset="0"/>
              </a:rPr>
              <a:t> 적용 시 관련 원가는 집계되지 않으며</a:t>
            </a:r>
            <a:r>
              <a:rPr lang="en-US" altLang="ko-KR" sz="800" dirty="0">
                <a:latin typeface="Arial" panose="020B0604020202020204" pitchFamily="34" charset="0"/>
                <a:cs typeface="Arial" panose="020B0604020202020204" pitchFamily="34" charset="0"/>
              </a:rPr>
              <a:t>, </a:t>
            </a:r>
            <a:r>
              <a:rPr lang="ko-KR" altLang="en-US" sz="800" dirty="0">
                <a:latin typeface="Arial" panose="020B0604020202020204" pitchFamily="34" charset="0"/>
                <a:cs typeface="Arial" panose="020B0604020202020204" pitchFamily="34" charset="0"/>
              </a:rPr>
              <a:t>회사가 총액법으로 인식한 </a:t>
            </a:r>
            <a:r>
              <a:rPr lang="ko-KR" altLang="en-US" sz="800" dirty="0" err="1">
                <a:latin typeface="Arial" panose="020B0604020202020204" pitchFamily="34" charset="0"/>
                <a:cs typeface="Arial" panose="020B0604020202020204" pitchFamily="34" charset="0"/>
              </a:rPr>
              <a:t>매체비</a:t>
            </a:r>
            <a:r>
              <a:rPr lang="ko-KR" altLang="en-US" sz="800" dirty="0">
                <a:latin typeface="Arial" panose="020B0604020202020204" pitchFamily="34" charset="0"/>
                <a:cs typeface="Arial" panose="020B0604020202020204" pitchFamily="34" charset="0"/>
              </a:rPr>
              <a:t> 해당액을 매체대행용역 매출 및 원가에서 조정한 후 집계한 </a:t>
            </a:r>
            <a:r>
              <a:rPr lang="en-US" altLang="ko-KR" sz="800" dirty="0">
                <a:latin typeface="Arial" panose="020B0604020202020204" pitchFamily="34" charset="0"/>
                <a:cs typeface="Arial" panose="020B0604020202020204" pitchFamily="34" charset="0"/>
              </a:rPr>
              <a:t>CF</a:t>
            </a:r>
            <a:r>
              <a:rPr lang="ko-KR" altLang="en-US" sz="800" dirty="0">
                <a:latin typeface="Arial" panose="020B0604020202020204" pitchFamily="34" charset="0"/>
                <a:cs typeface="Arial" panose="020B0604020202020204" pitchFamily="34" charset="0"/>
              </a:rPr>
              <a:t>는 다음과 같음</a:t>
            </a:r>
            <a:endParaRPr lang="en-US" altLang="ko-KR" sz="800" dirty="0">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59CF5DB7-3E8D-44C4-8F87-E0F9C9E9A1DF}"/>
              </a:ext>
            </a:extLst>
          </p:cNvPr>
          <p:cNvSpPr txBox="1"/>
          <p:nvPr/>
        </p:nvSpPr>
        <p:spPr>
          <a:xfrm>
            <a:off x="6170400" y="2878800"/>
            <a:ext cx="3242775" cy="1523750"/>
          </a:xfrm>
          <a:prstGeom prst="rect">
            <a:avLst/>
          </a:prstGeom>
          <a:noFill/>
        </p:spPr>
        <p:txBody>
          <a:bodyPr wrap="square" lIns="0" tIns="0" rIns="0" bIns="0" rtlCol="0">
            <a:spAutoFit/>
          </a:bodyPr>
          <a:lstStyle/>
          <a:p>
            <a:pPr marL="144000" indent="-108000">
              <a:lnSpc>
                <a:spcPts val="1200"/>
              </a:lnSpc>
              <a:buClr>
                <a:srgbClr val="00338D"/>
              </a:buClr>
              <a:buFont typeface="Arial" panose="020B0604020202020204" pitchFamily="34" charset="0"/>
              <a:buChar char="•"/>
            </a:pPr>
            <a:r>
              <a:rPr lang="ko-KR" altLang="en-US" sz="800" dirty="0">
                <a:latin typeface="Arial" panose="020B0604020202020204" pitchFamily="34" charset="0"/>
                <a:cs typeface="Arial" panose="020B0604020202020204" pitchFamily="34" charset="0"/>
              </a:rPr>
              <a:t>원칙적으로는 회사는 </a:t>
            </a:r>
            <a:r>
              <a:rPr lang="en-US" altLang="ko-KR" sz="800" dirty="0">
                <a:latin typeface="Arial" panose="020B0604020202020204" pitchFamily="34" charset="0"/>
                <a:cs typeface="Arial" panose="020B0604020202020204" pitchFamily="34" charset="0"/>
              </a:rPr>
              <a:t>billing</a:t>
            </a:r>
            <a:r>
              <a:rPr lang="ko-KR" altLang="en-US" sz="800" dirty="0">
                <a:latin typeface="Arial" panose="020B0604020202020204" pitchFamily="34" charset="0"/>
                <a:cs typeface="Arial" panose="020B0604020202020204" pitchFamily="34" charset="0"/>
              </a:rPr>
              <a:t>한 수수료 해당액만큼만 외상매출금으로 인식하여야 하며</a:t>
            </a:r>
            <a:r>
              <a:rPr lang="en-US" altLang="ko-KR" sz="800" dirty="0">
                <a:latin typeface="Arial" panose="020B0604020202020204" pitchFamily="34" charset="0"/>
                <a:cs typeface="Arial" panose="020B0604020202020204" pitchFamily="34" charset="0"/>
              </a:rPr>
              <a:t>, </a:t>
            </a:r>
            <a:r>
              <a:rPr lang="ko-KR" altLang="en-US" sz="800" dirty="0" err="1">
                <a:latin typeface="Arial" panose="020B0604020202020204" pitchFamily="34" charset="0"/>
                <a:cs typeface="Arial" panose="020B0604020202020204" pitchFamily="34" charset="0"/>
              </a:rPr>
              <a:t>매체비</a:t>
            </a:r>
            <a:r>
              <a:rPr lang="ko-KR" altLang="en-US" sz="800" dirty="0">
                <a:latin typeface="Arial" panose="020B0604020202020204" pitchFamily="34" charset="0"/>
                <a:cs typeface="Arial" panose="020B0604020202020204" pitchFamily="34" charset="0"/>
              </a:rPr>
              <a:t> </a:t>
            </a:r>
            <a:r>
              <a:rPr lang="en-US" altLang="ko-KR" sz="800" dirty="0">
                <a:latin typeface="Arial" panose="020B0604020202020204" pitchFamily="34" charset="0"/>
                <a:cs typeface="Arial" panose="020B0604020202020204" pitchFamily="34" charset="0"/>
              </a:rPr>
              <a:t>pass-through </a:t>
            </a:r>
            <a:r>
              <a:rPr lang="ko-KR" altLang="en-US" sz="800" dirty="0">
                <a:latin typeface="Arial" panose="020B0604020202020204" pitchFamily="34" charset="0"/>
                <a:cs typeface="Arial" panose="020B0604020202020204" pitchFamily="34" charset="0"/>
              </a:rPr>
              <a:t>과정에서 광고주로부터 지급받는 금액은 선수금으로 회계처리해야 함</a:t>
            </a:r>
            <a:endParaRPr lang="en-US" altLang="ko-KR" sz="8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r>
              <a:rPr lang="ko-KR" altLang="en-US" sz="800" dirty="0">
                <a:latin typeface="Arial" panose="020B0604020202020204" pitchFamily="34" charset="0"/>
                <a:cs typeface="Arial" panose="020B0604020202020204" pitchFamily="34" charset="0"/>
              </a:rPr>
              <a:t>그러나 회사는 실무 관행 상 매체비를 포함한 전액을 </a:t>
            </a:r>
            <a:r>
              <a:rPr lang="en-US" altLang="ko-KR" sz="800" dirty="0">
                <a:latin typeface="Arial" panose="020B0604020202020204" pitchFamily="34" charset="0"/>
                <a:cs typeface="Arial" panose="020B0604020202020204" pitchFamily="34" charset="0"/>
              </a:rPr>
              <a:t>billing</a:t>
            </a:r>
            <a:r>
              <a:rPr lang="ko-KR" altLang="en-US" sz="800" dirty="0">
                <a:latin typeface="Arial" panose="020B0604020202020204" pitchFamily="34" charset="0"/>
                <a:cs typeface="Arial" panose="020B0604020202020204" pitchFamily="34" charset="0"/>
              </a:rPr>
              <a:t>하여 해당 금액에 대해 외상매출금으로 인식하고 있으며</a:t>
            </a:r>
            <a:r>
              <a:rPr lang="en-US" altLang="ko-KR" sz="800" dirty="0">
                <a:latin typeface="Arial" panose="020B0604020202020204" pitchFamily="34" charset="0"/>
                <a:cs typeface="Arial" panose="020B0604020202020204" pitchFamily="34" charset="0"/>
              </a:rPr>
              <a:t>, </a:t>
            </a:r>
            <a:r>
              <a:rPr lang="ko-KR" altLang="en-US" sz="800" dirty="0">
                <a:latin typeface="Arial" panose="020B0604020202020204" pitchFamily="34" charset="0"/>
                <a:cs typeface="Arial" panose="020B0604020202020204" pitchFamily="34" charset="0"/>
              </a:rPr>
              <a:t>매체 또는 </a:t>
            </a:r>
            <a:r>
              <a:rPr lang="ko-KR" altLang="en-US" sz="800" dirty="0" err="1">
                <a:latin typeface="Arial" panose="020B0604020202020204" pitchFamily="34" charset="0"/>
                <a:cs typeface="Arial" panose="020B0604020202020204" pitchFamily="34" charset="0"/>
              </a:rPr>
              <a:t>미디어랩사에</a:t>
            </a:r>
            <a:r>
              <a:rPr lang="ko-KR" altLang="en-US" sz="800" dirty="0">
                <a:latin typeface="Arial" panose="020B0604020202020204" pitchFamily="34" charset="0"/>
                <a:cs typeface="Arial" panose="020B0604020202020204" pitchFamily="34" charset="0"/>
              </a:rPr>
              <a:t> 지급할 매체비를 외상매입금으로 인식하고 있음에 따라 관련 </a:t>
            </a:r>
            <a:r>
              <a:rPr lang="en-US" altLang="ko-KR" sz="800" dirty="0">
                <a:latin typeface="Arial" panose="020B0604020202020204" pitchFamily="34" charset="0"/>
                <a:cs typeface="Arial" panose="020B0604020202020204" pitchFamily="34" charset="0"/>
              </a:rPr>
              <a:t>Working capital </a:t>
            </a:r>
            <a:r>
              <a:rPr lang="ko-KR" altLang="en-US" sz="800" dirty="0">
                <a:latin typeface="Arial" panose="020B0604020202020204" pitchFamily="34" charset="0"/>
                <a:cs typeface="Arial" panose="020B0604020202020204" pitchFamily="34" charset="0"/>
              </a:rPr>
              <a:t>금액이 크게 집계됨</a:t>
            </a:r>
            <a:endParaRPr lang="en-US" altLang="ko-KR" sz="8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r>
              <a:rPr lang="ko-KR" altLang="en-US" sz="800" dirty="0">
                <a:latin typeface="Arial" panose="020B0604020202020204" pitchFamily="34" charset="0"/>
                <a:cs typeface="Arial" panose="020B0604020202020204" pitchFamily="34" charset="0"/>
              </a:rPr>
              <a:t>단</a:t>
            </a:r>
            <a:r>
              <a:rPr lang="en-US" altLang="ko-KR" sz="800" dirty="0">
                <a:latin typeface="Arial" panose="020B0604020202020204" pitchFamily="34" charset="0"/>
                <a:cs typeface="Arial" panose="020B0604020202020204" pitchFamily="34" charset="0"/>
              </a:rPr>
              <a:t>, </a:t>
            </a:r>
            <a:r>
              <a:rPr lang="ko-KR" altLang="en-US" sz="800" dirty="0">
                <a:latin typeface="Arial" panose="020B0604020202020204" pitchFamily="34" charset="0"/>
                <a:cs typeface="Arial" panose="020B0604020202020204" pitchFamily="34" charset="0"/>
              </a:rPr>
              <a:t>위수탁세금계산서 발행 과정에서 발생한 </a:t>
            </a:r>
            <a:r>
              <a:rPr lang="ko-KR" altLang="en-US" sz="800" dirty="0" err="1">
                <a:latin typeface="Arial" panose="020B0604020202020204" pitchFamily="34" charset="0"/>
                <a:cs typeface="Arial" panose="020B0604020202020204" pitchFamily="34" charset="0"/>
              </a:rPr>
              <a:t>매체비</a:t>
            </a:r>
            <a:r>
              <a:rPr lang="ko-KR" altLang="en-US" sz="800" dirty="0">
                <a:latin typeface="Arial" panose="020B0604020202020204" pitchFamily="34" charset="0"/>
                <a:cs typeface="Arial" panose="020B0604020202020204" pitchFamily="34" charset="0"/>
              </a:rPr>
              <a:t> </a:t>
            </a:r>
            <a:r>
              <a:rPr lang="en-US" altLang="ko-KR" sz="800" dirty="0">
                <a:latin typeface="Arial" panose="020B0604020202020204" pitchFamily="34" charset="0"/>
                <a:cs typeface="Arial" panose="020B0604020202020204" pitchFamily="34" charset="0"/>
              </a:rPr>
              <a:t>pass-through </a:t>
            </a:r>
            <a:r>
              <a:rPr lang="ko-KR" altLang="en-US" sz="800" dirty="0">
                <a:latin typeface="Arial" panose="020B0604020202020204" pitchFamily="34" charset="0"/>
                <a:cs typeface="Arial" panose="020B0604020202020204" pitchFamily="34" charset="0"/>
              </a:rPr>
              <a:t>해당액은 수령 시 선수금으로 인식하고 있음</a:t>
            </a:r>
            <a:endParaRPr lang="en-US" altLang="ko-KR" sz="8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endParaRPr lang="en-US" altLang="ko-KR" sz="800" dirty="0">
              <a:latin typeface="Arial" panose="020B0604020202020204" pitchFamily="34" charset="0"/>
              <a:cs typeface="Arial" panose="020B0604020202020204" pitchFamily="34" charset="0"/>
            </a:endParaRPr>
          </a:p>
        </p:txBody>
      </p:sp>
      <p:graphicFrame>
        <p:nvGraphicFramePr>
          <p:cNvPr id="54" name="표 53">
            <a:extLst>
              <a:ext uri="{FF2B5EF4-FFF2-40B4-BE49-F238E27FC236}">
                <a16:creationId xmlns:a16="http://schemas.microsoft.com/office/drawing/2014/main" id="{692575B7-C380-41BF-8F71-21961175FF8D}"/>
              </a:ext>
            </a:extLst>
          </p:cNvPr>
          <p:cNvGraphicFramePr>
            <a:graphicFrameLocks noGrp="1"/>
          </p:cNvGraphicFramePr>
          <p:nvPr/>
        </p:nvGraphicFramePr>
        <p:xfrm>
          <a:off x="6143632" y="2179237"/>
          <a:ext cx="3269543" cy="647700"/>
        </p:xfrm>
        <a:graphic>
          <a:graphicData uri="http://schemas.openxmlformats.org/drawingml/2006/table">
            <a:tbl>
              <a:tblPr/>
              <a:tblGrid>
                <a:gridCol w="1168633">
                  <a:extLst>
                    <a:ext uri="{9D8B030D-6E8A-4147-A177-3AD203B41FA5}">
                      <a16:colId xmlns:a16="http://schemas.microsoft.com/office/drawing/2014/main" val="3345909865"/>
                    </a:ext>
                  </a:extLst>
                </a:gridCol>
                <a:gridCol w="420182">
                  <a:extLst>
                    <a:ext uri="{9D8B030D-6E8A-4147-A177-3AD203B41FA5}">
                      <a16:colId xmlns:a16="http://schemas.microsoft.com/office/drawing/2014/main" val="1792841642"/>
                    </a:ext>
                  </a:extLst>
                </a:gridCol>
                <a:gridCol w="420182">
                  <a:extLst>
                    <a:ext uri="{9D8B030D-6E8A-4147-A177-3AD203B41FA5}">
                      <a16:colId xmlns:a16="http://schemas.microsoft.com/office/drawing/2014/main" val="3148846609"/>
                    </a:ext>
                  </a:extLst>
                </a:gridCol>
                <a:gridCol w="420182">
                  <a:extLst>
                    <a:ext uri="{9D8B030D-6E8A-4147-A177-3AD203B41FA5}">
                      <a16:colId xmlns:a16="http://schemas.microsoft.com/office/drawing/2014/main" val="283438800"/>
                    </a:ext>
                  </a:extLst>
                </a:gridCol>
                <a:gridCol w="420182">
                  <a:extLst>
                    <a:ext uri="{9D8B030D-6E8A-4147-A177-3AD203B41FA5}">
                      <a16:colId xmlns:a16="http://schemas.microsoft.com/office/drawing/2014/main" val="2726192256"/>
                    </a:ext>
                  </a:extLst>
                </a:gridCol>
                <a:gridCol w="420182">
                  <a:extLst>
                    <a:ext uri="{9D8B030D-6E8A-4147-A177-3AD203B41FA5}">
                      <a16:colId xmlns:a16="http://schemas.microsoft.com/office/drawing/2014/main" val="4065327391"/>
                    </a:ext>
                  </a:extLst>
                </a:gridCol>
              </a:tblGrid>
              <a:tr h="0">
                <a:tc>
                  <a:txBody>
                    <a:bodyPr/>
                    <a:lstStyle/>
                    <a:p>
                      <a:pPr algn="l" rtl="0" fontAlgn="ct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4022375582"/>
                  </a:ext>
                </a:extLst>
              </a:tr>
              <a:tr h="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매체대행용역 매출</a:t>
                      </a:r>
                    </a:p>
                  </a:txBody>
                  <a:tcPr marL="36000" marR="36000" marT="9525"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258</a:t>
                      </a:r>
                    </a:p>
                  </a:txBody>
                  <a:tcPr marL="36000" marR="36000" marT="9525"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542</a:t>
                      </a:r>
                    </a:p>
                  </a:txBody>
                  <a:tcPr marL="36000" marR="36000" marT="9525"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1,865</a:t>
                      </a:r>
                    </a:p>
                  </a:txBody>
                  <a:tcPr marL="36000" marR="36000" marT="9525"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2,167</a:t>
                      </a:r>
                    </a:p>
                  </a:txBody>
                  <a:tcPr marL="36000" marR="36000" marT="9525"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5,913</a:t>
                      </a:r>
                    </a:p>
                  </a:txBody>
                  <a:tcPr marL="36000" marR="36000" marT="9525"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731712157"/>
                  </a:ext>
                </a:extLst>
              </a:tr>
              <a:tr h="0">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매체대행용역 직접원가</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9525" marB="0" anchor="ctr">
                    <a:lnL>
                      <a:noFill/>
                    </a:lnL>
                    <a:lnR>
                      <a:noFill/>
                    </a:lnR>
                    <a:lnT>
                      <a:noFill/>
                    </a:lnT>
                    <a:lnB>
                      <a:noFill/>
                    </a:lnB>
                  </a:tcPr>
                </a:tc>
                <a:extLst>
                  <a:ext uri="{0D108BD9-81ED-4DB2-BD59-A6C34878D82A}">
                    <a16:rowId xmlns:a16="http://schemas.microsoft.com/office/drawing/2014/main" val="4012274763"/>
                  </a:ext>
                </a:extLst>
              </a:tr>
              <a:tr h="0">
                <a:tc>
                  <a:txBody>
                    <a:bodyPr/>
                    <a:lstStyle/>
                    <a:p>
                      <a:pPr algn="l" fontAlgn="ctr"/>
                      <a:r>
                        <a:rPr lang="el-G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Δ</a:t>
                      </a: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Working Capital</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N/A</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(74)</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2,544</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(338)</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4,221</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444346370"/>
                  </a:ext>
                </a:extLst>
              </a:tr>
              <a:tr h="0">
                <a:tc>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매체대행용역 </a:t>
                      </a: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9525"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258</a:t>
                      </a:r>
                    </a:p>
                  </a:txBody>
                  <a:tcPr marL="36000" marR="36000" marT="9525"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468</a:t>
                      </a:r>
                    </a:p>
                  </a:txBody>
                  <a:tcPr marL="36000" marR="36000" marT="9525"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4,409</a:t>
                      </a:r>
                    </a:p>
                  </a:txBody>
                  <a:tcPr marL="36000" marR="36000" marT="9525"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1,829</a:t>
                      </a:r>
                    </a:p>
                  </a:txBody>
                  <a:tcPr marL="36000" marR="36000" marT="9525"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10,134</a:t>
                      </a:r>
                    </a:p>
                  </a:txBody>
                  <a:tcPr marL="36000" marR="36000" marT="9525"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extLst>
                  <a:ext uri="{0D108BD9-81ED-4DB2-BD59-A6C34878D82A}">
                    <a16:rowId xmlns:a16="http://schemas.microsoft.com/office/drawing/2014/main" val="1434379635"/>
                  </a:ext>
                </a:extLst>
              </a:tr>
            </a:tbl>
          </a:graphicData>
        </a:graphic>
      </p:graphicFrame>
      <p:graphicFrame>
        <p:nvGraphicFramePr>
          <p:cNvPr id="59" name="표 58">
            <a:extLst>
              <a:ext uri="{FF2B5EF4-FFF2-40B4-BE49-F238E27FC236}">
                <a16:creationId xmlns:a16="http://schemas.microsoft.com/office/drawing/2014/main" id="{D462C973-97C1-483F-9A11-BF045958E4D9}"/>
              </a:ext>
            </a:extLst>
          </p:cNvPr>
          <p:cNvGraphicFramePr>
            <a:graphicFrameLocks noGrp="1"/>
          </p:cNvGraphicFramePr>
          <p:nvPr/>
        </p:nvGraphicFramePr>
        <p:xfrm>
          <a:off x="6145200" y="4319760"/>
          <a:ext cx="3269022" cy="647700"/>
        </p:xfrm>
        <a:graphic>
          <a:graphicData uri="http://schemas.openxmlformats.org/drawingml/2006/table">
            <a:tbl>
              <a:tblPr/>
              <a:tblGrid>
                <a:gridCol w="97400">
                  <a:extLst>
                    <a:ext uri="{9D8B030D-6E8A-4147-A177-3AD203B41FA5}">
                      <a16:colId xmlns:a16="http://schemas.microsoft.com/office/drawing/2014/main" val="4185164750"/>
                    </a:ext>
                  </a:extLst>
                </a:gridCol>
                <a:gridCol w="1070377">
                  <a:extLst>
                    <a:ext uri="{9D8B030D-6E8A-4147-A177-3AD203B41FA5}">
                      <a16:colId xmlns:a16="http://schemas.microsoft.com/office/drawing/2014/main" val="4065517991"/>
                    </a:ext>
                  </a:extLst>
                </a:gridCol>
                <a:gridCol w="420249">
                  <a:extLst>
                    <a:ext uri="{9D8B030D-6E8A-4147-A177-3AD203B41FA5}">
                      <a16:colId xmlns:a16="http://schemas.microsoft.com/office/drawing/2014/main" val="1528706609"/>
                    </a:ext>
                  </a:extLst>
                </a:gridCol>
                <a:gridCol w="420249">
                  <a:extLst>
                    <a:ext uri="{9D8B030D-6E8A-4147-A177-3AD203B41FA5}">
                      <a16:colId xmlns:a16="http://schemas.microsoft.com/office/drawing/2014/main" val="948111982"/>
                    </a:ext>
                  </a:extLst>
                </a:gridCol>
                <a:gridCol w="420249">
                  <a:extLst>
                    <a:ext uri="{9D8B030D-6E8A-4147-A177-3AD203B41FA5}">
                      <a16:colId xmlns:a16="http://schemas.microsoft.com/office/drawing/2014/main" val="3920665747"/>
                    </a:ext>
                  </a:extLst>
                </a:gridCol>
                <a:gridCol w="420249">
                  <a:extLst>
                    <a:ext uri="{9D8B030D-6E8A-4147-A177-3AD203B41FA5}">
                      <a16:colId xmlns:a16="http://schemas.microsoft.com/office/drawing/2014/main" val="178093903"/>
                    </a:ext>
                  </a:extLst>
                </a:gridCol>
                <a:gridCol w="420249">
                  <a:extLst>
                    <a:ext uri="{9D8B030D-6E8A-4147-A177-3AD203B41FA5}">
                      <a16:colId xmlns:a16="http://schemas.microsoft.com/office/drawing/2014/main" val="498457014"/>
                    </a:ext>
                  </a:extLst>
                </a:gridCol>
              </a:tblGrid>
              <a:tr h="54370">
                <a:tc gridSpan="2">
                  <a:txBody>
                    <a:bodyPr/>
                    <a:lstStyle/>
                    <a:p>
                      <a:pPr algn="l" rtl="0" fontAlgn="ct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00338D"/>
                    </a:solidFill>
                  </a:tcPr>
                </a:tc>
                <a:tc hMerge="1">
                  <a:txBody>
                    <a:bodyPr/>
                    <a:lstStyle/>
                    <a:p>
                      <a:pPr algn="l" rtl="0"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749987362"/>
                  </a:ext>
                </a:extLst>
              </a:tr>
              <a:tr h="54370">
                <a:tc gridSpan="2">
                  <a:txBody>
                    <a:bodyPr/>
                    <a:lstStyle/>
                    <a:p>
                      <a:pPr algn="l" fontAlgn="b"/>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매체대행관련 </a:t>
                      </a:r>
                      <a:r>
                        <a:rPr 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W/C</a:t>
                      </a:r>
                    </a:p>
                  </a:txBody>
                  <a:tcPr marL="36000" marR="36000" marT="0" marB="0" anchor="b">
                    <a:lnL>
                      <a:noFill/>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9525"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73</a:t>
                      </a:r>
                    </a:p>
                  </a:txBody>
                  <a:tcPr marL="36000" marR="36000" marT="9525"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(2,471)</a:t>
                      </a:r>
                    </a:p>
                  </a:txBody>
                  <a:tcPr marL="36000" marR="36000" marT="9525"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(2,133)</a:t>
                      </a:r>
                    </a:p>
                  </a:txBody>
                  <a:tcPr marL="36000" marR="36000" marT="9525"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(6,354)</a:t>
                      </a:r>
                    </a:p>
                  </a:txBody>
                  <a:tcPr marL="36000" marR="36000" marT="9525"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875611016"/>
                  </a:ext>
                </a:extLst>
              </a:tr>
              <a:tr h="54370">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b">
                    <a:lnL>
                      <a:noFill/>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외상매출금</a:t>
                      </a:r>
                    </a:p>
                  </a:txBody>
                  <a:tcPr marL="36000" marR="36000" marT="0" marB="0" anchor="b">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a:t>
                      </a:r>
                    </a:p>
                  </a:txBody>
                  <a:tcPr marL="36000" marR="36000" marT="9525"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98</a:t>
                      </a:r>
                    </a:p>
                  </a:txBody>
                  <a:tcPr marL="36000" marR="36000" marT="9525"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145</a:t>
                      </a:r>
                    </a:p>
                  </a:txBody>
                  <a:tcPr marL="36000" marR="36000" marT="9525"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149</a:t>
                      </a:r>
                    </a:p>
                  </a:txBody>
                  <a:tcPr marL="36000" marR="36000" marT="9525"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1,924</a:t>
                      </a:r>
                    </a:p>
                  </a:txBody>
                  <a:tcPr marL="36000" marR="36000" marT="9525" marB="0" anchor="b">
                    <a:lnL>
                      <a:noFill/>
                    </a:lnL>
                    <a:lnR>
                      <a:noFill/>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236055568"/>
                  </a:ext>
                </a:extLst>
              </a:tr>
              <a:tr h="54370">
                <a:tc>
                  <a:txBody>
                    <a:bodyPr/>
                    <a:lstStyle/>
                    <a:p>
                      <a:pPr algn="l" fontAlgn="b"/>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b">
                    <a:lnL>
                      <a:noFill/>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외상매입금</a:t>
                      </a:r>
                    </a:p>
                  </a:txBody>
                  <a:tcPr marL="36000" marR="36000" marT="0" marB="0" anchor="b">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a:t>
                      </a:r>
                    </a:p>
                  </a:txBody>
                  <a:tcPr marL="36000" marR="36000" marT="9525"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a:t>
                      </a:r>
                    </a:p>
                  </a:txBody>
                  <a:tcPr marL="36000" marR="36000" marT="9525"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(2,616)</a:t>
                      </a:r>
                    </a:p>
                  </a:txBody>
                  <a:tcPr marL="36000" marR="36000" marT="9525"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(2,282)</a:t>
                      </a:r>
                    </a:p>
                  </a:txBody>
                  <a:tcPr marL="36000" marR="36000" marT="9525"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(2,976)</a:t>
                      </a:r>
                    </a:p>
                  </a:txBody>
                  <a:tcPr marL="36000" marR="36000" marT="9525" marB="0" anchor="b">
                    <a:lnL>
                      <a:noFill/>
                    </a:lnL>
                    <a:lnR>
                      <a:noFill/>
                    </a:lnR>
                    <a:lnT>
                      <a:noFill/>
                    </a:lnT>
                    <a:lnB>
                      <a:noFill/>
                    </a:lnB>
                  </a:tcPr>
                </a:tc>
                <a:extLst>
                  <a:ext uri="{0D108BD9-81ED-4DB2-BD59-A6C34878D82A}">
                    <a16:rowId xmlns:a16="http://schemas.microsoft.com/office/drawing/2014/main" val="3448949250"/>
                  </a:ext>
                </a:extLst>
              </a:tr>
              <a:tr h="57391">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b">
                    <a:lnL>
                      <a:noFill/>
                    </a:lnL>
                    <a:lnR w="6350" cap="flat" cmpd="sng" algn="ctr">
                      <a:solidFill>
                        <a:srgbClr val="00338D"/>
                      </a:solidFill>
                      <a:prstDash val="dot"/>
                      <a:round/>
                      <a:headEnd type="none" w="med" len="med"/>
                      <a:tailEnd type="none" w="med" len="med"/>
                    </a:lnR>
                    <a:lnT>
                      <a:noFill/>
                    </a:lnT>
                    <a:lnB w="25400" cap="flat" cmpd="dbl" algn="ctr">
                      <a:solidFill>
                        <a:srgbClr val="00338D"/>
                      </a:solidFill>
                      <a:prstDash val="solid"/>
                      <a:round/>
                      <a:headEnd type="none" w="med" len="med"/>
                      <a:tailEnd type="none" w="med" len="med"/>
                    </a:lnB>
                  </a:tcPr>
                </a:tc>
                <a:tc>
                  <a:txBody>
                    <a:bodyPr/>
                    <a:lstStyle/>
                    <a:p>
                      <a:pPr algn="l"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선수금</a:t>
                      </a:r>
                    </a:p>
                  </a:txBody>
                  <a:tcPr marL="36000" marR="36000" marT="0" marB="0" anchor="b">
                    <a:lnL w="6350" cap="flat" cmpd="sng" algn="ctr">
                      <a:solidFill>
                        <a:srgbClr val="00338D"/>
                      </a:solidFill>
                      <a:prstDash val="dot"/>
                      <a:round/>
                      <a:headEnd type="none" w="med" len="med"/>
                      <a:tailEnd type="none" w="med" len="med"/>
                    </a:lnL>
                    <a:lnR>
                      <a:noFill/>
                    </a:lnR>
                    <a:lnT>
                      <a:noFill/>
                    </a:lnT>
                    <a:lnB w="25400" cap="flat" cmpd="dbl"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9525" marB="0" anchor="b">
                    <a:lnL>
                      <a:noFill/>
                    </a:lnL>
                    <a:lnR>
                      <a:noFill/>
                    </a:lnR>
                    <a:lnT>
                      <a:noFill/>
                    </a:lnT>
                    <a:lnB w="25400" cap="flat" cmpd="dbl"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9525" marB="0" anchor="b">
                    <a:lnL>
                      <a:noFill/>
                    </a:lnL>
                    <a:lnR>
                      <a:noFill/>
                    </a:lnR>
                    <a:lnT>
                      <a:noFill/>
                    </a:lnT>
                    <a:lnB w="25400" cap="flat" cmpd="dbl"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9525" marB="0" anchor="b">
                    <a:lnL>
                      <a:noFill/>
                    </a:lnL>
                    <a:lnR>
                      <a:noFill/>
                    </a:lnR>
                    <a:lnT>
                      <a:noFill/>
                    </a:lnT>
                    <a:lnB w="25400" cap="flat" cmpd="dbl"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9525" marB="0" anchor="b">
                    <a:lnL>
                      <a:noFill/>
                    </a:lnL>
                    <a:lnR>
                      <a:noFill/>
                    </a:lnR>
                    <a:lnT>
                      <a:noFill/>
                    </a:lnT>
                    <a:lnB w="25400" cap="flat" cmpd="dbl" algn="ctr">
                      <a:solidFill>
                        <a:srgbClr val="00338D"/>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(5,302)</a:t>
                      </a:r>
                    </a:p>
                  </a:txBody>
                  <a:tcPr marL="36000" marR="36000" marT="9525" marB="0" anchor="b">
                    <a:lnL>
                      <a:noFill/>
                    </a:lnL>
                    <a:lnR>
                      <a:noFill/>
                    </a:lnR>
                    <a:lnT>
                      <a:noFill/>
                    </a:lnT>
                    <a:lnB w="25400" cap="flat" cmpd="dbl" algn="ctr">
                      <a:solidFill>
                        <a:srgbClr val="00338D"/>
                      </a:solidFill>
                      <a:prstDash val="solid"/>
                      <a:round/>
                      <a:headEnd type="none" w="med" len="med"/>
                      <a:tailEnd type="none" w="med" len="med"/>
                    </a:lnB>
                  </a:tcPr>
                </a:tc>
                <a:extLst>
                  <a:ext uri="{0D108BD9-81ED-4DB2-BD59-A6C34878D82A}">
                    <a16:rowId xmlns:a16="http://schemas.microsoft.com/office/drawing/2014/main" val="984469201"/>
                  </a:ext>
                </a:extLst>
              </a:tr>
            </a:tbl>
          </a:graphicData>
        </a:graphic>
      </p:graphicFrame>
      <p:cxnSp>
        <p:nvCxnSpPr>
          <p:cNvPr id="60" name="연결선: 꺾임 59">
            <a:extLst>
              <a:ext uri="{FF2B5EF4-FFF2-40B4-BE49-F238E27FC236}">
                <a16:creationId xmlns:a16="http://schemas.microsoft.com/office/drawing/2014/main" id="{78991F27-0C50-495D-B34C-F84AF245E186}"/>
              </a:ext>
            </a:extLst>
          </p:cNvPr>
          <p:cNvCxnSpPr>
            <a:cxnSpLocks/>
            <a:stCxn id="59" idx="3"/>
            <a:endCxn id="63" idx="3"/>
          </p:cNvCxnSpPr>
          <p:nvPr/>
        </p:nvCxnSpPr>
        <p:spPr>
          <a:xfrm flipV="1">
            <a:off x="9414222" y="2630143"/>
            <a:ext cx="5409" cy="2013467"/>
          </a:xfrm>
          <a:prstGeom prst="bentConnector3">
            <a:avLst>
              <a:gd name="adj1" fmla="val 4326290"/>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3" name="직사각형 62">
            <a:extLst>
              <a:ext uri="{FF2B5EF4-FFF2-40B4-BE49-F238E27FC236}">
                <a16:creationId xmlns:a16="http://schemas.microsoft.com/office/drawing/2014/main" id="{F1F92B8A-848F-4E1D-B483-A115A1038F72}"/>
              </a:ext>
            </a:extLst>
          </p:cNvPr>
          <p:cNvSpPr/>
          <p:nvPr/>
        </p:nvSpPr>
        <p:spPr>
          <a:xfrm>
            <a:off x="6143631" y="2572727"/>
            <a:ext cx="3276000" cy="114832"/>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a:extLst>
              <a:ext uri="{FF2B5EF4-FFF2-40B4-BE49-F238E27FC236}">
                <a16:creationId xmlns:a16="http://schemas.microsoft.com/office/drawing/2014/main" id="{915F233A-5340-4B7C-92A2-7EBBF5F2CA15}"/>
              </a:ext>
            </a:extLst>
          </p:cNvPr>
          <p:cNvSpPr/>
          <p:nvPr/>
        </p:nvSpPr>
        <p:spPr>
          <a:xfrm>
            <a:off x="2210241" y="2609581"/>
            <a:ext cx="3650275" cy="1224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순서도: 연결자 31">
            <a:extLst>
              <a:ext uri="{FF2B5EF4-FFF2-40B4-BE49-F238E27FC236}">
                <a16:creationId xmlns:a16="http://schemas.microsoft.com/office/drawing/2014/main" id="{7EEB2BDE-320F-40DC-A4EA-2C5C6D8D7B8E}"/>
              </a:ext>
            </a:extLst>
          </p:cNvPr>
          <p:cNvSpPr/>
          <p:nvPr/>
        </p:nvSpPr>
        <p:spPr bwMode="auto">
          <a:xfrm>
            <a:off x="2120020" y="2599265"/>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3</a:t>
            </a:r>
            <a:endParaRPr lang="ko-KR" altLang="en-US" sz="800" b="1" kern="0" dirty="0">
              <a:solidFill>
                <a:srgbClr val="FFFFFF"/>
              </a:solidFill>
              <a:cs typeface="Arial" panose="020B0604020202020204" pitchFamily="34" charset="0"/>
            </a:endParaRPr>
          </a:p>
        </p:txBody>
      </p:sp>
    </p:spTree>
    <p:extLst>
      <p:ext uri="{BB962C8B-B14F-4D97-AF65-F5344CB8AC3E}">
        <p14:creationId xmlns:p14="http://schemas.microsoft.com/office/powerpoint/2010/main" val="2975645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Group 3">
            <a:extLst>
              <a:ext uri="{FF2B5EF4-FFF2-40B4-BE49-F238E27FC236}">
                <a16:creationId xmlns:a16="http://schemas.microsoft.com/office/drawing/2014/main" id="{1467BF33-DF8B-4824-9975-24B655697CEA}"/>
              </a:ext>
            </a:extLst>
          </p:cNvPr>
          <p:cNvGraphicFramePr>
            <a:graphicFrameLocks noGrp="1"/>
          </p:cNvGraphicFramePr>
          <p:nvPr/>
        </p:nvGraphicFramePr>
        <p:xfrm>
          <a:off x="468001" y="1191600"/>
          <a:ext cx="9038334" cy="5056800"/>
        </p:xfrm>
        <a:graphic>
          <a:graphicData uri="http://schemas.openxmlformats.org/drawingml/2006/table">
            <a:tbl>
              <a:tblPr/>
              <a:tblGrid>
                <a:gridCol w="1557064">
                  <a:extLst>
                    <a:ext uri="{9D8B030D-6E8A-4147-A177-3AD203B41FA5}">
                      <a16:colId xmlns:a16="http://schemas.microsoft.com/office/drawing/2014/main" val="20000"/>
                    </a:ext>
                  </a:extLst>
                </a:gridCol>
                <a:gridCol w="7481270">
                  <a:extLst>
                    <a:ext uri="{9D8B030D-6E8A-4147-A177-3AD203B41FA5}">
                      <a16:colId xmlns:a16="http://schemas.microsoft.com/office/drawing/2014/main" val="20001"/>
                    </a:ext>
                  </a:extLst>
                </a:gridCol>
              </a:tblGrid>
              <a:tr h="262800">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lang="en-US" altLang="ko-KR" sz="1000" b="1" i="0" u="none" strike="noStrike" kern="1200" dirty="0">
                          <a:solidFill>
                            <a:schemeClr val="bg1"/>
                          </a:solidFill>
                          <a:effectLst/>
                          <a:latin typeface="Arial" panose="020B0604020202020204" pitchFamily="34" charset="0"/>
                          <a:ea typeface="+mn-ea"/>
                          <a:cs typeface="Arial" panose="020B0604020202020204" pitchFamily="34" charset="0"/>
                        </a:rPr>
                        <a:t>Topic</a:t>
                      </a:r>
                      <a:endPar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Details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9400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Operating Results (</a:t>
                      </a:r>
                      <a:r>
                        <a:rPr kumimoji="0" lang="ko-KR" altLang="en-US"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계속</a:t>
                      </a: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a:t>
                      </a:r>
                    </a:p>
                    <a:p>
                      <a:pPr marL="0" marR="0" lvl="0" indent="0" algn="l" defTabSz="762000" rtl="0" eaLnBrk="1" fontAlgn="base" latinLnBrk="0" hangingPunct="1">
                        <a:lnSpc>
                          <a:spcPct val="100000"/>
                        </a:lnSpc>
                        <a:spcBef>
                          <a:spcPts val="600"/>
                        </a:spcBef>
                        <a:spcAft>
                          <a:spcPct val="0"/>
                        </a:spcAft>
                        <a:buClrTx/>
                        <a:buSzTx/>
                        <a:buFontTx/>
                        <a:buNone/>
                        <a:tabLst/>
                        <a:defRPr/>
                      </a:pPr>
                      <a:endPar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l" defTabSz="762000" rtl="0" eaLnBrk="1" fontAlgn="base" latinLnBrk="0" hangingPunct="1">
                        <a:lnSpc>
                          <a:spcPct val="100000"/>
                        </a:lnSpc>
                        <a:spcBef>
                          <a:spcPts val="600"/>
                        </a:spcBef>
                        <a:spcAft>
                          <a:spcPct val="0"/>
                        </a:spcAft>
                        <a:buClrTx/>
                        <a:buSzTx/>
                        <a:buFontTx/>
                        <a:buNone/>
                        <a:tabLst/>
                        <a:defRPr/>
                      </a:pPr>
                      <a:r>
                        <a:rPr kumimoji="0" lang="ko-KR" altLang="en-US" sz="1000" b="0" i="1"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프로젝트별 귀속되는 직접비를 제외한 간접비는 매년 약 </a:t>
                      </a:r>
                      <a:r>
                        <a:rPr kumimoji="0" lang="en-US" altLang="ko-KR" sz="1000" b="0" i="1"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30~40</a:t>
                      </a:r>
                      <a:r>
                        <a:rPr kumimoji="0" lang="ko-KR" altLang="en-US" sz="1000" b="0" i="1"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억원 집계됨</a:t>
                      </a:r>
                      <a:endPar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4122738" marR="0" lvl="0" indent="-77788" algn="l" defTabSz="914400" rtl="0" eaLnBrk="1" fontAlgn="auto" latinLnBrk="0"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4" name="제목 2">
            <a:extLst>
              <a:ext uri="{FF2B5EF4-FFF2-40B4-BE49-F238E27FC236}">
                <a16:creationId xmlns:a16="http://schemas.microsoft.com/office/drawing/2014/main" id="{EC31AAB1-348F-4B38-BBAE-3ED466156B32}"/>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400" b="1" dirty="0">
                <a:solidFill>
                  <a:srgbClr val="00338D"/>
                </a:solidFill>
                <a:latin typeface="KPMG Extralight" panose="020B0303030202040204" pitchFamily="34" charset="0"/>
              </a:rPr>
              <a:t>Operating Results (3/3)</a:t>
            </a:r>
          </a:p>
        </p:txBody>
      </p:sp>
      <p:sp>
        <p:nvSpPr>
          <p:cNvPr id="15" name="제목 2">
            <a:extLst>
              <a:ext uri="{FF2B5EF4-FFF2-40B4-BE49-F238E27FC236}">
                <a16:creationId xmlns:a16="http://schemas.microsoft.com/office/drawing/2014/main" id="{348B6033-76F8-402C-BF1B-91CECF102D9E}"/>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ea typeface="맑은 고딕" panose="020B0503020000020004" pitchFamily="50" charset="-127"/>
              </a:rPr>
              <a:t>Key Finding Summary</a:t>
            </a:r>
          </a:p>
        </p:txBody>
      </p:sp>
      <p:graphicFrame>
        <p:nvGraphicFramePr>
          <p:cNvPr id="5" name="표 4">
            <a:extLst>
              <a:ext uri="{FF2B5EF4-FFF2-40B4-BE49-F238E27FC236}">
                <a16:creationId xmlns:a16="http://schemas.microsoft.com/office/drawing/2014/main" id="{FC1FA480-B158-49EB-B25A-3E98EBE2E597}"/>
              </a:ext>
            </a:extLst>
          </p:cNvPr>
          <p:cNvGraphicFramePr>
            <a:graphicFrameLocks noGrp="1"/>
          </p:cNvGraphicFramePr>
          <p:nvPr>
            <p:extLst>
              <p:ext uri="{D42A27DB-BD31-4B8C-83A1-F6EECF244321}">
                <p14:modId xmlns:p14="http://schemas.microsoft.com/office/powerpoint/2010/main" val="1206273699"/>
              </p:ext>
            </p:extLst>
          </p:nvPr>
        </p:nvGraphicFramePr>
        <p:xfrm>
          <a:off x="2138400" y="1515600"/>
          <a:ext cx="3722117" cy="3169920"/>
        </p:xfrm>
        <a:graphic>
          <a:graphicData uri="http://schemas.openxmlformats.org/drawingml/2006/table">
            <a:tbl>
              <a:tblPr/>
              <a:tblGrid>
                <a:gridCol w="97400">
                  <a:extLst>
                    <a:ext uri="{9D8B030D-6E8A-4147-A177-3AD203B41FA5}">
                      <a16:colId xmlns:a16="http://schemas.microsoft.com/office/drawing/2014/main" val="2821628964"/>
                    </a:ext>
                  </a:extLst>
                </a:gridCol>
                <a:gridCol w="276717">
                  <a:extLst>
                    <a:ext uri="{9D8B030D-6E8A-4147-A177-3AD203B41FA5}">
                      <a16:colId xmlns:a16="http://schemas.microsoft.com/office/drawing/2014/main" val="2990349161"/>
                    </a:ext>
                  </a:extLst>
                </a:gridCol>
                <a:gridCol w="756000">
                  <a:extLst>
                    <a:ext uri="{9D8B030D-6E8A-4147-A177-3AD203B41FA5}">
                      <a16:colId xmlns:a16="http://schemas.microsoft.com/office/drawing/2014/main" val="1567770979"/>
                    </a:ext>
                  </a:extLst>
                </a:gridCol>
                <a:gridCol w="432000">
                  <a:extLst>
                    <a:ext uri="{9D8B030D-6E8A-4147-A177-3AD203B41FA5}">
                      <a16:colId xmlns:a16="http://schemas.microsoft.com/office/drawing/2014/main" val="947785909"/>
                    </a:ext>
                  </a:extLst>
                </a:gridCol>
                <a:gridCol w="432000">
                  <a:extLst>
                    <a:ext uri="{9D8B030D-6E8A-4147-A177-3AD203B41FA5}">
                      <a16:colId xmlns:a16="http://schemas.microsoft.com/office/drawing/2014/main" val="3996758015"/>
                    </a:ext>
                  </a:extLst>
                </a:gridCol>
                <a:gridCol w="432000">
                  <a:extLst>
                    <a:ext uri="{9D8B030D-6E8A-4147-A177-3AD203B41FA5}">
                      <a16:colId xmlns:a16="http://schemas.microsoft.com/office/drawing/2014/main" val="2601297728"/>
                    </a:ext>
                  </a:extLst>
                </a:gridCol>
                <a:gridCol w="432000">
                  <a:extLst>
                    <a:ext uri="{9D8B030D-6E8A-4147-A177-3AD203B41FA5}">
                      <a16:colId xmlns:a16="http://schemas.microsoft.com/office/drawing/2014/main" val="4287072243"/>
                    </a:ext>
                  </a:extLst>
                </a:gridCol>
                <a:gridCol w="432000">
                  <a:extLst>
                    <a:ext uri="{9D8B030D-6E8A-4147-A177-3AD203B41FA5}">
                      <a16:colId xmlns:a16="http://schemas.microsoft.com/office/drawing/2014/main" val="483297940"/>
                    </a:ext>
                  </a:extLst>
                </a:gridCol>
                <a:gridCol w="432000">
                  <a:extLst>
                    <a:ext uri="{9D8B030D-6E8A-4147-A177-3AD203B41FA5}">
                      <a16:colId xmlns:a16="http://schemas.microsoft.com/office/drawing/2014/main" val="963077957"/>
                    </a:ext>
                  </a:extLst>
                </a:gridCol>
              </a:tblGrid>
              <a:tr h="76443">
                <a:tc gridSpan="3">
                  <a:txBody>
                    <a:bodyPr/>
                    <a:lstStyle/>
                    <a:p>
                      <a:pPr algn="l"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Cash Flow</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a:txBody>
                    <a:bodyPr/>
                    <a:lstStyle/>
                    <a:p>
                      <a:pPr algn="ctr" rtl="0" fontAlgn="ct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Total</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628146646"/>
                  </a:ext>
                </a:extLst>
              </a:tr>
              <a:tr h="0">
                <a:tc>
                  <a:txBody>
                    <a:bodyPr/>
                    <a:lstStyle/>
                    <a:p>
                      <a:pPr algn="l" rtl="0"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2017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2018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2019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2020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2021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ctr" rtl="0"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2048119378"/>
                  </a:ext>
                </a:extLst>
              </a:tr>
              <a:tr h="76443">
                <a:tc gridSpan="3">
                  <a:txBody>
                    <a:bodyPr/>
                    <a:lstStyle/>
                    <a:p>
                      <a:pPr algn="l" rtl="0" fontAlgn="ct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KRW m</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algn="l"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kumimoji="0" lang="en-US" altLang="ko-KR" sz="800" b="0" i="0"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Arial" panose="020B0604020202020204" pitchFamily="34" charset="0"/>
                        </a:rPr>
                        <a:t>Dec-31</a:t>
                      </a:r>
                      <a:endPar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kumimoji="0" lang="en-US" altLang="ko-KR" sz="800" b="0" i="0"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Arial" panose="020B0604020202020204" pitchFamily="34" charset="0"/>
                        </a:rPr>
                        <a:t>Dec-31</a:t>
                      </a:r>
                      <a:endPar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kumimoji="0" lang="en-US" altLang="ko-KR" sz="800" b="0" i="0"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Arial" panose="020B0604020202020204" pitchFamily="34" charset="0"/>
                        </a:rPr>
                        <a:t>Dec-31</a:t>
                      </a:r>
                      <a:endPar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kumimoji="0" lang="en-US" altLang="ko-KR" sz="800" b="0" i="0"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Arial" panose="020B0604020202020204" pitchFamily="34" charset="0"/>
                        </a:rPr>
                        <a:t>Dec-31</a:t>
                      </a:r>
                      <a:endPar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kumimoji="0" lang="en-US" altLang="ko-KR" sz="800" b="0" i="0" u="none" strike="noStrike" kern="1200" cap="none" spc="0" normalizeH="0" baseline="0" noProof="0" dirty="0">
                          <a:ln>
                            <a:noFill/>
                          </a:ln>
                          <a:solidFill>
                            <a:srgbClr val="000000"/>
                          </a:solidFill>
                          <a:effectLst/>
                          <a:uLnTx/>
                          <a:uFillTx/>
                          <a:latin typeface="Arial" panose="020B0604020202020204" pitchFamily="34" charset="0"/>
                          <a:ea typeface="맑은 고딕" panose="020B0503020000020004" pitchFamily="50" charset="-127"/>
                          <a:cs typeface="Arial" panose="020B0604020202020204" pitchFamily="34" charset="0"/>
                        </a:rPr>
                        <a:t>Dec-31</a:t>
                      </a:r>
                      <a:endPar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ctr" rtl="0"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813822314"/>
                  </a:ext>
                </a:extLst>
              </a:tr>
              <a:tr h="76443">
                <a:tc gridSpan="3">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기초 </a:t>
                      </a:r>
                      <a:r>
                        <a:rPr 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Cash</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631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945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1,417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2,773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1,318</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012120630"/>
                  </a:ext>
                </a:extLst>
              </a:tr>
              <a:tr h="76443">
                <a:tc gridSpan="3">
                  <a:txBody>
                    <a:bodyPr/>
                    <a:lstStyle/>
                    <a:p>
                      <a:pPr algn="l" fontAlgn="ctr"/>
                      <a:r>
                        <a:rPr 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Revenue</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algn="l" fontAlgn="ctr"/>
                      <a:endPar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6,134</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9,537</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18,212</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19,480</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32,063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85,426</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793261848"/>
                  </a:ext>
                </a:extLst>
              </a:tr>
              <a:tr h="76443">
                <a:tc gridSpan="3">
                  <a:txBody>
                    <a:bodyPr/>
                    <a:lstStyle/>
                    <a:p>
                      <a:pPr algn="l" fontAlgn="ctr"/>
                      <a:r>
                        <a:rPr 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EBITDA</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hMerge="1">
                  <a:txBody>
                    <a:bodyPr/>
                    <a:lstStyle/>
                    <a:p>
                      <a:pPr latinLnBrk="1"/>
                      <a:endParaRPr lang="ko-KR" altLang="en-US"/>
                    </a:p>
                  </a:txBody>
                  <a:tcPr/>
                </a:tc>
                <a:tc hMerge="1">
                  <a:txBody>
                    <a:bodyPr/>
                    <a:lstStyle/>
                    <a:p>
                      <a:pPr algn="l" fontAlgn="ctr"/>
                      <a:endPar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350</a:t>
                      </a:r>
                    </a:p>
                  </a:txBody>
                  <a:tcPr marL="36000" marR="36000" marT="0" marB="0" anchor="ctr">
                    <a:lnL>
                      <a:noFill/>
                    </a:lnL>
                    <a:lnR>
                      <a:noFill/>
                    </a:lnR>
                    <a:lnT>
                      <a:noFill/>
                    </a:lnT>
                    <a:lnB>
                      <a:noFill/>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545</a:t>
                      </a:r>
                    </a:p>
                  </a:txBody>
                  <a:tcPr marL="36000" marR="36000" marT="0" marB="0" anchor="ctr">
                    <a:lnL>
                      <a:noFill/>
                    </a:lnL>
                    <a:lnR>
                      <a:noFill/>
                    </a:lnR>
                    <a:lnT>
                      <a:noFill/>
                    </a:lnT>
                    <a:lnB>
                      <a:noFill/>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1,471</a:t>
                      </a:r>
                    </a:p>
                  </a:txBody>
                  <a:tcPr marL="36000" marR="36000" marT="0" marB="0" anchor="ctr">
                    <a:lnL>
                      <a:noFill/>
                    </a:lnL>
                    <a:lnR>
                      <a:noFill/>
                    </a:lnR>
                    <a:lnT>
                      <a:noFill/>
                    </a:lnT>
                    <a:lnB>
                      <a:noFill/>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1,054</a:t>
                      </a:r>
                    </a:p>
                  </a:txBody>
                  <a:tcPr marL="36000" marR="36000" marT="0" marB="0" anchor="ctr">
                    <a:lnL>
                      <a:noFill/>
                    </a:lnL>
                    <a:lnR>
                      <a:noFill/>
                    </a:lnR>
                    <a:lnT>
                      <a:noFill/>
                    </a:lnT>
                    <a:lnB>
                      <a:noFill/>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2,809</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6,229</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451580417"/>
                  </a:ext>
                </a:extLst>
              </a:tr>
              <a:tr h="76443">
                <a:tc gridSpan="3">
                  <a:txBody>
                    <a:bodyPr/>
                    <a:lstStyle/>
                    <a:p>
                      <a:pPr algn="l" fontAlgn="ctr"/>
                      <a:r>
                        <a:rPr lang="en-US" sz="800" b="0" i="1" u="none" strike="noStrike" dirty="0">
                          <a:solidFill>
                            <a:srgbClr val="00338D"/>
                          </a:solidFill>
                          <a:effectLst/>
                          <a:latin typeface="Arial" panose="020B0604020202020204" pitchFamily="34" charset="0"/>
                          <a:ea typeface="맑은 고딕" panose="020B0503020000020004" pitchFamily="50" charset="-127"/>
                          <a:cs typeface="Arial" panose="020B0604020202020204" pitchFamily="34" charset="0"/>
                        </a:rPr>
                        <a:t>EBITDA%</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0" i="1" u="none" strike="noStrike">
                          <a:solidFill>
                            <a:srgbClr val="00338D"/>
                          </a:solidFill>
                          <a:effectLst/>
                          <a:latin typeface="Arial" panose="020B0604020202020204" pitchFamily="34" charset="0"/>
                          <a:ea typeface="맑은 고딕" panose="020B0503020000020004" pitchFamily="50" charset="-127"/>
                          <a:cs typeface="Arial" panose="020B0604020202020204" pitchFamily="34" charset="0"/>
                        </a:rPr>
                        <a:t>5.7%</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dirty="0">
                          <a:solidFill>
                            <a:srgbClr val="00338D"/>
                          </a:solidFill>
                          <a:effectLst/>
                          <a:latin typeface="Arial" panose="020B0604020202020204" pitchFamily="34" charset="0"/>
                          <a:ea typeface="맑은 고딕" panose="020B0503020000020004" pitchFamily="50" charset="-127"/>
                          <a:cs typeface="Arial" panose="020B0604020202020204" pitchFamily="34" charset="0"/>
                        </a:rPr>
                        <a:t>5.7%</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a:solidFill>
                            <a:srgbClr val="00338D"/>
                          </a:solidFill>
                          <a:effectLst/>
                          <a:latin typeface="Arial" panose="020B0604020202020204" pitchFamily="34" charset="0"/>
                          <a:ea typeface="맑은 고딕" panose="020B0503020000020004" pitchFamily="50" charset="-127"/>
                          <a:cs typeface="Arial" panose="020B0604020202020204" pitchFamily="34" charset="0"/>
                        </a:rPr>
                        <a:t>8.1%</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a:solidFill>
                            <a:srgbClr val="00338D"/>
                          </a:solidFill>
                          <a:effectLst/>
                          <a:latin typeface="Arial" panose="020B0604020202020204" pitchFamily="34" charset="0"/>
                          <a:ea typeface="맑은 고딕" panose="020B0503020000020004" pitchFamily="50" charset="-127"/>
                          <a:cs typeface="Arial" panose="020B0604020202020204" pitchFamily="34" charset="0"/>
                        </a:rPr>
                        <a:t>5.4%</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a:solidFill>
                            <a:srgbClr val="00338D"/>
                          </a:solidFill>
                          <a:effectLst/>
                          <a:latin typeface="Arial" panose="020B0604020202020204" pitchFamily="34" charset="0"/>
                          <a:ea typeface="맑은 고딕" panose="020B0503020000020004" pitchFamily="50" charset="-127"/>
                          <a:cs typeface="Arial" panose="020B0604020202020204" pitchFamily="34" charset="0"/>
                        </a:rPr>
                        <a:t>8.8%</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a:solidFill>
                            <a:srgbClr val="00338D"/>
                          </a:solidFill>
                          <a:effectLst/>
                          <a:latin typeface="Arial" panose="020B0604020202020204" pitchFamily="34" charset="0"/>
                          <a:ea typeface="맑은 고딕" panose="020B0503020000020004" pitchFamily="50" charset="-127"/>
                          <a:cs typeface="Arial" panose="020B0604020202020204" pitchFamily="34" charset="0"/>
                        </a:rPr>
                        <a:t>7.3%</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414776881"/>
                  </a:ext>
                </a:extLst>
              </a:tr>
              <a:tr h="76443">
                <a:tc gridSpan="3">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영업</a:t>
                      </a:r>
                      <a:r>
                        <a:rPr 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664</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583</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1,432</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427</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8,193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11,300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491469359"/>
                  </a:ext>
                </a:extLst>
              </a:tr>
              <a:tr h="76443">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제작용역</a:t>
                      </a: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1,262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1,795</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(852)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1,600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1,688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5,492</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206257414"/>
                  </a:ext>
                </a:extLst>
              </a:tr>
              <a:tr h="76443">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매체대행용역</a:t>
                      </a: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258</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468</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4,409</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1,829</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10,134</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17,098</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873373131"/>
                  </a:ext>
                </a:extLst>
              </a:tr>
              <a:tr h="76443">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인건비성항목</a:t>
                      </a: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(986)</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(1,530)</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(2,057)</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(2,442)</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(3,627)</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(10,641)</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1782737003"/>
                  </a:ext>
                </a:extLst>
              </a:tr>
              <a:tr h="76443">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법인세</a:t>
                      </a: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109</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399</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273</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619941861"/>
                  </a:ext>
                </a:extLst>
              </a:tr>
              <a:tr h="76443">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기타영업</a:t>
                      </a: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130</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(157)</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(176)</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(319)</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(401)</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(923)</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58041472"/>
                  </a:ext>
                </a:extLst>
              </a:tr>
              <a:tr h="76443">
                <a:tc gridSpan="3">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투자</a:t>
                      </a:r>
                      <a:r>
                        <a:rPr 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(10,859)</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(672)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(11,596)</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4026374992"/>
                  </a:ext>
                </a:extLst>
              </a:tr>
              <a:tr h="76443">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건물의 취득</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(2,895)</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(2,895)</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577124172"/>
                  </a:ext>
                </a:extLst>
              </a:tr>
              <a:tr h="76443">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토지의 취득</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(7,100)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(7,100)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476682060"/>
                  </a:ext>
                </a:extLst>
              </a:tr>
              <a:tr h="76443">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비품의 취득</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(125)</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(102)</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(276)</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760332414"/>
                  </a:ext>
                </a:extLst>
              </a:tr>
              <a:tr h="76443">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시설장치의 취득</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(157)</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(192)</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(371)</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13870301"/>
                  </a:ext>
                </a:extLst>
              </a:tr>
              <a:tr h="76443">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시설장치의 처분</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070374003"/>
                  </a:ext>
                </a:extLst>
              </a:tr>
              <a:tr h="76443">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그림의 취득</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(43)</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(43)</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59070872"/>
                  </a:ext>
                </a:extLst>
              </a:tr>
              <a:tr h="76443">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기타투자</a:t>
                      </a: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(71)</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42</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(582)</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(335)</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(916)</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312944600"/>
                  </a:ext>
                </a:extLst>
              </a:tr>
              <a:tr h="76443">
                <a:tc gridSpan="3">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재무</a:t>
                      </a:r>
                      <a:r>
                        <a:rPr 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(127)</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(95)</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8,976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(1,517)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6,987</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4041428761"/>
                  </a:ext>
                </a:extLst>
              </a:tr>
              <a:tr h="76443">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차입금의 차입및상환</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9,186</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(1,303)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7,786</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122992834"/>
                  </a:ext>
                </a:extLst>
              </a:tr>
              <a:tr h="76443">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gridSpan="2">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배당금의 지급</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(198)</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(89)</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(88)</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(210)</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(214)</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(799)</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625420908"/>
                  </a:ext>
                </a:extLst>
              </a:tr>
              <a:tr h="76443">
                <a:tc gridSpan="3">
                  <a:txBody>
                    <a:bodyPr/>
                    <a:lstStyle/>
                    <a:p>
                      <a:pPr algn="l" fontAlgn="ctr"/>
                      <a:r>
                        <a:rPr 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Net Cash Flow</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314</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472</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1,356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(1,455)</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6,003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6,690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052736252"/>
                  </a:ext>
                </a:extLst>
              </a:tr>
              <a:tr h="76443">
                <a:tc gridSpan="3">
                  <a:txBody>
                    <a:bodyPr/>
                    <a:lstStyle/>
                    <a:p>
                      <a:pPr algn="l" fontAlgn="ctr"/>
                      <a:r>
                        <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기말 </a:t>
                      </a:r>
                      <a:r>
                        <a:rPr 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Cash</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945</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1,417</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2,773</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1,318</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7,321</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826617045"/>
                  </a:ext>
                </a:extLst>
              </a:tr>
            </a:tbl>
          </a:graphicData>
        </a:graphic>
      </p:graphicFrame>
      <p:sp>
        <p:nvSpPr>
          <p:cNvPr id="46" name="순서도: 연결자 45">
            <a:extLst>
              <a:ext uri="{FF2B5EF4-FFF2-40B4-BE49-F238E27FC236}">
                <a16:creationId xmlns:a16="http://schemas.microsoft.com/office/drawing/2014/main" id="{D395F604-8278-4FB2-87E0-8D5AB3182525}"/>
              </a:ext>
            </a:extLst>
          </p:cNvPr>
          <p:cNvSpPr/>
          <p:nvPr/>
        </p:nvSpPr>
        <p:spPr bwMode="auto">
          <a:xfrm>
            <a:off x="5987899" y="1528778"/>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4</a:t>
            </a:r>
            <a:endParaRPr lang="ko-KR" altLang="en-US" sz="800" b="1" kern="0" dirty="0">
              <a:solidFill>
                <a:srgbClr val="FFFFFF"/>
              </a:solidFill>
              <a:cs typeface="Arial" panose="020B0604020202020204" pitchFamily="34" charset="0"/>
            </a:endParaRPr>
          </a:p>
        </p:txBody>
      </p:sp>
      <p:sp>
        <p:nvSpPr>
          <p:cNvPr id="47" name="TextBox 46">
            <a:extLst>
              <a:ext uri="{FF2B5EF4-FFF2-40B4-BE49-F238E27FC236}">
                <a16:creationId xmlns:a16="http://schemas.microsoft.com/office/drawing/2014/main" id="{2F549734-9AD5-4930-92FF-4237D9FF5612}"/>
              </a:ext>
            </a:extLst>
          </p:cNvPr>
          <p:cNvSpPr txBox="1"/>
          <p:nvPr/>
        </p:nvSpPr>
        <p:spPr>
          <a:xfrm>
            <a:off x="6168454" y="1523213"/>
            <a:ext cx="3242775" cy="446341"/>
          </a:xfrm>
          <a:prstGeom prst="rect">
            <a:avLst/>
          </a:prstGeom>
          <a:noFill/>
        </p:spPr>
        <p:txBody>
          <a:bodyPr wrap="square" lIns="0" tIns="0" rIns="0" bIns="0" rtlCol="0">
            <a:spAutoFit/>
          </a:bodyPr>
          <a:lstStyle/>
          <a:p>
            <a:pPr>
              <a:lnSpc>
                <a:spcPts val="1200"/>
              </a:lnSpc>
            </a:pPr>
            <a:r>
              <a:rPr lang="ko-KR" altLang="en-US" sz="900" u="sng" dirty="0" err="1">
                <a:latin typeface="Arial" panose="020B0604020202020204" pitchFamily="34" charset="0"/>
                <a:cs typeface="Arial" panose="020B0604020202020204" pitchFamily="34" charset="0"/>
              </a:rPr>
              <a:t>인건비성항목</a:t>
            </a:r>
            <a:r>
              <a:rPr lang="ko-KR" altLang="en-US" sz="900" u="sng" dirty="0">
                <a:latin typeface="Arial" panose="020B0604020202020204" pitchFamily="34" charset="0"/>
                <a:cs typeface="Arial" panose="020B0604020202020204" pitchFamily="34" charset="0"/>
              </a:rPr>
              <a:t> </a:t>
            </a:r>
            <a:r>
              <a:rPr lang="en-US" altLang="ko-KR" sz="900" u="sng" dirty="0">
                <a:latin typeface="Arial" panose="020B0604020202020204" pitchFamily="34" charset="0"/>
                <a:cs typeface="Arial" panose="020B0604020202020204" pitchFamily="34" charset="0"/>
              </a:rPr>
              <a:t>CF (-106</a:t>
            </a:r>
            <a:r>
              <a:rPr lang="ko-KR" altLang="en-US" sz="900" u="sng" dirty="0">
                <a:latin typeface="Arial" panose="020B0604020202020204" pitchFamily="34" charset="0"/>
                <a:cs typeface="Arial" panose="020B0604020202020204" pitchFamily="34" charset="0"/>
              </a:rPr>
              <a:t>억원</a:t>
            </a:r>
            <a:r>
              <a:rPr lang="en-US" altLang="ko-KR" sz="900" u="sng" dirty="0">
                <a:latin typeface="Arial" panose="020B0604020202020204" pitchFamily="34" charset="0"/>
                <a:cs typeface="Arial" panose="020B0604020202020204" pitchFamily="34" charset="0"/>
              </a:rPr>
              <a:t>)</a:t>
            </a:r>
            <a:r>
              <a:rPr lang="en-US" altLang="ko-KR" sz="900" dirty="0">
                <a:latin typeface="Arial" panose="020B0604020202020204" pitchFamily="34" charset="0"/>
                <a:cs typeface="Arial" panose="020B0604020202020204" pitchFamily="34" charset="0"/>
              </a:rPr>
              <a:t> : </a:t>
            </a:r>
          </a:p>
          <a:p>
            <a:pPr marL="144000" indent="-108000">
              <a:lnSpc>
                <a:spcPts val="1200"/>
              </a:lnSpc>
              <a:buClr>
                <a:srgbClr val="00338D"/>
              </a:buClr>
              <a:buFont typeface="Arial" panose="020B0604020202020204" pitchFamily="34" charset="0"/>
              <a:buChar char="•"/>
            </a:pPr>
            <a:r>
              <a:rPr lang="ko-KR" altLang="en-US" sz="800" dirty="0">
                <a:latin typeface="Arial" panose="020B0604020202020204" pitchFamily="34" charset="0"/>
                <a:cs typeface="Arial" panose="020B0604020202020204" pitchFamily="34" charset="0"/>
              </a:rPr>
              <a:t>회사의 고정비 중 대부분은 인건비성 항목에 해당하며</a:t>
            </a:r>
            <a:r>
              <a:rPr lang="en-US" altLang="ko-KR" sz="800" dirty="0">
                <a:latin typeface="Arial" panose="020B0604020202020204" pitchFamily="34" charset="0"/>
                <a:cs typeface="Arial" panose="020B0604020202020204" pitchFamily="34" charset="0"/>
              </a:rPr>
              <a:t>, </a:t>
            </a:r>
            <a:r>
              <a:rPr lang="ko-KR" altLang="en-US" sz="800" dirty="0">
                <a:latin typeface="Arial" panose="020B0604020202020204" pitchFamily="34" charset="0"/>
                <a:cs typeface="Arial" panose="020B0604020202020204" pitchFamily="34" charset="0"/>
              </a:rPr>
              <a:t>세부 구분은 다음과 같음 </a:t>
            </a:r>
            <a:endParaRPr lang="en-US" altLang="ko-KR" sz="800" dirty="0">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59CF5DB7-3E8D-44C4-8F87-E0F9C9E9A1DF}"/>
              </a:ext>
            </a:extLst>
          </p:cNvPr>
          <p:cNvSpPr txBox="1"/>
          <p:nvPr/>
        </p:nvSpPr>
        <p:spPr>
          <a:xfrm>
            <a:off x="6170400" y="3378364"/>
            <a:ext cx="3242775" cy="138564"/>
          </a:xfrm>
          <a:prstGeom prst="rect">
            <a:avLst/>
          </a:prstGeom>
          <a:noFill/>
        </p:spPr>
        <p:txBody>
          <a:bodyPr wrap="square" lIns="0" tIns="0" rIns="0" bIns="0" rtlCol="0">
            <a:spAutoFit/>
          </a:bodyPr>
          <a:lstStyle/>
          <a:p>
            <a:pPr marL="144000" indent="-108000">
              <a:lnSpc>
                <a:spcPts val="1200"/>
              </a:lnSpc>
              <a:buClr>
                <a:srgbClr val="00338D"/>
              </a:buClr>
              <a:buFont typeface="Arial" panose="020B0604020202020204" pitchFamily="34" charset="0"/>
              <a:buChar char="•"/>
            </a:pPr>
            <a:r>
              <a:rPr lang="ko-KR" altLang="en-US" sz="800" dirty="0" err="1">
                <a:latin typeface="Arial" panose="020B0604020202020204" pitchFamily="34" charset="0"/>
                <a:cs typeface="Arial" panose="020B0604020202020204" pitchFamily="34" charset="0"/>
              </a:rPr>
              <a:t>인건비성항목</a:t>
            </a:r>
            <a:r>
              <a:rPr lang="ko-KR" altLang="en-US" sz="800" dirty="0">
                <a:latin typeface="Arial" panose="020B0604020202020204" pitchFamily="34" charset="0"/>
                <a:cs typeface="Arial" panose="020B0604020202020204" pitchFamily="34" charset="0"/>
              </a:rPr>
              <a:t> 관련 자산부채는 예수금 및 미지급비용에 해당함 </a:t>
            </a:r>
            <a:endParaRPr lang="en-US" altLang="ko-KR" sz="800" dirty="0">
              <a:latin typeface="Arial" panose="020B0604020202020204" pitchFamily="34" charset="0"/>
              <a:cs typeface="Arial" panose="020B0604020202020204" pitchFamily="34" charset="0"/>
            </a:endParaRPr>
          </a:p>
        </p:txBody>
      </p:sp>
      <p:graphicFrame>
        <p:nvGraphicFramePr>
          <p:cNvPr id="54" name="표 53">
            <a:extLst>
              <a:ext uri="{FF2B5EF4-FFF2-40B4-BE49-F238E27FC236}">
                <a16:creationId xmlns:a16="http://schemas.microsoft.com/office/drawing/2014/main" id="{692575B7-C380-41BF-8F71-21961175FF8D}"/>
              </a:ext>
            </a:extLst>
          </p:cNvPr>
          <p:cNvGraphicFramePr>
            <a:graphicFrameLocks noGrp="1"/>
          </p:cNvGraphicFramePr>
          <p:nvPr/>
        </p:nvGraphicFramePr>
        <p:xfrm>
          <a:off x="6143632" y="2027970"/>
          <a:ext cx="3269543" cy="1304925"/>
        </p:xfrm>
        <a:graphic>
          <a:graphicData uri="http://schemas.openxmlformats.org/drawingml/2006/table">
            <a:tbl>
              <a:tblPr/>
              <a:tblGrid>
                <a:gridCol w="1168633">
                  <a:extLst>
                    <a:ext uri="{9D8B030D-6E8A-4147-A177-3AD203B41FA5}">
                      <a16:colId xmlns:a16="http://schemas.microsoft.com/office/drawing/2014/main" val="3345909865"/>
                    </a:ext>
                  </a:extLst>
                </a:gridCol>
                <a:gridCol w="420182">
                  <a:extLst>
                    <a:ext uri="{9D8B030D-6E8A-4147-A177-3AD203B41FA5}">
                      <a16:colId xmlns:a16="http://schemas.microsoft.com/office/drawing/2014/main" val="1792841642"/>
                    </a:ext>
                  </a:extLst>
                </a:gridCol>
                <a:gridCol w="420182">
                  <a:extLst>
                    <a:ext uri="{9D8B030D-6E8A-4147-A177-3AD203B41FA5}">
                      <a16:colId xmlns:a16="http://schemas.microsoft.com/office/drawing/2014/main" val="3148846609"/>
                    </a:ext>
                  </a:extLst>
                </a:gridCol>
                <a:gridCol w="420182">
                  <a:extLst>
                    <a:ext uri="{9D8B030D-6E8A-4147-A177-3AD203B41FA5}">
                      <a16:colId xmlns:a16="http://schemas.microsoft.com/office/drawing/2014/main" val="283438800"/>
                    </a:ext>
                  </a:extLst>
                </a:gridCol>
                <a:gridCol w="420182">
                  <a:extLst>
                    <a:ext uri="{9D8B030D-6E8A-4147-A177-3AD203B41FA5}">
                      <a16:colId xmlns:a16="http://schemas.microsoft.com/office/drawing/2014/main" val="2726192256"/>
                    </a:ext>
                  </a:extLst>
                </a:gridCol>
                <a:gridCol w="420182">
                  <a:extLst>
                    <a:ext uri="{9D8B030D-6E8A-4147-A177-3AD203B41FA5}">
                      <a16:colId xmlns:a16="http://schemas.microsoft.com/office/drawing/2014/main" val="4065327391"/>
                    </a:ext>
                  </a:extLst>
                </a:gridCol>
              </a:tblGrid>
              <a:tr h="0">
                <a:tc>
                  <a:txBody>
                    <a:bodyPr/>
                    <a:lstStyle/>
                    <a:p>
                      <a:pPr algn="l" rtl="0" fontAlgn="ct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no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4022375582"/>
                  </a:ext>
                </a:extLst>
              </a:tr>
              <a:tr h="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직원급여</a:t>
                      </a:r>
                    </a:p>
                  </a:txBody>
                  <a:tcPr marL="36000" marR="36000" marT="9525"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(582)</a:t>
                      </a:r>
                    </a:p>
                  </a:txBody>
                  <a:tcPr marL="36000" marR="36000" marT="9525"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(1,122)</a:t>
                      </a:r>
                    </a:p>
                  </a:txBody>
                  <a:tcPr marL="36000" marR="36000" marT="9525"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(1,520)</a:t>
                      </a:r>
                    </a:p>
                  </a:txBody>
                  <a:tcPr marL="36000" marR="36000" marT="9525"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(1,848)</a:t>
                      </a:r>
                    </a:p>
                  </a:txBody>
                  <a:tcPr marL="36000" marR="36000" marT="9525"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(2,848)</a:t>
                      </a:r>
                    </a:p>
                  </a:txBody>
                  <a:tcPr marL="36000" marR="36000" marT="9525"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731712157"/>
                  </a:ext>
                </a:extLst>
              </a:tr>
              <a:tr h="0">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상여금</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(264)</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(132)</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(177)</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(227)</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(188)</a:t>
                      </a:r>
                    </a:p>
                  </a:txBody>
                  <a:tcPr marL="36000" marR="36000" marT="9525" marB="0" anchor="ctr">
                    <a:lnL>
                      <a:noFill/>
                    </a:lnL>
                    <a:lnR>
                      <a:noFill/>
                    </a:lnR>
                    <a:lnT>
                      <a:noFill/>
                    </a:lnT>
                    <a:lnB>
                      <a:noFill/>
                    </a:lnB>
                  </a:tcPr>
                </a:tc>
                <a:extLst>
                  <a:ext uri="{0D108BD9-81ED-4DB2-BD59-A6C34878D82A}">
                    <a16:rowId xmlns:a16="http://schemas.microsoft.com/office/drawing/2014/main" val="4012274763"/>
                  </a:ext>
                </a:extLst>
              </a:tr>
              <a:tr h="0">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잡급</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9525" marB="0" anchor="ctr">
                    <a:lnL>
                      <a:noFill/>
                    </a:lnL>
                    <a:lnR>
                      <a:noFill/>
                    </a:lnR>
                    <a:lnT>
                      <a:noFill/>
                    </a:lnT>
                    <a:lnB>
                      <a:noFill/>
                    </a:lnB>
                  </a:tcPr>
                </a:tc>
                <a:extLst>
                  <a:ext uri="{0D108BD9-81ED-4DB2-BD59-A6C34878D82A}">
                    <a16:rowId xmlns:a16="http://schemas.microsoft.com/office/drawing/2014/main" val="1052095478"/>
                  </a:ext>
                </a:extLst>
              </a:tr>
              <a:tr h="0">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퇴직급여</a:t>
                      </a:r>
                    </a:p>
                  </a:txBody>
                  <a:tcPr marL="36000" marR="360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(45)</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(79)</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(138)</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(183)</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(198)</a:t>
                      </a:r>
                    </a:p>
                  </a:txBody>
                  <a:tcPr marL="36000" marR="36000" marT="9525" marB="0" anchor="ctr">
                    <a:lnL>
                      <a:noFill/>
                    </a:lnL>
                    <a:lnR>
                      <a:noFill/>
                    </a:lnR>
                    <a:lnT>
                      <a:noFill/>
                    </a:lnT>
                    <a:lnB>
                      <a:noFill/>
                    </a:lnB>
                  </a:tcPr>
                </a:tc>
                <a:extLst>
                  <a:ext uri="{0D108BD9-81ED-4DB2-BD59-A6C34878D82A}">
                    <a16:rowId xmlns:a16="http://schemas.microsoft.com/office/drawing/2014/main" val="4074467265"/>
                  </a:ext>
                </a:extLst>
              </a:tr>
              <a:tr h="0">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복리후생비</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(62)</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(123)</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(119)</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(138)</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(247)</a:t>
                      </a:r>
                    </a:p>
                  </a:txBody>
                  <a:tcPr marL="36000" marR="36000" marT="9525" marB="0" anchor="ctr">
                    <a:lnL>
                      <a:noFill/>
                    </a:lnL>
                    <a:lnR>
                      <a:noFill/>
                    </a:lnR>
                    <a:lnT>
                      <a:noFill/>
                    </a:lnT>
                    <a:lnB>
                      <a:noFill/>
                    </a:lnB>
                  </a:tcPr>
                </a:tc>
                <a:extLst>
                  <a:ext uri="{0D108BD9-81ED-4DB2-BD59-A6C34878D82A}">
                    <a16:rowId xmlns:a16="http://schemas.microsoft.com/office/drawing/2014/main" val="2641261847"/>
                  </a:ext>
                </a:extLst>
              </a:tr>
              <a:tr h="0">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세금과공과금</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(38)</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(49)</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(62)</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(120)</a:t>
                      </a:r>
                    </a:p>
                  </a:txBody>
                  <a:tcPr marL="36000" marR="36000" marT="9525" marB="0" anchor="ctr">
                    <a:lnL>
                      <a:noFill/>
                    </a:lnL>
                    <a:lnR>
                      <a:noFill/>
                    </a:lnR>
                    <a:lnT>
                      <a:noFill/>
                    </a:lnT>
                    <a:lnB>
                      <a:noFill/>
                    </a:lnB>
                  </a:tcPr>
                </a:tc>
                <a:extLst>
                  <a:ext uri="{0D108BD9-81ED-4DB2-BD59-A6C34878D82A}">
                    <a16:rowId xmlns:a16="http://schemas.microsoft.com/office/drawing/2014/main" val="1600529200"/>
                  </a:ext>
                </a:extLst>
              </a:tr>
              <a:tr h="0">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보험료</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(43)</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(66)</a:t>
                      </a:r>
                    </a:p>
                  </a:txBody>
                  <a:tcPr marL="36000" marR="36000" marT="9525" marB="0" anchor="ctr">
                    <a:lnL>
                      <a:noFill/>
                    </a:lnL>
                    <a:lnR>
                      <a:noFill/>
                    </a:lnR>
                    <a:lnT>
                      <a:noFill/>
                    </a:lnT>
                    <a:lnB>
                      <a:noFill/>
                    </a:lnB>
                  </a:tcPr>
                </a:tc>
                <a:extLst>
                  <a:ext uri="{0D108BD9-81ED-4DB2-BD59-A6C34878D82A}">
                    <a16:rowId xmlns:a16="http://schemas.microsoft.com/office/drawing/2014/main" val="1858609958"/>
                  </a:ext>
                </a:extLst>
              </a:tr>
              <a:tr h="0">
                <a:tc>
                  <a:txBody>
                    <a:bodyPr/>
                    <a:lstStyle/>
                    <a:p>
                      <a:pPr algn="l" fontAlgn="ctr"/>
                      <a:r>
                        <a:rPr lang="el-G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Δ</a:t>
                      </a: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관련자산부채변동</a:t>
                      </a:r>
                      <a:endPar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N/A</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67</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41</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444346370"/>
                  </a:ext>
                </a:extLst>
              </a:tr>
              <a:tr h="0">
                <a:tc>
                  <a:txBody>
                    <a:bodyPr/>
                    <a:lstStyle/>
                    <a:p>
                      <a:pPr algn="l" fontAlgn="ctr"/>
                      <a:r>
                        <a:rPr lang="ko-KR" altLang="en-US" sz="800" b="1"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인건비성항목</a:t>
                      </a: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9525"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(986)</a:t>
                      </a:r>
                    </a:p>
                  </a:txBody>
                  <a:tcPr marL="36000" marR="36000" marT="9525"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(1,530)</a:t>
                      </a:r>
                    </a:p>
                  </a:txBody>
                  <a:tcPr marL="36000" marR="36000" marT="9525"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(2,057)</a:t>
                      </a:r>
                    </a:p>
                  </a:txBody>
                  <a:tcPr marL="36000" marR="36000" marT="9525"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(2,442)</a:t>
                      </a:r>
                    </a:p>
                  </a:txBody>
                  <a:tcPr marL="36000" marR="36000" marT="9525"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(3,627)</a:t>
                      </a:r>
                    </a:p>
                  </a:txBody>
                  <a:tcPr marL="36000" marR="36000" marT="9525"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extLst>
                  <a:ext uri="{0D108BD9-81ED-4DB2-BD59-A6C34878D82A}">
                    <a16:rowId xmlns:a16="http://schemas.microsoft.com/office/drawing/2014/main" val="1434379635"/>
                  </a:ext>
                </a:extLst>
              </a:tr>
            </a:tbl>
          </a:graphicData>
        </a:graphic>
      </p:graphicFrame>
      <p:sp>
        <p:nvSpPr>
          <p:cNvPr id="33" name="직사각형 32">
            <a:extLst>
              <a:ext uri="{FF2B5EF4-FFF2-40B4-BE49-F238E27FC236}">
                <a16:creationId xmlns:a16="http://schemas.microsoft.com/office/drawing/2014/main" id="{4266197F-C2A9-402A-9038-B1B6AFBB9529}"/>
              </a:ext>
            </a:extLst>
          </p:cNvPr>
          <p:cNvSpPr/>
          <p:nvPr/>
        </p:nvSpPr>
        <p:spPr>
          <a:xfrm>
            <a:off x="2210241" y="2732251"/>
            <a:ext cx="3650275" cy="1224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순서도: 연결자 33">
            <a:extLst>
              <a:ext uri="{FF2B5EF4-FFF2-40B4-BE49-F238E27FC236}">
                <a16:creationId xmlns:a16="http://schemas.microsoft.com/office/drawing/2014/main" id="{193570E6-4E86-41AD-9BAB-766123C56ECF}"/>
              </a:ext>
            </a:extLst>
          </p:cNvPr>
          <p:cNvSpPr/>
          <p:nvPr/>
        </p:nvSpPr>
        <p:spPr bwMode="auto">
          <a:xfrm>
            <a:off x="2120020" y="2721935"/>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4</a:t>
            </a:r>
            <a:endParaRPr lang="ko-KR" altLang="en-US" sz="800" b="1" kern="0" dirty="0">
              <a:solidFill>
                <a:srgbClr val="FFFFFF"/>
              </a:solidFill>
              <a:cs typeface="Arial" panose="020B0604020202020204" pitchFamily="34" charset="0"/>
            </a:endParaRPr>
          </a:p>
        </p:txBody>
      </p:sp>
      <p:sp>
        <p:nvSpPr>
          <p:cNvPr id="18" name="직사각형 17">
            <a:extLst>
              <a:ext uri="{FF2B5EF4-FFF2-40B4-BE49-F238E27FC236}">
                <a16:creationId xmlns:a16="http://schemas.microsoft.com/office/drawing/2014/main" id="{2B24E7A8-A2A6-4601-BA16-D5F60C02037E}"/>
              </a:ext>
            </a:extLst>
          </p:cNvPr>
          <p:cNvSpPr/>
          <p:nvPr/>
        </p:nvSpPr>
        <p:spPr>
          <a:xfrm>
            <a:off x="2210241" y="2974657"/>
            <a:ext cx="3650275" cy="1224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순서도: 연결자 18">
            <a:extLst>
              <a:ext uri="{FF2B5EF4-FFF2-40B4-BE49-F238E27FC236}">
                <a16:creationId xmlns:a16="http://schemas.microsoft.com/office/drawing/2014/main" id="{DEDCF977-BC47-40BB-891A-A9607305F124}"/>
              </a:ext>
            </a:extLst>
          </p:cNvPr>
          <p:cNvSpPr/>
          <p:nvPr/>
        </p:nvSpPr>
        <p:spPr bwMode="auto">
          <a:xfrm>
            <a:off x="2120020" y="2964341"/>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5</a:t>
            </a:r>
            <a:endParaRPr lang="ko-KR" altLang="en-US" sz="800" b="1" kern="0" dirty="0">
              <a:solidFill>
                <a:srgbClr val="FFFFFF"/>
              </a:solidFill>
              <a:cs typeface="Arial" panose="020B0604020202020204" pitchFamily="34" charset="0"/>
            </a:endParaRPr>
          </a:p>
        </p:txBody>
      </p:sp>
      <p:sp>
        <p:nvSpPr>
          <p:cNvPr id="20" name="순서도: 연결자 19">
            <a:extLst>
              <a:ext uri="{FF2B5EF4-FFF2-40B4-BE49-F238E27FC236}">
                <a16:creationId xmlns:a16="http://schemas.microsoft.com/office/drawing/2014/main" id="{CE7AAF5D-4489-4C09-9EDE-4FD0FA880090}"/>
              </a:ext>
            </a:extLst>
          </p:cNvPr>
          <p:cNvSpPr/>
          <p:nvPr/>
        </p:nvSpPr>
        <p:spPr bwMode="auto">
          <a:xfrm>
            <a:off x="5987899" y="3644599"/>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5</a:t>
            </a:r>
            <a:endParaRPr lang="ko-KR" altLang="en-US" sz="800" b="1" kern="0" dirty="0">
              <a:solidFill>
                <a:srgbClr val="FFFFFF"/>
              </a:solidFill>
              <a:cs typeface="Arial" panose="020B0604020202020204" pitchFamily="34" charset="0"/>
            </a:endParaRPr>
          </a:p>
        </p:txBody>
      </p:sp>
      <p:sp>
        <p:nvSpPr>
          <p:cNvPr id="21" name="TextBox 20">
            <a:extLst>
              <a:ext uri="{FF2B5EF4-FFF2-40B4-BE49-F238E27FC236}">
                <a16:creationId xmlns:a16="http://schemas.microsoft.com/office/drawing/2014/main" id="{2069CE55-D36E-4E52-9204-2FF08D2CCEAD}"/>
              </a:ext>
            </a:extLst>
          </p:cNvPr>
          <p:cNvSpPr txBox="1"/>
          <p:nvPr/>
        </p:nvSpPr>
        <p:spPr>
          <a:xfrm>
            <a:off x="6168454" y="3639034"/>
            <a:ext cx="3242775" cy="446341"/>
          </a:xfrm>
          <a:prstGeom prst="rect">
            <a:avLst/>
          </a:prstGeom>
          <a:noFill/>
        </p:spPr>
        <p:txBody>
          <a:bodyPr wrap="square" lIns="0" tIns="0" rIns="0" bIns="0" rtlCol="0">
            <a:spAutoFit/>
          </a:bodyPr>
          <a:lstStyle/>
          <a:p>
            <a:pPr>
              <a:lnSpc>
                <a:spcPts val="1200"/>
              </a:lnSpc>
            </a:pPr>
            <a:r>
              <a:rPr lang="ko-KR" altLang="en-US" sz="900" u="sng" dirty="0">
                <a:latin typeface="Arial" panose="020B0604020202020204" pitchFamily="34" charset="0"/>
                <a:cs typeface="Arial" panose="020B0604020202020204" pitchFamily="34" charset="0"/>
              </a:rPr>
              <a:t>기타영업 </a:t>
            </a:r>
            <a:r>
              <a:rPr lang="en-US" altLang="ko-KR" sz="900" u="sng" dirty="0">
                <a:latin typeface="Arial" panose="020B0604020202020204" pitchFamily="34" charset="0"/>
                <a:cs typeface="Arial" panose="020B0604020202020204" pitchFamily="34" charset="0"/>
              </a:rPr>
              <a:t>CF (-9</a:t>
            </a:r>
            <a:r>
              <a:rPr lang="ko-KR" altLang="en-US" sz="900" u="sng" dirty="0">
                <a:latin typeface="Arial" panose="020B0604020202020204" pitchFamily="34" charset="0"/>
                <a:cs typeface="Arial" panose="020B0604020202020204" pitchFamily="34" charset="0"/>
              </a:rPr>
              <a:t>억원</a:t>
            </a:r>
            <a:r>
              <a:rPr lang="en-US" altLang="ko-KR" sz="900" u="sng" dirty="0">
                <a:latin typeface="Arial" panose="020B0604020202020204" pitchFamily="34" charset="0"/>
                <a:cs typeface="Arial" panose="020B0604020202020204" pitchFamily="34" charset="0"/>
              </a:rPr>
              <a:t>)</a:t>
            </a:r>
            <a:r>
              <a:rPr lang="en-US" altLang="ko-KR" sz="900" dirty="0">
                <a:latin typeface="Arial" panose="020B0604020202020204" pitchFamily="34" charset="0"/>
                <a:cs typeface="Arial" panose="020B0604020202020204" pitchFamily="34" charset="0"/>
              </a:rPr>
              <a:t> : </a:t>
            </a:r>
          </a:p>
          <a:p>
            <a:pPr marL="144000" indent="-108000">
              <a:lnSpc>
                <a:spcPts val="1200"/>
              </a:lnSpc>
              <a:buClr>
                <a:srgbClr val="00338D"/>
              </a:buClr>
              <a:buFont typeface="Arial" panose="020B0604020202020204" pitchFamily="34" charset="0"/>
              <a:buChar char="•"/>
            </a:pPr>
            <a:r>
              <a:rPr lang="ko-KR" altLang="en-US" sz="800" dirty="0">
                <a:latin typeface="Arial" panose="020B0604020202020204" pitchFamily="34" charset="0"/>
                <a:cs typeface="Arial" panose="020B0604020202020204" pitchFamily="34" charset="0"/>
              </a:rPr>
              <a:t>여비교통비</a:t>
            </a:r>
            <a:r>
              <a:rPr lang="en-US" altLang="ko-KR" sz="800" dirty="0">
                <a:latin typeface="Arial" panose="020B0604020202020204" pitchFamily="34" charset="0"/>
                <a:cs typeface="Arial" panose="020B0604020202020204" pitchFamily="34" charset="0"/>
              </a:rPr>
              <a:t>, </a:t>
            </a:r>
            <a:r>
              <a:rPr lang="ko-KR" altLang="en-US" sz="800" dirty="0">
                <a:latin typeface="Arial" panose="020B0604020202020204" pitchFamily="34" charset="0"/>
                <a:cs typeface="Arial" panose="020B0604020202020204" pitchFamily="34" charset="0"/>
              </a:rPr>
              <a:t>지급임차료</a:t>
            </a:r>
            <a:r>
              <a:rPr lang="en-US" altLang="ko-KR" sz="800" dirty="0">
                <a:latin typeface="Arial" panose="020B0604020202020204" pitchFamily="34" charset="0"/>
                <a:cs typeface="Arial" panose="020B0604020202020204" pitchFamily="34" charset="0"/>
              </a:rPr>
              <a:t>, </a:t>
            </a:r>
            <a:r>
              <a:rPr lang="ko-KR" altLang="en-US" sz="800" dirty="0">
                <a:latin typeface="Arial" panose="020B0604020202020204" pitchFamily="34" charset="0"/>
                <a:cs typeface="Arial" panose="020B0604020202020204" pitchFamily="34" charset="0"/>
              </a:rPr>
              <a:t>지급수수료 등 판매관리비 항목에 대한 지출</a:t>
            </a:r>
            <a:r>
              <a:rPr lang="en-US" altLang="ko-KR" sz="800" dirty="0">
                <a:latin typeface="Arial" panose="020B0604020202020204" pitchFamily="34" charset="0"/>
                <a:cs typeface="Arial" panose="020B0604020202020204" pitchFamily="34" charset="0"/>
              </a:rPr>
              <a:t> </a:t>
            </a:r>
            <a:r>
              <a:rPr lang="ko-KR" altLang="en-US" sz="800" dirty="0">
                <a:latin typeface="Arial" panose="020B0604020202020204" pitchFamily="34" charset="0"/>
                <a:cs typeface="Arial" panose="020B0604020202020204" pitchFamily="34" charset="0"/>
              </a:rPr>
              <a:t>및 국고보조금 수입액 등으로 구성됨</a:t>
            </a:r>
            <a:endParaRPr lang="en-US" altLang="ko-KR" sz="800" dirty="0">
              <a:latin typeface="Arial" panose="020B0604020202020204" pitchFamily="34" charset="0"/>
              <a:cs typeface="Arial" panose="020B0604020202020204" pitchFamily="34" charset="0"/>
            </a:endParaRPr>
          </a:p>
        </p:txBody>
      </p:sp>
      <p:sp>
        <p:nvSpPr>
          <p:cNvPr id="22" name="직사각형 21">
            <a:extLst>
              <a:ext uri="{FF2B5EF4-FFF2-40B4-BE49-F238E27FC236}">
                <a16:creationId xmlns:a16="http://schemas.microsoft.com/office/drawing/2014/main" id="{EF621B2C-6576-4227-9D88-FA84CED674DF}"/>
              </a:ext>
            </a:extLst>
          </p:cNvPr>
          <p:cNvSpPr/>
          <p:nvPr/>
        </p:nvSpPr>
        <p:spPr>
          <a:xfrm>
            <a:off x="2210241" y="3941955"/>
            <a:ext cx="3650275" cy="1224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순서도: 연결자 22">
            <a:extLst>
              <a:ext uri="{FF2B5EF4-FFF2-40B4-BE49-F238E27FC236}">
                <a16:creationId xmlns:a16="http://schemas.microsoft.com/office/drawing/2014/main" id="{70EABE5D-F66F-4639-9545-1D677E1294F0}"/>
              </a:ext>
            </a:extLst>
          </p:cNvPr>
          <p:cNvSpPr/>
          <p:nvPr/>
        </p:nvSpPr>
        <p:spPr bwMode="auto">
          <a:xfrm>
            <a:off x="2120020" y="3931639"/>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6</a:t>
            </a:r>
            <a:endParaRPr lang="ko-KR" altLang="en-US" sz="800" b="1" kern="0" dirty="0">
              <a:solidFill>
                <a:srgbClr val="FFFFFF"/>
              </a:solidFill>
              <a:cs typeface="Arial" panose="020B0604020202020204" pitchFamily="34" charset="0"/>
            </a:endParaRPr>
          </a:p>
        </p:txBody>
      </p:sp>
      <p:sp>
        <p:nvSpPr>
          <p:cNvPr id="24" name="순서도: 연결자 23">
            <a:extLst>
              <a:ext uri="{FF2B5EF4-FFF2-40B4-BE49-F238E27FC236}">
                <a16:creationId xmlns:a16="http://schemas.microsoft.com/office/drawing/2014/main" id="{BDEFD5ED-AC62-483D-85A8-EA70BB903819}"/>
              </a:ext>
            </a:extLst>
          </p:cNvPr>
          <p:cNvSpPr/>
          <p:nvPr/>
        </p:nvSpPr>
        <p:spPr bwMode="auto">
          <a:xfrm>
            <a:off x="5987899" y="4228655"/>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6</a:t>
            </a:r>
            <a:endParaRPr lang="ko-KR" altLang="en-US" sz="800" b="1" kern="0" dirty="0">
              <a:solidFill>
                <a:srgbClr val="FFFFFF"/>
              </a:solidFill>
              <a:cs typeface="Arial" panose="020B0604020202020204" pitchFamily="34" charset="0"/>
            </a:endParaRPr>
          </a:p>
        </p:txBody>
      </p:sp>
      <p:sp>
        <p:nvSpPr>
          <p:cNvPr id="25" name="TextBox 24">
            <a:extLst>
              <a:ext uri="{FF2B5EF4-FFF2-40B4-BE49-F238E27FC236}">
                <a16:creationId xmlns:a16="http://schemas.microsoft.com/office/drawing/2014/main" id="{F3ABEEEA-5C2B-40FD-B367-571F92BECBF2}"/>
              </a:ext>
            </a:extLst>
          </p:cNvPr>
          <p:cNvSpPr txBox="1"/>
          <p:nvPr/>
        </p:nvSpPr>
        <p:spPr>
          <a:xfrm>
            <a:off x="6168454" y="4223090"/>
            <a:ext cx="3242775" cy="292452"/>
          </a:xfrm>
          <a:prstGeom prst="rect">
            <a:avLst/>
          </a:prstGeom>
          <a:noFill/>
        </p:spPr>
        <p:txBody>
          <a:bodyPr wrap="square" lIns="0" tIns="0" rIns="0" bIns="0" rtlCol="0">
            <a:spAutoFit/>
          </a:bodyPr>
          <a:lstStyle/>
          <a:p>
            <a:pPr>
              <a:lnSpc>
                <a:spcPts val="1200"/>
              </a:lnSpc>
            </a:pPr>
            <a:r>
              <a:rPr lang="ko-KR" altLang="en-US" sz="900" u="sng" dirty="0">
                <a:latin typeface="Arial" panose="020B0604020202020204" pitchFamily="34" charset="0"/>
                <a:cs typeface="Arial" panose="020B0604020202020204" pitchFamily="34" charset="0"/>
              </a:rPr>
              <a:t>기타투자 </a:t>
            </a:r>
            <a:r>
              <a:rPr lang="en-US" altLang="ko-KR" sz="900" u="sng" dirty="0">
                <a:latin typeface="Arial" panose="020B0604020202020204" pitchFamily="34" charset="0"/>
                <a:cs typeface="Arial" panose="020B0604020202020204" pitchFamily="34" charset="0"/>
              </a:rPr>
              <a:t>CF (-9</a:t>
            </a:r>
            <a:r>
              <a:rPr lang="ko-KR" altLang="en-US" sz="900" u="sng" dirty="0">
                <a:latin typeface="Arial" panose="020B0604020202020204" pitchFamily="34" charset="0"/>
                <a:cs typeface="Arial" panose="020B0604020202020204" pitchFamily="34" charset="0"/>
              </a:rPr>
              <a:t>억원</a:t>
            </a:r>
            <a:r>
              <a:rPr lang="en-US" altLang="ko-KR" sz="900" u="sng" dirty="0">
                <a:latin typeface="Arial" panose="020B0604020202020204" pitchFamily="34" charset="0"/>
                <a:cs typeface="Arial" panose="020B0604020202020204" pitchFamily="34" charset="0"/>
              </a:rPr>
              <a:t>)</a:t>
            </a:r>
            <a:r>
              <a:rPr lang="en-US" altLang="ko-KR" sz="900" dirty="0">
                <a:latin typeface="Arial" panose="020B0604020202020204" pitchFamily="34" charset="0"/>
                <a:cs typeface="Arial" panose="020B0604020202020204" pitchFamily="34" charset="0"/>
              </a:rPr>
              <a:t> : </a:t>
            </a:r>
          </a:p>
          <a:p>
            <a:pPr marL="144000" indent="-108000">
              <a:lnSpc>
                <a:spcPts val="1200"/>
              </a:lnSpc>
              <a:buClr>
                <a:srgbClr val="00338D"/>
              </a:buClr>
              <a:buFont typeface="Arial" panose="020B0604020202020204" pitchFamily="34" charset="0"/>
              <a:buChar char="•"/>
            </a:pPr>
            <a:r>
              <a:rPr lang="ko-KR" altLang="en-US" sz="800" dirty="0">
                <a:latin typeface="Arial" panose="020B0604020202020204" pitchFamily="34" charset="0"/>
                <a:cs typeface="Arial" panose="020B0604020202020204" pitchFamily="34" charset="0"/>
              </a:rPr>
              <a:t>투자자산</a:t>
            </a:r>
            <a:r>
              <a:rPr lang="en-US" altLang="ko-KR" sz="800" dirty="0">
                <a:latin typeface="Arial" panose="020B0604020202020204" pitchFamily="34" charset="0"/>
                <a:cs typeface="Arial" panose="020B0604020202020204" pitchFamily="34" charset="0"/>
              </a:rPr>
              <a:t> </a:t>
            </a:r>
            <a:r>
              <a:rPr lang="ko-KR" altLang="en-US" sz="800" dirty="0">
                <a:latin typeface="Arial" panose="020B0604020202020204" pitchFamily="34" charset="0"/>
                <a:cs typeface="Arial" panose="020B0604020202020204" pitchFamily="34" charset="0"/>
              </a:rPr>
              <a:t>및 무형자산에 대한 </a:t>
            </a:r>
            <a:r>
              <a:rPr lang="en-US" altLang="ko-KR" sz="800" dirty="0">
                <a:latin typeface="Arial" panose="020B0604020202020204" pitchFamily="34" charset="0"/>
                <a:cs typeface="Arial" panose="020B0604020202020204" pitchFamily="34" charset="0"/>
              </a:rPr>
              <a:t>CF</a:t>
            </a:r>
            <a:r>
              <a:rPr lang="ko-KR" altLang="en-US" sz="800" dirty="0">
                <a:latin typeface="Arial" panose="020B0604020202020204" pitchFamily="34" charset="0"/>
                <a:cs typeface="Arial" panose="020B0604020202020204" pitchFamily="34" charset="0"/>
              </a:rPr>
              <a:t>에 해당함</a:t>
            </a:r>
            <a:endParaRPr lang="en-US" altLang="ko-KR" sz="800" dirty="0">
              <a:latin typeface="Arial" panose="020B0604020202020204" pitchFamily="34" charset="0"/>
              <a:cs typeface="Arial" panose="020B0604020202020204" pitchFamily="34" charset="0"/>
            </a:endParaRPr>
          </a:p>
        </p:txBody>
      </p:sp>
      <p:graphicFrame>
        <p:nvGraphicFramePr>
          <p:cNvPr id="26" name="표 25">
            <a:extLst>
              <a:ext uri="{FF2B5EF4-FFF2-40B4-BE49-F238E27FC236}">
                <a16:creationId xmlns:a16="http://schemas.microsoft.com/office/drawing/2014/main" id="{12D0192E-779F-43BE-BB4E-0A798E20B07E}"/>
              </a:ext>
            </a:extLst>
          </p:cNvPr>
          <p:cNvGraphicFramePr>
            <a:graphicFrameLocks noGrp="1"/>
          </p:cNvGraphicFramePr>
          <p:nvPr/>
        </p:nvGraphicFramePr>
        <p:xfrm>
          <a:off x="6143632" y="4554058"/>
          <a:ext cx="3312000" cy="1304925"/>
        </p:xfrm>
        <a:graphic>
          <a:graphicData uri="http://schemas.openxmlformats.org/drawingml/2006/table">
            <a:tbl>
              <a:tblPr/>
              <a:tblGrid>
                <a:gridCol w="1332000">
                  <a:extLst>
                    <a:ext uri="{9D8B030D-6E8A-4147-A177-3AD203B41FA5}">
                      <a16:colId xmlns:a16="http://schemas.microsoft.com/office/drawing/2014/main" val="3345909865"/>
                    </a:ext>
                  </a:extLst>
                </a:gridCol>
                <a:gridCol w="396000">
                  <a:extLst>
                    <a:ext uri="{9D8B030D-6E8A-4147-A177-3AD203B41FA5}">
                      <a16:colId xmlns:a16="http://schemas.microsoft.com/office/drawing/2014/main" val="1792841642"/>
                    </a:ext>
                  </a:extLst>
                </a:gridCol>
                <a:gridCol w="396000">
                  <a:extLst>
                    <a:ext uri="{9D8B030D-6E8A-4147-A177-3AD203B41FA5}">
                      <a16:colId xmlns:a16="http://schemas.microsoft.com/office/drawing/2014/main" val="3148846609"/>
                    </a:ext>
                  </a:extLst>
                </a:gridCol>
                <a:gridCol w="396000">
                  <a:extLst>
                    <a:ext uri="{9D8B030D-6E8A-4147-A177-3AD203B41FA5}">
                      <a16:colId xmlns:a16="http://schemas.microsoft.com/office/drawing/2014/main" val="283438800"/>
                    </a:ext>
                  </a:extLst>
                </a:gridCol>
                <a:gridCol w="396000">
                  <a:extLst>
                    <a:ext uri="{9D8B030D-6E8A-4147-A177-3AD203B41FA5}">
                      <a16:colId xmlns:a16="http://schemas.microsoft.com/office/drawing/2014/main" val="2726192256"/>
                    </a:ext>
                  </a:extLst>
                </a:gridCol>
                <a:gridCol w="396000">
                  <a:extLst>
                    <a:ext uri="{9D8B030D-6E8A-4147-A177-3AD203B41FA5}">
                      <a16:colId xmlns:a16="http://schemas.microsoft.com/office/drawing/2014/main" val="4065327391"/>
                    </a:ext>
                  </a:extLst>
                </a:gridCol>
              </a:tblGrid>
              <a:tr h="0">
                <a:tc>
                  <a:txBody>
                    <a:bodyPr/>
                    <a:lstStyle/>
                    <a:p>
                      <a:pPr algn="l" rtl="0" fontAlgn="ct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no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4022375582"/>
                  </a:ext>
                </a:extLst>
              </a:tr>
              <a:tr h="0">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지분법적용투자주식의 취득</a:t>
                      </a:r>
                    </a:p>
                  </a:txBody>
                  <a:tcPr marL="36000" marR="36000" marT="9525"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9525"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9525"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9525"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9525"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(300)</a:t>
                      </a:r>
                    </a:p>
                  </a:txBody>
                  <a:tcPr marL="36000" marR="36000" marT="9525"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731712157"/>
                  </a:ext>
                </a:extLst>
              </a:tr>
              <a:tr h="0">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소프트웨어의 취득</a:t>
                      </a:r>
                    </a:p>
                  </a:txBody>
                  <a:tcPr marL="36000" marR="360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a:t>
                      </a:r>
                    </a:p>
                  </a:txBody>
                  <a:tcPr marL="36000" marR="36000" marT="9525" marB="0" anchor="ctr">
                    <a:lnL>
                      <a:noFill/>
                    </a:lnL>
                    <a:lnR>
                      <a:noFill/>
                    </a:lnR>
                    <a:lnT>
                      <a:noFill/>
                    </a:lnT>
                    <a:lnB>
                      <a:noFill/>
                    </a:lnB>
                  </a:tcPr>
                </a:tc>
                <a:extLst>
                  <a:ext uri="{0D108BD9-81ED-4DB2-BD59-A6C34878D82A}">
                    <a16:rowId xmlns:a16="http://schemas.microsoft.com/office/drawing/2014/main" val="4012274763"/>
                  </a:ext>
                </a:extLst>
              </a:tr>
              <a:tr h="0">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단기투자상품의 취득</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(3,419)</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(522)</a:t>
                      </a:r>
                    </a:p>
                  </a:txBody>
                  <a:tcPr marL="36000" marR="36000" marT="9525" marB="0" anchor="ctr">
                    <a:lnL>
                      <a:noFill/>
                    </a:lnL>
                    <a:lnR>
                      <a:noFill/>
                    </a:lnR>
                    <a:lnT>
                      <a:noFill/>
                    </a:lnT>
                    <a:lnB>
                      <a:noFill/>
                    </a:lnB>
                  </a:tcPr>
                </a:tc>
                <a:extLst>
                  <a:ext uri="{0D108BD9-81ED-4DB2-BD59-A6C34878D82A}">
                    <a16:rowId xmlns:a16="http://schemas.microsoft.com/office/drawing/2014/main" val="1052095478"/>
                  </a:ext>
                </a:extLst>
              </a:tr>
              <a:tr h="0">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단기투자상품의 처분</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2,992</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463</a:t>
                      </a:r>
                    </a:p>
                  </a:txBody>
                  <a:tcPr marL="36000" marR="36000" marT="9525" marB="0" anchor="ctr">
                    <a:lnL>
                      <a:noFill/>
                    </a:lnL>
                    <a:lnR>
                      <a:noFill/>
                    </a:lnR>
                    <a:lnT>
                      <a:noFill/>
                    </a:lnT>
                    <a:lnB>
                      <a:noFill/>
                    </a:lnB>
                  </a:tcPr>
                </a:tc>
                <a:extLst>
                  <a:ext uri="{0D108BD9-81ED-4DB2-BD59-A6C34878D82A}">
                    <a16:rowId xmlns:a16="http://schemas.microsoft.com/office/drawing/2014/main" val="4074467265"/>
                  </a:ext>
                </a:extLst>
              </a:tr>
              <a:tr h="0">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매도가능증권의 취득</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(291)</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9525" marB="0" anchor="ctr">
                    <a:lnL>
                      <a:noFill/>
                    </a:lnL>
                    <a:lnR>
                      <a:noFill/>
                    </a:lnR>
                    <a:lnT>
                      <a:noFill/>
                    </a:lnT>
                    <a:lnB>
                      <a:noFill/>
                    </a:lnB>
                  </a:tcPr>
                </a:tc>
                <a:extLst>
                  <a:ext uri="{0D108BD9-81ED-4DB2-BD59-A6C34878D82A}">
                    <a16:rowId xmlns:a16="http://schemas.microsoft.com/office/drawing/2014/main" val="2641261847"/>
                  </a:ext>
                </a:extLst>
              </a:tr>
              <a:tr h="0">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이자수익</a:t>
                      </a:r>
                    </a:p>
                  </a:txBody>
                  <a:tcPr marL="36000" marR="36000" marT="9525"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a:t>
                      </a:r>
                    </a:p>
                  </a:txBody>
                  <a:tcPr marL="36000" marR="36000" marT="9525" marB="0" anchor="ctr">
                    <a:lnL>
                      <a:noFill/>
                    </a:lnL>
                    <a:lnR>
                      <a:noFill/>
                    </a:lnR>
                    <a:lnT>
                      <a:noFill/>
                    </a:lnT>
                    <a:lnB>
                      <a:noFill/>
                    </a:lnB>
                  </a:tcPr>
                </a:tc>
                <a:extLst>
                  <a:ext uri="{0D108BD9-81ED-4DB2-BD59-A6C34878D82A}">
                    <a16:rowId xmlns:a16="http://schemas.microsoft.com/office/drawing/2014/main" val="1600529200"/>
                  </a:ext>
                </a:extLst>
              </a:tr>
              <a:tr h="0">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배당금수익</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29</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a:t>
                      </a:r>
                    </a:p>
                  </a:txBody>
                  <a:tcPr marL="36000" marR="36000" marT="9525" marB="0" anchor="ctr">
                    <a:lnL>
                      <a:noFill/>
                    </a:lnL>
                    <a:lnR>
                      <a:noFill/>
                    </a:lnR>
                    <a:lnT>
                      <a:noFill/>
                    </a:lnT>
                    <a:lnB>
                      <a:noFill/>
                    </a:lnB>
                  </a:tcPr>
                </a:tc>
                <a:extLst>
                  <a:ext uri="{0D108BD9-81ED-4DB2-BD59-A6C34878D82A}">
                    <a16:rowId xmlns:a16="http://schemas.microsoft.com/office/drawing/2014/main" val="1858609958"/>
                  </a:ext>
                </a:extLst>
              </a:tr>
              <a:tr h="0">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보증금의 변동</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(50)</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99</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444346370"/>
                  </a:ext>
                </a:extLst>
              </a:tr>
              <a:tr h="0">
                <a:tc>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기타투자</a:t>
                      </a:r>
                      <a:r>
                        <a:rPr 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9525"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(71)</a:t>
                      </a:r>
                    </a:p>
                  </a:txBody>
                  <a:tcPr marL="36000" marR="36000" marT="9525"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42</a:t>
                      </a:r>
                    </a:p>
                  </a:txBody>
                  <a:tcPr marL="36000" marR="36000" marT="9525"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30</a:t>
                      </a:r>
                    </a:p>
                  </a:txBody>
                  <a:tcPr marL="36000" marR="36000" marT="9525"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(582)</a:t>
                      </a:r>
                    </a:p>
                  </a:txBody>
                  <a:tcPr marL="36000" marR="36000" marT="9525"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(335)</a:t>
                      </a:r>
                    </a:p>
                  </a:txBody>
                  <a:tcPr marL="36000" marR="36000" marT="9525"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extLst>
                  <a:ext uri="{0D108BD9-81ED-4DB2-BD59-A6C34878D82A}">
                    <a16:rowId xmlns:a16="http://schemas.microsoft.com/office/drawing/2014/main" val="1434379635"/>
                  </a:ext>
                </a:extLst>
              </a:tr>
            </a:tbl>
          </a:graphicData>
        </a:graphic>
      </p:graphicFrame>
      <p:sp>
        <p:nvSpPr>
          <p:cNvPr id="3" name="TextBox 2">
            <a:extLst>
              <a:ext uri="{FF2B5EF4-FFF2-40B4-BE49-F238E27FC236}">
                <a16:creationId xmlns:a16="http://schemas.microsoft.com/office/drawing/2014/main" id="{CE5A2557-9A2B-4E54-B331-28DD17857507}"/>
              </a:ext>
            </a:extLst>
          </p:cNvPr>
          <p:cNvSpPr txBox="1"/>
          <p:nvPr/>
        </p:nvSpPr>
        <p:spPr>
          <a:xfrm>
            <a:off x="2120021" y="4727134"/>
            <a:ext cx="3740496" cy="246221"/>
          </a:xfrm>
          <a:prstGeom prst="rect">
            <a:avLst/>
          </a:prstGeom>
          <a:noFill/>
        </p:spPr>
        <p:txBody>
          <a:bodyPr wrap="square" lIns="0" tIns="0" rIns="0" bIns="0" rtlCol="0">
            <a:spAutoFit/>
          </a:bodyPr>
          <a:lstStyle/>
          <a:p>
            <a:pPr>
              <a:spcAft>
                <a:spcPts val="600"/>
              </a:spcAft>
            </a:pPr>
            <a:r>
              <a:rPr lang="en-US" altLang="ko-KR" sz="800" dirty="0">
                <a:latin typeface="Arial" panose="020B0604020202020204" pitchFamily="34" charset="0"/>
                <a:cs typeface="Arial" panose="020B0604020202020204" pitchFamily="34" charset="0"/>
              </a:rPr>
              <a:t>Note 1: 2021</a:t>
            </a:r>
            <a:r>
              <a:rPr lang="ko-KR" altLang="en-US" sz="800" dirty="0">
                <a:latin typeface="Arial" panose="020B0604020202020204" pitchFamily="34" charset="0"/>
                <a:cs typeface="Arial" panose="020B0604020202020204" pitchFamily="34" charset="0"/>
              </a:rPr>
              <a:t>년 말 현금 잔액과 잔고증명서를 대조하였으며</a:t>
            </a:r>
            <a:r>
              <a:rPr lang="en-US" altLang="ko-KR" sz="800" dirty="0">
                <a:latin typeface="Arial" panose="020B0604020202020204" pitchFamily="34" charset="0"/>
                <a:cs typeface="Arial" panose="020B0604020202020204" pitchFamily="34" charset="0"/>
              </a:rPr>
              <a:t>, </a:t>
            </a:r>
            <a:r>
              <a:rPr lang="ko-KR" altLang="en-US" sz="800" dirty="0">
                <a:latin typeface="Arial" panose="020B0604020202020204" pitchFamily="34" charset="0"/>
                <a:cs typeface="Arial" panose="020B0604020202020204" pitchFamily="34" charset="0"/>
              </a:rPr>
              <a:t>금액의 일부 차이는 존재하나 그 금액이 유의적이지는 아니함</a:t>
            </a:r>
          </a:p>
        </p:txBody>
      </p:sp>
    </p:spTree>
    <p:extLst>
      <p:ext uri="{BB962C8B-B14F-4D97-AF65-F5344CB8AC3E}">
        <p14:creationId xmlns:p14="http://schemas.microsoft.com/office/powerpoint/2010/main" val="434638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Group 3">
            <a:extLst>
              <a:ext uri="{FF2B5EF4-FFF2-40B4-BE49-F238E27FC236}">
                <a16:creationId xmlns:a16="http://schemas.microsoft.com/office/drawing/2014/main" id="{1467BF33-DF8B-4824-9975-24B655697CEA}"/>
              </a:ext>
            </a:extLst>
          </p:cNvPr>
          <p:cNvGraphicFramePr>
            <a:graphicFrameLocks noGrp="1"/>
          </p:cNvGraphicFramePr>
          <p:nvPr/>
        </p:nvGraphicFramePr>
        <p:xfrm>
          <a:off x="468001" y="1191600"/>
          <a:ext cx="9038334" cy="5056800"/>
        </p:xfrm>
        <a:graphic>
          <a:graphicData uri="http://schemas.openxmlformats.org/drawingml/2006/table">
            <a:tbl>
              <a:tblPr/>
              <a:tblGrid>
                <a:gridCol w="1557064">
                  <a:extLst>
                    <a:ext uri="{9D8B030D-6E8A-4147-A177-3AD203B41FA5}">
                      <a16:colId xmlns:a16="http://schemas.microsoft.com/office/drawing/2014/main" val="20000"/>
                    </a:ext>
                  </a:extLst>
                </a:gridCol>
                <a:gridCol w="7481270">
                  <a:extLst>
                    <a:ext uri="{9D8B030D-6E8A-4147-A177-3AD203B41FA5}">
                      <a16:colId xmlns:a16="http://schemas.microsoft.com/office/drawing/2014/main" val="20001"/>
                    </a:ext>
                  </a:extLst>
                </a:gridCol>
              </a:tblGrid>
              <a:tr h="262800">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lang="en-US" altLang="ko-KR" sz="1000" b="1" i="0" u="none" strike="noStrike" kern="1200" dirty="0">
                          <a:solidFill>
                            <a:schemeClr val="bg1"/>
                          </a:solidFill>
                          <a:effectLst/>
                          <a:latin typeface="Arial" panose="020B0604020202020204" pitchFamily="34" charset="0"/>
                          <a:ea typeface="+mn-ea"/>
                          <a:cs typeface="Arial" panose="020B0604020202020204" pitchFamily="34" charset="0"/>
                        </a:rPr>
                        <a:t>Topic</a:t>
                      </a:r>
                      <a:endPar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Details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9400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a:ln>
                            <a:noFill/>
                          </a:ln>
                          <a:solidFill>
                            <a:schemeClr val="tx1"/>
                          </a:solidFill>
                          <a:effectLst/>
                          <a:uLnTx/>
                          <a:uFillTx/>
                          <a:latin typeface="Arial" panose="020B0604020202020204" pitchFamily="34" charset="0"/>
                          <a:ea typeface="+mn-ea"/>
                          <a:cs typeface="Arial" panose="020B0604020202020204" pitchFamily="34" charset="0"/>
                        </a:rPr>
                        <a:t>Quality of Accounting</a:t>
                      </a:r>
                      <a:endPar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l" defTabSz="762000" rtl="0" eaLnBrk="1" fontAlgn="base" latinLnBrk="0" hangingPunct="1">
                        <a:lnSpc>
                          <a:spcPct val="100000"/>
                        </a:lnSpc>
                        <a:spcBef>
                          <a:spcPts val="600"/>
                        </a:spcBef>
                        <a:spcAft>
                          <a:spcPct val="0"/>
                        </a:spcAft>
                        <a:buClrTx/>
                        <a:buSzTx/>
                        <a:buFontTx/>
                        <a:buNone/>
                        <a:tabLst/>
                        <a:defRPr/>
                      </a:pPr>
                      <a:endParaRPr kumimoji="0" lang="en-US" altLang="ko-KR" sz="1000" b="1" i="0" u="none" strike="noStrike" kern="1200" cap="none" spc="0" normalizeH="0" baseline="0">
                        <a:ln>
                          <a:noFill/>
                        </a:ln>
                        <a:solidFill>
                          <a:schemeClr val="tx1"/>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4044950" marR="0" lvl="0" indent="0" algn="l" defTabSz="914400" rtl="0" eaLnBrk="1" fontAlgn="auto" latinLnBrk="0" hangingPunct="1">
                        <a:lnSpc>
                          <a:spcPts val="1200"/>
                        </a:lnSpc>
                        <a:spcBef>
                          <a:spcPts val="0"/>
                        </a:spcBef>
                        <a:spcAft>
                          <a:spcPts val="0"/>
                        </a:spcAft>
                        <a:buClr>
                          <a:srgbClr val="00338D"/>
                        </a:buClr>
                        <a:buSzTx/>
                        <a:buFont typeface="Wingdings" panose="05000000000000000000" pitchFamily="2" charset="2"/>
                        <a:buNone/>
                        <a:tabLst/>
                        <a:defRPr/>
                      </a:pPr>
                      <a:endParaRPr kumimoji="0" lang="en-US" altLang="ko-KR" sz="900" b="0" i="0" u="none" strike="noStrike" kern="0" cap="none" spc="0" normalizeH="0" baseline="0" noProof="0">
                        <a:ln>
                          <a:noFill/>
                        </a:ln>
                        <a:solidFill>
                          <a:schemeClr val="tx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4" name="제목 2">
            <a:extLst>
              <a:ext uri="{FF2B5EF4-FFF2-40B4-BE49-F238E27FC236}">
                <a16:creationId xmlns:a16="http://schemas.microsoft.com/office/drawing/2014/main" id="{EC31AAB1-348F-4B38-BBAE-3ED466156B32}"/>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400" b="1" dirty="0">
                <a:solidFill>
                  <a:srgbClr val="00338D"/>
                </a:solidFill>
                <a:latin typeface="KPMG Extralight" panose="020B0303030202040204" pitchFamily="34" charset="0"/>
              </a:rPr>
              <a:t>Quality of Accounting (1/2)</a:t>
            </a:r>
            <a:endParaRPr lang="en-US" altLang="ko-KR" sz="4400" b="1" dirty="0">
              <a:solidFill>
                <a:srgbClr val="00338D"/>
              </a:solidFill>
              <a:highlight>
                <a:srgbClr val="FFFF00"/>
              </a:highlight>
              <a:latin typeface="KPMG Extralight" panose="020B0303030202040204" pitchFamily="34" charset="0"/>
            </a:endParaRPr>
          </a:p>
        </p:txBody>
      </p:sp>
      <p:sp>
        <p:nvSpPr>
          <p:cNvPr id="24" name="제목 2">
            <a:extLst>
              <a:ext uri="{FF2B5EF4-FFF2-40B4-BE49-F238E27FC236}">
                <a16:creationId xmlns:a16="http://schemas.microsoft.com/office/drawing/2014/main" id="{7E1C24FC-D852-4898-84E2-2A99FEC95A16}"/>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ea typeface="맑은 고딕" panose="020B0503020000020004" pitchFamily="50" charset="-127"/>
              </a:rPr>
              <a:t>Key Finding Summary</a:t>
            </a:r>
          </a:p>
        </p:txBody>
      </p:sp>
      <p:graphicFrame>
        <p:nvGraphicFramePr>
          <p:cNvPr id="26" name="표 25">
            <a:extLst>
              <a:ext uri="{FF2B5EF4-FFF2-40B4-BE49-F238E27FC236}">
                <a16:creationId xmlns:a16="http://schemas.microsoft.com/office/drawing/2014/main" id="{C302D9E0-5208-43C6-9559-6205E18D7FC6}"/>
              </a:ext>
            </a:extLst>
          </p:cNvPr>
          <p:cNvGraphicFramePr>
            <a:graphicFrameLocks noGrp="1"/>
          </p:cNvGraphicFramePr>
          <p:nvPr>
            <p:extLst>
              <p:ext uri="{D42A27DB-BD31-4B8C-83A1-F6EECF244321}">
                <p14:modId xmlns:p14="http://schemas.microsoft.com/office/powerpoint/2010/main" val="3405381952"/>
              </p:ext>
            </p:extLst>
          </p:nvPr>
        </p:nvGraphicFramePr>
        <p:xfrm>
          <a:off x="2248289" y="2973574"/>
          <a:ext cx="7026340" cy="3230484"/>
        </p:xfrm>
        <a:graphic>
          <a:graphicData uri="http://schemas.openxmlformats.org/drawingml/2006/table">
            <a:tbl>
              <a:tblPr/>
              <a:tblGrid>
                <a:gridCol w="1123561">
                  <a:extLst>
                    <a:ext uri="{9D8B030D-6E8A-4147-A177-3AD203B41FA5}">
                      <a16:colId xmlns:a16="http://schemas.microsoft.com/office/drawing/2014/main" val="2104079626"/>
                    </a:ext>
                  </a:extLst>
                </a:gridCol>
                <a:gridCol w="5902779">
                  <a:extLst>
                    <a:ext uri="{9D8B030D-6E8A-4147-A177-3AD203B41FA5}">
                      <a16:colId xmlns:a16="http://schemas.microsoft.com/office/drawing/2014/main" val="1991720269"/>
                    </a:ext>
                  </a:extLst>
                </a:gridCol>
              </a:tblGrid>
              <a:tr h="172089">
                <a:tc>
                  <a:txBody>
                    <a:bodyPr/>
                    <a:lstStyle/>
                    <a:p>
                      <a:pPr algn="ctr" rtl="0" fontAlgn="ctr"/>
                      <a:r>
                        <a:rPr lang="en-US" sz="900" b="1" i="0" u="none" strike="noStrike">
                          <a:solidFill>
                            <a:srgbClr val="FFFFFF"/>
                          </a:solidFill>
                          <a:effectLst/>
                          <a:latin typeface="+mj-ea"/>
                          <a:ea typeface="+mj-ea"/>
                          <a:cs typeface="Arial" panose="020B0604020202020204" pitchFamily="34" charset="0"/>
                        </a:rPr>
                        <a:t>Topic</a:t>
                      </a:r>
                    </a:p>
                  </a:txBody>
                  <a:tcPr marL="36000" marR="36000" marT="0" marB="0" anchor="ctr">
                    <a:lnL w="9525"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900" b="1" i="0" u="none" strike="noStrike">
                          <a:solidFill>
                            <a:srgbClr val="FFFFFF"/>
                          </a:solidFill>
                          <a:effectLst/>
                          <a:latin typeface="+mj-ea"/>
                          <a:ea typeface="+mj-ea"/>
                          <a:cs typeface="Arial" panose="020B0604020202020204" pitchFamily="34" charset="0"/>
                        </a:rPr>
                        <a:t>Details</a:t>
                      </a:r>
                    </a:p>
                  </a:txBody>
                  <a:tcPr marL="36000" marR="36000" marT="0" marB="0" anchor="ctr">
                    <a:lnL w="12700"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716321954"/>
                  </a:ext>
                </a:extLst>
              </a:tr>
              <a:tr h="1476000">
                <a:tc>
                  <a:txBody>
                    <a:bodyPr/>
                    <a:lstStyle/>
                    <a:p>
                      <a:pPr algn="ctr" rtl="0" fontAlgn="ctr"/>
                      <a:r>
                        <a:rPr lang="ko-KR" altLang="en-US" sz="900" b="0" i="0" u="none" strike="noStrike" dirty="0">
                          <a:solidFill>
                            <a:srgbClr val="000000"/>
                          </a:solidFill>
                          <a:effectLst/>
                          <a:latin typeface="+mj-ea"/>
                          <a:ea typeface="+mj-ea"/>
                          <a:cs typeface="Arial" panose="020B0604020202020204" pitchFamily="34" charset="0"/>
                        </a:rPr>
                        <a:t>본인</a:t>
                      </a:r>
                      <a:r>
                        <a:rPr lang="en-US" altLang="ko-KR" sz="900" b="0" i="0" u="none" strike="noStrike" dirty="0">
                          <a:solidFill>
                            <a:srgbClr val="000000"/>
                          </a:solidFill>
                          <a:effectLst/>
                          <a:latin typeface="+mj-ea"/>
                          <a:ea typeface="+mj-ea"/>
                          <a:cs typeface="Arial" panose="020B0604020202020204" pitchFamily="34" charset="0"/>
                        </a:rPr>
                        <a:t>/</a:t>
                      </a:r>
                      <a:r>
                        <a:rPr lang="ko-KR" altLang="en-US" sz="900" b="0" i="0" u="none" strike="noStrike" dirty="0">
                          <a:solidFill>
                            <a:srgbClr val="000000"/>
                          </a:solidFill>
                          <a:effectLst/>
                          <a:latin typeface="+mj-ea"/>
                          <a:ea typeface="+mj-ea"/>
                          <a:cs typeface="Arial" panose="020B0604020202020204" pitchFamily="34" charset="0"/>
                        </a:rPr>
                        <a:t>대리인에 따른 매출인식</a:t>
                      </a:r>
                      <a:r>
                        <a:rPr lang="en-US" altLang="ko-KR" sz="900" b="0" i="0" u="none" strike="noStrike" baseline="30000" dirty="0">
                          <a:solidFill>
                            <a:srgbClr val="000000"/>
                          </a:solidFill>
                          <a:effectLst/>
                          <a:latin typeface="+mj-ea"/>
                          <a:ea typeface="+mj-ea"/>
                          <a:cs typeface="Arial" panose="020B0604020202020204" pitchFamily="34" charset="0"/>
                        </a:rPr>
                        <a:t>1</a:t>
                      </a:r>
                      <a:endParaRPr lang="en-US" altLang="ko-KR" sz="900" b="0" i="0" u="none" strike="noStrike" dirty="0">
                        <a:solidFill>
                          <a:srgbClr val="000000"/>
                        </a:solidFill>
                        <a:effectLst/>
                        <a:latin typeface="+mj-ea"/>
                        <a:ea typeface="+mj-ea"/>
                        <a:cs typeface="Arial" panose="020B0604020202020204" pitchFamily="34" charset="0"/>
                      </a:endParaRPr>
                    </a:p>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900" b="0" i="0" u="none" strike="noStrike" dirty="0">
                          <a:solidFill>
                            <a:srgbClr val="000000"/>
                          </a:solidFill>
                          <a:effectLst/>
                          <a:latin typeface="+mj-ea"/>
                          <a:ea typeface="+mj-ea"/>
                          <a:cs typeface="Arial" panose="020B0604020202020204" pitchFamily="34" charset="0"/>
                        </a:rPr>
                        <a:t>(</a:t>
                      </a:r>
                      <a:r>
                        <a:rPr lang="ko-KR" altLang="en-US" sz="900" b="0" i="0" u="none" strike="noStrike" kern="1200" dirty="0">
                          <a:solidFill>
                            <a:srgbClr val="000000"/>
                          </a:solidFill>
                          <a:effectLst/>
                          <a:latin typeface="+mj-ea"/>
                          <a:ea typeface="+mn-ea"/>
                          <a:cs typeface="Arial" panose="020B0604020202020204" pitchFamily="34" charset="0"/>
                        </a:rPr>
                        <a:t>총액</a:t>
                      </a:r>
                      <a:r>
                        <a:rPr lang="en-US" altLang="ko-KR" sz="900" b="0" i="0" u="none" strike="noStrike" kern="1200" dirty="0">
                          <a:solidFill>
                            <a:srgbClr val="000000"/>
                          </a:solidFill>
                          <a:effectLst/>
                          <a:latin typeface="+mj-ea"/>
                          <a:ea typeface="+mn-ea"/>
                          <a:cs typeface="Arial" panose="020B0604020202020204" pitchFamily="34" charset="0"/>
                        </a:rPr>
                        <a:t>/</a:t>
                      </a:r>
                      <a:r>
                        <a:rPr lang="ko-KR" altLang="en-US" sz="900" b="0" i="0" u="none" strike="noStrike" kern="1200" dirty="0" err="1">
                          <a:solidFill>
                            <a:srgbClr val="000000"/>
                          </a:solidFill>
                          <a:effectLst/>
                          <a:latin typeface="+mj-ea"/>
                          <a:ea typeface="+mn-ea"/>
                          <a:cs typeface="Arial" panose="020B0604020202020204" pitchFamily="34" charset="0"/>
                        </a:rPr>
                        <a:t>순액</a:t>
                      </a:r>
                      <a:r>
                        <a:rPr lang="ko-KR" altLang="en-US" sz="900" b="0" i="0" u="none" strike="noStrike" kern="1200" dirty="0">
                          <a:solidFill>
                            <a:srgbClr val="000000"/>
                          </a:solidFill>
                          <a:effectLst/>
                          <a:latin typeface="+mj-ea"/>
                          <a:ea typeface="+mn-ea"/>
                          <a:cs typeface="Arial" panose="020B0604020202020204" pitchFamily="34" charset="0"/>
                        </a:rPr>
                        <a:t> </a:t>
                      </a:r>
                      <a:r>
                        <a:rPr lang="en-US" altLang="ko-KR" sz="900" b="0" i="0" u="none" strike="noStrike" kern="1200" dirty="0">
                          <a:solidFill>
                            <a:srgbClr val="000000"/>
                          </a:solidFill>
                          <a:effectLst/>
                          <a:latin typeface="+mj-ea"/>
                          <a:ea typeface="+mn-ea"/>
                          <a:cs typeface="Arial" panose="020B0604020202020204" pitchFamily="34" charset="0"/>
                        </a:rPr>
                        <a:t>Issue)</a:t>
                      </a:r>
                      <a:endParaRPr lang="en-US" altLang="ko-KR" sz="900" b="0" i="0" u="none" strike="noStrike" dirty="0">
                        <a:solidFill>
                          <a:srgbClr val="000000"/>
                        </a:solidFill>
                        <a:effectLst/>
                        <a:latin typeface="+mj-ea"/>
                        <a:ea typeface="+mj-ea"/>
                        <a:cs typeface="Arial" panose="020B0604020202020204" pitchFamily="34" charset="0"/>
                      </a:endParaRPr>
                    </a:p>
                    <a:p>
                      <a:pPr algn="ctr" rtl="0" fontAlgn="ctr"/>
                      <a:endParaRPr lang="ko-KR" altLang="en-US" sz="900" b="0" i="0" u="none" strike="noStrike" dirty="0">
                        <a:solidFill>
                          <a:srgbClr val="000000"/>
                        </a:solidFill>
                        <a:effectLst/>
                        <a:latin typeface="+mj-ea"/>
                        <a:ea typeface="+mj-ea"/>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171450" indent="-171450" algn="l" rtl="0" fontAlgn="ctr">
                        <a:lnSpc>
                          <a:spcPct val="80000"/>
                        </a:lnSpc>
                        <a:spcBef>
                          <a:spcPts val="300"/>
                        </a:spcBef>
                        <a:buFont typeface="Arial" panose="020B0604020202020204" pitchFamily="34" charset="0"/>
                        <a:buChar char="•"/>
                      </a:pPr>
                      <a:r>
                        <a:rPr lang="ko-KR" altLang="en-US" sz="900" b="0" i="0" u="none" strike="noStrike" dirty="0">
                          <a:solidFill>
                            <a:srgbClr val="000000"/>
                          </a:solidFill>
                          <a:effectLst/>
                          <a:latin typeface="+mj-ea"/>
                          <a:ea typeface="+mj-ea"/>
                          <a:cs typeface="Arial" panose="020B0604020202020204" pitchFamily="34" charset="0"/>
                        </a:rPr>
                        <a:t>회사는 매체대행 용역 </a:t>
                      </a:r>
                      <a:r>
                        <a:rPr lang="ko-KR" altLang="en-US" sz="900" b="0" i="0" u="none" strike="noStrike" dirty="0" err="1">
                          <a:solidFill>
                            <a:srgbClr val="000000"/>
                          </a:solidFill>
                          <a:effectLst/>
                          <a:latin typeface="+mj-ea"/>
                          <a:ea typeface="+mj-ea"/>
                          <a:cs typeface="Arial" panose="020B0604020202020204" pitchFamily="34" charset="0"/>
                        </a:rPr>
                        <a:t>제공시</a:t>
                      </a:r>
                      <a:r>
                        <a:rPr lang="en-US" altLang="ko-KR" sz="900" b="0" i="0" u="none" strike="noStrike" dirty="0">
                          <a:solidFill>
                            <a:srgbClr val="000000"/>
                          </a:solidFill>
                          <a:effectLst/>
                          <a:latin typeface="+mj-ea"/>
                          <a:ea typeface="+mj-ea"/>
                          <a:cs typeface="Arial" panose="020B0604020202020204" pitchFamily="34" charset="0"/>
                        </a:rPr>
                        <a:t>, </a:t>
                      </a:r>
                      <a:r>
                        <a:rPr lang="ko-KR" altLang="en-US" sz="900" b="0" i="0" u="none" strike="noStrike" dirty="0">
                          <a:solidFill>
                            <a:srgbClr val="000000"/>
                          </a:solidFill>
                          <a:effectLst/>
                          <a:latin typeface="+mj-ea"/>
                          <a:ea typeface="+mj-ea"/>
                          <a:cs typeface="Arial" panose="020B0604020202020204" pitchFamily="34" charset="0"/>
                        </a:rPr>
                        <a:t>일부 광고주에 대하여</a:t>
                      </a:r>
                      <a:r>
                        <a:rPr lang="en-US" altLang="ko-KR" sz="900" b="0" i="0" u="none" strike="noStrike" dirty="0">
                          <a:solidFill>
                            <a:srgbClr val="000000"/>
                          </a:solidFill>
                          <a:effectLst/>
                          <a:latin typeface="+mj-ea"/>
                          <a:ea typeface="+mj-ea"/>
                          <a:cs typeface="Arial" panose="020B0604020202020204" pitchFamily="34" charset="0"/>
                        </a:rPr>
                        <a:t> </a:t>
                      </a:r>
                      <a:r>
                        <a:rPr lang="ko-KR" altLang="en-US" sz="900" b="0" i="0" u="none" strike="noStrike" dirty="0">
                          <a:solidFill>
                            <a:srgbClr val="000000"/>
                          </a:solidFill>
                          <a:effectLst/>
                          <a:latin typeface="+mj-ea"/>
                          <a:ea typeface="+mj-ea"/>
                          <a:cs typeface="Arial" panose="020B0604020202020204" pitchFamily="34" charset="0"/>
                        </a:rPr>
                        <a:t>광고주로부터 지급받은 매체비와 매체대행수수료 총액을 매출로 인식하고</a:t>
                      </a:r>
                      <a:r>
                        <a:rPr lang="en-US" altLang="ko-KR" sz="900" b="0" i="0" u="none" strike="noStrike" dirty="0">
                          <a:solidFill>
                            <a:srgbClr val="000000"/>
                          </a:solidFill>
                          <a:effectLst/>
                          <a:latin typeface="+mj-ea"/>
                          <a:ea typeface="+mj-ea"/>
                          <a:cs typeface="Arial" panose="020B0604020202020204" pitchFamily="34" charset="0"/>
                        </a:rPr>
                        <a:t>, </a:t>
                      </a:r>
                      <a:r>
                        <a:rPr lang="ko-KR" altLang="en-US" sz="900" b="0" i="0" u="none" strike="noStrike" dirty="0">
                          <a:solidFill>
                            <a:srgbClr val="000000"/>
                          </a:solidFill>
                          <a:effectLst/>
                          <a:latin typeface="+mj-ea"/>
                          <a:ea typeface="+mj-ea"/>
                          <a:cs typeface="Arial" panose="020B0604020202020204" pitchFamily="34" charset="0"/>
                        </a:rPr>
                        <a:t>매체사에게 지급하는 매체비를 비용으로 인식하고 있음</a:t>
                      </a:r>
                      <a:endParaRPr lang="en-US" altLang="ko-KR" sz="900" b="0" i="0" u="none" strike="noStrike" dirty="0">
                        <a:solidFill>
                          <a:srgbClr val="000000"/>
                        </a:solidFill>
                        <a:effectLst/>
                        <a:latin typeface="+mj-ea"/>
                        <a:ea typeface="+mj-ea"/>
                        <a:cs typeface="Arial" panose="020B0604020202020204" pitchFamily="34" charset="0"/>
                      </a:endParaRPr>
                    </a:p>
                    <a:p>
                      <a:pPr marL="171450" indent="-171450" algn="l" rtl="0" fontAlgn="ctr">
                        <a:lnSpc>
                          <a:spcPct val="80000"/>
                        </a:lnSpc>
                        <a:spcBef>
                          <a:spcPts val="300"/>
                        </a:spcBef>
                        <a:buFont typeface="Arial" panose="020B0604020202020204" pitchFamily="34" charset="0"/>
                        <a:buChar char="•"/>
                      </a:pPr>
                      <a:r>
                        <a:rPr lang="ko-KR" altLang="en-US" sz="900" b="0" i="0" u="none" strike="noStrike" dirty="0">
                          <a:solidFill>
                            <a:srgbClr val="000000"/>
                          </a:solidFill>
                          <a:effectLst/>
                          <a:latin typeface="+mj-ea"/>
                          <a:ea typeface="+mj-ea"/>
                          <a:cs typeface="Arial" panose="020B0604020202020204" pitchFamily="34" charset="0"/>
                        </a:rPr>
                        <a:t>회사는 다음의 이유로 일부 거래에서 본인이 아닌 대리인일 가능성이 존재함</a:t>
                      </a:r>
                      <a:endParaRPr lang="en-US" altLang="ko-KR" sz="900" b="0" i="0" u="none" strike="noStrike" dirty="0">
                        <a:solidFill>
                          <a:srgbClr val="000000"/>
                        </a:solidFill>
                        <a:effectLst/>
                        <a:latin typeface="+mj-ea"/>
                        <a:ea typeface="+mj-ea"/>
                        <a:cs typeface="Arial" panose="020B0604020202020204" pitchFamily="34" charset="0"/>
                      </a:endParaRPr>
                    </a:p>
                    <a:p>
                      <a:pPr marL="0" indent="0" algn="l" rtl="0" fontAlgn="ctr">
                        <a:lnSpc>
                          <a:spcPct val="80000"/>
                        </a:lnSpc>
                        <a:spcBef>
                          <a:spcPts val="300"/>
                        </a:spcBef>
                        <a:buFont typeface="Arial" panose="020B0604020202020204" pitchFamily="34" charset="0"/>
                        <a:buNone/>
                      </a:pPr>
                      <a:r>
                        <a:rPr lang="en-US" altLang="ko-KR" sz="900" b="0" i="0" u="none" strike="noStrike" dirty="0">
                          <a:solidFill>
                            <a:srgbClr val="000000"/>
                          </a:solidFill>
                          <a:effectLst/>
                          <a:latin typeface="+mj-ea"/>
                          <a:ea typeface="+mj-ea"/>
                          <a:cs typeface="Arial" panose="020B0604020202020204" pitchFamily="34" charset="0"/>
                        </a:rPr>
                        <a:t>     1) </a:t>
                      </a:r>
                      <a:r>
                        <a:rPr lang="ko-KR" altLang="en-US" sz="900" b="0" i="0" u="none" strike="noStrike" dirty="0">
                          <a:solidFill>
                            <a:srgbClr val="000000"/>
                          </a:solidFill>
                          <a:effectLst/>
                          <a:latin typeface="+mj-ea"/>
                          <a:ea typeface="+mj-ea"/>
                          <a:cs typeface="Arial" panose="020B0604020202020204" pitchFamily="34" charset="0"/>
                        </a:rPr>
                        <a:t>매체사가 광고주에게 서비스를 이전하지 못할 시에 용역을 공급할 주된 책임이 없음</a:t>
                      </a:r>
                      <a:endParaRPr lang="en-US" altLang="ko-KR" sz="900" b="0" i="0" u="none" strike="noStrike" dirty="0">
                        <a:solidFill>
                          <a:srgbClr val="000000"/>
                        </a:solidFill>
                        <a:effectLst/>
                        <a:latin typeface="+mj-ea"/>
                        <a:ea typeface="+mj-ea"/>
                        <a:cs typeface="Arial" panose="020B0604020202020204" pitchFamily="34" charset="0"/>
                      </a:endParaRPr>
                    </a:p>
                    <a:p>
                      <a:pPr marL="0" indent="0" algn="l" rtl="0" fontAlgn="ctr">
                        <a:lnSpc>
                          <a:spcPct val="80000"/>
                        </a:lnSpc>
                        <a:spcBef>
                          <a:spcPts val="300"/>
                        </a:spcBef>
                        <a:buFont typeface="Arial" panose="020B0604020202020204" pitchFamily="34" charset="0"/>
                        <a:buNone/>
                      </a:pPr>
                      <a:r>
                        <a:rPr lang="en-US" altLang="ko-KR" sz="900" b="0" i="0" u="none" strike="noStrike" dirty="0">
                          <a:solidFill>
                            <a:srgbClr val="000000"/>
                          </a:solidFill>
                          <a:effectLst/>
                          <a:latin typeface="+mj-ea"/>
                          <a:ea typeface="+mj-ea"/>
                          <a:cs typeface="Arial" panose="020B0604020202020204" pitchFamily="34" charset="0"/>
                        </a:rPr>
                        <a:t>     2) </a:t>
                      </a:r>
                      <a:r>
                        <a:rPr lang="ko-KR" altLang="en-US" sz="900" b="0" i="0" u="none" strike="noStrike" dirty="0">
                          <a:solidFill>
                            <a:srgbClr val="000000"/>
                          </a:solidFill>
                          <a:effectLst/>
                          <a:latin typeface="+mj-ea"/>
                          <a:ea typeface="+mj-ea"/>
                          <a:cs typeface="Arial" panose="020B0604020202020204" pitchFamily="34" charset="0"/>
                        </a:rPr>
                        <a:t>광고주의 요청에 따라 매체사를 선정하고 광고주가 확정되지 않은 매체사는 보유하지 않으므로</a:t>
                      </a:r>
                      <a:endParaRPr lang="en-US" altLang="ko-KR" sz="900" b="0" i="0" u="none" strike="noStrike" dirty="0">
                        <a:solidFill>
                          <a:srgbClr val="000000"/>
                        </a:solidFill>
                        <a:effectLst/>
                        <a:latin typeface="+mj-ea"/>
                        <a:ea typeface="+mj-ea"/>
                        <a:cs typeface="Arial" panose="020B0604020202020204" pitchFamily="34" charset="0"/>
                      </a:endParaRPr>
                    </a:p>
                    <a:p>
                      <a:pPr marL="0" indent="0" algn="l" rtl="0" fontAlgn="ctr">
                        <a:lnSpc>
                          <a:spcPct val="80000"/>
                        </a:lnSpc>
                        <a:spcBef>
                          <a:spcPts val="300"/>
                        </a:spcBef>
                        <a:buFont typeface="Arial" panose="020B0604020202020204" pitchFamily="34" charset="0"/>
                        <a:buNone/>
                      </a:pPr>
                      <a:r>
                        <a:rPr lang="en-US" altLang="ko-KR" sz="900" b="0" i="0" u="none" strike="noStrike" dirty="0">
                          <a:solidFill>
                            <a:srgbClr val="000000"/>
                          </a:solidFill>
                          <a:effectLst/>
                          <a:latin typeface="+mj-ea"/>
                          <a:ea typeface="+mj-ea"/>
                          <a:cs typeface="Arial" panose="020B0604020202020204" pitchFamily="34" charset="0"/>
                        </a:rPr>
                        <a:t>         </a:t>
                      </a:r>
                      <a:r>
                        <a:rPr lang="ko-KR" altLang="en-US" sz="900" b="0" i="0" u="none" strike="noStrike" dirty="0">
                          <a:solidFill>
                            <a:srgbClr val="000000"/>
                          </a:solidFill>
                          <a:effectLst/>
                          <a:latin typeface="+mj-ea"/>
                          <a:ea typeface="+mj-ea"/>
                          <a:cs typeface="Arial" panose="020B0604020202020204" pitchFamily="34" charset="0"/>
                        </a:rPr>
                        <a:t>용역이 고객에 이전되기 전이나</a:t>
                      </a:r>
                      <a:r>
                        <a:rPr lang="en-US" altLang="ko-KR" sz="900" b="0" i="0" u="none" strike="noStrike" dirty="0">
                          <a:solidFill>
                            <a:srgbClr val="000000"/>
                          </a:solidFill>
                          <a:effectLst/>
                          <a:latin typeface="+mj-ea"/>
                          <a:ea typeface="+mj-ea"/>
                          <a:cs typeface="Arial" panose="020B0604020202020204" pitchFamily="34" charset="0"/>
                        </a:rPr>
                        <a:t>, </a:t>
                      </a:r>
                      <a:r>
                        <a:rPr lang="ko-KR" altLang="en-US" sz="900" b="0" i="0" u="none" strike="noStrike" dirty="0">
                          <a:solidFill>
                            <a:srgbClr val="000000"/>
                          </a:solidFill>
                          <a:effectLst/>
                          <a:latin typeface="+mj-ea"/>
                          <a:ea typeface="+mj-ea"/>
                          <a:cs typeface="Arial" panose="020B0604020202020204" pitchFamily="34" charset="0"/>
                        </a:rPr>
                        <a:t>후에 재고위험이 없음</a:t>
                      </a:r>
                      <a:endParaRPr lang="en-US" altLang="ko-KR" sz="900" b="0" i="0" u="none" strike="noStrike" dirty="0">
                        <a:solidFill>
                          <a:srgbClr val="000000"/>
                        </a:solidFill>
                        <a:effectLst/>
                        <a:latin typeface="+mj-ea"/>
                        <a:ea typeface="+mj-ea"/>
                        <a:cs typeface="Arial" panose="020B0604020202020204" pitchFamily="34" charset="0"/>
                      </a:endParaRPr>
                    </a:p>
                    <a:p>
                      <a:pPr marL="0" indent="0" algn="l" rtl="0" fontAlgn="ctr">
                        <a:lnSpc>
                          <a:spcPct val="80000"/>
                        </a:lnSpc>
                        <a:spcBef>
                          <a:spcPts val="300"/>
                        </a:spcBef>
                        <a:buFont typeface="Arial" panose="020B0604020202020204" pitchFamily="34" charset="0"/>
                        <a:buNone/>
                      </a:pPr>
                      <a:r>
                        <a:rPr lang="en-US" altLang="ko-KR" sz="900" b="0" i="0" u="none" strike="noStrike" dirty="0">
                          <a:solidFill>
                            <a:srgbClr val="000000"/>
                          </a:solidFill>
                          <a:effectLst/>
                          <a:latin typeface="+mj-ea"/>
                          <a:ea typeface="+mj-ea"/>
                          <a:cs typeface="Arial" panose="020B0604020202020204" pitchFamily="34" charset="0"/>
                        </a:rPr>
                        <a:t>     3) </a:t>
                      </a:r>
                      <a:r>
                        <a:rPr lang="ko-KR" altLang="en-US" sz="900" b="0" i="0" u="none" strike="noStrike" dirty="0">
                          <a:solidFill>
                            <a:srgbClr val="000000"/>
                          </a:solidFill>
                          <a:effectLst/>
                          <a:latin typeface="+mj-ea"/>
                          <a:ea typeface="+mj-ea"/>
                          <a:cs typeface="Arial" panose="020B0604020202020204" pitchFamily="34" charset="0"/>
                        </a:rPr>
                        <a:t>정해진 매체 구매의 가격을 결정할 재량이 없음</a:t>
                      </a:r>
                      <a:endParaRPr lang="en-US" altLang="ko-KR" sz="900" b="0" i="0" u="none" strike="noStrike" dirty="0">
                        <a:solidFill>
                          <a:srgbClr val="000000"/>
                        </a:solidFill>
                        <a:effectLst/>
                        <a:latin typeface="+mj-ea"/>
                        <a:ea typeface="+mj-ea"/>
                        <a:cs typeface="Arial" panose="020B0604020202020204" pitchFamily="34" charset="0"/>
                      </a:endParaRPr>
                    </a:p>
                    <a:p>
                      <a:pPr marL="171450" indent="-171450" algn="l" rtl="0" fontAlgn="ctr">
                        <a:lnSpc>
                          <a:spcPct val="80000"/>
                        </a:lnSpc>
                        <a:spcBef>
                          <a:spcPts val="300"/>
                        </a:spcBef>
                        <a:buFont typeface="Arial" panose="020B0604020202020204" pitchFamily="34" charset="0"/>
                        <a:buChar char="•"/>
                      </a:pPr>
                      <a:r>
                        <a:rPr lang="en-US" altLang="ko-KR" sz="900" b="0" i="0" u="none" strike="noStrike" dirty="0">
                          <a:solidFill>
                            <a:srgbClr val="000000"/>
                          </a:solidFill>
                          <a:effectLst/>
                          <a:latin typeface="+mj-ea"/>
                          <a:ea typeface="+mj-ea"/>
                          <a:cs typeface="Arial" panose="020B0604020202020204" pitchFamily="34" charset="0"/>
                        </a:rPr>
                        <a:t>K-GAAP</a:t>
                      </a:r>
                      <a:r>
                        <a:rPr lang="ko-KR" altLang="en-US" sz="900" b="0" i="0" u="none" strike="noStrike" dirty="0">
                          <a:solidFill>
                            <a:srgbClr val="000000"/>
                          </a:solidFill>
                          <a:effectLst/>
                          <a:latin typeface="+mj-ea"/>
                          <a:ea typeface="+mj-ea"/>
                          <a:cs typeface="Arial" panose="020B0604020202020204" pitchFamily="34" charset="0"/>
                        </a:rPr>
                        <a:t>에 따르면</a:t>
                      </a:r>
                      <a:r>
                        <a:rPr lang="en-US" altLang="ko-KR" sz="900" b="0" i="0" u="none" strike="noStrike" dirty="0">
                          <a:solidFill>
                            <a:srgbClr val="000000"/>
                          </a:solidFill>
                          <a:effectLst/>
                          <a:latin typeface="+mj-ea"/>
                          <a:ea typeface="+mj-ea"/>
                          <a:cs typeface="Arial" panose="020B0604020202020204" pitchFamily="34" charset="0"/>
                        </a:rPr>
                        <a:t> </a:t>
                      </a:r>
                      <a:r>
                        <a:rPr lang="ko-KR" altLang="en-US" sz="900" b="0" i="0" u="none" strike="noStrike" kern="1200" dirty="0">
                          <a:solidFill>
                            <a:srgbClr val="000000"/>
                          </a:solidFill>
                          <a:effectLst/>
                          <a:latin typeface="+mj-ea"/>
                          <a:ea typeface="+mn-ea"/>
                          <a:cs typeface="Arial" panose="020B0604020202020204" pitchFamily="34" charset="0"/>
                        </a:rPr>
                        <a:t>대리인으로 참여하는 거래의 매출은 수수료에 해당하는 </a:t>
                      </a:r>
                      <a:r>
                        <a:rPr lang="ko-KR" altLang="en-US" sz="900" b="0" i="0" u="none" strike="noStrike" dirty="0">
                          <a:solidFill>
                            <a:srgbClr val="000000"/>
                          </a:solidFill>
                          <a:effectLst/>
                          <a:latin typeface="+mj-ea"/>
                          <a:ea typeface="+mj-ea"/>
                          <a:cs typeface="Arial" panose="020B0604020202020204" pitchFamily="34" charset="0"/>
                        </a:rPr>
                        <a:t>순액으로 </a:t>
                      </a:r>
                      <a:r>
                        <a:rPr lang="ko-KR" altLang="en-US" sz="900" b="0" i="0" u="none" strike="noStrike" dirty="0" err="1">
                          <a:solidFill>
                            <a:srgbClr val="000000"/>
                          </a:solidFill>
                          <a:effectLst/>
                          <a:latin typeface="+mj-ea"/>
                          <a:ea typeface="+mj-ea"/>
                          <a:cs typeface="Arial" panose="020B0604020202020204" pitchFamily="34" charset="0"/>
                        </a:rPr>
                        <a:t>인식하여야함</a:t>
                      </a:r>
                      <a:endParaRPr lang="en-US" altLang="ko-KR" sz="900" b="0" i="0" u="none" strike="noStrike" dirty="0">
                        <a:solidFill>
                          <a:srgbClr val="000000"/>
                        </a:solidFill>
                        <a:effectLst/>
                        <a:latin typeface="+mj-ea"/>
                        <a:ea typeface="+mj-ea"/>
                        <a:cs typeface="Arial" panose="020B0604020202020204" pitchFamily="34" charset="0"/>
                      </a:endParaRPr>
                    </a:p>
                    <a:p>
                      <a:pPr marL="171450" indent="-171450" algn="l" rtl="0" fontAlgn="ctr">
                        <a:lnSpc>
                          <a:spcPct val="80000"/>
                        </a:lnSpc>
                        <a:spcBef>
                          <a:spcPts val="300"/>
                        </a:spcBef>
                        <a:buFont typeface="Arial" panose="020B0604020202020204" pitchFamily="34" charset="0"/>
                        <a:buChar char="•"/>
                      </a:pPr>
                      <a:r>
                        <a:rPr lang="ko-KR" altLang="en-US" sz="900" b="0" i="0" u="none" strike="noStrike" dirty="0">
                          <a:solidFill>
                            <a:srgbClr val="000000"/>
                          </a:solidFill>
                          <a:effectLst/>
                          <a:latin typeface="+mj-ea"/>
                          <a:ea typeface="+mj-ea"/>
                          <a:cs typeface="Arial" panose="020B0604020202020204" pitchFamily="34" charset="0"/>
                        </a:rPr>
                        <a:t>따라서</a:t>
                      </a:r>
                      <a:r>
                        <a:rPr lang="en-US" altLang="ko-KR" sz="900" b="0" i="0" u="none" strike="noStrike" dirty="0">
                          <a:solidFill>
                            <a:srgbClr val="000000"/>
                          </a:solidFill>
                          <a:effectLst/>
                          <a:latin typeface="+mj-ea"/>
                          <a:ea typeface="+mj-ea"/>
                          <a:cs typeface="Arial" panose="020B0604020202020204" pitchFamily="34" charset="0"/>
                        </a:rPr>
                        <a:t>,</a:t>
                      </a:r>
                      <a:r>
                        <a:rPr lang="ko-KR" altLang="en-US" sz="900" b="0" i="0" u="none" strike="noStrike" dirty="0">
                          <a:solidFill>
                            <a:srgbClr val="000000"/>
                          </a:solidFill>
                          <a:effectLst/>
                          <a:latin typeface="+mj-ea"/>
                          <a:ea typeface="+mj-ea"/>
                          <a:cs typeface="Arial" panose="020B0604020202020204" pitchFamily="34" charset="0"/>
                        </a:rPr>
                        <a:t> 과거기간 </a:t>
                      </a:r>
                      <a:r>
                        <a:rPr lang="ko-KR" altLang="en-US" sz="900" b="1" i="0" u="sng" strike="noStrike" dirty="0">
                          <a:solidFill>
                            <a:srgbClr val="000000"/>
                          </a:solidFill>
                          <a:effectLst/>
                          <a:latin typeface="+mj-ea"/>
                          <a:ea typeface="+mj-ea"/>
                          <a:cs typeface="Arial" panose="020B0604020202020204" pitchFamily="34" charset="0"/>
                        </a:rPr>
                        <a:t>매출</a:t>
                      </a:r>
                      <a:r>
                        <a:rPr lang="en-US" altLang="ko-KR" sz="900" b="1" i="0" u="sng" strike="noStrike" dirty="0">
                          <a:solidFill>
                            <a:srgbClr val="000000"/>
                          </a:solidFill>
                          <a:effectLst/>
                          <a:latin typeface="+mj-ea"/>
                          <a:ea typeface="+mj-ea"/>
                          <a:cs typeface="Arial" panose="020B0604020202020204" pitchFamily="34" charset="0"/>
                        </a:rPr>
                        <a:t> </a:t>
                      </a:r>
                      <a:r>
                        <a:rPr lang="ko-KR" altLang="en-US" sz="900" b="1" i="0" u="sng" strike="noStrike" dirty="0">
                          <a:solidFill>
                            <a:srgbClr val="000000"/>
                          </a:solidFill>
                          <a:effectLst/>
                          <a:latin typeface="+mj-ea"/>
                          <a:ea typeface="+mj-ea"/>
                          <a:cs typeface="Arial" panose="020B0604020202020204" pitchFamily="34" charset="0"/>
                        </a:rPr>
                        <a:t>및 비용으로 인식한 </a:t>
                      </a:r>
                      <a:r>
                        <a:rPr lang="ko-KR" altLang="en-US" sz="900" b="1" i="0" u="sng" strike="noStrike" dirty="0" err="1">
                          <a:solidFill>
                            <a:srgbClr val="000000"/>
                          </a:solidFill>
                          <a:effectLst/>
                          <a:latin typeface="+mj-ea"/>
                          <a:ea typeface="+mj-ea"/>
                          <a:cs typeface="Arial" panose="020B0604020202020204" pitchFamily="34" charset="0"/>
                        </a:rPr>
                        <a:t>매체비</a:t>
                      </a:r>
                      <a:r>
                        <a:rPr lang="ko-KR" altLang="en-US" sz="900" b="1" i="0" u="sng" strike="noStrike" dirty="0">
                          <a:solidFill>
                            <a:srgbClr val="000000"/>
                          </a:solidFill>
                          <a:effectLst/>
                          <a:latin typeface="+mj-ea"/>
                          <a:ea typeface="+mj-ea"/>
                          <a:cs typeface="Arial" panose="020B0604020202020204" pitchFamily="34" charset="0"/>
                        </a:rPr>
                        <a:t> 해당액을 </a:t>
                      </a:r>
                      <a:r>
                        <a:rPr lang="en-US" altLang="ko-KR" sz="900" b="1" i="0" u="sng" strike="noStrike" dirty="0">
                          <a:solidFill>
                            <a:srgbClr val="000000"/>
                          </a:solidFill>
                          <a:effectLst/>
                          <a:latin typeface="+mj-ea"/>
                          <a:ea typeface="+mj-ea"/>
                          <a:cs typeface="Arial" panose="020B0604020202020204" pitchFamily="34" charset="0"/>
                        </a:rPr>
                        <a:t>Adjust </a:t>
                      </a:r>
                      <a:r>
                        <a:rPr lang="ko-KR" altLang="en-US" sz="900" b="1" i="0" u="sng" strike="noStrike" dirty="0">
                          <a:solidFill>
                            <a:srgbClr val="000000"/>
                          </a:solidFill>
                          <a:effectLst/>
                          <a:latin typeface="+mj-ea"/>
                          <a:ea typeface="+mj-ea"/>
                          <a:cs typeface="Arial" panose="020B0604020202020204" pitchFamily="34" charset="0"/>
                        </a:rPr>
                        <a:t>항목으로 조정</a:t>
                      </a:r>
                      <a:r>
                        <a:rPr lang="ko-KR" altLang="en-US" sz="900" b="0" i="0" u="none" strike="noStrike" dirty="0">
                          <a:solidFill>
                            <a:srgbClr val="000000"/>
                          </a:solidFill>
                          <a:effectLst/>
                          <a:latin typeface="+mj-ea"/>
                          <a:ea typeface="+mj-ea"/>
                          <a:cs typeface="Arial" panose="020B0604020202020204" pitchFamily="34" charset="0"/>
                        </a:rPr>
                        <a:t>함</a:t>
                      </a:r>
                      <a:endParaRPr lang="en-US" altLang="ko-KR" sz="900" b="0" i="0" u="none" strike="noStrike" dirty="0">
                        <a:solidFill>
                          <a:srgbClr val="000000"/>
                        </a:solidFill>
                        <a:effectLst/>
                        <a:latin typeface="+mj-ea"/>
                        <a:ea typeface="+mj-ea"/>
                        <a:cs typeface="Arial" panose="020B0604020202020204" pitchFamily="34" charset="0"/>
                      </a:endParaRPr>
                    </a:p>
                    <a:p>
                      <a:pPr marL="0" indent="0" algn="l" rtl="0" fontAlgn="ctr">
                        <a:lnSpc>
                          <a:spcPct val="80000"/>
                        </a:lnSpc>
                        <a:spcBef>
                          <a:spcPts val="300"/>
                        </a:spcBef>
                        <a:buFont typeface="Arial" panose="020B0604020202020204" pitchFamily="34" charset="0"/>
                        <a:buNone/>
                      </a:pPr>
                      <a:r>
                        <a:rPr lang="ko-KR" altLang="en-US" sz="900" b="0" i="0" u="none" strike="noStrike" dirty="0">
                          <a:solidFill>
                            <a:srgbClr val="000000"/>
                          </a:solidFill>
                          <a:effectLst/>
                          <a:latin typeface="+mj-ea"/>
                          <a:ea typeface="+mj-ea"/>
                          <a:cs typeface="Arial" panose="020B0604020202020204" pitchFamily="34" charset="0"/>
                        </a:rPr>
                        <a:t>    </a:t>
                      </a:r>
                      <a:r>
                        <a:rPr lang="en-US" altLang="ko-KR" sz="900" b="0" i="0" u="none" strike="noStrike" dirty="0">
                          <a:solidFill>
                            <a:srgbClr val="000000"/>
                          </a:solidFill>
                          <a:effectLst/>
                          <a:latin typeface="+mj-ea"/>
                          <a:ea typeface="+mj-ea"/>
                          <a:cs typeface="Arial" panose="020B0604020202020204" pitchFamily="34" charset="0"/>
                        </a:rPr>
                        <a:t>※ </a:t>
                      </a:r>
                      <a:r>
                        <a:rPr lang="ko-KR" altLang="en-US" sz="900" b="0" i="0" u="none" strike="noStrike" dirty="0">
                          <a:solidFill>
                            <a:srgbClr val="000000"/>
                          </a:solidFill>
                          <a:effectLst/>
                          <a:latin typeface="+mj-ea"/>
                          <a:ea typeface="+mj-ea"/>
                          <a:cs typeface="Arial" panose="020B0604020202020204" pitchFamily="34" charset="0"/>
                        </a:rPr>
                        <a:t>조정 내역 상세는 </a:t>
                      </a:r>
                      <a:r>
                        <a:rPr lang="en-US" altLang="ko-KR" sz="900" b="1" i="0" u="sng" strike="noStrike" dirty="0">
                          <a:solidFill>
                            <a:srgbClr val="000000"/>
                          </a:solidFill>
                          <a:effectLst/>
                          <a:latin typeface="+mj-ea"/>
                          <a:ea typeface="+mj-ea"/>
                          <a:cs typeface="Arial" panose="020B0604020202020204" pitchFamily="34" charset="0"/>
                        </a:rPr>
                        <a:t>Adjusted EBITDA </a:t>
                      </a:r>
                      <a:r>
                        <a:rPr lang="ko-KR" altLang="en-US" sz="900" b="1" i="0" u="sng" strike="noStrike" dirty="0">
                          <a:solidFill>
                            <a:srgbClr val="000000"/>
                          </a:solidFill>
                          <a:effectLst/>
                          <a:latin typeface="+mj-ea"/>
                          <a:ea typeface="+mj-ea"/>
                          <a:cs typeface="Arial" panose="020B0604020202020204" pitchFamily="34" charset="0"/>
                        </a:rPr>
                        <a:t>장표 </a:t>
                      </a:r>
                      <a:r>
                        <a:rPr lang="en-US" altLang="ko-KR" sz="900" b="1" i="0" u="sng" strike="noStrike" dirty="0">
                          <a:solidFill>
                            <a:srgbClr val="000000"/>
                          </a:solidFill>
                          <a:effectLst/>
                          <a:latin typeface="+mj-ea"/>
                          <a:ea typeface="+mj-ea"/>
                          <a:cs typeface="Arial" panose="020B0604020202020204" pitchFamily="34" charset="0"/>
                        </a:rPr>
                        <a:t>(p. 20)</a:t>
                      </a:r>
                      <a:r>
                        <a:rPr lang="ko-KR" altLang="en-US" sz="900" b="0" i="0" u="none" strike="noStrike" dirty="0">
                          <a:solidFill>
                            <a:srgbClr val="000000"/>
                          </a:solidFill>
                          <a:effectLst/>
                          <a:latin typeface="+mj-ea"/>
                          <a:ea typeface="+mj-ea"/>
                          <a:cs typeface="Arial" panose="020B0604020202020204" pitchFamily="34" charset="0"/>
                        </a:rPr>
                        <a:t> 참고</a:t>
                      </a:r>
                      <a:endParaRPr lang="en-US" altLang="ko-KR" sz="900" b="0" i="0" u="none" strike="noStrike" dirty="0">
                        <a:solidFill>
                          <a:srgbClr val="000000"/>
                        </a:solidFill>
                        <a:effectLst/>
                        <a:latin typeface="+mj-ea"/>
                        <a:ea typeface="+mj-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410893347"/>
                  </a:ext>
                </a:extLst>
              </a:tr>
              <a:tr h="1582395">
                <a:tc>
                  <a:txBody>
                    <a:bodyPr/>
                    <a:lstStyle/>
                    <a:p>
                      <a:pPr algn="ctr" rtl="0" fontAlgn="ctr"/>
                      <a:r>
                        <a:rPr lang="ko-KR" altLang="en-US" sz="900" b="0" i="0" u="none" strike="noStrike" dirty="0">
                          <a:solidFill>
                            <a:srgbClr val="000000"/>
                          </a:solidFill>
                          <a:effectLst/>
                          <a:latin typeface="+mj-ea"/>
                          <a:ea typeface="+mj-ea"/>
                          <a:cs typeface="Arial" panose="020B0604020202020204" pitchFamily="34" charset="0"/>
                        </a:rPr>
                        <a:t>수익인식시점</a:t>
                      </a:r>
                      <a:endParaRPr lang="en-US" altLang="ko-KR" sz="900" b="0" i="0" u="none" strike="noStrike" dirty="0">
                        <a:solidFill>
                          <a:srgbClr val="000000"/>
                        </a:solidFill>
                        <a:effectLst/>
                        <a:latin typeface="+mj-ea"/>
                        <a:ea typeface="+mj-ea"/>
                        <a:cs typeface="Arial" panose="020B0604020202020204" pitchFamily="34" charset="0"/>
                      </a:endParaRPr>
                    </a:p>
                    <a:p>
                      <a:pPr algn="ctr" rtl="0" fontAlgn="ctr"/>
                      <a:r>
                        <a:rPr lang="en-US" altLang="ko-KR" sz="900" b="0" i="0" u="none" strike="noStrike" dirty="0">
                          <a:solidFill>
                            <a:srgbClr val="000000"/>
                          </a:solidFill>
                          <a:effectLst/>
                          <a:latin typeface="+mj-ea"/>
                          <a:ea typeface="+mj-ea"/>
                          <a:cs typeface="Arial" panose="020B0604020202020204" pitchFamily="34" charset="0"/>
                        </a:rPr>
                        <a:t>(</a:t>
                      </a:r>
                      <a:r>
                        <a:rPr lang="ko-KR" altLang="en-US" sz="900" b="0" i="0" u="none" strike="noStrike" dirty="0">
                          <a:solidFill>
                            <a:srgbClr val="000000"/>
                          </a:solidFill>
                          <a:effectLst/>
                          <a:latin typeface="+mj-ea"/>
                          <a:ea typeface="+mj-ea"/>
                          <a:cs typeface="Arial" panose="020B0604020202020204" pitchFamily="34" charset="0"/>
                        </a:rPr>
                        <a:t>기간귀속 </a:t>
                      </a:r>
                      <a:r>
                        <a:rPr lang="en-US" altLang="ko-KR" sz="900" b="0" i="0" u="none" strike="noStrike" dirty="0">
                          <a:solidFill>
                            <a:srgbClr val="000000"/>
                          </a:solidFill>
                          <a:effectLst/>
                          <a:latin typeface="+mj-ea"/>
                          <a:ea typeface="+mj-ea"/>
                          <a:cs typeface="Arial" panose="020B0604020202020204" pitchFamily="34" charset="0"/>
                        </a:rPr>
                        <a:t>Issue)</a:t>
                      </a:r>
                      <a:endParaRPr lang="ko-KR" altLang="en-US" sz="900" b="0" i="0" u="none" strike="noStrike" dirty="0">
                        <a:solidFill>
                          <a:srgbClr val="000000"/>
                        </a:solidFill>
                        <a:effectLst/>
                        <a:latin typeface="+mj-ea"/>
                        <a:ea typeface="+mj-ea"/>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171450" indent="-171450" algn="l" fontAlgn="t">
                        <a:buFont typeface="Arial" panose="020B0604020202020204" pitchFamily="34" charset="0"/>
                        <a:buChar char="•"/>
                      </a:pPr>
                      <a:r>
                        <a:rPr lang="ko-KR" altLang="en-US" sz="900" b="0" i="0" u="none" strike="noStrike" dirty="0">
                          <a:solidFill>
                            <a:srgbClr val="000000"/>
                          </a:solidFill>
                          <a:effectLst/>
                          <a:latin typeface="+mj-ea"/>
                          <a:ea typeface="+mj-ea"/>
                          <a:cs typeface="Arial" panose="020B0604020202020204" pitchFamily="34" charset="0"/>
                        </a:rPr>
                        <a:t>회사는 제작 매출은 인도시점</a:t>
                      </a:r>
                      <a:r>
                        <a:rPr lang="en-US" altLang="ko-KR" sz="900" b="0" i="0" u="none" strike="noStrike" dirty="0">
                          <a:solidFill>
                            <a:srgbClr val="000000"/>
                          </a:solidFill>
                          <a:effectLst/>
                          <a:latin typeface="+mj-ea"/>
                          <a:ea typeface="+mj-ea"/>
                          <a:cs typeface="Arial" panose="020B0604020202020204" pitchFamily="34" charset="0"/>
                        </a:rPr>
                        <a:t>, </a:t>
                      </a:r>
                      <a:r>
                        <a:rPr lang="ko-KR" altLang="en-US" sz="900" b="0" i="0" u="none" strike="noStrike" dirty="0">
                          <a:solidFill>
                            <a:srgbClr val="000000"/>
                          </a:solidFill>
                          <a:effectLst/>
                          <a:latin typeface="+mj-ea"/>
                          <a:ea typeface="+mj-ea"/>
                          <a:cs typeface="Arial" panose="020B0604020202020204" pitchFamily="34" charset="0"/>
                        </a:rPr>
                        <a:t>매체대행 매출은 청구시점</a:t>
                      </a:r>
                      <a:r>
                        <a:rPr lang="en-US" altLang="ko-KR" sz="900" b="0" i="0" u="none" strike="noStrike" dirty="0">
                          <a:solidFill>
                            <a:srgbClr val="000000"/>
                          </a:solidFill>
                          <a:effectLst/>
                          <a:latin typeface="+mj-ea"/>
                          <a:ea typeface="+mj-ea"/>
                          <a:cs typeface="Arial" panose="020B0604020202020204" pitchFamily="34" charset="0"/>
                        </a:rPr>
                        <a:t>(</a:t>
                      </a:r>
                      <a:r>
                        <a:rPr lang="ko-KR" altLang="en-US" sz="900" b="0" i="0" u="none" strike="noStrike" dirty="0" err="1">
                          <a:solidFill>
                            <a:srgbClr val="000000"/>
                          </a:solidFill>
                          <a:effectLst/>
                          <a:latin typeface="+mj-ea"/>
                          <a:ea typeface="+mj-ea"/>
                          <a:cs typeface="Arial" panose="020B0604020202020204" pitchFamily="34" charset="0"/>
                        </a:rPr>
                        <a:t>월단위</a:t>
                      </a:r>
                      <a:r>
                        <a:rPr lang="ko-KR" altLang="en-US" sz="900" b="0" i="0" u="none" strike="noStrike" dirty="0">
                          <a:solidFill>
                            <a:srgbClr val="000000"/>
                          </a:solidFill>
                          <a:effectLst/>
                          <a:latin typeface="+mj-ea"/>
                          <a:ea typeface="+mj-ea"/>
                          <a:cs typeface="Arial" panose="020B0604020202020204" pitchFamily="34" charset="0"/>
                        </a:rPr>
                        <a:t> 세금계산서 발행</a:t>
                      </a:r>
                      <a:r>
                        <a:rPr lang="en-US" altLang="ko-KR" sz="900" b="0" i="0" u="none" strike="noStrike" dirty="0">
                          <a:solidFill>
                            <a:srgbClr val="000000"/>
                          </a:solidFill>
                          <a:effectLst/>
                          <a:latin typeface="+mj-ea"/>
                          <a:ea typeface="+mj-ea"/>
                          <a:cs typeface="Arial" panose="020B0604020202020204" pitchFamily="34" charset="0"/>
                        </a:rPr>
                        <a:t>)</a:t>
                      </a:r>
                      <a:r>
                        <a:rPr lang="ko-KR" altLang="en-US" sz="900" b="0" i="0" u="none" strike="noStrike" dirty="0">
                          <a:solidFill>
                            <a:srgbClr val="000000"/>
                          </a:solidFill>
                          <a:effectLst/>
                          <a:latin typeface="+mj-ea"/>
                          <a:ea typeface="+mj-ea"/>
                          <a:cs typeface="Arial" panose="020B0604020202020204" pitchFamily="34" charset="0"/>
                        </a:rPr>
                        <a:t>에 인식하고 있으며</a:t>
                      </a:r>
                      <a:r>
                        <a:rPr lang="en-US" altLang="ko-KR" sz="900" b="0" i="0" u="none" strike="noStrike" dirty="0">
                          <a:solidFill>
                            <a:srgbClr val="000000"/>
                          </a:solidFill>
                          <a:effectLst/>
                          <a:latin typeface="+mj-ea"/>
                          <a:ea typeface="+mj-ea"/>
                          <a:cs typeface="Arial" panose="020B0604020202020204" pitchFamily="34" charset="0"/>
                        </a:rPr>
                        <a:t>, </a:t>
                      </a:r>
                      <a:r>
                        <a:rPr lang="ko-KR" altLang="en-US" sz="900" b="0" i="0" u="none" strike="noStrike" dirty="0">
                          <a:solidFill>
                            <a:srgbClr val="000000"/>
                          </a:solidFill>
                          <a:effectLst/>
                          <a:latin typeface="+mj-ea"/>
                          <a:ea typeface="+mj-ea"/>
                          <a:cs typeface="Arial" panose="020B0604020202020204" pitchFamily="34" charset="0"/>
                        </a:rPr>
                        <a:t>진행기준으로 인식하는 매출은 존재하지 않음</a:t>
                      </a:r>
                      <a:endParaRPr lang="en-US" altLang="ko-KR" sz="900" b="0" i="0" u="none" strike="noStrike" dirty="0">
                        <a:solidFill>
                          <a:srgbClr val="000000"/>
                        </a:solidFill>
                        <a:effectLst/>
                        <a:latin typeface="+mj-ea"/>
                        <a:ea typeface="+mj-ea"/>
                        <a:cs typeface="Arial" panose="020B0604020202020204" pitchFamily="34" charset="0"/>
                      </a:endParaRPr>
                    </a:p>
                    <a:p>
                      <a:pPr marL="171450" indent="-171450" algn="l" fontAlgn="t">
                        <a:buFont typeface="Arial" panose="020B0604020202020204" pitchFamily="34" charset="0"/>
                        <a:buChar char="•"/>
                      </a:pPr>
                      <a:r>
                        <a:rPr lang="en-US" altLang="ko-KR" sz="900" b="0" i="0" u="none" strike="noStrike" dirty="0">
                          <a:solidFill>
                            <a:srgbClr val="000000"/>
                          </a:solidFill>
                          <a:effectLst/>
                          <a:latin typeface="+mj-ea"/>
                          <a:ea typeface="+mj-ea"/>
                          <a:cs typeface="Arial" panose="020B0604020202020204" pitchFamily="34" charset="0"/>
                        </a:rPr>
                        <a:t>K-GAAP</a:t>
                      </a:r>
                      <a:r>
                        <a:rPr lang="ko-KR" altLang="en-US" sz="900" b="0" i="0" u="none" strike="noStrike" dirty="0">
                          <a:solidFill>
                            <a:srgbClr val="000000"/>
                          </a:solidFill>
                          <a:effectLst/>
                          <a:latin typeface="+mj-ea"/>
                          <a:ea typeface="+mj-ea"/>
                          <a:cs typeface="Arial" panose="020B0604020202020204" pitchFamily="34" charset="0"/>
                        </a:rPr>
                        <a:t>에</a:t>
                      </a:r>
                      <a:r>
                        <a:rPr lang="en-US" altLang="ko-KR" sz="900" b="0" i="0" u="none" strike="noStrike" dirty="0">
                          <a:solidFill>
                            <a:srgbClr val="000000"/>
                          </a:solidFill>
                          <a:effectLst/>
                          <a:latin typeface="+mj-ea"/>
                          <a:ea typeface="+mj-ea"/>
                          <a:cs typeface="Arial" panose="020B0604020202020204" pitchFamily="34" charset="0"/>
                        </a:rPr>
                        <a:t> </a:t>
                      </a:r>
                      <a:r>
                        <a:rPr lang="ko-KR" altLang="en-US" sz="900" b="0" i="0" u="none" strike="noStrike" dirty="0">
                          <a:solidFill>
                            <a:srgbClr val="000000"/>
                          </a:solidFill>
                          <a:effectLst/>
                          <a:latin typeface="+mj-ea"/>
                          <a:ea typeface="+mj-ea"/>
                          <a:cs typeface="Arial" panose="020B0604020202020204" pitchFamily="34" charset="0"/>
                        </a:rPr>
                        <a:t>따르면 광고 제작 수수료는 광고 제작의 진행률에 따라 인식하며</a:t>
                      </a:r>
                      <a:r>
                        <a:rPr lang="en-US" altLang="ko-KR" sz="900" b="0" i="0" u="none" strike="noStrike" dirty="0">
                          <a:solidFill>
                            <a:srgbClr val="000000"/>
                          </a:solidFill>
                          <a:effectLst/>
                          <a:latin typeface="+mj-ea"/>
                          <a:ea typeface="+mj-ea"/>
                          <a:cs typeface="Arial" panose="020B0604020202020204" pitchFamily="34" charset="0"/>
                        </a:rPr>
                        <a:t>, </a:t>
                      </a:r>
                      <a:r>
                        <a:rPr lang="ko-KR" altLang="en-US" sz="900" b="0" i="0" u="none" strike="noStrike" dirty="0">
                          <a:solidFill>
                            <a:srgbClr val="000000"/>
                          </a:solidFill>
                          <a:effectLst/>
                          <a:latin typeface="+mj-ea"/>
                          <a:ea typeface="+mj-ea"/>
                          <a:cs typeface="Arial" panose="020B0604020202020204" pitchFamily="34" charset="0"/>
                        </a:rPr>
                        <a:t>광고매체수수료는 광고 또는 상업방송이 대중에게 전달될 때 인식하여야 함</a:t>
                      </a:r>
                      <a:r>
                        <a:rPr lang="en-US" altLang="ko-KR" sz="900" b="0" i="0" u="none" strike="noStrike" dirty="0">
                          <a:solidFill>
                            <a:srgbClr val="000000"/>
                          </a:solidFill>
                          <a:effectLst/>
                          <a:latin typeface="+mj-ea"/>
                          <a:ea typeface="+mj-ea"/>
                          <a:cs typeface="Arial" panose="020B0604020202020204" pitchFamily="34" charset="0"/>
                        </a:rPr>
                        <a:t>. </a:t>
                      </a:r>
                      <a:r>
                        <a:rPr lang="ko-KR" altLang="en-US" sz="900" b="0" i="0" u="none" strike="noStrike" dirty="0">
                          <a:solidFill>
                            <a:srgbClr val="000000"/>
                          </a:solidFill>
                          <a:effectLst/>
                          <a:latin typeface="+mj-ea"/>
                          <a:ea typeface="+mj-ea"/>
                          <a:cs typeface="Arial" panose="020B0604020202020204" pitchFamily="34" charset="0"/>
                        </a:rPr>
                        <a:t>만약</a:t>
                      </a:r>
                      <a:r>
                        <a:rPr lang="en-US" altLang="ko-KR" sz="900" b="0" i="0" u="none" strike="noStrike" dirty="0">
                          <a:solidFill>
                            <a:srgbClr val="000000"/>
                          </a:solidFill>
                          <a:effectLst/>
                          <a:latin typeface="+mj-ea"/>
                          <a:ea typeface="+mj-ea"/>
                          <a:cs typeface="Arial" panose="020B0604020202020204" pitchFamily="34" charset="0"/>
                        </a:rPr>
                        <a:t> </a:t>
                      </a:r>
                      <a:r>
                        <a:rPr lang="ko-KR" altLang="en-US" sz="900" b="0" i="0" u="none" strike="noStrike" dirty="0">
                          <a:solidFill>
                            <a:srgbClr val="000000"/>
                          </a:solidFill>
                          <a:effectLst/>
                          <a:latin typeface="+mj-ea"/>
                          <a:ea typeface="+mj-ea"/>
                          <a:cs typeface="Arial" panose="020B0604020202020204" pitchFamily="34" charset="0"/>
                        </a:rPr>
                        <a:t>산업의 특성상 용역제공거래의 성과를 신뢰성 있게 추정할 수 없어 </a:t>
                      </a:r>
                      <a:r>
                        <a:rPr lang="ko-KR" altLang="en-US" sz="900" b="0" i="0" u="none" strike="noStrike" kern="1200" dirty="0">
                          <a:solidFill>
                            <a:srgbClr val="000000"/>
                          </a:solidFill>
                          <a:effectLst/>
                          <a:latin typeface="+mj-ea"/>
                          <a:ea typeface="+mn-ea"/>
                          <a:cs typeface="Arial" panose="020B0604020202020204" pitchFamily="34" charset="0"/>
                        </a:rPr>
                        <a:t>진행률의 추정이 어려울 경우</a:t>
                      </a:r>
                      <a:r>
                        <a:rPr lang="en-US" altLang="ko-KR" sz="900" b="0" i="0" u="none" strike="noStrike" kern="1200" dirty="0">
                          <a:solidFill>
                            <a:srgbClr val="000000"/>
                          </a:solidFill>
                          <a:effectLst/>
                          <a:latin typeface="+mj-ea"/>
                          <a:ea typeface="+mn-ea"/>
                          <a:cs typeface="Arial" panose="020B0604020202020204" pitchFamily="34" charset="0"/>
                        </a:rPr>
                        <a:t>,</a:t>
                      </a:r>
                      <a:r>
                        <a:rPr lang="ko-KR" altLang="en-US" sz="900" b="0" i="0" u="none" strike="noStrike" dirty="0">
                          <a:solidFill>
                            <a:srgbClr val="000000"/>
                          </a:solidFill>
                          <a:effectLst/>
                          <a:latin typeface="+mj-ea"/>
                          <a:ea typeface="+mj-ea"/>
                          <a:cs typeface="Arial" panose="020B0604020202020204" pitchFamily="34" charset="0"/>
                        </a:rPr>
                        <a:t> 발생한 비용의 범위 내에서 회수가능한 금액을 수익으로 인식함</a:t>
                      </a:r>
                      <a:endParaRPr lang="en-US" altLang="ko-KR" sz="900" b="0" i="0" u="none" strike="noStrike" dirty="0">
                        <a:solidFill>
                          <a:srgbClr val="000000"/>
                        </a:solidFill>
                        <a:effectLst/>
                        <a:latin typeface="+mj-ea"/>
                        <a:ea typeface="+mj-ea"/>
                        <a:cs typeface="Arial" panose="020B0604020202020204" pitchFamily="34" charset="0"/>
                      </a:endParaRPr>
                    </a:p>
                    <a:p>
                      <a:pPr marL="171450" indent="-171450" algn="l" fontAlgn="t">
                        <a:buFont typeface="Arial" panose="020B0604020202020204" pitchFamily="34" charset="0"/>
                        <a:buChar char="•"/>
                      </a:pPr>
                      <a:r>
                        <a:rPr lang="ko-KR" altLang="en-US" sz="900" b="0" i="0" u="none" strike="noStrike" dirty="0">
                          <a:solidFill>
                            <a:srgbClr val="000000"/>
                          </a:solidFill>
                          <a:effectLst/>
                          <a:latin typeface="+mj-ea"/>
                          <a:ea typeface="+mj-ea"/>
                          <a:cs typeface="Arial" panose="020B0604020202020204" pitchFamily="34" charset="0"/>
                        </a:rPr>
                        <a:t>다만</a:t>
                      </a:r>
                      <a:r>
                        <a:rPr lang="en-US" altLang="ko-KR" sz="900" b="0" i="0" u="none" strike="noStrike" dirty="0">
                          <a:solidFill>
                            <a:srgbClr val="000000"/>
                          </a:solidFill>
                          <a:effectLst/>
                          <a:latin typeface="+mj-ea"/>
                          <a:ea typeface="+mj-ea"/>
                          <a:cs typeface="Arial" panose="020B0604020202020204" pitchFamily="34" charset="0"/>
                        </a:rPr>
                        <a:t>, </a:t>
                      </a:r>
                      <a:r>
                        <a:rPr lang="ko-KR" altLang="en-US" sz="900" b="0" i="0" u="none" strike="noStrike" dirty="0">
                          <a:solidFill>
                            <a:srgbClr val="000000"/>
                          </a:solidFill>
                          <a:effectLst/>
                          <a:latin typeface="+mj-ea"/>
                          <a:ea typeface="+mj-ea"/>
                          <a:cs typeface="Arial" panose="020B0604020202020204" pitchFamily="34" charset="0"/>
                        </a:rPr>
                        <a:t>중소기업회계기준에 따르면 </a:t>
                      </a:r>
                      <a:r>
                        <a:rPr lang="en-US" altLang="ko-KR" sz="900" b="0" i="0" u="none" strike="noStrike" dirty="0">
                          <a:solidFill>
                            <a:srgbClr val="000000"/>
                          </a:solidFill>
                          <a:effectLst/>
                          <a:latin typeface="+mj-ea"/>
                          <a:ea typeface="+mj-ea"/>
                          <a:cs typeface="Arial" panose="020B0604020202020204" pitchFamily="34" charset="0"/>
                        </a:rPr>
                        <a:t>1</a:t>
                      </a:r>
                      <a:r>
                        <a:rPr lang="ko-KR" altLang="en-US" sz="900" b="0" i="0" u="none" strike="noStrike" dirty="0">
                          <a:solidFill>
                            <a:srgbClr val="000000"/>
                          </a:solidFill>
                          <a:effectLst/>
                          <a:latin typeface="+mj-ea"/>
                          <a:ea typeface="+mj-ea"/>
                          <a:cs typeface="Arial" panose="020B0604020202020204" pitchFamily="34" charset="0"/>
                        </a:rPr>
                        <a:t>년 미만 단기용역의 경우 목적물의 인도일이 속하는 회계연도의 매출로 인식할 수 있음</a:t>
                      </a:r>
                      <a:endParaRPr lang="en-US" altLang="ko-KR" sz="900" b="0" i="0" u="none" strike="noStrike" dirty="0">
                        <a:solidFill>
                          <a:srgbClr val="000000"/>
                        </a:solidFill>
                        <a:effectLst/>
                        <a:latin typeface="+mj-ea"/>
                        <a:ea typeface="+mj-ea"/>
                        <a:cs typeface="Arial" panose="020B0604020202020204" pitchFamily="34" charset="0"/>
                      </a:endParaRPr>
                    </a:p>
                    <a:p>
                      <a:pPr marL="171450" indent="-171450" algn="l" fontAlgn="t">
                        <a:buFont typeface="Arial" panose="020B0604020202020204" pitchFamily="34" charset="0"/>
                        <a:buChar char="•"/>
                      </a:pPr>
                      <a:r>
                        <a:rPr lang="ko-KR" altLang="en-US" sz="900" b="0" i="0" u="none" strike="noStrike" dirty="0">
                          <a:solidFill>
                            <a:srgbClr val="000000"/>
                          </a:solidFill>
                          <a:effectLst/>
                          <a:latin typeface="+mj-ea"/>
                          <a:ea typeface="+mj-ea"/>
                          <a:cs typeface="Arial" panose="020B0604020202020204" pitchFamily="34" charset="0"/>
                        </a:rPr>
                        <a:t>인터뷰에 따르면 회사가 수행하는 제작 용역은 모두 </a:t>
                      </a:r>
                      <a:r>
                        <a:rPr lang="en-US" altLang="ko-KR" sz="900" b="0" i="0" u="none" strike="noStrike" dirty="0">
                          <a:solidFill>
                            <a:srgbClr val="000000"/>
                          </a:solidFill>
                          <a:effectLst/>
                          <a:latin typeface="+mj-ea"/>
                          <a:ea typeface="+mj-ea"/>
                          <a:cs typeface="Arial" panose="020B0604020202020204" pitchFamily="34" charset="0"/>
                        </a:rPr>
                        <a:t>1</a:t>
                      </a:r>
                      <a:r>
                        <a:rPr lang="ko-KR" altLang="en-US" sz="900" b="0" i="0" u="none" strike="noStrike" dirty="0">
                          <a:solidFill>
                            <a:srgbClr val="000000"/>
                          </a:solidFill>
                          <a:effectLst/>
                          <a:latin typeface="+mj-ea"/>
                          <a:ea typeface="+mj-ea"/>
                          <a:cs typeface="Arial" panose="020B0604020202020204" pitchFamily="34" charset="0"/>
                        </a:rPr>
                        <a:t>년 미만의 단기용역임</a:t>
                      </a:r>
                      <a:r>
                        <a:rPr lang="en-US" altLang="ko-KR" sz="900" b="0" i="0" u="none" strike="noStrike" dirty="0">
                          <a:solidFill>
                            <a:srgbClr val="000000"/>
                          </a:solidFill>
                          <a:effectLst/>
                          <a:latin typeface="+mj-ea"/>
                          <a:ea typeface="+mj-ea"/>
                          <a:cs typeface="Arial" panose="020B0604020202020204" pitchFamily="34" charset="0"/>
                        </a:rPr>
                        <a:t>. </a:t>
                      </a:r>
                      <a:r>
                        <a:rPr lang="ko-KR" altLang="en-US" sz="900" b="0" i="0" u="none" strike="noStrike" dirty="0">
                          <a:solidFill>
                            <a:srgbClr val="000000"/>
                          </a:solidFill>
                          <a:effectLst/>
                          <a:latin typeface="+mj-ea"/>
                          <a:ea typeface="+mj-ea"/>
                          <a:cs typeface="Arial" panose="020B0604020202020204" pitchFamily="34" charset="0"/>
                        </a:rPr>
                        <a:t>또한 회사는 </a:t>
                      </a:r>
                      <a:r>
                        <a:rPr lang="en-US" altLang="ko-KR" sz="900" b="0" i="0" u="none" strike="noStrike" dirty="0">
                          <a:solidFill>
                            <a:srgbClr val="000000"/>
                          </a:solidFill>
                          <a:effectLst/>
                          <a:latin typeface="+mj-ea"/>
                          <a:ea typeface="+mj-ea"/>
                          <a:cs typeface="Arial" panose="020B0604020202020204" pitchFamily="34" charset="0"/>
                        </a:rPr>
                        <a:t>2021</a:t>
                      </a:r>
                      <a:r>
                        <a:rPr lang="ko-KR" altLang="en-US" sz="900" b="0" i="0" u="none" strike="noStrike" dirty="0">
                          <a:solidFill>
                            <a:srgbClr val="000000"/>
                          </a:solidFill>
                          <a:effectLst/>
                          <a:latin typeface="+mj-ea"/>
                          <a:ea typeface="+mj-ea"/>
                          <a:cs typeface="Arial" panose="020B0604020202020204" pitchFamily="34" charset="0"/>
                        </a:rPr>
                        <a:t>년말 현재 자산총액 및 매출총액이 </a:t>
                      </a:r>
                      <a:r>
                        <a:rPr lang="en-US" altLang="ko-KR" sz="900" b="0" i="0" u="none" strike="noStrike" dirty="0">
                          <a:solidFill>
                            <a:srgbClr val="000000"/>
                          </a:solidFill>
                          <a:effectLst/>
                          <a:latin typeface="+mj-ea"/>
                          <a:ea typeface="+mj-ea"/>
                          <a:cs typeface="Arial" panose="020B0604020202020204" pitchFamily="34" charset="0"/>
                        </a:rPr>
                        <a:t>500</a:t>
                      </a:r>
                      <a:r>
                        <a:rPr lang="ko-KR" altLang="en-US" sz="900" b="0" i="0" u="none" strike="noStrike" dirty="0">
                          <a:solidFill>
                            <a:srgbClr val="000000"/>
                          </a:solidFill>
                          <a:effectLst/>
                          <a:latin typeface="+mj-ea"/>
                          <a:ea typeface="+mj-ea"/>
                          <a:cs typeface="Arial" panose="020B0604020202020204" pitchFamily="34" charset="0"/>
                        </a:rPr>
                        <a:t>억원 미만으로 중소기업회계기준을 적용할 수 있음</a:t>
                      </a:r>
                      <a:r>
                        <a:rPr lang="en-US" altLang="ko-KR" sz="900" b="0" i="0" u="none" strike="noStrike" dirty="0">
                          <a:solidFill>
                            <a:srgbClr val="000000"/>
                          </a:solidFill>
                          <a:effectLst/>
                          <a:latin typeface="+mj-ea"/>
                          <a:ea typeface="+mj-ea"/>
                          <a:cs typeface="Arial" panose="020B0604020202020204" pitchFamily="34" charset="0"/>
                        </a:rPr>
                        <a:t>.</a:t>
                      </a:r>
                    </a:p>
                    <a:p>
                      <a:pPr marL="171450" indent="-171450" algn="l" fontAlgn="t">
                        <a:buFont typeface="Arial" panose="020B0604020202020204" pitchFamily="34" charset="0"/>
                        <a:buChar char="•"/>
                      </a:pPr>
                      <a:r>
                        <a:rPr lang="ko-KR" altLang="en-US" sz="900" b="0" i="0" u="none" strike="noStrike" dirty="0">
                          <a:solidFill>
                            <a:srgbClr val="000000"/>
                          </a:solidFill>
                          <a:effectLst/>
                          <a:latin typeface="+mj-ea"/>
                          <a:ea typeface="+mj-ea"/>
                          <a:cs typeface="Arial" panose="020B0604020202020204" pitchFamily="34" charset="0"/>
                        </a:rPr>
                        <a:t>따라서</a:t>
                      </a:r>
                      <a:r>
                        <a:rPr lang="en-US" altLang="ko-KR" sz="900" b="0" i="0" u="none" strike="noStrike" dirty="0">
                          <a:solidFill>
                            <a:srgbClr val="000000"/>
                          </a:solidFill>
                          <a:effectLst/>
                          <a:latin typeface="+mj-ea"/>
                          <a:ea typeface="+mj-ea"/>
                          <a:cs typeface="Arial" panose="020B0604020202020204" pitchFamily="34" charset="0"/>
                        </a:rPr>
                        <a:t>, </a:t>
                      </a:r>
                      <a:r>
                        <a:rPr lang="ko-KR" altLang="en-US" sz="900" b="0" i="0" u="none" strike="noStrike" dirty="0">
                          <a:solidFill>
                            <a:srgbClr val="000000"/>
                          </a:solidFill>
                          <a:effectLst/>
                          <a:latin typeface="+mj-ea"/>
                          <a:ea typeface="+mj-ea"/>
                          <a:cs typeface="Arial" panose="020B0604020202020204" pitchFamily="34" charset="0"/>
                        </a:rPr>
                        <a:t>수익인식시점에 따른 기간귀속 </a:t>
                      </a:r>
                      <a:r>
                        <a:rPr lang="en-US" altLang="ko-KR" sz="900" b="0" i="0" u="none" strike="noStrike" dirty="0">
                          <a:solidFill>
                            <a:srgbClr val="000000"/>
                          </a:solidFill>
                          <a:effectLst/>
                          <a:latin typeface="+mj-ea"/>
                          <a:ea typeface="+mj-ea"/>
                          <a:cs typeface="Arial" panose="020B0604020202020204" pitchFamily="34" charset="0"/>
                        </a:rPr>
                        <a:t>Issue</a:t>
                      </a:r>
                      <a:r>
                        <a:rPr lang="ko-KR" altLang="en-US" sz="900" b="0" i="0" u="none" strike="noStrike" dirty="0">
                          <a:solidFill>
                            <a:srgbClr val="000000"/>
                          </a:solidFill>
                          <a:effectLst/>
                          <a:latin typeface="+mj-ea"/>
                          <a:ea typeface="+mj-ea"/>
                          <a:cs typeface="Arial" panose="020B0604020202020204" pitchFamily="34" charset="0"/>
                        </a:rPr>
                        <a:t>는 없는 것으로 파악됨 </a:t>
                      </a:r>
                      <a:endParaRPr lang="en-US" altLang="ko-KR" sz="900" b="0" i="0" u="none" strike="noStrike" dirty="0">
                        <a:solidFill>
                          <a:srgbClr val="000000"/>
                        </a:solidFill>
                        <a:effectLst/>
                        <a:latin typeface="+mj-ea"/>
                        <a:ea typeface="+mj-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680989062"/>
                  </a:ext>
                </a:extLst>
              </a:tr>
            </a:tbl>
          </a:graphicData>
        </a:graphic>
      </p:graphicFrame>
      <p:sp>
        <p:nvSpPr>
          <p:cNvPr id="29" name="TextBox 28">
            <a:extLst>
              <a:ext uri="{FF2B5EF4-FFF2-40B4-BE49-F238E27FC236}">
                <a16:creationId xmlns:a16="http://schemas.microsoft.com/office/drawing/2014/main" id="{FE1EE94E-DEAF-44B1-BADE-AC10695FB703}"/>
              </a:ext>
            </a:extLst>
          </p:cNvPr>
          <p:cNvSpPr txBox="1"/>
          <p:nvPr/>
        </p:nvSpPr>
        <p:spPr>
          <a:xfrm>
            <a:off x="2071905" y="1505364"/>
            <a:ext cx="7292228" cy="984885"/>
          </a:xfrm>
          <a:prstGeom prst="rect">
            <a:avLst/>
          </a:prstGeom>
          <a:noFill/>
        </p:spPr>
        <p:txBody>
          <a:bodyPr wrap="square" lIns="0" tIns="0" rIns="0" bIns="0">
            <a:spAutoFit/>
          </a:bodyPr>
          <a:lstStyle/>
          <a:p>
            <a:pPr marL="108000" marR="0" lvl="2" algn="l" defTabSz="914400" rtl="0" eaLnBrk="1" fontAlgn="auto" latinLnBrk="1" hangingPunct="1">
              <a:lnSpc>
                <a:spcPct val="100000"/>
              </a:lnSpc>
              <a:spcBef>
                <a:spcPts val="600"/>
              </a:spcBef>
              <a:spcAft>
                <a:spcPts val="0"/>
              </a:spcAft>
              <a:buClr>
                <a:srgbClr val="00338D"/>
              </a:buClr>
              <a:buSzTx/>
              <a:tabLst/>
              <a:defRPr/>
            </a:pP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rPr>
              <a:t>회계처리 및 결산 프로세스</a:t>
            </a:r>
            <a:endPar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endParaRPr>
          </a:p>
          <a:p>
            <a:pPr marL="279450" marR="0" lvl="2" indent="-171450" algn="l" defTabSz="914400" rtl="0" eaLnBrk="1" fontAlgn="auto" latinLnBrk="1" hangingPunct="1">
              <a:lnSpc>
                <a:spcPct val="100000"/>
              </a:lnSpc>
              <a:spcBef>
                <a:spcPts val="600"/>
              </a:spcBef>
              <a:spcAft>
                <a:spcPts val="0"/>
              </a:spcAft>
              <a:buClr>
                <a:srgbClr val="00338D"/>
              </a:buClr>
              <a:buSzTx/>
              <a:buFont typeface="Arial" panose="020B0604020202020204" pitchFamily="34" charset="0"/>
              <a:buChar char="•"/>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rPr>
              <a:t>회사는 </a:t>
            </a:r>
            <a:r>
              <a:rPr kumimoji="0" lang="ko-KR" altLang="en-US" sz="900" i="0"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rPr>
              <a:t>일반기업회계기준</a:t>
            </a:r>
            <a:r>
              <a:rPr kumimoji="0" lang="ko-KR" altLang="en-US" sz="900"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rPr>
              <a:t>에 따라 재무제표를 작성하며</a:t>
            </a:r>
            <a:r>
              <a:rPr kumimoji="0" lang="en-US" altLang="ko-KR" sz="900" i="0"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rPr>
              <a:t>,</a:t>
            </a:r>
            <a:r>
              <a:rPr kumimoji="0" lang="ko-KR" altLang="en-US" sz="900" i="0"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rPr>
              <a:t> </a:t>
            </a:r>
            <a:r>
              <a:rPr lang="en-US" altLang="ko-KR" sz="900" dirty="0">
                <a:solidFill>
                  <a:srgbClr val="000000"/>
                </a:solidFill>
                <a:latin typeface="Arial" panose="020B0604020202020204" pitchFamily="34" charset="0"/>
                <a:ea typeface="맑은 고딕"/>
                <a:cs typeface="Arial" panose="020B0604020202020204" pitchFamily="34" charset="0"/>
              </a:rPr>
              <a:t>FY2021</a:t>
            </a:r>
            <a:r>
              <a:rPr lang="ko-KR" altLang="en-US" sz="900" dirty="0">
                <a:solidFill>
                  <a:srgbClr val="000000"/>
                </a:solidFill>
                <a:latin typeface="Arial" panose="020B0604020202020204" pitchFamily="34" charset="0"/>
                <a:ea typeface="맑은 고딕"/>
                <a:cs typeface="Arial" panose="020B0604020202020204" pitchFamily="34" charset="0"/>
              </a:rPr>
              <a:t> 재무제표에 대한</a:t>
            </a:r>
            <a:r>
              <a:rPr lang="en-US" altLang="ko-KR" sz="900" dirty="0">
                <a:solidFill>
                  <a:srgbClr val="000000"/>
                </a:solidFill>
                <a:latin typeface="Arial" panose="020B0604020202020204" pitchFamily="34" charset="0"/>
                <a:ea typeface="맑은 고딕"/>
                <a:cs typeface="Arial" panose="020B0604020202020204" pitchFamily="34" charset="0"/>
              </a:rPr>
              <a:t> </a:t>
            </a:r>
            <a:r>
              <a:rPr lang="ko-KR" altLang="en-US" sz="900" dirty="0">
                <a:solidFill>
                  <a:srgbClr val="000000"/>
                </a:solidFill>
                <a:latin typeface="Arial" panose="020B0604020202020204" pitchFamily="34" charset="0"/>
                <a:ea typeface="맑은 고딕"/>
                <a:cs typeface="Arial" panose="020B0604020202020204" pitchFamily="34" charset="0"/>
              </a:rPr>
              <a:t>최초의 외부감사를 진행하고 있음</a:t>
            </a:r>
            <a:r>
              <a:rPr lang="en-US" altLang="ko-KR" sz="900" dirty="0">
                <a:solidFill>
                  <a:srgbClr val="000000"/>
                </a:solidFill>
                <a:latin typeface="Arial" panose="020B0604020202020204" pitchFamily="34" charset="0"/>
                <a:ea typeface="맑은 고딕"/>
                <a:cs typeface="Arial" panose="020B0604020202020204" pitchFamily="34" charset="0"/>
              </a:rPr>
              <a:t>. </a:t>
            </a:r>
            <a:r>
              <a:rPr lang="ko-KR" altLang="en-US" sz="900" dirty="0">
                <a:solidFill>
                  <a:srgbClr val="000000"/>
                </a:solidFill>
                <a:latin typeface="Arial" panose="020B0604020202020204" pitchFamily="34" charset="0"/>
                <a:ea typeface="맑은 고딕"/>
                <a:cs typeface="Arial" panose="020B0604020202020204" pitchFamily="34" charset="0"/>
              </a:rPr>
              <a:t>실사기준일 현재 </a:t>
            </a:r>
            <a:r>
              <a:rPr lang="ko-KR" altLang="en-US" sz="900" dirty="0" err="1">
                <a:solidFill>
                  <a:srgbClr val="000000"/>
                </a:solidFill>
                <a:latin typeface="Arial" panose="020B0604020202020204" pitchFamily="34" charset="0"/>
                <a:ea typeface="맑은 고딕"/>
                <a:cs typeface="Arial" panose="020B0604020202020204" pitchFamily="34" charset="0"/>
              </a:rPr>
              <a:t>감사받은</a:t>
            </a:r>
            <a:r>
              <a:rPr lang="ko-KR" altLang="en-US" sz="900" dirty="0">
                <a:solidFill>
                  <a:srgbClr val="000000"/>
                </a:solidFill>
                <a:latin typeface="Arial" panose="020B0604020202020204" pitchFamily="34" charset="0"/>
                <a:ea typeface="맑은 고딕"/>
                <a:cs typeface="Arial" panose="020B0604020202020204" pitchFamily="34" charset="0"/>
              </a:rPr>
              <a:t> 재무제표를 제공받지 못하였으며</a:t>
            </a:r>
            <a:r>
              <a:rPr lang="en-US" altLang="ko-KR" sz="900" dirty="0">
                <a:solidFill>
                  <a:srgbClr val="000000"/>
                </a:solidFill>
                <a:latin typeface="Arial" panose="020B0604020202020204" pitchFamily="34" charset="0"/>
                <a:ea typeface="맑은 고딕"/>
                <a:cs typeface="Arial" panose="020B0604020202020204" pitchFamily="34" charset="0"/>
              </a:rPr>
              <a:t>,</a:t>
            </a:r>
            <a:r>
              <a:rPr lang="ko-KR" altLang="en-US" sz="900" dirty="0">
                <a:solidFill>
                  <a:srgbClr val="000000"/>
                </a:solidFill>
                <a:latin typeface="Arial" panose="020B0604020202020204" pitchFamily="34" charset="0"/>
                <a:ea typeface="맑은 고딕"/>
                <a:cs typeface="Arial" panose="020B0604020202020204" pitchFamily="34" charset="0"/>
              </a:rPr>
              <a:t> 향후 감사인 조정사항에 따라 실사기준 재무제표와</a:t>
            </a:r>
            <a:r>
              <a:rPr lang="en-US" altLang="ko-KR" sz="900" dirty="0">
                <a:solidFill>
                  <a:srgbClr val="000000"/>
                </a:solidFill>
                <a:latin typeface="Arial" panose="020B0604020202020204" pitchFamily="34" charset="0"/>
                <a:ea typeface="맑은 고딕"/>
                <a:cs typeface="Arial" panose="020B0604020202020204" pitchFamily="34" charset="0"/>
              </a:rPr>
              <a:t> </a:t>
            </a:r>
            <a:r>
              <a:rPr lang="ko-KR" altLang="en-US" sz="900" dirty="0">
                <a:solidFill>
                  <a:srgbClr val="000000"/>
                </a:solidFill>
                <a:latin typeface="Arial" panose="020B0604020202020204" pitchFamily="34" charset="0"/>
                <a:ea typeface="맑은 고딕"/>
                <a:cs typeface="Arial" panose="020B0604020202020204" pitchFamily="34" charset="0"/>
              </a:rPr>
              <a:t>차이 발생할 수 있음</a:t>
            </a:r>
            <a:r>
              <a:rPr lang="en-US" altLang="ko-KR" sz="900" dirty="0">
                <a:solidFill>
                  <a:srgbClr val="000000"/>
                </a:solidFill>
                <a:latin typeface="Arial" panose="020B0604020202020204" pitchFamily="34" charset="0"/>
                <a:ea typeface="맑은 고딕"/>
                <a:cs typeface="Arial" panose="020B0604020202020204" pitchFamily="34" charset="0"/>
              </a:rPr>
              <a:t>                                          </a:t>
            </a:r>
            <a:r>
              <a:rPr lang="en-US" altLang="ko-KR" sz="900" b="0" i="0" u="none" strike="noStrike" dirty="0">
                <a:solidFill>
                  <a:srgbClr val="000000"/>
                </a:solidFill>
                <a:effectLst/>
                <a:latin typeface="+mj-ea"/>
                <a:ea typeface="+mj-ea"/>
                <a:cs typeface="Arial" panose="020B0604020202020204" pitchFamily="34" charset="0"/>
              </a:rPr>
              <a:t>※ </a:t>
            </a:r>
            <a:r>
              <a:rPr lang="ko-KR" altLang="en-US" sz="900" b="0" i="0" u="none" strike="noStrike" dirty="0">
                <a:solidFill>
                  <a:srgbClr val="000000"/>
                </a:solidFill>
                <a:effectLst/>
                <a:latin typeface="Arial" panose="020B0604020202020204" pitchFamily="34" charset="0"/>
                <a:ea typeface="맑은 고딕"/>
                <a:cs typeface="Arial" panose="020B0604020202020204" pitchFamily="34" charset="0"/>
              </a:rPr>
              <a:t>외부 </a:t>
            </a:r>
            <a:r>
              <a:rPr lang="ko-KR" altLang="en-US" sz="900" dirty="0">
                <a:solidFill>
                  <a:srgbClr val="000000"/>
                </a:solidFill>
                <a:latin typeface="Arial" panose="020B0604020202020204" pitchFamily="34" charset="0"/>
                <a:ea typeface="맑은 고딕"/>
                <a:cs typeface="Arial" panose="020B0604020202020204" pitchFamily="34" charset="0"/>
              </a:rPr>
              <a:t>감사인</a:t>
            </a:r>
            <a:r>
              <a:rPr lang="en-US" altLang="ko-KR" sz="900" dirty="0">
                <a:solidFill>
                  <a:srgbClr val="000000"/>
                </a:solidFill>
                <a:latin typeface="Arial" panose="020B0604020202020204" pitchFamily="34" charset="0"/>
                <a:ea typeface="맑은 고딕"/>
                <a:cs typeface="Arial" panose="020B0604020202020204" pitchFamily="34" charset="0"/>
              </a:rPr>
              <a:t>(</a:t>
            </a:r>
            <a:r>
              <a:rPr lang="ko-KR" altLang="en-US" sz="900" dirty="0">
                <a:solidFill>
                  <a:srgbClr val="000000"/>
                </a:solidFill>
                <a:latin typeface="Arial" panose="020B0604020202020204" pitchFamily="34" charset="0"/>
                <a:ea typeface="맑은 고딕"/>
                <a:cs typeface="Arial" panose="020B0604020202020204" pitchFamily="34" charset="0"/>
              </a:rPr>
              <a:t>삼덕회계법인</a:t>
            </a:r>
            <a:r>
              <a:rPr lang="en-US" altLang="ko-KR" sz="900" dirty="0">
                <a:solidFill>
                  <a:srgbClr val="000000"/>
                </a:solidFill>
                <a:latin typeface="Arial" panose="020B0604020202020204" pitchFamily="34" charset="0"/>
                <a:ea typeface="맑은 고딕"/>
                <a:cs typeface="Arial" panose="020B0604020202020204" pitchFamily="34" charset="0"/>
              </a:rPr>
              <a:t>)</a:t>
            </a:r>
            <a:r>
              <a:rPr lang="ko-KR" altLang="en-US" sz="900" dirty="0">
                <a:solidFill>
                  <a:srgbClr val="000000"/>
                </a:solidFill>
                <a:latin typeface="Arial" panose="020B0604020202020204" pitchFamily="34" charset="0"/>
                <a:ea typeface="맑은 고딕"/>
                <a:cs typeface="Arial" panose="020B0604020202020204" pitchFamily="34" charset="0"/>
              </a:rPr>
              <a:t>은 회사 최초 수감 재무제표에 대하여 </a:t>
            </a:r>
            <a:r>
              <a:rPr lang="en-US" altLang="ko-KR" sz="900" b="1" u="sng" dirty="0">
                <a:solidFill>
                  <a:srgbClr val="000000"/>
                </a:solidFill>
                <a:latin typeface="Arial" panose="020B0604020202020204" pitchFamily="34" charset="0"/>
                <a:ea typeface="맑은 고딕"/>
                <a:cs typeface="Arial" panose="020B0604020202020204" pitchFamily="34" charset="0"/>
              </a:rPr>
              <a:t>“</a:t>
            </a:r>
            <a:r>
              <a:rPr lang="ko-KR" altLang="en-US" sz="900" b="1" u="sng" dirty="0">
                <a:solidFill>
                  <a:srgbClr val="000000"/>
                </a:solidFill>
                <a:latin typeface="Arial" panose="020B0604020202020204" pitchFamily="34" charset="0"/>
                <a:ea typeface="맑은 고딕"/>
                <a:cs typeface="Arial" panose="020B0604020202020204" pitchFamily="34" charset="0"/>
              </a:rPr>
              <a:t>한정 의견</a:t>
            </a:r>
            <a:r>
              <a:rPr lang="en-US" altLang="ko-KR" sz="900" b="1" u="sng" dirty="0">
                <a:solidFill>
                  <a:srgbClr val="000000"/>
                </a:solidFill>
                <a:latin typeface="Arial" panose="020B0604020202020204" pitchFamily="34" charset="0"/>
                <a:ea typeface="맑은 고딕"/>
                <a:cs typeface="Arial" panose="020B0604020202020204" pitchFamily="34" charset="0"/>
              </a:rPr>
              <a:t>“ (</a:t>
            </a:r>
            <a:r>
              <a:rPr lang="ko-KR" altLang="en-US" sz="900" b="1" u="sng" dirty="0">
                <a:solidFill>
                  <a:srgbClr val="000000"/>
                </a:solidFill>
                <a:latin typeface="Arial" panose="020B0604020202020204" pitchFamily="34" charset="0"/>
                <a:ea typeface="맑은 고딕"/>
                <a:cs typeface="Arial" panose="020B0604020202020204" pitchFamily="34" charset="0"/>
              </a:rPr>
              <a:t>감사</a:t>
            </a:r>
            <a:r>
              <a:rPr lang="en-US" altLang="ko-KR" sz="900" b="1" u="sng" dirty="0">
                <a:solidFill>
                  <a:srgbClr val="000000"/>
                </a:solidFill>
                <a:latin typeface="Arial" panose="020B0604020202020204" pitchFamily="34" charset="0"/>
                <a:ea typeface="맑은 고딕"/>
                <a:cs typeface="Arial" panose="020B0604020202020204" pitchFamily="34" charset="0"/>
              </a:rPr>
              <a:t> </a:t>
            </a:r>
            <a:r>
              <a:rPr lang="ko-KR" altLang="en-US" sz="900" b="1" u="sng" dirty="0">
                <a:solidFill>
                  <a:srgbClr val="000000"/>
                </a:solidFill>
                <a:latin typeface="Arial" panose="020B0604020202020204" pitchFamily="34" charset="0"/>
                <a:ea typeface="맑은 고딕"/>
                <a:cs typeface="Arial" panose="020B0604020202020204" pitchFamily="34" charset="0"/>
              </a:rPr>
              <a:t>범위 제한</a:t>
            </a:r>
            <a:r>
              <a:rPr lang="en-US" altLang="ko-KR" sz="900" b="1" u="sng" dirty="0">
                <a:solidFill>
                  <a:srgbClr val="000000"/>
                </a:solidFill>
                <a:latin typeface="Arial" panose="020B0604020202020204" pitchFamily="34" charset="0"/>
                <a:ea typeface="맑은 고딕"/>
                <a:cs typeface="Arial" panose="020B0604020202020204" pitchFamily="34" charset="0"/>
              </a:rPr>
              <a:t>)</a:t>
            </a:r>
            <a:r>
              <a:rPr lang="ko-KR" altLang="en-US" sz="900" b="1" u="sng" dirty="0">
                <a:solidFill>
                  <a:srgbClr val="000000"/>
                </a:solidFill>
                <a:latin typeface="Arial" panose="020B0604020202020204" pitchFamily="34" charset="0"/>
                <a:ea typeface="맑은 고딕"/>
                <a:cs typeface="Arial" panose="020B0604020202020204" pitchFamily="34" charset="0"/>
              </a:rPr>
              <a:t>을 제시</a:t>
            </a:r>
            <a:r>
              <a:rPr lang="ko-KR" altLang="en-US" sz="900" dirty="0">
                <a:solidFill>
                  <a:srgbClr val="000000"/>
                </a:solidFill>
                <a:latin typeface="Arial" panose="020B0604020202020204" pitchFamily="34" charset="0"/>
                <a:ea typeface="맑은 고딕"/>
                <a:cs typeface="Arial" panose="020B0604020202020204" pitchFamily="34" charset="0"/>
              </a:rPr>
              <a:t>함</a:t>
            </a: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endParaRPr>
          </a:p>
          <a:p>
            <a:pPr marL="279450" marR="0" lvl="2" indent="-171450" algn="l" defTabSz="914400" rtl="0" eaLnBrk="1" fontAlgn="auto" latinLnBrk="1" hangingPunct="1">
              <a:lnSpc>
                <a:spcPct val="100000"/>
              </a:lnSpc>
              <a:spcBef>
                <a:spcPts val="600"/>
              </a:spcBef>
              <a:spcAft>
                <a:spcPts val="0"/>
              </a:spcAft>
              <a:buClr>
                <a:srgbClr val="00338D"/>
              </a:buClr>
              <a:buSzTx/>
              <a:buFont typeface="Arial" panose="020B0604020202020204" pitchFamily="34" charset="0"/>
              <a:buChar char="•"/>
              <a:tabLst/>
              <a:defRPr/>
            </a:pPr>
            <a:r>
              <a:rPr lang="ko-KR" altLang="en-US" sz="900" dirty="0">
                <a:solidFill>
                  <a:srgbClr val="000000"/>
                </a:solidFill>
                <a:latin typeface="Arial" panose="020B0604020202020204" pitchFamily="34" charset="0"/>
                <a:ea typeface="맑은 고딕"/>
                <a:cs typeface="Arial" panose="020B0604020202020204" pitchFamily="34" charset="0"/>
              </a:rPr>
              <a:t>회사는 별도의 </a:t>
            </a:r>
            <a:r>
              <a:rPr lang="en-US" altLang="ko-KR" sz="900" dirty="0">
                <a:solidFill>
                  <a:srgbClr val="000000"/>
                </a:solidFill>
                <a:latin typeface="Arial" panose="020B0604020202020204" pitchFamily="34" charset="0"/>
                <a:ea typeface="맑은 고딕"/>
                <a:cs typeface="Arial" panose="020B0604020202020204" pitchFamily="34" charset="0"/>
              </a:rPr>
              <a:t>ERP </a:t>
            </a:r>
            <a:r>
              <a:rPr lang="ko-KR" altLang="en-US" sz="900" dirty="0">
                <a:solidFill>
                  <a:srgbClr val="000000"/>
                </a:solidFill>
                <a:latin typeface="Arial" panose="020B0604020202020204" pitchFamily="34" charset="0"/>
                <a:ea typeface="맑은 고딕"/>
                <a:cs typeface="Arial" panose="020B0604020202020204" pitchFamily="34" charset="0"/>
              </a:rPr>
              <a:t>프로그램을 사용하지 않고 세무서에 기장대리를 위탁하고 있음</a:t>
            </a:r>
            <a:r>
              <a:rPr lang="en-US" altLang="ko-KR" sz="900" dirty="0">
                <a:solidFill>
                  <a:srgbClr val="000000"/>
                </a:solidFill>
                <a:latin typeface="Arial" panose="020B0604020202020204" pitchFamily="34" charset="0"/>
                <a:ea typeface="맑은 고딕"/>
                <a:cs typeface="Arial" panose="020B0604020202020204" pitchFamily="34" charset="0"/>
              </a:rPr>
              <a:t>. </a:t>
            </a:r>
            <a:r>
              <a:rPr lang="ko-KR" altLang="en-US" sz="900" dirty="0">
                <a:solidFill>
                  <a:srgbClr val="000000"/>
                </a:solidFill>
                <a:latin typeface="Arial" panose="020B0604020202020204" pitchFamily="34" charset="0"/>
                <a:ea typeface="맑은 고딕"/>
                <a:cs typeface="Arial" panose="020B0604020202020204" pitchFamily="34" charset="0"/>
              </a:rPr>
              <a:t>매년 재무담당자 유지희 </a:t>
            </a:r>
            <a:r>
              <a:rPr lang="en-US" altLang="ko-KR" sz="900" dirty="0">
                <a:solidFill>
                  <a:srgbClr val="000000"/>
                </a:solidFill>
                <a:latin typeface="Arial" panose="020B0604020202020204" pitchFamily="34" charset="0"/>
                <a:ea typeface="맑은 고딕"/>
                <a:cs typeface="Arial" panose="020B0604020202020204" pitchFamily="34" charset="0"/>
              </a:rPr>
              <a:t>CFO </a:t>
            </a:r>
            <a:r>
              <a:rPr lang="ko-KR" altLang="en-US" sz="900" dirty="0">
                <a:solidFill>
                  <a:srgbClr val="000000"/>
                </a:solidFill>
                <a:latin typeface="Arial" panose="020B0604020202020204" pitchFamily="34" charset="0"/>
                <a:ea typeface="맑은 고딕"/>
                <a:cs typeface="Arial" panose="020B0604020202020204" pitchFamily="34" charset="0"/>
              </a:rPr>
              <a:t>단독으로 연결산을 수행하며</a:t>
            </a:r>
            <a:r>
              <a:rPr lang="en-US" altLang="ko-KR" sz="900" dirty="0">
                <a:solidFill>
                  <a:srgbClr val="000000"/>
                </a:solidFill>
                <a:latin typeface="Arial" panose="020B0604020202020204" pitchFamily="34" charset="0"/>
                <a:ea typeface="맑은 고딕"/>
                <a:cs typeface="Arial" panose="020B0604020202020204" pitchFamily="34" charset="0"/>
              </a:rPr>
              <a:t>, </a:t>
            </a:r>
            <a:r>
              <a:rPr lang="ko-KR" altLang="en-US" sz="900" dirty="0">
                <a:solidFill>
                  <a:srgbClr val="000000"/>
                </a:solidFill>
                <a:latin typeface="Arial" panose="020B0604020202020204" pitchFamily="34" charset="0"/>
                <a:ea typeface="맑은 고딕"/>
                <a:cs typeface="Arial" panose="020B0604020202020204" pitchFamily="34" charset="0"/>
              </a:rPr>
              <a:t>회계 및 자금 업무를 병행하여 수행함</a:t>
            </a:r>
            <a:r>
              <a:rPr lang="en-US" altLang="ko-KR" sz="900" dirty="0">
                <a:solidFill>
                  <a:srgbClr val="000000"/>
                </a:solidFill>
                <a:latin typeface="Arial" panose="020B0604020202020204" pitchFamily="34" charset="0"/>
                <a:ea typeface="맑은 고딕"/>
                <a:cs typeface="Arial" panose="020B0604020202020204" pitchFamily="34" charset="0"/>
              </a:rPr>
              <a:t>(</a:t>
            </a:r>
            <a:r>
              <a:rPr lang="ko-KR" altLang="en-US" sz="900" dirty="0">
                <a:solidFill>
                  <a:srgbClr val="000000"/>
                </a:solidFill>
                <a:latin typeface="Arial" panose="020B0604020202020204" pitchFamily="34" charset="0"/>
                <a:ea typeface="맑은 고딕"/>
                <a:cs typeface="Arial" panose="020B0604020202020204" pitchFamily="34" charset="0"/>
              </a:rPr>
              <a:t>기능 보강 및 업무 분장 필요</a:t>
            </a:r>
            <a:r>
              <a:rPr lang="en-US" altLang="ko-KR" sz="900" dirty="0">
                <a:solidFill>
                  <a:srgbClr val="000000"/>
                </a:solidFill>
                <a:latin typeface="Arial" panose="020B0604020202020204" pitchFamily="34" charset="0"/>
                <a:ea typeface="맑은 고딕"/>
                <a:cs typeface="Arial" panose="020B0604020202020204" pitchFamily="34" charset="0"/>
              </a:rPr>
              <a:t>)</a:t>
            </a:r>
          </a:p>
        </p:txBody>
      </p:sp>
      <p:sp>
        <p:nvSpPr>
          <p:cNvPr id="31" name="TextBox 30">
            <a:extLst>
              <a:ext uri="{FF2B5EF4-FFF2-40B4-BE49-F238E27FC236}">
                <a16:creationId xmlns:a16="http://schemas.microsoft.com/office/drawing/2014/main" id="{A4CE8BAF-C540-4EBC-AE38-C698ADC373F5}"/>
              </a:ext>
            </a:extLst>
          </p:cNvPr>
          <p:cNvSpPr txBox="1"/>
          <p:nvPr/>
        </p:nvSpPr>
        <p:spPr>
          <a:xfrm>
            <a:off x="2071905" y="2377615"/>
            <a:ext cx="7130220" cy="569387"/>
          </a:xfrm>
          <a:prstGeom prst="rect">
            <a:avLst/>
          </a:prstGeom>
          <a:noFill/>
        </p:spPr>
        <p:txBody>
          <a:bodyPr wrap="square" lIns="0" tIns="0" rIns="0" bIns="0">
            <a:spAutoFit/>
          </a:bodyPr>
          <a:lstStyle/>
          <a:p>
            <a:pPr marL="108000" marR="0" lvl="2" algn="l" defTabSz="914400" rtl="0" eaLnBrk="1" fontAlgn="auto" latinLnBrk="1" hangingPunct="1">
              <a:lnSpc>
                <a:spcPct val="100000"/>
              </a:lnSpc>
              <a:spcBef>
                <a:spcPts val="600"/>
              </a:spcBef>
              <a:spcAft>
                <a:spcPts val="0"/>
              </a:spcAft>
              <a:buClr>
                <a:srgbClr val="00338D"/>
              </a:buClr>
              <a:buSzTx/>
              <a:tabLst/>
              <a:defRPr/>
            </a:pPr>
            <a:endPar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endParaRPr>
          </a:p>
          <a:p>
            <a:pPr marL="108000" marR="0" lvl="2" algn="l" defTabSz="914400" rtl="0" eaLnBrk="1" fontAlgn="auto" latinLnBrk="1" hangingPunct="1">
              <a:lnSpc>
                <a:spcPct val="100000"/>
              </a:lnSpc>
              <a:spcBef>
                <a:spcPts val="600"/>
              </a:spcBef>
              <a:spcAft>
                <a:spcPts val="0"/>
              </a:spcAft>
              <a:buClr>
                <a:srgbClr val="00338D"/>
              </a:buClr>
              <a:buSzTx/>
              <a:tabLst/>
              <a:defRPr/>
            </a:pP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rPr>
              <a:t>회계처리 이슈사항</a:t>
            </a:r>
            <a:endPar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endParaRPr>
          </a:p>
          <a:p>
            <a:pPr marL="279450" lvl="2" indent="-171450" latinLnBrk="1">
              <a:spcBef>
                <a:spcPts val="600"/>
              </a:spcBef>
              <a:buClr>
                <a:srgbClr val="00338D"/>
              </a:buClr>
              <a:buFont typeface="Arial" panose="020B0604020202020204" pitchFamily="34" charset="0"/>
              <a:buChar char="•"/>
              <a:defRPr/>
            </a:pPr>
            <a:r>
              <a:rPr lang="ko-KR" altLang="en-US" sz="900" dirty="0">
                <a:solidFill>
                  <a:srgbClr val="000000"/>
                </a:solidFill>
                <a:latin typeface="Arial" panose="020B0604020202020204" pitchFamily="34" charset="0"/>
                <a:ea typeface="맑은 고딕"/>
                <a:cs typeface="Arial" panose="020B0604020202020204" pitchFamily="34" charset="0"/>
              </a:rPr>
              <a:t>회사는 광고대행사로서 광고물 제작과 매체대행 용역을 수행하며</a:t>
            </a:r>
            <a:r>
              <a:rPr lang="en-US" altLang="ko-KR" sz="900" dirty="0">
                <a:solidFill>
                  <a:srgbClr val="000000"/>
                </a:solidFill>
                <a:latin typeface="Arial" panose="020B0604020202020204" pitchFamily="34" charset="0"/>
                <a:ea typeface="맑은 고딕"/>
                <a:cs typeface="Arial" panose="020B0604020202020204" pitchFamily="34" charset="0"/>
              </a:rPr>
              <a:t>, </a:t>
            </a:r>
            <a:r>
              <a:rPr lang="ko-KR" altLang="en-US" sz="900" dirty="0">
                <a:solidFill>
                  <a:srgbClr val="000000"/>
                </a:solidFill>
                <a:latin typeface="Arial" panose="020B0604020202020204" pitchFamily="34" charset="0"/>
                <a:ea typeface="맑은 고딕"/>
                <a:cs typeface="Arial" panose="020B0604020202020204" pitchFamily="34" charset="0"/>
              </a:rPr>
              <a:t>회계처리 과정에서 다음의 이슈사항이 발견됨</a:t>
            </a:r>
            <a:endParaRPr lang="en-US" altLang="ko-KR" sz="900" dirty="0">
              <a:solidFill>
                <a:srgbClr val="000000"/>
              </a:solidFill>
              <a:latin typeface="Arial" panose="020B0604020202020204" pitchFamily="34" charset="0"/>
              <a:ea typeface="맑은 고딕"/>
              <a:cs typeface="Arial" panose="020B0604020202020204" pitchFamily="34" charset="0"/>
            </a:endParaRPr>
          </a:p>
        </p:txBody>
      </p:sp>
      <p:sp>
        <p:nvSpPr>
          <p:cNvPr id="9" name="TextBox 8">
            <a:extLst>
              <a:ext uri="{FF2B5EF4-FFF2-40B4-BE49-F238E27FC236}">
                <a16:creationId xmlns:a16="http://schemas.microsoft.com/office/drawing/2014/main" id="{63BC2EC0-F64D-490F-99B9-5B450C41125B}"/>
              </a:ext>
            </a:extLst>
          </p:cNvPr>
          <p:cNvSpPr txBox="1"/>
          <p:nvPr/>
        </p:nvSpPr>
        <p:spPr>
          <a:xfrm>
            <a:off x="468001" y="4193247"/>
            <a:ext cx="1548582" cy="2062103"/>
          </a:xfrm>
          <a:prstGeom prst="rect">
            <a:avLst/>
          </a:prstGeom>
          <a:noFill/>
        </p:spPr>
        <p:txBody>
          <a:bodyPr wrap="square">
            <a:spAutoFit/>
          </a:bodyPr>
          <a:lstStyle/>
          <a:p>
            <a:pPr marL="0" lvl="2" indent="0" algn="just">
              <a:spcBef>
                <a:spcPts val="300"/>
              </a:spcBef>
              <a:buClr>
                <a:srgbClr val="00338D"/>
              </a:buClr>
              <a:buSzPct val="85000"/>
              <a:buNone/>
              <a:defRPr/>
            </a:pPr>
            <a:r>
              <a:rPr lang="en-US" altLang="ko-KR" sz="800" dirty="0">
                <a:latin typeface="맑은 고딕" panose="020B0503020000020004" pitchFamily="50" charset="-127"/>
                <a:ea typeface="맑은 고딕" panose="020B0503020000020004" pitchFamily="50" charset="-127"/>
              </a:rPr>
              <a:t>Note 1: </a:t>
            </a:r>
            <a:r>
              <a:rPr lang="ko-KR" altLang="en-US" sz="800" dirty="0">
                <a:latin typeface="맑은 고딕" panose="020B0503020000020004" pitchFamily="50" charset="-127"/>
                <a:ea typeface="맑은 고딕" panose="020B0503020000020004" pitchFamily="50" charset="-127"/>
              </a:rPr>
              <a:t>현재 각 계약 </a:t>
            </a:r>
            <a:r>
              <a:rPr lang="ko-KR" altLang="en-US" sz="800" dirty="0" err="1">
                <a:latin typeface="맑은 고딕" panose="020B0503020000020004" pitchFamily="50" charset="-127"/>
                <a:ea typeface="맑은 고딕" panose="020B0503020000020004" pitchFamily="50" charset="-127"/>
              </a:rPr>
              <a:t>건별</a:t>
            </a:r>
            <a:r>
              <a:rPr lang="ko-KR" altLang="en-US" sz="800" dirty="0">
                <a:latin typeface="맑은 고딕" panose="020B0503020000020004" pitchFamily="50" charset="-127"/>
                <a:ea typeface="맑은 고딕" panose="020B0503020000020004" pitchFamily="50" charset="-127"/>
              </a:rPr>
              <a:t> 실질</a:t>
            </a:r>
            <a:r>
              <a:rPr lang="en-US" altLang="ko-KR" sz="800" dirty="0">
                <a:latin typeface="맑은 고딕" panose="020B0503020000020004" pitchFamily="50" charset="-127"/>
                <a:ea typeface="맑은 고딕" panose="020B0503020000020004" pitchFamily="50" charset="-127"/>
              </a:rPr>
              <a:t>(</a:t>
            </a:r>
            <a:r>
              <a:rPr lang="ko-KR" altLang="en-US" sz="800" dirty="0">
                <a:latin typeface="맑은 고딕" panose="020B0503020000020004" pitchFamily="50" charset="-127"/>
                <a:ea typeface="맑은 고딕" panose="020B0503020000020004" pitchFamily="50" charset="-127"/>
              </a:rPr>
              <a:t>본인</a:t>
            </a:r>
            <a:r>
              <a:rPr lang="en-US" altLang="ko-KR" sz="800" dirty="0">
                <a:latin typeface="맑은 고딕" panose="020B0503020000020004" pitchFamily="50" charset="-127"/>
                <a:ea typeface="맑은 고딕" panose="020B0503020000020004" pitchFamily="50" charset="-127"/>
              </a:rPr>
              <a:t>/</a:t>
            </a:r>
            <a:r>
              <a:rPr lang="ko-KR" altLang="en-US" sz="800" dirty="0">
                <a:latin typeface="맑은 고딕" panose="020B0503020000020004" pitchFamily="50" charset="-127"/>
                <a:ea typeface="맑은 고딕" panose="020B0503020000020004" pitchFamily="50" charset="-127"/>
              </a:rPr>
              <a:t>대리인</a:t>
            </a:r>
            <a:r>
              <a:rPr lang="en-US" altLang="ko-KR" sz="800" dirty="0">
                <a:latin typeface="맑은 고딕" panose="020B0503020000020004" pitchFamily="50" charset="-127"/>
                <a:ea typeface="맑은 고딕" panose="020B0503020000020004" pitchFamily="50" charset="-127"/>
              </a:rPr>
              <a:t>)</a:t>
            </a:r>
            <a:r>
              <a:rPr lang="ko-KR" altLang="en-US" sz="800" dirty="0">
                <a:latin typeface="맑은 고딕" panose="020B0503020000020004" pitchFamily="50" charset="-127"/>
                <a:ea typeface="맑은 고딕" panose="020B0503020000020004" pitchFamily="50" charset="-127"/>
              </a:rPr>
              <a:t> 파악이 불가</a:t>
            </a:r>
            <a:r>
              <a:rPr lang="en-US" altLang="ko-KR" sz="800" dirty="0">
                <a:latin typeface="맑은 고딕" panose="020B0503020000020004" pitchFamily="50" charset="-127"/>
                <a:ea typeface="맑은 고딕" panose="020B0503020000020004" pitchFamily="50" charset="-127"/>
              </a:rPr>
              <a:t>, </a:t>
            </a:r>
            <a:r>
              <a:rPr lang="ko-KR" altLang="en-US" sz="800" dirty="0">
                <a:latin typeface="맑은 고딕" panose="020B0503020000020004" pitchFamily="50" charset="-127"/>
                <a:ea typeface="맑은 고딕" panose="020B0503020000020004" pitchFamily="50" charset="-127"/>
              </a:rPr>
              <a:t>일부 매체 대행 계약에서 제작 및 매체 매출의 정확한 구분이 되어 있지 않아 회사의 정확한 </a:t>
            </a:r>
            <a:r>
              <a:rPr lang="ko-KR" altLang="en-US" sz="800" dirty="0" err="1">
                <a:latin typeface="맑은 고딕" panose="020B0503020000020004" pitchFamily="50" charset="-127"/>
                <a:ea typeface="맑은 고딕" panose="020B0503020000020004" pitchFamily="50" charset="-127"/>
              </a:rPr>
              <a:t>순액</a:t>
            </a:r>
            <a:r>
              <a:rPr lang="ko-KR" altLang="en-US" sz="800" dirty="0">
                <a:latin typeface="맑은 고딕" panose="020B0503020000020004" pitchFamily="50" charset="-127"/>
                <a:ea typeface="맑은 고딕" panose="020B0503020000020004" pitchFamily="50" charset="-127"/>
              </a:rPr>
              <a:t> 기준 매출 </a:t>
            </a:r>
            <a:r>
              <a:rPr lang="en-US" altLang="ko-KR" sz="800" dirty="0">
                <a:latin typeface="맑은 고딕" panose="020B0503020000020004" pitchFamily="50" charset="-127"/>
                <a:ea typeface="맑은 고딕" panose="020B0503020000020004" pitchFamily="50" charset="-127"/>
              </a:rPr>
              <a:t>/ </a:t>
            </a:r>
            <a:r>
              <a:rPr lang="ko-KR" altLang="en-US" sz="800" dirty="0">
                <a:latin typeface="맑은 고딕" panose="020B0503020000020004" pitchFamily="50" charset="-127"/>
                <a:ea typeface="맑은 고딕" panose="020B0503020000020004" pitchFamily="50" charset="-127"/>
              </a:rPr>
              <a:t>매출원가 산정은 불가능하며</a:t>
            </a:r>
            <a:r>
              <a:rPr lang="en-US" altLang="ko-KR" sz="800" dirty="0">
                <a:latin typeface="맑은 고딕" panose="020B0503020000020004" pitchFamily="50" charset="-127"/>
                <a:ea typeface="맑은 고딕" panose="020B0503020000020004" pitchFamily="50" charset="-127"/>
              </a:rPr>
              <a:t>, </a:t>
            </a:r>
            <a:r>
              <a:rPr lang="ko-KR" altLang="en-US" sz="800" dirty="0">
                <a:latin typeface="맑은 고딕" panose="020B0503020000020004" pitchFamily="50" charset="-127"/>
                <a:ea typeface="맑은 고딕" panose="020B0503020000020004" pitchFamily="50" charset="-127"/>
              </a:rPr>
              <a:t>이러한 상황 하에서 </a:t>
            </a:r>
            <a:r>
              <a:rPr lang="en-US" altLang="ko-KR" sz="800" dirty="0">
                <a:latin typeface="맑은 고딕" panose="020B0503020000020004" pitchFamily="50" charset="-127"/>
                <a:ea typeface="맑은 고딕" panose="020B0503020000020004" pitchFamily="50" charset="-127"/>
              </a:rPr>
              <a:t>KPMG</a:t>
            </a:r>
            <a:r>
              <a:rPr lang="ko-KR" altLang="en-US" sz="800" dirty="0">
                <a:latin typeface="맑은 고딕" panose="020B0503020000020004" pitchFamily="50" charset="-127"/>
                <a:ea typeface="맑은 고딕" panose="020B0503020000020004" pitchFamily="50" charset="-127"/>
              </a:rPr>
              <a:t>가 산출한 </a:t>
            </a:r>
            <a:r>
              <a:rPr lang="ko-KR" altLang="en-US" sz="800" dirty="0" err="1">
                <a:latin typeface="맑은 고딕" panose="020B0503020000020004" pitchFamily="50" charset="-127"/>
                <a:ea typeface="맑은 고딕" panose="020B0503020000020004" pitchFamily="50" charset="-127"/>
              </a:rPr>
              <a:t>순액</a:t>
            </a:r>
            <a:r>
              <a:rPr lang="ko-KR" altLang="en-US" sz="800" dirty="0">
                <a:latin typeface="맑은 고딕" panose="020B0503020000020004" pitchFamily="50" charset="-127"/>
                <a:ea typeface="맑은 고딕" panose="020B0503020000020004" pitchFamily="50" charset="-127"/>
              </a:rPr>
              <a:t> 조정 금액은 현재 기준 회사 제시 자료 및 매각자문사</a:t>
            </a:r>
            <a:r>
              <a:rPr lang="en-US" altLang="ko-KR" sz="800" dirty="0">
                <a:latin typeface="맑은 고딕" panose="020B0503020000020004" pitchFamily="50" charset="-127"/>
                <a:ea typeface="맑은 고딕" panose="020B0503020000020004" pitchFamily="50" charset="-127"/>
              </a:rPr>
              <a:t>, </a:t>
            </a:r>
            <a:r>
              <a:rPr lang="ko-KR" altLang="en-US" sz="800" dirty="0">
                <a:latin typeface="맑은 고딕" panose="020B0503020000020004" pitchFamily="50" charset="-127"/>
                <a:ea typeface="맑은 고딕" panose="020B0503020000020004" pitchFamily="50" charset="-127"/>
              </a:rPr>
              <a:t>회사 인터뷰를 통해 세금계산서 발행 형태를 가정하여 추산한 금액으로 향후 감사 결과에 따른 금액과 차이가 있을 수 있음</a:t>
            </a:r>
            <a:endParaRPr lang="en-US" altLang="ko-KR" sz="8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434282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Group 3">
            <a:extLst>
              <a:ext uri="{FF2B5EF4-FFF2-40B4-BE49-F238E27FC236}">
                <a16:creationId xmlns:a16="http://schemas.microsoft.com/office/drawing/2014/main" id="{1467BF33-DF8B-4824-9975-24B655697CEA}"/>
              </a:ext>
            </a:extLst>
          </p:cNvPr>
          <p:cNvGraphicFramePr>
            <a:graphicFrameLocks noGrp="1"/>
          </p:cNvGraphicFramePr>
          <p:nvPr/>
        </p:nvGraphicFramePr>
        <p:xfrm>
          <a:off x="468001" y="1191600"/>
          <a:ext cx="9038334" cy="5056800"/>
        </p:xfrm>
        <a:graphic>
          <a:graphicData uri="http://schemas.openxmlformats.org/drawingml/2006/table">
            <a:tbl>
              <a:tblPr/>
              <a:tblGrid>
                <a:gridCol w="1557064">
                  <a:extLst>
                    <a:ext uri="{9D8B030D-6E8A-4147-A177-3AD203B41FA5}">
                      <a16:colId xmlns:a16="http://schemas.microsoft.com/office/drawing/2014/main" val="20000"/>
                    </a:ext>
                  </a:extLst>
                </a:gridCol>
                <a:gridCol w="7481270">
                  <a:extLst>
                    <a:ext uri="{9D8B030D-6E8A-4147-A177-3AD203B41FA5}">
                      <a16:colId xmlns:a16="http://schemas.microsoft.com/office/drawing/2014/main" val="20001"/>
                    </a:ext>
                  </a:extLst>
                </a:gridCol>
              </a:tblGrid>
              <a:tr h="262800">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lang="en-US" altLang="ko-KR" sz="1000" b="1" i="0" u="none" strike="noStrike" kern="1200" dirty="0">
                          <a:solidFill>
                            <a:schemeClr val="bg1"/>
                          </a:solidFill>
                          <a:effectLst/>
                          <a:latin typeface="Arial" panose="020B0604020202020204" pitchFamily="34" charset="0"/>
                          <a:ea typeface="+mn-ea"/>
                          <a:cs typeface="Arial" panose="020B0604020202020204" pitchFamily="34" charset="0"/>
                        </a:rPr>
                        <a:t>Topic</a:t>
                      </a:r>
                      <a:endPar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Details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9400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a:ln>
                            <a:noFill/>
                          </a:ln>
                          <a:solidFill>
                            <a:schemeClr val="tx1"/>
                          </a:solidFill>
                          <a:effectLst/>
                          <a:uLnTx/>
                          <a:uFillTx/>
                          <a:latin typeface="Arial" panose="020B0604020202020204" pitchFamily="34" charset="0"/>
                          <a:ea typeface="+mn-ea"/>
                          <a:cs typeface="Arial" panose="020B0604020202020204" pitchFamily="34" charset="0"/>
                        </a:rPr>
                        <a:t>IFRS Conversion</a:t>
                      </a:r>
                      <a:endPar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l" defTabSz="762000" rtl="0" eaLnBrk="1" fontAlgn="base" latinLnBrk="0" hangingPunct="1">
                        <a:lnSpc>
                          <a:spcPct val="100000"/>
                        </a:lnSpc>
                        <a:spcBef>
                          <a:spcPts val="600"/>
                        </a:spcBef>
                        <a:spcAft>
                          <a:spcPct val="0"/>
                        </a:spcAft>
                        <a:buClrTx/>
                        <a:buSzTx/>
                        <a:buFontTx/>
                        <a:buNone/>
                        <a:tabLst/>
                        <a:defRPr/>
                      </a:pPr>
                      <a:endPar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71450" indent="-171450" latinLnBrk="0">
                        <a:lnSpc>
                          <a:spcPts val="1300"/>
                        </a:lnSpc>
                        <a:spcAft>
                          <a:spcPts val="300"/>
                        </a:spcAft>
                        <a:buFont typeface="Arial" panose="020B0604020202020204" pitchFamily="34" charset="0"/>
                        <a:buChar char="•"/>
                      </a:pPr>
                      <a:r>
                        <a:rPr kumimoji="0" lang="ko-KR" altLang="en-US"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회사의 재무제표에서 </a:t>
                      </a:r>
                      <a:r>
                        <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IFRS Conversion</a:t>
                      </a:r>
                      <a:r>
                        <a:rPr kumimoji="0" lang="ko-KR" altLang="en-US"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시 영향이 있을 것으로 예상되는 항목은 아래와 같습니다</a:t>
                      </a:r>
                      <a:r>
                        <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a:t>
                      </a:r>
                    </a:p>
                    <a:p>
                      <a:pPr marL="171450" indent="-171450" latinLnBrk="0">
                        <a:lnSpc>
                          <a:spcPts val="1300"/>
                        </a:lnSpc>
                        <a:spcAft>
                          <a:spcPts val="300"/>
                        </a:spcAft>
                        <a:buFont typeface="Arial" panose="020B0604020202020204" pitchFamily="34" charset="0"/>
                        <a:buChar char="•"/>
                      </a:pPr>
                      <a:endParaRPr kumimoji="0" lang="en-US" altLang="ko-KR"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4" name="제목 2">
            <a:extLst>
              <a:ext uri="{FF2B5EF4-FFF2-40B4-BE49-F238E27FC236}">
                <a16:creationId xmlns:a16="http://schemas.microsoft.com/office/drawing/2014/main" id="{EC31AAB1-348F-4B38-BBAE-3ED466156B32}"/>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400" b="1" dirty="0">
                <a:solidFill>
                  <a:srgbClr val="00338D"/>
                </a:solidFill>
                <a:latin typeface="KPMG Extralight" panose="020B0303030202040204" pitchFamily="34" charset="0"/>
              </a:rPr>
              <a:t>Quality of Accounting (2/2)</a:t>
            </a:r>
            <a:endParaRPr lang="en-US" altLang="ko-KR" sz="4400" b="1" dirty="0">
              <a:solidFill>
                <a:srgbClr val="00338D"/>
              </a:solidFill>
              <a:highlight>
                <a:srgbClr val="FFFF00"/>
              </a:highlight>
              <a:latin typeface="KPMG Extralight" panose="020B0303030202040204" pitchFamily="34" charset="0"/>
            </a:endParaRPr>
          </a:p>
        </p:txBody>
      </p:sp>
      <p:sp>
        <p:nvSpPr>
          <p:cNvPr id="22" name="제목 2">
            <a:extLst>
              <a:ext uri="{FF2B5EF4-FFF2-40B4-BE49-F238E27FC236}">
                <a16:creationId xmlns:a16="http://schemas.microsoft.com/office/drawing/2014/main" id="{E1F11EDD-D3BC-476C-A751-8E80B7FF4C37}"/>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ea typeface="맑은 고딕" panose="020B0503020000020004" pitchFamily="50" charset="-127"/>
              </a:rPr>
              <a:t>Key Finding Summary</a:t>
            </a:r>
          </a:p>
        </p:txBody>
      </p:sp>
      <p:graphicFrame>
        <p:nvGraphicFramePr>
          <p:cNvPr id="26" name="표 25">
            <a:extLst>
              <a:ext uri="{FF2B5EF4-FFF2-40B4-BE49-F238E27FC236}">
                <a16:creationId xmlns:a16="http://schemas.microsoft.com/office/drawing/2014/main" id="{53537B33-8C66-485F-9D62-C8A567A0E562}"/>
              </a:ext>
            </a:extLst>
          </p:cNvPr>
          <p:cNvGraphicFramePr>
            <a:graphicFrameLocks noGrp="1"/>
          </p:cNvGraphicFramePr>
          <p:nvPr/>
        </p:nvGraphicFramePr>
        <p:xfrm>
          <a:off x="2219325" y="1846980"/>
          <a:ext cx="7074357" cy="4323958"/>
        </p:xfrm>
        <a:graphic>
          <a:graphicData uri="http://schemas.openxmlformats.org/drawingml/2006/table">
            <a:tbl>
              <a:tblPr/>
              <a:tblGrid>
                <a:gridCol w="752475">
                  <a:extLst>
                    <a:ext uri="{9D8B030D-6E8A-4147-A177-3AD203B41FA5}">
                      <a16:colId xmlns:a16="http://schemas.microsoft.com/office/drawing/2014/main" val="2104079626"/>
                    </a:ext>
                  </a:extLst>
                </a:gridCol>
                <a:gridCol w="784860">
                  <a:extLst>
                    <a:ext uri="{9D8B030D-6E8A-4147-A177-3AD203B41FA5}">
                      <a16:colId xmlns:a16="http://schemas.microsoft.com/office/drawing/2014/main" val="1991720269"/>
                    </a:ext>
                  </a:extLst>
                </a:gridCol>
                <a:gridCol w="1630680">
                  <a:extLst>
                    <a:ext uri="{9D8B030D-6E8A-4147-A177-3AD203B41FA5}">
                      <a16:colId xmlns:a16="http://schemas.microsoft.com/office/drawing/2014/main" val="2638911053"/>
                    </a:ext>
                  </a:extLst>
                </a:gridCol>
                <a:gridCol w="1424940">
                  <a:extLst>
                    <a:ext uri="{9D8B030D-6E8A-4147-A177-3AD203B41FA5}">
                      <a16:colId xmlns:a16="http://schemas.microsoft.com/office/drawing/2014/main" val="1588588202"/>
                    </a:ext>
                  </a:extLst>
                </a:gridCol>
                <a:gridCol w="1323737">
                  <a:extLst>
                    <a:ext uri="{9D8B030D-6E8A-4147-A177-3AD203B41FA5}">
                      <a16:colId xmlns:a16="http://schemas.microsoft.com/office/drawing/2014/main" val="2948285271"/>
                    </a:ext>
                  </a:extLst>
                </a:gridCol>
                <a:gridCol w="1157665">
                  <a:extLst>
                    <a:ext uri="{9D8B030D-6E8A-4147-A177-3AD203B41FA5}">
                      <a16:colId xmlns:a16="http://schemas.microsoft.com/office/drawing/2014/main" val="2385158198"/>
                    </a:ext>
                  </a:extLst>
                </a:gridCol>
              </a:tblGrid>
              <a:tr h="360000">
                <a:tc>
                  <a:txBody>
                    <a:bodyPr/>
                    <a:lstStyle/>
                    <a:p>
                      <a:pPr algn="ctr" rtl="0" fontAlgn="ctr"/>
                      <a:r>
                        <a:rPr lang="en-US" sz="900" b="1" i="0" u="none" strike="noStrike">
                          <a:solidFill>
                            <a:srgbClr val="FFFFFF"/>
                          </a:solidFill>
                          <a:effectLst/>
                          <a:latin typeface="+mj-ea"/>
                          <a:ea typeface="+mj-ea"/>
                          <a:cs typeface="Arial" panose="020B0604020202020204" pitchFamily="34" charset="0"/>
                        </a:rPr>
                        <a:t>Section</a:t>
                      </a:r>
                    </a:p>
                  </a:txBody>
                  <a:tcPr marL="36000" marR="36000" marT="0" marB="0" anchor="ctr">
                    <a:lnL w="9525"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900" b="1" i="0" u="none" strike="noStrike">
                          <a:solidFill>
                            <a:srgbClr val="FFFFFF"/>
                          </a:solidFill>
                          <a:effectLst/>
                          <a:latin typeface="+mj-ea"/>
                          <a:ea typeface="+mj-ea"/>
                          <a:cs typeface="Arial" panose="020B0604020202020204" pitchFamily="34" charset="0"/>
                        </a:rPr>
                        <a:t>계정과목</a:t>
                      </a:r>
                      <a:endParaRPr lang="en-US" sz="900" b="1" i="0" u="none" strike="noStrike">
                        <a:solidFill>
                          <a:srgbClr val="FFFFFF"/>
                        </a:solidFill>
                        <a:effectLst/>
                        <a:latin typeface="+mj-ea"/>
                        <a:ea typeface="+mj-ea"/>
                        <a:cs typeface="Arial" panose="020B0604020202020204" pitchFamily="34" charset="0"/>
                      </a:endParaRPr>
                    </a:p>
                  </a:txBody>
                  <a:tcPr marL="36000" marR="36000" marT="0" marB="0" anchor="ctr">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900" b="1" i="0" u="none" strike="noStrike">
                          <a:solidFill>
                            <a:srgbClr val="FFFFFF"/>
                          </a:solidFill>
                          <a:effectLst/>
                          <a:latin typeface="+mj-ea"/>
                          <a:ea typeface="+mj-ea"/>
                          <a:cs typeface="Arial" panose="020B0604020202020204" pitchFamily="34" charset="0"/>
                        </a:rPr>
                        <a:t>일반</a:t>
                      </a:r>
                      <a:r>
                        <a:rPr lang="en-US" altLang="ko-KR" sz="900" b="1" i="0" u="none" strike="noStrike">
                          <a:solidFill>
                            <a:srgbClr val="FFFFFF"/>
                          </a:solidFill>
                          <a:effectLst/>
                          <a:latin typeface="+mj-ea"/>
                          <a:ea typeface="+mj-ea"/>
                          <a:cs typeface="Arial" panose="020B0604020202020204" pitchFamily="34" charset="0"/>
                        </a:rPr>
                        <a:t>/</a:t>
                      </a:r>
                      <a:r>
                        <a:rPr lang="ko-KR" altLang="en-US" sz="900" b="1" i="0" u="none" strike="noStrike">
                          <a:solidFill>
                            <a:srgbClr val="FFFFFF"/>
                          </a:solidFill>
                          <a:effectLst/>
                          <a:latin typeface="+mj-ea"/>
                          <a:ea typeface="+mj-ea"/>
                          <a:cs typeface="Arial" panose="020B0604020202020204" pitchFamily="34" charset="0"/>
                        </a:rPr>
                        <a:t>중소기업회계기준</a:t>
                      </a:r>
                      <a:endParaRPr lang="en-US" altLang="ko-KR" sz="900" b="1" i="0" u="none" strike="noStrike">
                        <a:solidFill>
                          <a:srgbClr val="FFFFFF"/>
                        </a:solidFill>
                        <a:effectLst/>
                        <a:latin typeface="+mj-ea"/>
                        <a:ea typeface="+mj-ea"/>
                        <a:cs typeface="Arial" panose="020B0604020202020204" pitchFamily="34" charset="0"/>
                      </a:endParaRPr>
                    </a:p>
                    <a:p>
                      <a:pPr algn="ctr" rtl="0" fontAlgn="ctr"/>
                      <a:r>
                        <a:rPr lang="en-US" sz="900" b="1" i="0" u="none" strike="noStrike">
                          <a:solidFill>
                            <a:srgbClr val="FFFFFF"/>
                          </a:solidFill>
                          <a:effectLst/>
                          <a:latin typeface="+mj-ea"/>
                          <a:ea typeface="+mj-ea"/>
                          <a:cs typeface="Arial" panose="020B0604020202020204" pitchFamily="34" charset="0"/>
                        </a:rPr>
                        <a:t>(As-Is)</a:t>
                      </a:r>
                    </a:p>
                  </a:txBody>
                  <a:tcPr marL="36000" marR="36000" marT="0" marB="0" anchor="ctr">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900" b="1" i="0" u="none" strike="noStrike">
                          <a:solidFill>
                            <a:srgbClr val="FFFFFF"/>
                          </a:solidFill>
                          <a:effectLst/>
                          <a:latin typeface="+mj-ea"/>
                          <a:ea typeface="+mj-ea"/>
                          <a:cs typeface="Arial" panose="020B0604020202020204" pitchFamily="34" charset="0"/>
                        </a:rPr>
                        <a:t>K-IFRS</a:t>
                      </a:r>
                    </a:p>
                    <a:p>
                      <a:pPr algn="ctr" rtl="0" fontAlgn="ctr"/>
                      <a:r>
                        <a:rPr lang="en-US" sz="900" b="1" i="0" u="none" strike="noStrike">
                          <a:solidFill>
                            <a:srgbClr val="FFFFFF"/>
                          </a:solidFill>
                          <a:effectLst/>
                          <a:latin typeface="+mj-ea"/>
                          <a:ea typeface="+mj-ea"/>
                          <a:cs typeface="Arial" panose="020B0604020202020204" pitchFamily="34" charset="0"/>
                        </a:rPr>
                        <a:t>(To-Be)</a:t>
                      </a:r>
                    </a:p>
                  </a:txBody>
                  <a:tcPr marL="36000" marR="36000" marT="0" marB="0" anchor="ctr">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900" b="1" i="0" u="none" strike="noStrike">
                          <a:solidFill>
                            <a:srgbClr val="FFFFFF"/>
                          </a:solidFill>
                          <a:effectLst/>
                          <a:latin typeface="+mj-ea"/>
                          <a:ea typeface="+mj-ea"/>
                          <a:cs typeface="Arial" panose="020B0604020202020204" pitchFamily="34" charset="0"/>
                        </a:rPr>
                        <a:t>Expected Conversion</a:t>
                      </a:r>
                    </a:p>
                    <a:p>
                      <a:pPr algn="ctr" rtl="0" fontAlgn="ctr"/>
                      <a:r>
                        <a:rPr lang="en-US" sz="900" b="1" i="0" u="none" strike="noStrike">
                          <a:solidFill>
                            <a:srgbClr val="FFFFFF"/>
                          </a:solidFill>
                          <a:effectLst/>
                          <a:latin typeface="+mj-ea"/>
                          <a:ea typeface="+mj-ea"/>
                          <a:cs typeface="Arial" panose="020B0604020202020204" pitchFamily="34" charset="0"/>
                        </a:rPr>
                        <a:t>Effects</a:t>
                      </a:r>
                    </a:p>
                  </a:txBody>
                  <a:tcPr marL="36000" marR="36000" marT="0" marB="0" anchor="ctr">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900" b="1" i="0" u="none" strike="noStrike">
                          <a:solidFill>
                            <a:srgbClr val="FFFFFF"/>
                          </a:solidFill>
                          <a:effectLst/>
                          <a:latin typeface="+mj-ea"/>
                          <a:ea typeface="+mj-ea"/>
                          <a:cs typeface="Arial" panose="020B0604020202020204" pitchFamily="34" charset="0"/>
                        </a:rPr>
                        <a:t>비고</a:t>
                      </a:r>
                      <a:endParaRPr lang="en-US" sz="900" b="1" i="0" u="none" strike="noStrike">
                        <a:solidFill>
                          <a:srgbClr val="FFFFFF"/>
                        </a:solidFill>
                        <a:effectLst/>
                        <a:latin typeface="+mj-ea"/>
                        <a:ea typeface="+mj-ea"/>
                        <a:cs typeface="Arial" panose="020B0604020202020204" pitchFamily="34" charset="0"/>
                      </a:endParaRPr>
                    </a:p>
                  </a:txBody>
                  <a:tcPr marL="36000" marR="36000" marT="0" marB="0" anchor="ctr">
                    <a:lnL w="12700"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716321954"/>
                  </a:ext>
                </a:extLst>
              </a:tr>
              <a:tr h="864000">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b="1" i="0" u="none" strike="noStrike" kern="1200">
                          <a:solidFill>
                            <a:schemeClr val="tx1"/>
                          </a:solidFill>
                          <a:effectLst/>
                          <a:latin typeface="+mj-ea"/>
                          <a:ea typeface="+mj-ea"/>
                          <a:cs typeface="Arial" panose="020B0604020202020204" pitchFamily="34" charset="0"/>
                        </a:rPr>
                        <a:t>대손충당금</a:t>
                      </a:r>
                    </a:p>
                  </a:txBody>
                  <a:tcPr marL="36000" marR="36000" marT="0" marB="0" anchor="ctr">
                    <a:lnL w="9525"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0" marR="0" lvl="0" indent="0" algn="ctr" defTabSz="914400" rtl="0" eaLnBrk="1" fontAlgn="ctr" latinLnBrk="1" hangingPunct="1">
                        <a:lnSpc>
                          <a:spcPct val="100000"/>
                        </a:lnSpc>
                        <a:spcBef>
                          <a:spcPts val="300"/>
                        </a:spcBef>
                        <a:spcAft>
                          <a:spcPts val="0"/>
                        </a:spcAft>
                        <a:buClrTx/>
                        <a:buSzTx/>
                        <a:buFont typeface="Arial" panose="020B0604020202020204" pitchFamily="34" charset="0"/>
                        <a:buNone/>
                        <a:tabLst/>
                        <a:defRPr/>
                      </a:pPr>
                      <a:r>
                        <a:rPr lang="ko-KR" altLang="en-US" sz="800" b="0" i="0" u="none" strike="noStrike" kern="1200">
                          <a:solidFill>
                            <a:schemeClr val="tx1"/>
                          </a:solidFill>
                          <a:effectLst/>
                          <a:latin typeface="+mj-ea"/>
                          <a:ea typeface="+mj-ea"/>
                          <a:cs typeface="Arial" panose="020B0604020202020204" pitchFamily="34" charset="0"/>
                        </a:rPr>
                        <a:t>대손충당금</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180000" marR="0" lvl="0" indent="-171450" algn="l" defTabSz="914400" rtl="0" eaLnBrk="1" fontAlgn="ctr" latinLnBrk="1" hangingPunct="1">
                        <a:lnSpc>
                          <a:spcPct val="100000"/>
                        </a:lnSpc>
                        <a:spcBef>
                          <a:spcPts val="300"/>
                        </a:spcBef>
                        <a:spcAft>
                          <a:spcPts val="0"/>
                        </a:spcAft>
                        <a:buClrTx/>
                        <a:buSzTx/>
                        <a:buFont typeface="Arial" panose="020B0604020202020204" pitchFamily="34" charset="0"/>
                        <a:buChar char="•"/>
                        <a:tabLst/>
                        <a:defRPr/>
                      </a:pPr>
                      <a:r>
                        <a:rPr lang="ko-KR" altLang="en-US" sz="800" b="0" i="0" u="none" strike="noStrike" kern="1200">
                          <a:solidFill>
                            <a:schemeClr val="tx1"/>
                          </a:solidFill>
                          <a:effectLst/>
                          <a:latin typeface="+mj-ea"/>
                          <a:ea typeface="+mj-ea"/>
                          <a:cs typeface="Arial" panose="020B0604020202020204" pitchFamily="34" charset="0"/>
                        </a:rPr>
                        <a:t>합리적</a:t>
                      </a:r>
                      <a:r>
                        <a:rPr lang="en-US" altLang="ko-KR" sz="800" b="0" i="0" u="none" strike="noStrike" kern="1200">
                          <a:solidFill>
                            <a:schemeClr val="tx1"/>
                          </a:solidFill>
                          <a:effectLst/>
                          <a:latin typeface="+mj-ea"/>
                          <a:ea typeface="+mj-ea"/>
                          <a:cs typeface="Arial" panose="020B0604020202020204" pitchFamily="34" charset="0"/>
                        </a:rPr>
                        <a:t>/</a:t>
                      </a:r>
                      <a:r>
                        <a:rPr lang="ko-KR" altLang="en-US" sz="800" b="0" i="0" u="none" strike="noStrike" kern="1200">
                          <a:solidFill>
                            <a:schemeClr val="tx1"/>
                          </a:solidFill>
                          <a:effectLst/>
                          <a:latin typeface="+mj-ea"/>
                          <a:ea typeface="+mj-ea"/>
                          <a:cs typeface="Arial" panose="020B0604020202020204" pitchFamily="34" charset="0"/>
                        </a:rPr>
                        <a:t>객관적 기준에 따라 산정</a:t>
                      </a:r>
                      <a:endParaRPr lang="en-US" altLang="ko-KR" sz="800" b="0" i="0" u="none" strike="noStrike" kern="1200">
                        <a:solidFill>
                          <a:schemeClr val="tx1"/>
                        </a:solidFill>
                        <a:effectLst/>
                        <a:latin typeface="+mj-ea"/>
                        <a:ea typeface="+mj-ea"/>
                        <a:cs typeface="Arial" panose="020B0604020202020204" pitchFamily="34" charset="0"/>
                      </a:endParaRPr>
                    </a:p>
                    <a:p>
                      <a:pPr marL="180000" marR="0" lvl="0" indent="-171450" algn="l" defTabSz="914400" rtl="0" eaLnBrk="1" fontAlgn="ctr" latinLnBrk="1" hangingPunct="1">
                        <a:lnSpc>
                          <a:spcPct val="100000"/>
                        </a:lnSpc>
                        <a:spcBef>
                          <a:spcPts val="300"/>
                        </a:spcBef>
                        <a:spcAft>
                          <a:spcPts val="0"/>
                        </a:spcAft>
                        <a:buClrTx/>
                        <a:buSzTx/>
                        <a:buFont typeface="Arial" panose="020B0604020202020204" pitchFamily="34" charset="0"/>
                        <a:buChar char="•"/>
                        <a:tabLst/>
                        <a:defRPr/>
                      </a:pPr>
                      <a:r>
                        <a:rPr lang="ko-KR" altLang="en-US" sz="800" b="0" i="0" u="none" strike="noStrike" kern="1200">
                          <a:solidFill>
                            <a:schemeClr val="tx1"/>
                          </a:solidFill>
                          <a:effectLst/>
                          <a:latin typeface="+mj-ea"/>
                          <a:ea typeface="+mj-ea"/>
                          <a:cs typeface="Arial" panose="020B0604020202020204" pitchFamily="34" charset="0"/>
                        </a:rPr>
                        <a:t>회사는 </a:t>
                      </a:r>
                      <a:r>
                        <a:rPr lang="en-US" altLang="ko-KR" sz="800" b="0" i="0" u="none" strike="noStrike" kern="1200">
                          <a:solidFill>
                            <a:schemeClr val="tx1"/>
                          </a:solidFill>
                          <a:effectLst/>
                          <a:latin typeface="+mj-ea"/>
                          <a:ea typeface="+mj-ea"/>
                          <a:cs typeface="Arial" panose="020B0604020202020204" pitchFamily="34" charset="0"/>
                        </a:rPr>
                        <a:t>5</a:t>
                      </a:r>
                      <a:r>
                        <a:rPr lang="ko-KR" altLang="en-US" sz="800" b="0" i="0" u="none" strike="noStrike" kern="1200">
                          <a:solidFill>
                            <a:schemeClr val="tx1"/>
                          </a:solidFill>
                          <a:effectLst/>
                          <a:latin typeface="+mj-ea"/>
                          <a:ea typeface="+mj-ea"/>
                          <a:cs typeface="Arial" panose="020B0604020202020204" pitchFamily="34" charset="0"/>
                        </a:rPr>
                        <a:t>백만원 수준의 충당금 규모를 유지하고 있으며</a:t>
                      </a:r>
                      <a:r>
                        <a:rPr lang="en-US" altLang="ko-KR" sz="800" b="0" i="0" u="none" strike="noStrike" kern="1200">
                          <a:solidFill>
                            <a:schemeClr val="tx1"/>
                          </a:solidFill>
                          <a:effectLst/>
                          <a:latin typeface="+mj-ea"/>
                          <a:ea typeface="+mj-ea"/>
                          <a:cs typeface="Arial" panose="020B0604020202020204" pitchFamily="34" charset="0"/>
                        </a:rPr>
                        <a:t>, 2018</a:t>
                      </a:r>
                      <a:r>
                        <a:rPr lang="ko-KR" altLang="en-US" sz="800" b="0" i="0" u="none" strike="noStrike" kern="1200">
                          <a:solidFill>
                            <a:schemeClr val="tx1"/>
                          </a:solidFill>
                          <a:effectLst/>
                          <a:latin typeface="+mj-ea"/>
                          <a:ea typeface="+mj-ea"/>
                          <a:cs typeface="Arial" panose="020B0604020202020204" pitchFamily="34" charset="0"/>
                        </a:rPr>
                        <a:t>년 이후 추가 설정 내역 없음</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180000" marR="0" lvl="0" indent="-171450" algn="l" defTabSz="914400" rtl="0" eaLnBrk="1" fontAlgn="ctr" latinLnBrk="1" hangingPunct="1">
                        <a:lnSpc>
                          <a:spcPct val="100000"/>
                        </a:lnSpc>
                        <a:spcBef>
                          <a:spcPts val="300"/>
                        </a:spcBef>
                        <a:spcAft>
                          <a:spcPts val="0"/>
                        </a:spcAft>
                        <a:buClrTx/>
                        <a:buSzTx/>
                        <a:buFont typeface="Arial" panose="020B0604020202020204" pitchFamily="34" charset="0"/>
                        <a:buChar char="•"/>
                        <a:tabLst/>
                        <a:defRPr/>
                      </a:pPr>
                      <a:r>
                        <a:rPr lang="en-US" altLang="ko-KR" sz="800" b="0" i="0" u="none" strike="noStrike" kern="1200">
                          <a:solidFill>
                            <a:schemeClr val="tx1"/>
                          </a:solidFill>
                          <a:effectLst/>
                          <a:latin typeface="+mj-ea"/>
                          <a:ea typeface="+mj-ea"/>
                          <a:cs typeface="Arial" panose="020B0604020202020204" pitchFamily="34" charset="0"/>
                        </a:rPr>
                        <a:t>IFRS 9 </a:t>
                      </a:r>
                      <a:r>
                        <a:rPr lang="ko-KR" altLang="en-US" sz="800" b="0" i="0" u="none" strike="noStrike" kern="1200">
                          <a:solidFill>
                            <a:schemeClr val="tx1"/>
                          </a:solidFill>
                          <a:effectLst/>
                          <a:latin typeface="+mj-ea"/>
                          <a:ea typeface="+mj-ea"/>
                          <a:cs typeface="Arial" panose="020B0604020202020204" pitchFamily="34" charset="0"/>
                        </a:rPr>
                        <a:t>기대손실모형에 의하여 대손충당금 인식</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171450" indent="-171450" algn="l" rtl="0" fontAlgn="ctr">
                        <a:spcBef>
                          <a:spcPts val="300"/>
                        </a:spcBef>
                        <a:buFont typeface="Arial" panose="020B0604020202020204" pitchFamily="34" charset="0"/>
                        <a:buChar char="•"/>
                      </a:pPr>
                      <a:r>
                        <a:rPr lang="en-US" altLang="ko-KR" sz="800" b="0" i="0" u="none" strike="noStrike" dirty="0">
                          <a:solidFill>
                            <a:srgbClr val="000000"/>
                          </a:solidFill>
                          <a:effectLst/>
                          <a:latin typeface="+mj-ea"/>
                          <a:ea typeface="+mj-ea"/>
                          <a:cs typeface="Arial" panose="020B0604020202020204" pitchFamily="34" charset="0"/>
                        </a:rPr>
                        <a:t>EBIT &amp; NI: Unpredictable</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171450" indent="-171450" algn="l" rtl="0" fontAlgn="ctr">
                        <a:spcBef>
                          <a:spcPts val="300"/>
                        </a:spcBef>
                        <a:buFont typeface="Arial" panose="020B0604020202020204" pitchFamily="34" charset="0"/>
                        <a:buChar char="•"/>
                      </a:pPr>
                      <a:r>
                        <a:rPr lang="ko-KR" altLang="en-US" sz="800" b="0" i="0" u="none" strike="noStrike">
                          <a:solidFill>
                            <a:srgbClr val="000000"/>
                          </a:solidFill>
                          <a:effectLst/>
                          <a:latin typeface="+mj-ea"/>
                          <a:ea typeface="+mj-ea"/>
                          <a:cs typeface="Arial" panose="020B0604020202020204" pitchFamily="34" charset="0"/>
                        </a:rPr>
                        <a:t>인터뷰에 따르면 과거기간 대손 발생한 바 없음</a:t>
                      </a:r>
                      <a:endParaRPr lang="en-US" altLang="ko-KR" sz="800" b="0" i="0" u="none" strike="noStrike">
                        <a:solidFill>
                          <a:srgbClr val="000000"/>
                        </a:solidFill>
                        <a:effectLst/>
                        <a:latin typeface="+mj-ea"/>
                        <a:ea typeface="+mj-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759464007"/>
                  </a:ext>
                </a:extLst>
              </a:tr>
              <a:tr h="548407">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b="1" i="0" u="none" strike="noStrike" kern="1200">
                          <a:solidFill>
                            <a:schemeClr val="tx1"/>
                          </a:solidFill>
                          <a:effectLst/>
                          <a:latin typeface="+mj-ea"/>
                          <a:ea typeface="+mj-ea"/>
                          <a:cs typeface="Arial" panose="020B0604020202020204" pitchFamily="34" charset="0"/>
                        </a:rPr>
                        <a:t>유형자산</a:t>
                      </a:r>
                    </a:p>
                  </a:txBody>
                  <a:tcPr marL="36000" marR="36000" marT="0" marB="0" anchor="ctr">
                    <a:lnL w="9525"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0" marR="0" lvl="0" indent="0" algn="ctr" defTabSz="914400" rtl="0" eaLnBrk="1" fontAlgn="ctr" latinLnBrk="1" hangingPunct="1">
                        <a:lnSpc>
                          <a:spcPct val="100000"/>
                        </a:lnSpc>
                        <a:spcBef>
                          <a:spcPts val="300"/>
                        </a:spcBef>
                        <a:spcAft>
                          <a:spcPts val="0"/>
                        </a:spcAft>
                        <a:buClrTx/>
                        <a:buSzTx/>
                        <a:buFont typeface="Arial" panose="020B0604020202020204" pitchFamily="34" charset="0"/>
                        <a:buNone/>
                        <a:tabLst/>
                        <a:defRPr/>
                      </a:pPr>
                      <a:r>
                        <a:rPr lang="ko-KR" altLang="en-US" sz="800" b="0" i="0" u="none" strike="noStrike" kern="1200">
                          <a:solidFill>
                            <a:schemeClr val="tx1"/>
                          </a:solidFill>
                          <a:effectLst/>
                          <a:latin typeface="+mj-ea"/>
                          <a:ea typeface="+mj-ea"/>
                          <a:cs typeface="Arial" panose="020B0604020202020204" pitchFamily="34" charset="0"/>
                        </a:rPr>
                        <a:t>감가상각비</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180000" marR="0" lvl="0" indent="-171450" algn="l" defTabSz="914400" rtl="0" eaLnBrk="1" fontAlgn="ctr" latinLnBrk="1" hangingPunct="1">
                        <a:lnSpc>
                          <a:spcPct val="100000"/>
                        </a:lnSpc>
                        <a:spcBef>
                          <a:spcPts val="300"/>
                        </a:spcBef>
                        <a:spcAft>
                          <a:spcPts val="0"/>
                        </a:spcAft>
                        <a:buClrTx/>
                        <a:buSzTx/>
                        <a:buFont typeface="Arial" panose="020B0604020202020204" pitchFamily="34" charset="0"/>
                        <a:buChar char="•"/>
                        <a:tabLst/>
                        <a:defRPr/>
                      </a:pPr>
                      <a:r>
                        <a:rPr lang="ko-KR" altLang="en-US" sz="800" b="0" i="0" u="none" strike="noStrike" kern="1200">
                          <a:solidFill>
                            <a:schemeClr val="tx1"/>
                          </a:solidFill>
                          <a:effectLst/>
                          <a:latin typeface="+mj-ea"/>
                          <a:ea typeface="+mj-ea"/>
                          <a:cs typeface="Arial" panose="020B0604020202020204" pitchFamily="34" charset="0"/>
                        </a:rPr>
                        <a:t>유형자산을 정률법으로 상각하고 있음</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180000" indent="-171450" algn="l" fontAlgn="ctr">
                        <a:buFont typeface="Arial" panose="020B0604020202020204" pitchFamily="34" charset="0"/>
                        <a:buChar char="•"/>
                      </a:pPr>
                      <a:r>
                        <a:rPr lang="ko-KR" altLang="en-US" sz="800" b="0" i="0" u="none" strike="noStrike" kern="1200">
                          <a:solidFill>
                            <a:schemeClr val="tx1"/>
                          </a:solidFill>
                          <a:effectLst/>
                          <a:latin typeface="+mj-ea"/>
                          <a:ea typeface="+mj-ea"/>
                          <a:cs typeface="Arial" panose="020B0604020202020204" pitchFamily="34" charset="0"/>
                        </a:rPr>
                        <a:t>정액법으로 변경필요</a:t>
                      </a:r>
                      <a:r>
                        <a:rPr lang="en-US" altLang="ko-KR" sz="800" b="0" i="0" u="none" strike="noStrike" kern="1200">
                          <a:solidFill>
                            <a:schemeClr val="tx1"/>
                          </a:solidFill>
                          <a:effectLst/>
                          <a:latin typeface="+mj-ea"/>
                          <a:ea typeface="+mj-ea"/>
                          <a:cs typeface="Arial" panose="020B0604020202020204" pitchFamily="34" charset="0"/>
                        </a:rPr>
                        <a:t>(</a:t>
                      </a:r>
                      <a:r>
                        <a:rPr lang="ko-KR" altLang="en-US" sz="800" b="0" i="0" u="none" strike="noStrike" kern="1200">
                          <a:solidFill>
                            <a:schemeClr val="tx1"/>
                          </a:solidFill>
                          <a:effectLst/>
                          <a:latin typeface="+mj-ea"/>
                          <a:ea typeface="+mj-ea"/>
                          <a:cs typeface="Arial" panose="020B0604020202020204" pitchFamily="34" charset="0"/>
                        </a:rPr>
                        <a:t>회계추정의 변경</a:t>
                      </a:r>
                      <a:r>
                        <a:rPr lang="en-US" altLang="ko-KR" sz="800" b="0" i="0" u="none" strike="noStrike" kern="1200">
                          <a:solidFill>
                            <a:schemeClr val="tx1"/>
                          </a:solidFill>
                          <a:effectLst/>
                          <a:latin typeface="+mj-ea"/>
                          <a:ea typeface="+mj-ea"/>
                          <a:cs typeface="Arial" panose="020B0604020202020204" pitchFamily="34" charset="0"/>
                        </a:rPr>
                        <a:t>)</a:t>
                      </a:r>
                    </a:p>
                    <a:p>
                      <a:pPr marL="180000" indent="-171450" algn="l" fontAlgn="ctr">
                        <a:buFont typeface="Arial" panose="020B0604020202020204" pitchFamily="34" charset="0"/>
                        <a:buChar char="•"/>
                      </a:pPr>
                      <a:r>
                        <a:rPr lang="ko-KR" altLang="en-US" sz="800" b="0" i="0" u="none" strike="noStrike" kern="1200">
                          <a:solidFill>
                            <a:schemeClr val="tx1"/>
                          </a:solidFill>
                          <a:effectLst/>
                          <a:latin typeface="+mj-ea"/>
                          <a:ea typeface="+mj-ea"/>
                          <a:cs typeface="Arial" panose="020B0604020202020204" pitchFamily="34" charset="0"/>
                        </a:rPr>
                        <a:t>정률법</a:t>
                      </a:r>
                      <a:r>
                        <a:rPr lang="ko-KR" altLang="en-US" sz="800" b="0" i="0" u="none" strike="noStrike" kern="1200" baseline="0">
                          <a:solidFill>
                            <a:schemeClr val="tx1"/>
                          </a:solidFill>
                          <a:effectLst/>
                          <a:latin typeface="+mj-ea"/>
                          <a:ea typeface="+mj-ea"/>
                          <a:cs typeface="Arial" panose="020B0604020202020204" pitchFamily="34" charset="0"/>
                        </a:rPr>
                        <a:t> 사용시 상각방법에 대한 입증필요</a:t>
                      </a:r>
                      <a:endParaRPr lang="ko-KR" altLang="en-US" sz="800" b="0" i="0" u="none" strike="noStrike" kern="1200">
                        <a:solidFill>
                          <a:schemeClr val="tx1"/>
                        </a:solidFill>
                        <a:effectLst/>
                        <a:latin typeface="+mj-ea"/>
                        <a:ea typeface="+mj-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171450" indent="-171450" algn="l" rtl="0" fontAlgn="ctr">
                        <a:spcBef>
                          <a:spcPts val="300"/>
                        </a:spcBef>
                        <a:buFont typeface="Arial" panose="020B0604020202020204" pitchFamily="34" charset="0"/>
                        <a:buChar char="•"/>
                      </a:pPr>
                      <a:r>
                        <a:rPr lang="en-US" altLang="ko-KR" sz="800" b="0" i="0" u="none" strike="noStrike">
                          <a:solidFill>
                            <a:srgbClr val="000000"/>
                          </a:solidFill>
                          <a:effectLst/>
                          <a:latin typeface="+mj-ea"/>
                          <a:ea typeface="+mj-ea"/>
                          <a:cs typeface="Arial" panose="020B0604020202020204" pitchFamily="34" charset="0"/>
                        </a:rPr>
                        <a:t>EBITDA: n/a</a:t>
                      </a:r>
                    </a:p>
                    <a:p>
                      <a:pPr marL="171450" marR="0" lvl="0" indent="-171450" algn="l" defTabSz="914400" rtl="0" eaLnBrk="1" fontAlgn="ctr" latinLnBrk="1" hangingPunct="1">
                        <a:lnSpc>
                          <a:spcPct val="100000"/>
                        </a:lnSpc>
                        <a:spcBef>
                          <a:spcPts val="300"/>
                        </a:spcBef>
                        <a:spcAft>
                          <a:spcPts val="0"/>
                        </a:spcAft>
                        <a:buClrTx/>
                        <a:buSzTx/>
                        <a:buFont typeface="Arial" panose="020B0604020202020204" pitchFamily="34" charset="0"/>
                        <a:buChar char="•"/>
                        <a:tabLst/>
                        <a:defRPr/>
                      </a:pPr>
                      <a:r>
                        <a:rPr lang="en-US" altLang="ko-KR" sz="800" b="0" i="0" u="none" strike="noStrike" kern="1200">
                          <a:solidFill>
                            <a:srgbClr val="000000"/>
                          </a:solidFill>
                          <a:effectLst/>
                          <a:latin typeface="+mj-ea"/>
                          <a:ea typeface="+mj-ea"/>
                          <a:cs typeface="Arial" panose="020B0604020202020204" pitchFamily="34" charset="0"/>
                        </a:rPr>
                        <a:t>EBIT: (+) Effect</a:t>
                      </a:r>
                    </a:p>
                    <a:p>
                      <a:pPr marL="171450" indent="-171450" algn="l" rtl="0" fontAlgn="ctr">
                        <a:spcBef>
                          <a:spcPts val="300"/>
                        </a:spcBef>
                        <a:buFont typeface="Arial" panose="020B0604020202020204" pitchFamily="34" charset="0"/>
                        <a:buChar char="•"/>
                      </a:pPr>
                      <a:r>
                        <a:rPr lang="en-US" altLang="ko-KR" sz="800" b="0" i="0" u="none" strike="noStrike">
                          <a:solidFill>
                            <a:srgbClr val="000000"/>
                          </a:solidFill>
                          <a:effectLst/>
                          <a:latin typeface="+mj-ea"/>
                          <a:ea typeface="+mj-ea"/>
                          <a:cs typeface="Arial" panose="020B0604020202020204" pitchFamily="34" charset="0"/>
                        </a:rPr>
                        <a:t>NI: (+) Effect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0" indent="0" algn="l" rtl="0" fontAlgn="ctr">
                        <a:spcBef>
                          <a:spcPts val="300"/>
                        </a:spcBef>
                        <a:buFont typeface="Arial" panose="020B0604020202020204" pitchFamily="34" charset="0"/>
                        <a:buNone/>
                      </a:pPr>
                      <a:endParaRPr lang="en-US" altLang="ko-KR" sz="800" b="0" i="0" u="none" strike="noStrike">
                        <a:solidFill>
                          <a:srgbClr val="FF0000"/>
                        </a:solidFill>
                        <a:effectLst/>
                        <a:latin typeface="+mj-ea"/>
                        <a:ea typeface="+mj-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267479918"/>
                  </a:ext>
                </a:extLst>
              </a:tr>
              <a:tr h="767871">
                <a:tc>
                  <a:txBody>
                    <a:bodyPr/>
                    <a:lstStyle/>
                    <a:p>
                      <a:pPr algn="ctr" rtl="0" fontAlgn="ctr"/>
                      <a:r>
                        <a:rPr lang="ko-KR" altLang="en-US" sz="800" b="1" i="0" u="none" strike="noStrike">
                          <a:solidFill>
                            <a:srgbClr val="000000"/>
                          </a:solidFill>
                          <a:effectLst/>
                          <a:latin typeface="+mj-ea"/>
                          <a:ea typeface="+mj-ea"/>
                          <a:cs typeface="Arial" panose="020B0604020202020204" pitchFamily="34" charset="0"/>
                        </a:rPr>
                        <a:t>종업원급여</a:t>
                      </a:r>
                    </a:p>
                  </a:txBody>
                  <a:tcPr marL="36000" marR="36000" marT="0" marB="0" anchor="ctr">
                    <a:lnL w="9525"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0" indent="0" algn="ctr" rtl="0" fontAlgn="ctr">
                        <a:spcBef>
                          <a:spcPts val="300"/>
                        </a:spcBef>
                        <a:buFont typeface="Arial" panose="020B0604020202020204" pitchFamily="34" charset="0"/>
                        <a:buNone/>
                      </a:pPr>
                      <a:r>
                        <a:rPr lang="ko-KR" altLang="en-US" sz="800" b="0" i="0" u="none" strike="noStrike">
                          <a:solidFill>
                            <a:srgbClr val="000000"/>
                          </a:solidFill>
                          <a:effectLst/>
                          <a:latin typeface="+mj-ea"/>
                          <a:ea typeface="+mj-ea"/>
                          <a:cs typeface="Arial" panose="020B0604020202020204" pitchFamily="34" charset="0"/>
                        </a:rPr>
                        <a:t>확정급여채무</a:t>
                      </a:r>
                      <a:endParaRPr lang="en-US" altLang="ko-KR" sz="800" b="0" i="0" u="none" strike="noStrike">
                        <a:solidFill>
                          <a:srgbClr val="000000"/>
                        </a:solidFill>
                        <a:effectLst/>
                        <a:latin typeface="+mj-ea"/>
                        <a:ea typeface="+mj-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180000" indent="-171450" algn="l" rtl="0" fontAlgn="ctr">
                        <a:spcBef>
                          <a:spcPts val="300"/>
                        </a:spcBef>
                        <a:buFont typeface="Arial" panose="020B0604020202020204" pitchFamily="34" charset="0"/>
                        <a:buChar char="•"/>
                      </a:pPr>
                      <a:r>
                        <a:rPr lang="en-US" altLang="ko-KR" sz="800" b="0" i="0" u="none" strike="noStrike">
                          <a:solidFill>
                            <a:srgbClr val="000000"/>
                          </a:solidFill>
                          <a:effectLst/>
                          <a:latin typeface="+mj-ea"/>
                          <a:ea typeface="+mj-ea"/>
                          <a:cs typeface="Arial" panose="020B0604020202020204" pitchFamily="34" charset="0"/>
                        </a:rPr>
                        <a:t>[K-GAAP] </a:t>
                      </a:r>
                      <a:r>
                        <a:rPr lang="ko-KR" altLang="en-US" sz="800" b="0" i="0" u="none" strike="noStrike">
                          <a:solidFill>
                            <a:srgbClr val="000000"/>
                          </a:solidFill>
                          <a:effectLst/>
                          <a:latin typeface="+mj-ea"/>
                          <a:ea typeface="+mj-ea"/>
                          <a:cs typeface="Arial" panose="020B0604020202020204" pitchFamily="34" charset="0"/>
                        </a:rPr>
                        <a:t>퇴직일시금에 상당하는 금액을 퇴직급여충당부채로 계상</a:t>
                      </a:r>
                      <a:endParaRPr lang="en-US" altLang="ko-KR" sz="800" b="0" i="0" u="none" strike="noStrike">
                        <a:solidFill>
                          <a:srgbClr val="000000"/>
                        </a:solidFill>
                        <a:effectLst/>
                        <a:latin typeface="+mj-ea"/>
                        <a:ea typeface="+mj-ea"/>
                        <a:cs typeface="Arial" panose="020B0604020202020204" pitchFamily="34" charset="0"/>
                      </a:endParaRPr>
                    </a:p>
                    <a:p>
                      <a:pPr marL="180000" indent="-171450" algn="l" rtl="0" fontAlgn="ctr">
                        <a:spcBef>
                          <a:spcPts val="300"/>
                        </a:spcBef>
                        <a:buFont typeface="Arial" panose="020B0604020202020204" pitchFamily="34" charset="0"/>
                        <a:buChar char="•"/>
                      </a:pPr>
                      <a:r>
                        <a:rPr lang="ko-KR" altLang="en-US" sz="800" b="0" i="0" u="none" strike="noStrike">
                          <a:solidFill>
                            <a:srgbClr val="000000"/>
                          </a:solidFill>
                          <a:effectLst/>
                          <a:latin typeface="+mj-ea"/>
                          <a:ea typeface="+mj-ea"/>
                          <a:cs typeface="Arial" panose="020B0604020202020204" pitchFamily="34" charset="0"/>
                        </a:rPr>
                        <a:t>회사는 현재 퇴직급여충당부채를 설정하고 있지 않음</a:t>
                      </a:r>
                      <a:endParaRPr lang="en-US" altLang="ko-KR" sz="800" b="0" i="0" u="none" strike="noStrike">
                        <a:solidFill>
                          <a:srgbClr val="000000"/>
                        </a:solidFill>
                        <a:effectLst/>
                        <a:latin typeface="+mj-ea"/>
                        <a:ea typeface="+mj-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180000" indent="-171450" algn="l" rtl="0" fontAlgn="ctr">
                        <a:spcBef>
                          <a:spcPts val="300"/>
                        </a:spcBef>
                        <a:buFont typeface="Arial" panose="020B0604020202020204" pitchFamily="34" charset="0"/>
                        <a:buChar char="•"/>
                      </a:pPr>
                      <a:r>
                        <a:rPr lang="ko-KR" altLang="en-US" sz="800" b="0" i="0" u="none" strike="noStrike">
                          <a:solidFill>
                            <a:srgbClr val="000000"/>
                          </a:solidFill>
                          <a:effectLst/>
                          <a:latin typeface="+mj-ea"/>
                          <a:ea typeface="+mj-ea"/>
                          <a:cs typeface="Arial" panose="020B0604020202020204" pitchFamily="34" charset="0"/>
                        </a:rPr>
                        <a:t>보험수리적 방법에 의한 현재가치로 확정급여채무를 인식</a:t>
                      </a:r>
                      <a:endParaRPr lang="en-US" altLang="ko-KR" sz="800" b="0" i="0" u="none" strike="noStrike">
                        <a:solidFill>
                          <a:srgbClr val="000000"/>
                        </a:solidFill>
                        <a:effectLst/>
                        <a:latin typeface="+mj-ea"/>
                        <a:ea typeface="+mj-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171450" marR="0" lvl="0" indent="-171450" algn="l" defTabSz="914400" rtl="0" eaLnBrk="1" fontAlgn="ctr" latinLnBrk="1" hangingPunct="1">
                        <a:lnSpc>
                          <a:spcPct val="100000"/>
                        </a:lnSpc>
                        <a:spcBef>
                          <a:spcPts val="300"/>
                        </a:spcBef>
                        <a:spcAft>
                          <a:spcPts val="0"/>
                        </a:spcAft>
                        <a:buClrTx/>
                        <a:buSzTx/>
                        <a:buFont typeface="Arial" panose="020B0604020202020204" pitchFamily="34" charset="0"/>
                        <a:buChar char="•"/>
                        <a:tabLst/>
                        <a:defRPr/>
                      </a:pPr>
                      <a:r>
                        <a:rPr lang="en-US" altLang="ko-KR" sz="800" b="0" i="0" u="none" strike="noStrike" kern="1200">
                          <a:solidFill>
                            <a:srgbClr val="000000"/>
                          </a:solidFill>
                          <a:effectLst/>
                          <a:latin typeface="+mj-ea"/>
                          <a:ea typeface="+mj-ea"/>
                          <a:cs typeface="Arial" panose="020B0604020202020204" pitchFamily="34" charset="0"/>
                        </a:rPr>
                        <a:t>EBIT &amp; NI: (-) Effect</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171450" indent="-171450" algn="l" rtl="0" fontAlgn="ctr">
                        <a:spcBef>
                          <a:spcPts val="300"/>
                        </a:spcBef>
                        <a:buFont typeface="Arial" panose="020B0604020202020204" pitchFamily="34" charset="0"/>
                        <a:buChar char="•"/>
                      </a:pPr>
                      <a:endParaRPr lang="en-US" altLang="ko-KR" sz="800" b="0" i="0" u="none" strike="noStrike">
                        <a:solidFill>
                          <a:srgbClr val="000000"/>
                        </a:solidFill>
                        <a:effectLst/>
                        <a:latin typeface="+mj-ea"/>
                        <a:ea typeface="+mj-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410893347"/>
                  </a:ext>
                </a:extLst>
              </a:tr>
              <a:tr h="483476">
                <a:tc>
                  <a:txBody>
                    <a:bodyPr/>
                    <a:lstStyle/>
                    <a:p>
                      <a:pPr algn="ctr" rtl="0" fontAlgn="ctr"/>
                      <a:r>
                        <a:rPr lang="ko-KR" altLang="en-US" sz="800" b="1" i="0" u="none" strike="noStrike">
                          <a:solidFill>
                            <a:srgbClr val="000000"/>
                          </a:solidFill>
                          <a:effectLst/>
                          <a:latin typeface="+mj-ea"/>
                          <a:ea typeface="+mj-ea"/>
                          <a:cs typeface="Arial" panose="020B0604020202020204" pitchFamily="34" charset="0"/>
                        </a:rPr>
                        <a:t>법인세</a:t>
                      </a:r>
                    </a:p>
                  </a:txBody>
                  <a:tcPr marL="36000" marR="36000" marT="0" marB="0" anchor="ctr">
                    <a:lnL w="9525"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0" indent="0" algn="ctr" fontAlgn="t">
                        <a:buFont typeface="Arial" panose="020B0604020202020204" pitchFamily="34" charset="0"/>
                        <a:buNone/>
                      </a:pPr>
                      <a:r>
                        <a:rPr lang="ko-KR" altLang="en-US" sz="800" b="0" i="0" u="none" strike="noStrike">
                          <a:solidFill>
                            <a:srgbClr val="000000"/>
                          </a:solidFill>
                          <a:effectLst/>
                          <a:latin typeface="+mj-ea"/>
                          <a:ea typeface="+mj-ea"/>
                          <a:cs typeface="Arial" panose="020B0604020202020204" pitchFamily="34" charset="0"/>
                        </a:rPr>
                        <a:t>법인세비용</a:t>
                      </a:r>
                      <a:endParaRPr lang="en-US" altLang="ko-KR" sz="800" b="0" i="0" u="none" strike="noStrike">
                        <a:solidFill>
                          <a:srgbClr val="000000"/>
                        </a:solidFill>
                        <a:effectLst/>
                        <a:latin typeface="+mj-ea"/>
                        <a:ea typeface="+mj-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180000" marR="0" lvl="0" indent="-171450" algn="l" defTabSz="914400" rtl="0" eaLnBrk="1" fontAlgn="t" latinLnBrk="1" hangingPunct="1">
                        <a:lnSpc>
                          <a:spcPct val="100000"/>
                        </a:lnSpc>
                        <a:spcBef>
                          <a:spcPts val="0"/>
                        </a:spcBef>
                        <a:spcAft>
                          <a:spcPts val="0"/>
                        </a:spcAft>
                        <a:buClrTx/>
                        <a:buSzTx/>
                        <a:buFont typeface="Arial" panose="020B0604020202020204" pitchFamily="34" charset="0"/>
                        <a:buChar char="•"/>
                        <a:tabLst/>
                        <a:defRPr/>
                      </a:pPr>
                      <a:r>
                        <a:rPr lang="en-US" altLang="ko-KR" sz="800" b="0" i="0" u="none" strike="noStrike" kern="1200">
                          <a:solidFill>
                            <a:schemeClr val="tx1"/>
                          </a:solidFill>
                          <a:effectLst/>
                          <a:latin typeface="+mj-ea"/>
                          <a:ea typeface="+mj-ea"/>
                          <a:cs typeface="Arial" panose="020B0604020202020204" pitchFamily="34" charset="0"/>
                        </a:rPr>
                        <a:t>[</a:t>
                      </a:r>
                      <a:r>
                        <a:rPr lang="ko-KR" altLang="en-US" sz="800" b="0" i="0" u="none" strike="noStrike" kern="1200">
                          <a:solidFill>
                            <a:schemeClr val="tx1"/>
                          </a:solidFill>
                          <a:effectLst/>
                          <a:latin typeface="+mj-ea"/>
                          <a:ea typeface="+mj-ea"/>
                          <a:cs typeface="Arial" panose="020B0604020202020204" pitchFamily="34" charset="0"/>
                        </a:rPr>
                        <a:t>중소기업</a:t>
                      </a:r>
                      <a:r>
                        <a:rPr lang="en-US" altLang="ko-KR" sz="800" b="0" i="0" u="none" strike="noStrike" kern="1200">
                          <a:solidFill>
                            <a:schemeClr val="tx1"/>
                          </a:solidFill>
                          <a:effectLst/>
                          <a:latin typeface="+mj-ea"/>
                          <a:ea typeface="+mj-ea"/>
                          <a:cs typeface="Arial" panose="020B0604020202020204" pitchFamily="34" charset="0"/>
                        </a:rPr>
                        <a:t>]</a:t>
                      </a:r>
                      <a:r>
                        <a:rPr lang="ko-KR" altLang="en-US" sz="800" b="0" i="0" u="none" strike="noStrike" kern="1200">
                          <a:solidFill>
                            <a:schemeClr val="tx1"/>
                          </a:solidFill>
                          <a:effectLst/>
                          <a:latin typeface="+mj-ea"/>
                          <a:ea typeface="+mj-ea"/>
                          <a:cs typeface="Arial" panose="020B0604020202020204" pitchFamily="34" charset="0"/>
                        </a:rPr>
                        <a:t> 법인세비용을 납부해야 할 금액으로 표시하며 이연법인세를 계상하지 않음</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180000" marR="0" lvl="0" indent="-171450" algn="l" defTabSz="914400" rtl="0" eaLnBrk="1" fontAlgn="t" latinLnBrk="1" hangingPunct="1">
                        <a:lnSpc>
                          <a:spcPct val="100000"/>
                        </a:lnSpc>
                        <a:spcBef>
                          <a:spcPts val="0"/>
                        </a:spcBef>
                        <a:spcAft>
                          <a:spcPts val="0"/>
                        </a:spcAft>
                        <a:buClrTx/>
                        <a:buSzTx/>
                        <a:buFont typeface="Arial" panose="020B0604020202020204" pitchFamily="34" charset="0"/>
                        <a:buChar char="•"/>
                        <a:tabLst/>
                        <a:defRPr/>
                      </a:pPr>
                      <a:r>
                        <a:rPr lang="ko-KR" altLang="en-US" sz="800" b="0" i="0" u="none" strike="noStrike" kern="1200">
                          <a:solidFill>
                            <a:schemeClr val="tx1"/>
                          </a:solidFill>
                          <a:effectLst/>
                          <a:latin typeface="+mj-ea"/>
                          <a:ea typeface="+mj-ea"/>
                          <a:cs typeface="Arial" panose="020B0604020202020204" pitchFamily="34" charset="0"/>
                        </a:rPr>
                        <a:t>이연법인세 회계를 적용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171450" marR="0" lvl="0" indent="-171450" algn="l" defTabSz="914400" rtl="0" eaLnBrk="1" fontAlgn="ctr" latinLnBrk="1" hangingPunct="1">
                        <a:lnSpc>
                          <a:spcPct val="100000"/>
                        </a:lnSpc>
                        <a:spcBef>
                          <a:spcPts val="300"/>
                        </a:spcBef>
                        <a:spcAft>
                          <a:spcPts val="0"/>
                        </a:spcAft>
                        <a:buClrTx/>
                        <a:buSzTx/>
                        <a:buFont typeface="Arial" panose="020B0604020202020204" pitchFamily="34" charset="0"/>
                        <a:buChar char="•"/>
                        <a:tabLst/>
                        <a:defRPr/>
                      </a:pPr>
                      <a:r>
                        <a:rPr lang="en-US" altLang="ko-KR" sz="800" b="0" i="0" u="none" strike="noStrike" kern="1200">
                          <a:solidFill>
                            <a:srgbClr val="000000"/>
                          </a:solidFill>
                          <a:effectLst/>
                          <a:latin typeface="+mj-ea"/>
                          <a:ea typeface="+mj-ea"/>
                          <a:cs typeface="Arial" panose="020B0604020202020204" pitchFamily="34" charset="0"/>
                        </a:rPr>
                        <a:t>EBIT: n/a</a:t>
                      </a:r>
                    </a:p>
                    <a:p>
                      <a:pPr marL="171450" indent="-171450" algn="l" rtl="0" fontAlgn="ctr">
                        <a:spcBef>
                          <a:spcPts val="300"/>
                        </a:spcBef>
                        <a:buFont typeface="Arial" panose="020B0604020202020204" pitchFamily="34" charset="0"/>
                        <a:buChar char="•"/>
                      </a:pPr>
                      <a:r>
                        <a:rPr lang="en-US" altLang="ko-KR" sz="800" b="0" i="0" u="none" strike="noStrike" kern="1200">
                          <a:solidFill>
                            <a:srgbClr val="000000"/>
                          </a:solidFill>
                          <a:effectLst/>
                          <a:latin typeface="+mj-ea"/>
                          <a:ea typeface="+mj-ea"/>
                          <a:cs typeface="Arial" panose="020B0604020202020204" pitchFamily="34" charset="0"/>
                        </a:rPr>
                        <a:t>NI: Unpredictable</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171450" marR="0" lvl="0" indent="-171450" algn="l" defTabSz="914400" rtl="0" eaLnBrk="1" fontAlgn="t" latinLnBrk="1" hangingPunct="1">
                        <a:lnSpc>
                          <a:spcPct val="100000"/>
                        </a:lnSpc>
                        <a:spcBef>
                          <a:spcPts val="0"/>
                        </a:spcBef>
                        <a:spcAft>
                          <a:spcPts val="0"/>
                        </a:spcAft>
                        <a:buClrTx/>
                        <a:buSzTx/>
                        <a:buFont typeface="Arial" panose="020B0604020202020204" pitchFamily="34" charset="0"/>
                        <a:buChar char="•"/>
                        <a:tabLst/>
                        <a:defRPr/>
                      </a:pPr>
                      <a:r>
                        <a:rPr lang="ko-KR" altLang="en-US" sz="800" b="0" i="0" u="none" strike="noStrike" kern="1200">
                          <a:solidFill>
                            <a:schemeClr val="tx1"/>
                          </a:solidFill>
                          <a:effectLst/>
                          <a:latin typeface="+mj-ea"/>
                          <a:ea typeface="+mj-ea"/>
                          <a:cs typeface="+mn-cs"/>
                        </a:rPr>
                        <a:t>이연법인세 자산</a:t>
                      </a:r>
                      <a:r>
                        <a:rPr lang="en-US" altLang="ko-KR" sz="800" b="0" i="0" u="none" strike="noStrike" kern="1200">
                          <a:solidFill>
                            <a:schemeClr val="tx1"/>
                          </a:solidFill>
                          <a:effectLst/>
                          <a:latin typeface="+mj-ea"/>
                          <a:ea typeface="+mj-ea"/>
                          <a:cs typeface="+mn-cs"/>
                        </a:rPr>
                        <a:t>/</a:t>
                      </a:r>
                      <a:r>
                        <a:rPr lang="ko-KR" altLang="en-US" sz="800" b="0" i="0" u="none" strike="noStrike" kern="1200">
                          <a:solidFill>
                            <a:schemeClr val="tx1"/>
                          </a:solidFill>
                          <a:effectLst/>
                          <a:latin typeface="+mj-ea"/>
                          <a:ea typeface="+mj-ea"/>
                          <a:cs typeface="+mn-cs"/>
                        </a:rPr>
                        <a:t>부채 금액에 따라 </a:t>
                      </a:r>
                      <a:r>
                        <a:rPr lang="en-US" altLang="ko-KR" sz="800" b="0" i="0" u="none" strike="noStrike" kern="1200">
                          <a:solidFill>
                            <a:schemeClr val="tx1"/>
                          </a:solidFill>
                          <a:effectLst/>
                          <a:latin typeface="+mj-ea"/>
                          <a:ea typeface="+mj-ea"/>
                          <a:cs typeface="+mn-cs"/>
                        </a:rPr>
                        <a:t>NI </a:t>
                      </a:r>
                      <a:r>
                        <a:rPr lang="ko-KR" altLang="en-US" sz="800" b="0" i="0" u="none" strike="noStrike" kern="1200">
                          <a:solidFill>
                            <a:schemeClr val="tx1"/>
                          </a:solidFill>
                          <a:effectLst/>
                          <a:latin typeface="+mj-ea"/>
                          <a:ea typeface="+mj-ea"/>
                          <a:cs typeface="+mn-cs"/>
                        </a:rPr>
                        <a:t>변동</a:t>
                      </a:r>
                    </a:p>
                    <a:p>
                      <a:pPr marL="171450" indent="-171450" algn="l" fontAlgn="t">
                        <a:buFont typeface="Arial" panose="020B0604020202020204" pitchFamily="34" charset="0"/>
                        <a:buChar char="•"/>
                      </a:pPr>
                      <a:endParaRPr lang="en-US" altLang="ko-KR" sz="800" b="0" i="0" u="none" strike="noStrike">
                        <a:solidFill>
                          <a:srgbClr val="000000"/>
                        </a:solidFill>
                        <a:effectLst/>
                        <a:latin typeface="+mj-ea"/>
                        <a:ea typeface="+mj-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432587706"/>
                  </a:ext>
                </a:extLst>
              </a:tr>
              <a:tr h="468000">
                <a:tc>
                  <a:txBody>
                    <a:bodyPr/>
                    <a:lstStyle/>
                    <a:p>
                      <a:pPr algn="ctr" rtl="0" fontAlgn="ctr"/>
                      <a:r>
                        <a:rPr lang="ko-KR" altLang="en-US" sz="800" b="1" i="0" u="none" strike="noStrike">
                          <a:solidFill>
                            <a:srgbClr val="000000"/>
                          </a:solidFill>
                          <a:effectLst/>
                          <a:latin typeface="+mj-ea"/>
                          <a:ea typeface="+mj-ea"/>
                          <a:cs typeface="Arial" panose="020B0604020202020204" pitchFamily="34" charset="0"/>
                        </a:rPr>
                        <a:t>현금흐름표</a:t>
                      </a:r>
                    </a:p>
                  </a:txBody>
                  <a:tcPr marL="36000" marR="36000" marT="0" marB="0" anchor="ctr">
                    <a:lnL w="9525"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0" indent="0" algn="ctr" fontAlgn="t">
                        <a:buFont typeface="Arial" panose="020B0604020202020204" pitchFamily="34" charset="0"/>
                        <a:buNone/>
                      </a:pPr>
                      <a:r>
                        <a:rPr lang="en-US" altLang="ko-KR" sz="800" b="0" i="0" u="none" strike="noStrike">
                          <a:solidFill>
                            <a:srgbClr val="000000"/>
                          </a:solidFill>
                          <a:effectLst/>
                          <a:latin typeface="+mj-ea"/>
                          <a:ea typeface="+mj-ea"/>
                          <a:cs typeface="Arial" panose="020B0604020202020204" pitchFamily="34" charset="0"/>
                        </a:rPr>
                        <a:t>n/a</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180000" marR="0" lvl="0" indent="-171450" algn="l" defTabSz="914400" rtl="0" eaLnBrk="1" fontAlgn="t" latinLnBrk="1" hangingPunct="1">
                        <a:lnSpc>
                          <a:spcPct val="100000"/>
                        </a:lnSpc>
                        <a:spcBef>
                          <a:spcPts val="0"/>
                        </a:spcBef>
                        <a:spcAft>
                          <a:spcPts val="0"/>
                        </a:spcAft>
                        <a:buClrTx/>
                        <a:buSzTx/>
                        <a:buFont typeface="Arial" panose="020B0604020202020204" pitchFamily="34" charset="0"/>
                        <a:buChar char="•"/>
                        <a:tabLst/>
                        <a:defRPr/>
                      </a:pPr>
                      <a:r>
                        <a:rPr lang="en-US" altLang="ko-KR" sz="800" b="0" i="0" u="none" strike="noStrike" kern="1200">
                          <a:solidFill>
                            <a:schemeClr val="tx1"/>
                          </a:solidFill>
                          <a:effectLst/>
                          <a:latin typeface="+mj-ea"/>
                          <a:ea typeface="+mj-ea"/>
                          <a:cs typeface="Arial" panose="020B0604020202020204" pitchFamily="34" charset="0"/>
                        </a:rPr>
                        <a:t>[</a:t>
                      </a:r>
                      <a:r>
                        <a:rPr lang="ko-KR" altLang="en-US" sz="800" b="0" i="0" u="none" strike="noStrike" kern="1200">
                          <a:solidFill>
                            <a:schemeClr val="tx1"/>
                          </a:solidFill>
                          <a:effectLst/>
                          <a:latin typeface="+mj-ea"/>
                          <a:ea typeface="+mj-ea"/>
                          <a:cs typeface="Arial" panose="020B0604020202020204" pitchFamily="34" charset="0"/>
                        </a:rPr>
                        <a:t>중소기업</a:t>
                      </a:r>
                      <a:r>
                        <a:rPr lang="en-US" altLang="ko-KR" sz="800" b="0" i="0" u="none" strike="noStrike" kern="1200">
                          <a:solidFill>
                            <a:schemeClr val="tx1"/>
                          </a:solidFill>
                          <a:effectLst/>
                          <a:latin typeface="+mj-ea"/>
                          <a:ea typeface="+mj-ea"/>
                          <a:cs typeface="Arial" panose="020B0604020202020204" pitchFamily="34" charset="0"/>
                        </a:rPr>
                        <a:t>]</a:t>
                      </a:r>
                      <a:r>
                        <a:rPr lang="ko-KR" altLang="en-US" sz="800" b="0" i="0" u="none" strike="noStrike" kern="1200">
                          <a:solidFill>
                            <a:schemeClr val="tx1"/>
                          </a:solidFill>
                          <a:effectLst/>
                          <a:latin typeface="+mj-ea"/>
                          <a:ea typeface="+mj-ea"/>
                          <a:cs typeface="Arial" panose="020B0604020202020204" pitchFamily="34" charset="0"/>
                        </a:rPr>
                        <a:t> 현금흐름표 작성이 면제됨</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180000" indent="-171450" algn="l" fontAlgn="t">
                        <a:buFont typeface="Arial" panose="020B0604020202020204" pitchFamily="34" charset="0"/>
                        <a:buChar char="•"/>
                      </a:pPr>
                      <a:r>
                        <a:rPr lang="ko-KR" altLang="en-US" sz="800" b="0" i="0" u="none" strike="noStrike">
                          <a:solidFill>
                            <a:srgbClr val="000000"/>
                          </a:solidFill>
                          <a:effectLst/>
                          <a:latin typeface="+mj-ea"/>
                          <a:ea typeface="+mj-ea"/>
                          <a:cs typeface="Arial" panose="020B0604020202020204" pitchFamily="34" charset="0"/>
                        </a:rPr>
                        <a:t>현금흐름표를 작성 필요</a:t>
                      </a:r>
                      <a:endParaRPr lang="en-US" altLang="ko-KR" sz="800" b="0" i="0" u="none" strike="noStrike">
                        <a:solidFill>
                          <a:srgbClr val="000000"/>
                        </a:solidFill>
                        <a:effectLst/>
                        <a:latin typeface="+mj-ea"/>
                        <a:ea typeface="+mj-ea"/>
                        <a:cs typeface="Arial" panose="020B0604020202020204" pitchFamily="34" charset="0"/>
                      </a:endParaRPr>
                    </a:p>
                    <a:p>
                      <a:pPr marL="180000" indent="-171450" algn="l" fontAlgn="t">
                        <a:buFont typeface="Arial" panose="020B0604020202020204" pitchFamily="34" charset="0"/>
                        <a:buChar char="•"/>
                      </a:pPr>
                      <a:r>
                        <a:rPr lang="ko-KR" altLang="en-US" sz="800" b="0" i="0" u="none" strike="noStrike">
                          <a:solidFill>
                            <a:srgbClr val="000000"/>
                          </a:solidFill>
                          <a:effectLst/>
                          <a:latin typeface="+mj-ea"/>
                          <a:ea typeface="+mj-ea"/>
                          <a:cs typeface="Arial" panose="020B0604020202020204" pitchFamily="34" charset="0"/>
                        </a:rPr>
                        <a:t>이자 수취</a:t>
                      </a:r>
                      <a:r>
                        <a:rPr lang="en-US" altLang="ko-KR" sz="800" b="0" i="0" u="none" strike="noStrike">
                          <a:solidFill>
                            <a:srgbClr val="000000"/>
                          </a:solidFill>
                          <a:effectLst/>
                          <a:latin typeface="+mj-ea"/>
                          <a:ea typeface="+mj-ea"/>
                          <a:cs typeface="Arial" panose="020B0604020202020204" pitchFamily="34" charset="0"/>
                        </a:rPr>
                        <a:t>/</a:t>
                      </a:r>
                      <a:r>
                        <a:rPr lang="ko-KR" altLang="en-US" sz="800" b="0" i="0" u="none" strike="noStrike">
                          <a:solidFill>
                            <a:srgbClr val="000000"/>
                          </a:solidFill>
                          <a:effectLst/>
                          <a:latin typeface="+mj-ea"/>
                          <a:ea typeface="+mj-ea"/>
                          <a:cs typeface="Arial" panose="020B0604020202020204" pitchFamily="34" charset="0"/>
                        </a:rPr>
                        <a:t>지급 및 법인세 지급액을 별도 표시</a:t>
                      </a:r>
                      <a:endParaRPr lang="en-US" altLang="ko-KR" sz="800" b="0" i="0" u="none" strike="noStrike">
                        <a:solidFill>
                          <a:srgbClr val="000000"/>
                        </a:solidFill>
                        <a:effectLst/>
                        <a:latin typeface="+mj-ea"/>
                        <a:ea typeface="+mj-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171450" indent="-171450" algn="l" fontAlgn="t">
                        <a:buFont typeface="Arial" panose="020B0604020202020204" pitchFamily="34" charset="0"/>
                        <a:buChar char="•"/>
                      </a:pPr>
                      <a:r>
                        <a:rPr lang="en-US" altLang="ko-KR" sz="800" b="0" i="0" u="none" strike="noStrike">
                          <a:solidFill>
                            <a:srgbClr val="000000"/>
                          </a:solidFill>
                          <a:effectLst/>
                          <a:latin typeface="+mj-ea"/>
                          <a:ea typeface="+mj-ea"/>
                          <a:cs typeface="Arial" panose="020B0604020202020204" pitchFamily="34" charset="0"/>
                        </a:rPr>
                        <a:t>n/a</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171450" indent="-171450" algn="l" fontAlgn="t">
                        <a:buFont typeface="Arial" panose="020B0604020202020204" pitchFamily="34" charset="0"/>
                        <a:buChar char="•"/>
                      </a:pPr>
                      <a:endParaRPr lang="en-US" altLang="ko-KR" sz="800" b="0" i="0" u="none" strike="noStrike" dirty="0">
                        <a:solidFill>
                          <a:srgbClr val="000000"/>
                        </a:solidFill>
                        <a:effectLst/>
                        <a:latin typeface="+mj-ea"/>
                        <a:ea typeface="+mj-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70934007"/>
                  </a:ext>
                </a:extLst>
              </a:tr>
              <a:tr h="828000">
                <a:tc>
                  <a:txBody>
                    <a:bodyPr/>
                    <a:lstStyle/>
                    <a:p>
                      <a:pPr algn="ctr" rtl="0" fontAlgn="ctr"/>
                      <a:r>
                        <a:rPr lang="ko-KR" altLang="en-US" sz="800" b="1" i="0" u="none" strike="noStrike">
                          <a:solidFill>
                            <a:srgbClr val="000000"/>
                          </a:solidFill>
                          <a:effectLst/>
                          <a:latin typeface="+mj-ea"/>
                          <a:ea typeface="+mj-ea"/>
                          <a:cs typeface="Arial" panose="020B0604020202020204" pitchFamily="34" charset="0"/>
                        </a:rPr>
                        <a:t>수익인식</a:t>
                      </a:r>
                    </a:p>
                  </a:txBody>
                  <a:tcPr marL="36000" marR="36000" marT="0" marB="0" anchor="ctr">
                    <a:lnL w="9525"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0" indent="0" algn="ctr" fontAlgn="t">
                        <a:buFont typeface="Arial" panose="020B0604020202020204" pitchFamily="34" charset="0"/>
                        <a:buNone/>
                      </a:pPr>
                      <a:r>
                        <a:rPr lang="ko-KR" altLang="en-US" sz="800" b="0" i="0" u="none" strike="noStrike">
                          <a:solidFill>
                            <a:srgbClr val="000000"/>
                          </a:solidFill>
                          <a:effectLst/>
                          <a:latin typeface="+mj-ea"/>
                          <a:ea typeface="+mj-ea"/>
                          <a:cs typeface="Arial" panose="020B0604020202020204" pitchFamily="34" charset="0"/>
                        </a:rPr>
                        <a:t>매출</a:t>
                      </a:r>
                      <a:endParaRPr lang="en-US" altLang="ko-KR" sz="800" b="0" i="0" u="none" strike="noStrike">
                        <a:solidFill>
                          <a:srgbClr val="000000"/>
                        </a:solidFill>
                        <a:effectLst/>
                        <a:latin typeface="+mj-ea"/>
                        <a:ea typeface="+mj-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180000" marR="0" lvl="0" indent="-171450" algn="l" defTabSz="914400" rtl="0" eaLnBrk="1" fontAlgn="t" latinLnBrk="1" hangingPunct="1">
                        <a:lnSpc>
                          <a:spcPct val="100000"/>
                        </a:lnSpc>
                        <a:spcBef>
                          <a:spcPts val="0"/>
                        </a:spcBef>
                        <a:spcAft>
                          <a:spcPts val="0"/>
                        </a:spcAft>
                        <a:buClrTx/>
                        <a:buSzTx/>
                        <a:buFont typeface="Arial" panose="020B0604020202020204" pitchFamily="34" charset="0"/>
                        <a:buChar char="•"/>
                        <a:tabLst/>
                        <a:defRPr/>
                      </a:pPr>
                      <a:r>
                        <a:rPr lang="en-US" altLang="ko-KR" sz="800" b="0" i="0" u="none" strike="noStrike" kern="1200">
                          <a:solidFill>
                            <a:schemeClr val="tx1"/>
                          </a:solidFill>
                          <a:effectLst/>
                          <a:latin typeface="+mj-ea"/>
                          <a:ea typeface="+mj-ea"/>
                          <a:cs typeface="Arial" panose="020B0604020202020204" pitchFamily="34" charset="0"/>
                        </a:rPr>
                        <a:t>[</a:t>
                      </a:r>
                      <a:r>
                        <a:rPr lang="ko-KR" altLang="en-US" sz="800" b="0" i="0" u="none" strike="noStrike" kern="1200">
                          <a:solidFill>
                            <a:schemeClr val="tx1"/>
                          </a:solidFill>
                          <a:effectLst/>
                          <a:latin typeface="+mj-ea"/>
                          <a:ea typeface="+mj-ea"/>
                          <a:cs typeface="Arial" panose="020B0604020202020204" pitchFamily="34" charset="0"/>
                        </a:rPr>
                        <a:t>중소기업</a:t>
                      </a:r>
                      <a:r>
                        <a:rPr lang="en-US" altLang="ko-KR" sz="800" b="0" i="0" u="none" strike="noStrike" kern="1200">
                          <a:solidFill>
                            <a:schemeClr val="tx1"/>
                          </a:solidFill>
                          <a:effectLst/>
                          <a:latin typeface="+mj-ea"/>
                          <a:ea typeface="+mj-ea"/>
                          <a:cs typeface="Arial" panose="020B0604020202020204" pitchFamily="34" charset="0"/>
                        </a:rPr>
                        <a:t>]</a:t>
                      </a:r>
                      <a:r>
                        <a:rPr lang="ko-KR" altLang="en-US" sz="800" b="0" i="0" u="none" strike="noStrike" kern="1200">
                          <a:solidFill>
                            <a:schemeClr val="tx1"/>
                          </a:solidFill>
                          <a:effectLst/>
                          <a:latin typeface="+mj-ea"/>
                          <a:ea typeface="+mj-ea"/>
                          <a:cs typeface="Arial" panose="020B0604020202020204" pitchFamily="34" charset="0"/>
                        </a:rPr>
                        <a:t> </a:t>
                      </a:r>
                      <a:r>
                        <a:rPr lang="en-US" altLang="ko-KR" sz="800" b="0" i="0" u="none" strike="noStrike" kern="1200">
                          <a:solidFill>
                            <a:schemeClr val="tx1"/>
                          </a:solidFill>
                          <a:effectLst/>
                          <a:latin typeface="+mj-ea"/>
                          <a:ea typeface="+mj-ea"/>
                          <a:cs typeface="Arial" panose="020B0604020202020204" pitchFamily="34" charset="0"/>
                        </a:rPr>
                        <a:t>1</a:t>
                      </a:r>
                      <a:r>
                        <a:rPr lang="ko-KR" altLang="en-US" sz="800" b="0" i="0" u="none" strike="noStrike" kern="1200">
                          <a:solidFill>
                            <a:schemeClr val="tx1"/>
                          </a:solidFill>
                          <a:effectLst/>
                          <a:latin typeface="+mj-ea"/>
                          <a:ea typeface="+mj-ea"/>
                          <a:cs typeface="Arial" panose="020B0604020202020204" pitchFamily="34" charset="0"/>
                        </a:rPr>
                        <a:t>년이내 기간의 용역매출은 완료시점에 수익을 인식할 수 있음</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180000" indent="-171450" algn="l" fontAlgn="t">
                        <a:buFont typeface="Arial" panose="020B0604020202020204" pitchFamily="34" charset="0"/>
                        <a:buChar char="•"/>
                      </a:pPr>
                      <a:r>
                        <a:rPr lang="ko-KR" altLang="en-US" sz="800" b="0" i="0" u="none" strike="noStrike">
                          <a:solidFill>
                            <a:srgbClr val="000000"/>
                          </a:solidFill>
                          <a:effectLst/>
                          <a:latin typeface="+mj-ea"/>
                          <a:ea typeface="+mj-ea"/>
                          <a:cs typeface="Arial" panose="020B0604020202020204" pitchFamily="34" charset="0"/>
                        </a:rPr>
                        <a:t>진행기준 적용</a:t>
                      </a:r>
                      <a:endParaRPr lang="en-US" altLang="ko-KR" sz="800" b="0" i="0" u="none" strike="noStrike">
                        <a:solidFill>
                          <a:srgbClr val="000000"/>
                        </a:solidFill>
                        <a:effectLst/>
                        <a:latin typeface="+mj-ea"/>
                        <a:ea typeface="+mj-ea"/>
                        <a:cs typeface="Arial" panose="020B0604020202020204" pitchFamily="34" charset="0"/>
                      </a:endParaRPr>
                    </a:p>
                    <a:p>
                      <a:pPr marL="180000" indent="-171450" algn="l" fontAlgn="t">
                        <a:buFont typeface="Arial" panose="020B0604020202020204" pitchFamily="34" charset="0"/>
                        <a:buChar char="•"/>
                      </a:pPr>
                      <a:r>
                        <a:rPr lang="ko-KR" altLang="en-US" sz="800" b="0" i="0" u="none" strike="noStrike">
                          <a:solidFill>
                            <a:srgbClr val="000000"/>
                          </a:solidFill>
                          <a:effectLst/>
                          <a:latin typeface="+mj-ea"/>
                          <a:ea typeface="+mj-ea"/>
                          <a:cs typeface="Arial" panose="020B0604020202020204" pitchFamily="34" charset="0"/>
                        </a:rPr>
                        <a:t>단</a:t>
                      </a:r>
                      <a:r>
                        <a:rPr lang="en-US" altLang="ko-KR" sz="800" b="0" i="0" u="none" strike="noStrike">
                          <a:solidFill>
                            <a:srgbClr val="000000"/>
                          </a:solidFill>
                          <a:effectLst/>
                          <a:latin typeface="+mj-ea"/>
                          <a:ea typeface="+mj-ea"/>
                          <a:cs typeface="Arial" panose="020B0604020202020204" pitchFamily="34" charset="0"/>
                        </a:rPr>
                        <a:t>, </a:t>
                      </a:r>
                      <a:r>
                        <a:rPr lang="ko-KR" altLang="en-US" sz="800" b="0" i="0" u="none" strike="noStrike">
                          <a:solidFill>
                            <a:srgbClr val="000000"/>
                          </a:solidFill>
                          <a:effectLst/>
                          <a:latin typeface="+mj-ea"/>
                          <a:ea typeface="+mj-ea"/>
                          <a:cs typeface="Arial" panose="020B0604020202020204" pitchFamily="34" charset="0"/>
                        </a:rPr>
                        <a:t>용역제공계약의 결과를 신뢰성 있게 측정할 수 없는 경우 인식된 비용의 회수가능한 범위내에서 수익 인식</a:t>
                      </a:r>
                      <a:endParaRPr lang="en-US" altLang="ko-KR" sz="800" b="0" i="0" u="none" strike="noStrike">
                        <a:solidFill>
                          <a:srgbClr val="000000"/>
                        </a:solidFill>
                        <a:effectLst/>
                        <a:latin typeface="+mj-ea"/>
                        <a:ea typeface="+mj-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171450" marR="0" lvl="0" indent="-171450" algn="l" defTabSz="914400" rtl="0" eaLnBrk="1" fontAlgn="t" latinLnBrk="1" hangingPunct="1">
                        <a:lnSpc>
                          <a:spcPct val="100000"/>
                        </a:lnSpc>
                        <a:spcBef>
                          <a:spcPts val="0"/>
                        </a:spcBef>
                        <a:spcAft>
                          <a:spcPts val="0"/>
                        </a:spcAft>
                        <a:buClrTx/>
                        <a:buSzTx/>
                        <a:buFont typeface="Arial" panose="020B0604020202020204" pitchFamily="34" charset="0"/>
                        <a:buChar char="•"/>
                        <a:tabLst/>
                        <a:defRPr/>
                      </a:pPr>
                      <a:r>
                        <a:rPr lang="en-US" altLang="ko-KR" sz="800" b="0" i="0" u="none" strike="noStrike" kern="1200">
                          <a:solidFill>
                            <a:srgbClr val="000000"/>
                          </a:solidFill>
                          <a:effectLst/>
                          <a:latin typeface="+mj-ea"/>
                          <a:ea typeface="+mn-ea"/>
                          <a:cs typeface="Arial" panose="020B0604020202020204" pitchFamily="34" charset="0"/>
                        </a:rPr>
                        <a:t>EBIT &amp; NI: Unpredictable</a:t>
                      </a:r>
                    </a:p>
                    <a:p>
                      <a:pPr marL="171450" indent="-171450" algn="l" fontAlgn="t">
                        <a:buFont typeface="Arial" panose="020B0604020202020204" pitchFamily="34" charset="0"/>
                        <a:buChar char="•"/>
                      </a:pPr>
                      <a:endParaRPr lang="en-US" altLang="ko-KR" sz="800" b="0" i="0" u="none" strike="noStrike">
                        <a:solidFill>
                          <a:srgbClr val="000000"/>
                        </a:solidFill>
                        <a:effectLst/>
                        <a:latin typeface="+mj-ea"/>
                        <a:ea typeface="+mj-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171450" indent="-171450" algn="l" fontAlgn="t">
                        <a:buFont typeface="Arial" panose="020B0604020202020204" pitchFamily="34" charset="0"/>
                        <a:buChar char="•"/>
                      </a:pPr>
                      <a:endParaRPr lang="en-US" altLang="ko-KR" sz="800" b="0" i="0" u="none" strike="noStrike" dirty="0">
                        <a:solidFill>
                          <a:srgbClr val="000000"/>
                        </a:solidFill>
                        <a:effectLst/>
                        <a:latin typeface="+mj-ea"/>
                        <a:ea typeface="+mj-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997731144"/>
                  </a:ext>
                </a:extLst>
              </a:tr>
            </a:tbl>
          </a:graphicData>
        </a:graphic>
      </p:graphicFrame>
    </p:spTree>
    <p:extLst>
      <p:ext uri="{BB962C8B-B14F-4D97-AF65-F5344CB8AC3E}">
        <p14:creationId xmlns:p14="http://schemas.microsoft.com/office/powerpoint/2010/main" val="884872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 Placeholder 5">
            <a:extLst>
              <a:ext uri="{FF2B5EF4-FFF2-40B4-BE49-F238E27FC236}">
                <a16:creationId xmlns:a16="http://schemas.microsoft.com/office/drawing/2014/main" id="{CF416E64-A70E-4A5E-901E-3724181014AF}"/>
              </a:ext>
            </a:extLst>
          </p:cNvPr>
          <p:cNvSpPr txBox="1">
            <a:spLocks/>
          </p:cNvSpPr>
          <p:nvPr/>
        </p:nvSpPr>
        <p:spPr>
          <a:xfrm>
            <a:off x="998518" y="1511358"/>
            <a:ext cx="3657600" cy="4456227"/>
          </a:xfrm>
          <a:prstGeom prst="rect">
            <a:avLst/>
          </a:prstGeom>
        </p:spPr>
        <p:txBody>
          <a:bodyPr vert="horz" lIns="0" tIns="0" rIns="0" bIns="0" rtlCol="0" anchor="t" anchorCtr="0">
            <a:noAutofit/>
          </a:bodyPr>
          <a:lstStyle>
            <a:lvl1pPr marL="0" indent="0" algn="l" defTabSz="914400" rtl="0" eaLnBrk="1" latinLnBrk="1" hangingPunct="1">
              <a:lnSpc>
                <a:spcPct val="100000"/>
              </a:lnSpc>
              <a:spcBef>
                <a:spcPts val="0"/>
              </a:spcBef>
              <a:spcAft>
                <a:spcPts val="600"/>
              </a:spcAft>
              <a:buFontTx/>
              <a:buNone/>
              <a:defRPr sz="900" b="0" i="0" kern="1200" baseline="0">
                <a:solidFill>
                  <a:schemeClr val="tx2"/>
                </a:solidFill>
                <a:latin typeface="Univers for KPMG Light" panose="020B0403020202020204" pitchFamily="34" charset="0"/>
                <a:ea typeface="+mn-ea"/>
                <a:cs typeface="Univers for KPMG Light" panose="020B0403020202020204" pitchFamily="34" charset="0"/>
              </a:defRPr>
            </a:lvl1pPr>
            <a:lvl2pPr marL="0" indent="0" algn="l" defTabSz="914400" rtl="0" eaLnBrk="1" latinLnBrk="1" hangingPunct="1">
              <a:lnSpc>
                <a:spcPct val="100000"/>
              </a:lnSpc>
              <a:spcBef>
                <a:spcPts val="0"/>
              </a:spcBef>
              <a:spcAft>
                <a:spcPts val="600"/>
              </a:spcAft>
              <a:buFontTx/>
              <a:buNone/>
              <a:defRPr sz="900" b="0" kern="1200">
                <a:solidFill>
                  <a:schemeClr val="tx2"/>
                </a:solidFill>
                <a:latin typeface="Univers for KPMG Light" panose="020B0403020202020204" pitchFamily="34" charset="0"/>
                <a:ea typeface="+mn-ea"/>
                <a:cs typeface="Univers for KPMG Light" panose="020B0403020202020204" pitchFamily="34" charset="0"/>
              </a:defRPr>
            </a:lvl2pPr>
            <a:lvl3pPr marL="307077" indent="-307077" algn="l" defTabSz="914400" rtl="0" eaLnBrk="1" latinLnBrk="1" hangingPunct="1">
              <a:lnSpc>
                <a:spcPct val="100000"/>
              </a:lnSpc>
              <a:spcBef>
                <a:spcPts val="0"/>
              </a:spcBef>
              <a:spcAft>
                <a:spcPts val="600"/>
              </a:spcAft>
              <a:buClr>
                <a:schemeClr val="tx2"/>
              </a:buClr>
              <a:buFont typeface="Univers for KPMG Light" panose="020B0403020202020204" pitchFamily="34" charset="0"/>
              <a:buChar char="—"/>
              <a:defRPr sz="900" b="0" kern="1200">
                <a:solidFill>
                  <a:schemeClr val="tx2"/>
                </a:solidFill>
                <a:latin typeface="Univers for KPMG Light" panose="020B0403020202020204" pitchFamily="34" charset="0"/>
                <a:ea typeface="+mn-ea"/>
                <a:cs typeface="Univers for KPMG Light" panose="020B0403020202020204" pitchFamily="34" charset="0"/>
              </a:defRPr>
            </a:lvl3pPr>
            <a:lvl4pPr marL="624059" indent="-247642" algn="l" defTabSz="914400" rtl="0" eaLnBrk="1" latinLnBrk="1" hangingPunct="1">
              <a:lnSpc>
                <a:spcPct val="100000"/>
              </a:lnSpc>
              <a:spcBef>
                <a:spcPts val="0"/>
              </a:spcBef>
              <a:spcAft>
                <a:spcPts val="600"/>
              </a:spcAft>
              <a:buClr>
                <a:schemeClr val="tx2"/>
              </a:buClr>
              <a:buFont typeface="Univers for KPMG Light" panose="020B0403020202020204" pitchFamily="34" charset="0"/>
              <a:buChar char="-"/>
              <a:defRPr sz="900" b="0" kern="1200">
                <a:solidFill>
                  <a:schemeClr val="tx2"/>
                </a:solidFill>
                <a:latin typeface="Univers for KPMG Light" panose="020B0403020202020204" pitchFamily="34" charset="0"/>
                <a:ea typeface="+mn-ea"/>
                <a:cs typeface="Univers for KPMG Light" panose="020B0403020202020204" pitchFamily="34" charset="0"/>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b="0" kern="1200" baseline="0">
                <a:solidFill>
                  <a:srgbClr val="00A3A1"/>
                </a:solidFill>
                <a:latin typeface="Univers for KPMG Light" panose="020B0403020202020204" pitchFamily="34" charset="0"/>
                <a:ea typeface="+mn-ea"/>
                <a:cs typeface="Univers for KPMG Light" panose="020B0403020202020204" pitchFamily="34" charset="0"/>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dirty="0">
                <a:solidFill>
                  <a:srgbClr val="000000"/>
                </a:solidFill>
                <a:latin typeface="Arial" panose="020B0604020202020204" pitchFamily="34" charset="0"/>
                <a:ea typeface="+mj-ea"/>
                <a:cs typeface="Arial" panose="020B0604020202020204" pitchFamily="34" charset="0"/>
              </a:rPr>
              <a:t>2022</a:t>
            </a:r>
            <a:r>
              <a:rPr lang="ko-KR" altLang="en-US" dirty="0">
                <a:solidFill>
                  <a:srgbClr val="000000"/>
                </a:solidFill>
                <a:latin typeface="Arial" panose="020B0604020202020204" pitchFamily="34" charset="0"/>
                <a:ea typeface="+mj-ea"/>
                <a:cs typeface="Arial" panose="020B0604020202020204" pitchFamily="34" charset="0"/>
              </a:rPr>
              <a:t>년 </a:t>
            </a:r>
            <a:r>
              <a:rPr lang="en-US" altLang="ko-KR" dirty="0">
                <a:solidFill>
                  <a:srgbClr val="000000"/>
                </a:solidFill>
                <a:latin typeface="Arial" panose="020B0604020202020204" pitchFamily="34" charset="0"/>
                <a:ea typeface="+mj-ea"/>
                <a:cs typeface="Arial" panose="020B0604020202020204" pitchFamily="34" charset="0"/>
              </a:rPr>
              <a:t>3</a:t>
            </a:r>
            <a:r>
              <a:rPr lang="ko-KR" altLang="en-US" dirty="0">
                <a:solidFill>
                  <a:srgbClr val="000000"/>
                </a:solidFill>
                <a:latin typeface="Arial" panose="020B0604020202020204" pitchFamily="34" charset="0"/>
                <a:ea typeface="+mj-ea"/>
                <a:cs typeface="Arial" panose="020B0604020202020204" pitchFamily="34" charset="0"/>
              </a:rPr>
              <a:t>월</a:t>
            </a:r>
            <a:endParaRPr lang="en-US" altLang="ko-KR" dirty="0">
              <a:solidFill>
                <a:srgbClr val="000000"/>
              </a:solidFill>
              <a:latin typeface="Arial" panose="020B0604020202020204" pitchFamily="34" charset="0"/>
              <a:ea typeface="+mj-ea"/>
              <a:cs typeface="Arial" panose="020B0604020202020204" pitchFamily="34" charset="0"/>
            </a:endParaRPr>
          </a:p>
          <a:p>
            <a:pPr lvl="1">
              <a:defRPr/>
            </a:pPr>
            <a:r>
              <a:rPr lang="ko-KR" altLang="en-US" dirty="0">
                <a:solidFill>
                  <a:srgbClr val="000000"/>
                </a:solidFill>
                <a:latin typeface="Arial" panose="020B0604020202020204" pitchFamily="34" charset="0"/>
                <a:ea typeface="+mj-ea"/>
                <a:cs typeface="Arial" panose="020B0604020202020204" pitchFamily="34" charset="0"/>
              </a:rPr>
              <a:t>㈜</a:t>
            </a:r>
            <a:r>
              <a:rPr lang="ko-KR" altLang="en-US" dirty="0" err="1">
                <a:solidFill>
                  <a:srgbClr val="000000"/>
                </a:solidFill>
                <a:latin typeface="Arial" panose="020B0604020202020204" pitchFamily="34" charset="0"/>
                <a:ea typeface="+mj-ea"/>
                <a:cs typeface="Arial" panose="020B0604020202020204" pitchFamily="34" charset="0"/>
              </a:rPr>
              <a:t>섹타나인</a:t>
            </a:r>
            <a:r>
              <a:rPr lang="en-US" altLang="ko-KR" dirty="0">
                <a:solidFill>
                  <a:srgbClr val="000000"/>
                </a:solidFill>
                <a:latin typeface="Arial" panose="020B0604020202020204" pitchFamily="34" charset="0"/>
                <a:ea typeface="+mj-ea"/>
                <a:cs typeface="Arial" panose="020B0604020202020204" pitchFamily="34" charset="0"/>
              </a:rPr>
              <a:t> </a:t>
            </a:r>
            <a:r>
              <a:rPr lang="ko-KR" altLang="en-US" dirty="0">
                <a:solidFill>
                  <a:srgbClr val="000000"/>
                </a:solidFill>
                <a:latin typeface="Arial" panose="020B0604020202020204" pitchFamily="34" charset="0"/>
                <a:ea typeface="+mj-ea"/>
                <a:cs typeface="Arial" panose="020B0604020202020204" pitchFamily="34" charset="0"/>
              </a:rPr>
              <a:t>귀하</a:t>
            </a:r>
            <a:endParaRPr lang="en-US" dirty="0">
              <a:solidFill>
                <a:srgbClr val="000000"/>
              </a:solidFill>
              <a:latin typeface="Arial" panose="020B0604020202020204" pitchFamily="34" charset="0"/>
              <a:ea typeface="+mj-ea"/>
              <a:cs typeface="Arial" panose="020B0604020202020204" pitchFamily="34" charset="0"/>
            </a:endParaRPr>
          </a:p>
          <a:p>
            <a:pPr>
              <a:defRPr/>
            </a:pPr>
            <a:endParaRPr lang="en-US" altLang="ko-KR" dirty="0">
              <a:solidFill>
                <a:srgbClr val="000000"/>
              </a:solidFill>
              <a:latin typeface="Arial" panose="020B0604020202020204" pitchFamily="34" charset="0"/>
              <a:ea typeface="+mj-ea"/>
              <a:cs typeface="Arial" panose="020B0604020202020204" pitchFamily="34" charset="0"/>
            </a:endParaRPr>
          </a:p>
          <a:p>
            <a:pPr>
              <a:defRPr/>
            </a:pPr>
            <a:r>
              <a:rPr lang="ko-KR" altLang="en-US" dirty="0" err="1">
                <a:solidFill>
                  <a:srgbClr val="000000"/>
                </a:solidFill>
                <a:latin typeface="Arial" panose="020B0604020202020204" pitchFamily="34" charset="0"/>
                <a:ea typeface="+mj-ea"/>
                <a:cs typeface="Arial" panose="020B0604020202020204" pitchFamily="34" charset="0"/>
              </a:rPr>
              <a:t>삼정회계법인</a:t>
            </a:r>
            <a:r>
              <a:rPr lang="en-US" altLang="ko-KR" dirty="0">
                <a:solidFill>
                  <a:srgbClr val="000000"/>
                </a:solidFill>
                <a:latin typeface="Arial" panose="020B0604020202020204" pitchFamily="34" charset="0"/>
                <a:ea typeface="+mj-ea"/>
                <a:cs typeface="Arial" panose="020B0604020202020204" pitchFamily="34" charset="0"/>
              </a:rPr>
              <a:t>(</a:t>
            </a:r>
            <a:r>
              <a:rPr lang="ko-KR" altLang="en-US" dirty="0" err="1">
                <a:solidFill>
                  <a:srgbClr val="000000"/>
                </a:solidFill>
                <a:latin typeface="Arial" panose="020B0604020202020204" pitchFamily="34" charset="0"/>
                <a:ea typeface="+mj-ea"/>
                <a:cs typeface="Arial" panose="020B0604020202020204" pitchFamily="34" charset="0"/>
              </a:rPr>
              <a:t>이하”삼정</a:t>
            </a:r>
            <a:r>
              <a:rPr lang="en-US" altLang="ko-KR" dirty="0">
                <a:solidFill>
                  <a:srgbClr val="000000"/>
                </a:solidFill>
                <a:latin typeface="Arial" panose="020B0604020202020204" pitchFamily="34" charset="0"/>
                <a:ea typeface="+mj-ea"/>
                <a:cs typeface="Arial" panose="020B0604020202020204" pitchFamily="34" charset="0"/>
              </a:rPr>
              <a:t>KPMG”)</a:t>
            </a:r>
            <a:r>
              <a:rPr lang="ko-KR" altLang="en-US" dirty="0">
                <a:solidFill>
                  <a:srgbClr val="000000"/>
                </a:solidFill>
                <a:latin typeface="Arial" panose="020B0604020202020204" pitchFamily="34" charset="0"/>
                <a:ea typeface="+mj-ea"/>
                <a:cs typeface="Arial" panose="020B0604020202020204" pitchFamily="34" charset="0"/>
              </a:rPr>
              <a:t>은 ㈜</a:t>
            </a:r>
            <a:r>
              <a:rPr lang="ko-KR" altLang="en-US" dirty="0" err="1">
                <a:solidFill>
                  <a:srgbClr val="000000"/>
                </a:solidFill>
                <a:latin typeface="Arial" panose="020B0604020202020204" pitchFamily="34" charset="0"/>
                <a:ea typeface="+mj-ea"/>
                <a:cs typeface="Arial" panose="020B0604020202020204" pitchFamily="34" charset="0"/>
              </a:rPr>
              <a:t>섹타나인</a:t>
            </a:r>
            <a:r>
              <a:rPr lang="en-US" altLang="ko-KR" dirty="0">
                <a:solidFill>
                  <a:srgbClr val="000000"/>
                </a:solidFill>
                <a:latin typeface="Arial" panose="020B0604020202020204" pitchFamily="34" charset="0"/>
                <a:ea typeface="+mj-ea"/>
                <a:cs typeface="Arial" panose="020B0604020202020204" pitchFamily="34" charset="0"/>
              </a:rPr>
              <a:t> (</a:t>
            </a:r>
            <a:r>
              <a:rPr lang="ko-KR" altLang="en-US" dirty="0">
                <a:solidFill>
                  <a:srgbClr val="000000"/>
                </a:solidFill>
                <a:latin typeface="Arial" panose="020B0604020202020204" pitchFamily="34" charset="0"/>
                <a:ea typeface="+mj-ea"/>
                <a:cs typeface="Arial" panose="020B0604020202020204" pitchFamily="34" charset="0"/>
              </a:rPr>
              <a:t>이하 “귀사” 또는 “회사”</a:t>
            </a:r>
            <a:r>
              <a:rPr lang="en-US" altLang="ko-KR" dirty="0">
                <a:solidFill>
                  <a:srgbClr val="000000"/>
                </a:solidFill>
                <a:latin typeface="Arial" panose="020B0604020202020204" pitchFamily="34" charset="0"/>
                <a:ea typeface="+mj-ea"/>
                <a:cs typeface="Arial" panose="020B0604020202020204" pitchFamily="34" charset="0"/>
              </a:rPr>
              <a:t>)</a:t>
            </a:r>
            <a:r>
              <a:rPr lang="ko-KR" altLang="en-US" dirty="0">
                <a:solidFill>
                  <a:srgbClr val="000000"/>
                </a:solidFill>
                <a:latin typeface="Arial" panose="020B0604020202020204" pitchFamily="34" charset="0"/>
                <a:ea typeface="+mj-ea"/>
                <a:cs typeface="Arial" panose="020B0604020202020204" pitchFamily="34" charset="0"/>
              </a:rPr>
              <a:t>과 체결한 용역 계약에 따라 ㈜</a:t>
            </a:r>
            <a:r>
              <a:rPr lang="ko-KR" altLang="en-US" dirty="0" err="1">
                <a:solidFill>
                  <a:srgbClr val="000000"/>
                </a:solidFill>
                <a:latin typeface="Arial" panose="020B0604020202020204" pitchFamily="34" charset="0"/>
                <a:ea typeface="+mj-ea"/>
                <a:cs typeface="Arial" panose="020B0604020202020204" pitchFamily="34" charset="0"/>
              </a:rPr>
              <a:t>오버맨</a:t>
            </a:r>
            <a:r>
              <a:rPr lang="ko-KR" altLang="en-US" dirty="0">
                <a:solidFill>
                  <a:srgbClr val="000000"/>
                </a:solidFill>
                <a:latin typeface="Arial" panose="020B0604020202020204" pitchFamily="34" charset="0"/>
                <a:ea typeface="+mj-ea"/>
                <a:cs typeface="Arial" panose="020B0604020202020204" pitchFamily="34" charset="0"/>
              </a:rPr>
              <a:t> </a:t>
            </a:r>
            <a:r>
              <a:rPr lang="en-US" altLang="ko-KR" dirty="0">
                <a:solidFill>
                  <a:srgbClr val="000000"/>
                </a:solidFill>
                <a:latin typeface="Arial" panose="020B0604020202020204" pitchFamily="34" charset="0"/>
                <a:ea typeface="+mj-ea"/>
                <a:cs typeface="Arial" panose="020B0604020202020204" pitchFamily="34" charset="0"/>
              </a:rPr>
              <a:t>(</a:t>
            </a:r>
            <a:r>
              <a:rPr lang="ko-KR" altLang="en-US" dirty="0">
                <a:solidFill>
                  <a:srgbClr val="000000"/>
                </a:solidFill>
                <a:latin typeface="Arial" panose="020B0604020202020204" pitchFamily="34" charset="0"/>
                <a:ea typeface="+mj-ea"/>
                <a:cs typeface="Arial" panose="020B0604020202020204" pitchFamily="34" charset="0"/>
              </a:rPr>
              <a:t>이하 “대상회사”</a:t>
            </a:r>
            <a:r>
              <a:rPr lang="en-US" altLang="ko-KR" dirty="0">
                <a:solidFill>
                  <a:srgbClr val="000000"/>
                </a:solidFill>
                <a:latin typeface="Arial" panose="020B0604020202020204" pitchFamily="34" charset="0"/>
                <a:ea typeface="+mj-ea"/>
                <a:cs typeface="Arial" panose="020B0604020202020204" pitchFamily="34" charset="0"/>
              </a:rPr>
              <a:t>)</a:t>
            </a:r>
            <a:r>
              <a:rPr lang="ko-KR" altLang="en-US" dirty="0">
                <a:solidFill>
                  <a:srgbClr val="000000"/>
                </a:solidFill>
                <a:latin typeface="Arial" panose="020B0604020202020204" pitchFamily="34" charset="0"/>
                <a:ea typeface="+mj-ea"/>
                <a:cs typeface="Arial" panose="020B0604020202020204" pitchFamily="34" charset="0"/>
              </a:rPr>
              <a:t>에 대한 재무실사</a:t>
            </a:r>
            <a:r>
              <a:rPr lang="en-US" altLang="ko-KR" dirty="0">
                <a:solidFill>
                  <a:srgbClr val="000000"/>
                </a:solidFill>
                <a:latin typeface="Arial" panose="020B0604020202020204" pitchFamily="34" charset="0"/>
                <a:ea typeface="+mj-ea"/>
                <a:cs typeface="Arial" panose="020B0604020202020204" pitchFamily="34" charset="0"/>
              </a:rPr>
              <a:t>(</a:t>
            </a:r>
            <a:r>
              <a:rPr lang="ko-KR" altLang="en-US" dirty="0">
                <a:solidFill>
                  <a:srgbClr val="000000"/>
                </a:solidFill>
                <a:latin typeface="Arial" panose="020B0604020202020204" pitchFamily="34" charset="0"/>
                <a:ea typeface="+mj-ea"/>
                <a:cs typeface="Arial" panose="020B0604020202020204" pitchFamily="34" charset="0"/>
              </a:rPr>
              <a:t>이하 ‘용역</a:t>
            </a:r>
            <a:r>
              <a:rPr lang="en-US" altLang="ko-KR" dirty="0">
                <a:solidFill>
                  <a:srgbClr val="000000"/>
                </a:solidFill>
                <a:latin typeface="Arial" panose="020B0604020202020204" pitchFamily="34" charset="0"/>
                <a:ea typeface="+mj-ea"/>
                <a:cs typeface="Arial" panose="020B0604020202020204" pitchFamily="34" charset="0"/>
              </a:rPr>
              <a:t>')</a:t>
            </a:r>
            <a:r>
              <a:rPr lang="ko-KR" altLang="en-US" dirty="0">
                <a:solidFill>
                  <a:srgbClr val="000000"/>
                </a:solidFill>
                <a:latin typeface="Arial" panose="020B0604020202020204" pitchFamily="34" charset="0"/>
                <a:ea typeface="+mj-ea"/>
                <a:cs typeface="Arial" panose="020B0604020202020204" pitchFamily="34" charset="0"/>
              </a:rPr>
              <a:t>업무를 수행하였으며</a:t>
            </a:r>
            <a:r>
              <a:rPr lang="en-US" altLang="ko-KR" dirty="0">
                <a:solidFill>
                  <a:srgbClr val="000000"/>
                </a:solidFill>
                <a:latin typeface="Arial" panose="020B0604020202020204" pitchFamily="34" charset="0"/>
                <a:ea typeface="+mj-ea"/>
                <a:cs typeface="Arial" panose="020B0604020202020204" pitchFamily="34" charset="0"/>
              </a:rPr>
              <a:t>, </a:t>
            </a:r>
            <a:r>
              <a:rPr lang="ko-KR" altLang="en-US" dirty="0">
                <a:solidFill>
                  <a:srgbClr val="000000"/>
                </a:solidFill>
                <a:latin typeface="Arial" panose="020B0604020202020204" pitchFamily="34" charset="0"/>
                <a:ea typeface="+mj-ea"/>
                <a:cs typeface="Arial" panose="020B0604020202020204" pitchFamily="34" charset="0"/>
              </a:rPr>
              <a:t>이를 바탕으로 귀사의 의사결정에 도움을 제공할 목적으로 본 보고서를 작성하였습니다</a:t>
            </a:r>
            <a:r>
              <a:rPr lang="en-US" altLang="ko-KR" dirty="0">
                <a:solidFill>
                  <a:srgbClr val="000000"/>
                </a:solidFill>
                <a:latin typeface="Arial" panose="020B0604020202020204" pitchFamily="34" charset="0"/>
                <a:ea typeface="+mj-ea"/>
                <a:cs typeface="Arial" panose="020B0604020202020204" pitchFamily="34" charset="0"/>
              </a:rPr>
              <a:t>. </a:t>
            </a:r>
          </a:p>
          <a:p>
            <a:pPr>
              <a:defRPr/>
            </a:pPr>
            <a:r>
              <a:rPr lang="ko-KR" altLang="en-US" dirty="0" err="1">
                <a:solidFill>
                  <a:srgbClr val="000000"/>
                </a:solidFill>
                <a:latin typeface="Arial" panose="020B0604020202020204" pitchFamily="34" charset="0"/>
                <a:ea typeface="+mj-ea"/>
                <a:cs typeface="Arial" panose="020B0604020202020204" pitchFamily="34" charset="0"/>
              </a:rPr>
              <a:t>삼정</a:t>
            </a:r>
            <a:r>
              <a:rPr lang="en-US" altLang="ko-KR" dirty="0">
                <a:solidFill>
                  <a:srgbClr val="000000"/>
                </a:solidFill>
                <a:latin typeface="Arial" panose="020B0604020202020204" pitchFamily="34" charset="0"/>
                <a:ea typeface="+mj-ea"/>
                <a:cs typeface="Arial" panose="020B0604020202020204" pitchFamily="34" charset="0"/>
              </a:rPr>
              <a:t>KPMG</a:t>
            </a:r>
            <a:r>
              <a:rPr lang="ko-KR" altLang="en-US" dirty="0">
                <a:solidFill>
                  <a:srgbClr val="000000"/>
                </a:solidFill>
                <a:latin typeface="Arial" panose="020B0604020202020204" pitchFamily="34" charset="0"/>
                <a:ea typeface="+mj-ea"/>
                <a:cs typeface="Arial" panose="020B0604020202020204" pitchFamily="34" charset="0"/>
              </a:rPr>
              <a:t>의 용역은 대상회사에 대한 모든 중요한 사항들을 언급하는 것은 아니며</a:t>
            </a:r>
            <a:r>
              <a:rPr lang="en-US" altLang="ko-KR" dirty="0">
                <a:solidFill>
                  <a:srgbClr val="000000"/>
                </a:solidFill>
                <a:latin typeface="Arial" panose="020B0604020202020204" pitchFamily="34" charset="0"/>
                <a:ea typeface="+mj-ea"/>
                <a:cs typeface="Arial" panose="020B0604020202020204" pitchFamily="34" charset="0"/>
              </a:rPr>
              <a:t>, </a:t>
            </a:r>
            <a:r>
              <a:rPr lang="ko-KR" altLang="en-US" dirty="0">
                <a:solidFill>
                  <a:srgbClr val="000000"/>
                </a:solidFill>
                <a:latin typeface="Arial" panose="020B0604020202020204" pitchFamily="34" charset="0"/>
                <a:ea typeface="+mj-ea"/>
                <a:cs typeface="Arial" panose="020B0604020202020204" pitchFamily="34" charset="0"/>
              </a:rPr>
              <a:t>혹시 있을지도 모르는 자료의 오류</a:t>
            </a:r>
            <a:r>
              <a:rPr lang="en-US" altLang="ko-KR" dirty="0">
                <a:solidFill>
                  <a:srgbClr val="000000"/>
                </a:solidFill>
                <a:latin typeface="Arial" panose="020B0604020202020204" pitchFamily="34" charset="0"/>
                <a:ea typeface="+mj-ea"/>
                <a:cs typeface="Arial" panose="020B0604020202020204" pitchFamily="34" charset="0"/>
              </a:rPr>
              <a:t>, </a:t>
            </a:r>
            <a:r>
              <a:rPr lang="ko-KR" altLang="en-US" dirty="0">
                <a:solidFill>
                  <a:srgbClr val="000000"/>
                </a:solidFill>
                <a:latin typeface="Arial" panose="020B0604020202020204" pitchFamily="34" charset="0"/>
                <a:ea typeface="+mj-ea"/>
                <a:cs typeface="Arial" panose="020B0604020202020204" pitchFamily="34" charset="0"/>
              </a:rPr>
              <a:t>부정</a:t>
            </a:r>
            <a:r>
              <a:rPr lang="en-US" altLang="ko-KR" dirty="0">
                <a:solidFill>
                  <a:srgbClr val="000000"/>
                </a:solidFill>
                <a:latin typeface="Arial" panose="020B0604020202020204" pitchFamily="34" charset="0"/>
                <a:ea typeface="+mj-ea"/>
                <a:cs typeface="Arial" panose="020B0604020202020204" pitchFamily="34" charset="0"/>
              </a:rPr>
              <a:t>, </a:t>
            </a:r>
            <a:r>
              <a:rPr lang="ko-KR" altLang="en-US" dirty="0">
                <a:solidFill>
                  <a:srgbClr val="000000"/>
                </a:solidFill>
                <a:latin typeface="Arial" panose="020B0604020202020204" pitchFamily="34" charset="0"/>
                <a:ea typeface="+mj-ea"/>
                <a:cs typeface="Arial" panose="020B0604020202020204" pitchFamily="34" charset="0"/>
              </a:rPr>
              <a:t>불법행위에 대한 정보를 모두 언급하지는 아니합니다</a:t>
            </a:r>
            <a:r>
              <a:rPr lang="en-US" altLang="ko-KR" dirty="0">
                <a:solidFill>
                  <a:srgbClr val="000000"/>
                </a:solidFill>
                <a:latin typeface="Arial" panose="020B0604020202020204" pitchFamily="34" charset="0"/>
                <a:ea typeface="+mj-ea"/>
                <a:cs typeface="Arial" panose="020B0604020202020204" pitchFamily="34" charset="0"/>
              </a:rPr>
              <a:t>. </a:t>
            </a:r>
          </a:p>
          <a:p>
            <a:pPr>
              <a:defRPr/>
            </a:pPr>
            <a:r>
              <a:rPr lang="ko-KR" altLang="en-US" dirty="0" err="1">
                <a:solidFill>
                  <a:srgbClr val="000000"/>
                </a:solidFill>
                <a:latin typeface="Arial" panose="020B0604020202020204" pitchFamily="34" charset="0"/>
                <a:ea typeface="+mj-ea"/>
                <a:cs typeface="Arial" panose="020B0604020202020204" pitchFamily="34" charset="0"/>
              </a:rPr>
              <a:t>삼정</a:t>
            </a:r>
            <a:r>
              <a:rPr lang="en-US" altLang="ko-KR" dirty="0">
                <a:solidFill>
                  <a:srgbClr val="000000"/>
                </a:solidFill>
                <a:latin typeface="Arial" panose="020B0604020202020204" pitchFamily="34" charset="0"/>
                <a:ea typeface="+mj-ea"/>
                <a:cs typeface="Arial" panose="020B0604020202020204" pitchFamily="34" charset="0"/>
              </a:rPr>
              <a:t>KPMG</a:t>
            </a:r>
            <a:r>
              <a:rPr lang="ko-KR" altLang="en-US" dirty="0">
                <a:solidFill>
                  <a:srgbClr val="000000"/>
                </a:solidFill>
                <a:latin typeface="Arial" panose="020B0604020202020204" pitchFamily="34" charset="0"/>
                <a:ea typeface="+mj-ea"/>
                <a:cs typeface="Arial" panose="020B0604020202020204" pitchFamily="34" charset="0"/>
              </a:rPr>
              <a:t>는 고객에게 용역계약서 상 용역의 목적 또는 다른 어떠한 목적으로도 </a:t>
            </a:r>
            <a:r>
              <a:rPr lang="ko-KR" altLang="en-US" dirty="0" err="1">
                <a:solidFill>
                  <a:srgbClr val="000000"/>
                </a:solidFill>
                <a:latin typeface="Arial" panose="020B0604020202020204" pitchFamily="34" charset="0"/>
                <a:ea typeface="+mj-ea"/>
                <a:cs typeface="Arial" panose="020B0604020202020204" pitchFamily="34" charset="0"/>
              </a:rPr>
              <a:t>삼정</a:t>
            </a:r>
            <a:r>
              <a:rPr lang="en-US" altLang="ko-KR" dirty="0">
                <a:solidFill>
                  <a:srgbClr val="000000"/>
                </a:solidFill>
                <a:latin typeface="Arial" panose="020B0604020202020204" pitchFamily="34" charset="0"/>
                <a:ea typeface="+mj-ea"/>
                <a:cs typeface="Arial" panose="020B0604020202020204" pitchFamily="34" charset="0"/>
              </a:rPr>
              <a:t>KPMG</a:t>
            </a:r>
            <a:r>
              <a:rPr lang="ko-KR" altLang="en-US" dirty="0">
                <a:solidFill>
                  <a:srgbClr val="000000"/>
                </a:solidFill>
                <a:latin typeface="Arial" panose="020B0604020202020204" pitchFamily="34" charset="0"/>
                <a:ea typeface="+mj-ea"/>
                <a:cs typeface="Arial" panose="020B0604020202020204" pitchFamily="34" charset="0"/>
              </a:rPr>
              <a:t>가 제공한 용역의 절차상의 충분성에 대해 어떠한 보장도 하지 아니합니다</a:t>
            </a:r>
            <a:r>
              <a:rPr lang="en-US" altLang="ko-KR" dirty="0">
                <a:solidFill>
                  <a:srgbClr val="000000"/>
                </a:solidFill>
                <a:latin typeface="Arial" panose="020B0604020202020204" pitchFamily="34" charset="0"/>
                <a:ea typeface="+mj-ea"/>
                <a:cs typeface="Arial" panose="020B0604020202020204" pitchFamily="34" charset="0"/>
              </a:rPr>
              <a:t>. </a:t>
            </a:r>
          </a:p>
          <a:p>
            <a:pPr>
              <a:defRPr/>
            </a:pPr>
            <a:r>
              <a:rPr lang="ko-KR" altLang="en-US" dirty="0" err="1">
                <a:solidFill>
                  <a:srgbClr val="000000"/>
                </a:solidFill>
                <a:latin typeface="Arial" panose="020B0604020202020204" pitchFamily="34" charset="0"/>
                <a:ea typeface="+mj-ea"/>
                <a:cs typeface="Arial" panose="020B0604020202020204" pitchFamily="34" charset="0"/>
              </a:rPr>
              <a:t>삼정</a:t>
            </a:r>
            <a:r>
              <a:rPr lang="en-US" altLang="ko-KR" dirty="0">
                <a:solidFill>
                  <a:srgbClr val="000000"/>
                </a:solidFill>
                <a:latin typeface="Arial" panose="020B0604020202020204" pitchFamily="34" charset="0"/>
                <a:ea typeface="+mj-ea"/>
                <a:cs typeface="Arial" panose="020B0604020202020204" pitchFamily="34" charset="0"/>
              </a:rPr>
              <a:t>KPMG</a:t>
            </a:r>
            <a:r>
              <a:rPr lang="ko-KR" altLang="en-US" dirty="0">
                <a:solidFill>
                  <a:srgbClr val="000000"/>
                </a:solidFill>
                <a:latin typeface="Arial" panose="020B0604020202020204" pitchFamily="34" charset="0"/>
                <a:ea typeface="+mj-ea"/>
                <a:cs typeface="Arial" panose="020B0604020202020204" pitchFamily="34" charset="0"/>
              </a:rPr>
              <a:t>의 보고서는 그 특성상</a:t>
            </a:r>
            <a:r>
              <a:rPr lang="en-US" altLang="ko-KR" dirty="0">
                <a:solidFill>
                  <a:srgbClr val="000000"/>
                </a:solidFill>
                <a:latin typeface="Arial" panose="020B0604020202020204" pitchFamily="34" charset="0"/>
                <a:ea typeface="+mj-ea"/>
                <a:cs typeface="Arial" panose="020B0604020202020204" pitchFamily="34" charset="0"/>
              </a:rPr>
              <a:t>, </a:t>
            </a:r>
            <a:r>
              <a:rPr lang="ko-KR" altLang="en-US" dirty="0">
                <a:solidFill>
                  <a:srgbClr val="000000"/>
                </a:solidFill>
                <a:latin typeface="Arial" panose="020B0604020202020204" pitchFamily="34" charset="0"/>
                <a:ea typeface="+mj-ea"/>
                <a:cs typeface="Arial" panose="020B0604020202020204" pitchFamily="34" charset="0"/>
              </a:rPr>
              <a:t>귀사의 내부 목적으로만 사용이 제한됩니다</a:t>
            </a:r>
            <a:r>
              <a:rPr lang="en-US" altLang="ko-KR" dirty="0">
                <a:solidFill>
                  <a:srgbClr val="000000"/>
                </a:solidFill>
                <a:latin typeface="Arial" panose="020B0604020202020204" pitchFamily="34" charset="0"/>
                <a:ea typeface="+mj-ea"/>
                <a:cs typeface="Arial" panose="020B0604020202020204" pitchFamily="34" charset="0"/>
              </a:rPr>
              <a:t>. </a:t>
            </a:r>
            <a:r>
              <a:rPr lang="ko-KR" altLang="en-US" dirty="0">
                <a:solidFill>
                  <a:srgbClr val="000000"/>
                </a:solidFill>
                <a:latin typeface="Arial" panose="020B0604020202020204" pitchFamily="34" charset="0"/>
                <a:ea typeface="+mj-ea"/>
                <a:cs typeface="Arial" panose="020B0604020202020204" pitchFamily="34" charset="0"/>
              </a:rPr>
              <a:t>따라서 계약서에 언급되어 있는 경우를 제외하고 </a:t>
            </a:r>
            <a:r>
              <a:rPr lang="ko-KR" altLang="en-US" dirty="0" err="1">
                <a:solidFill>
                  <a:srgbClr val="000000"/>
                </a:solidFill>
                <a:latin typeface="Arial" panose="020B0604020202020204" pitchFamily="34" charset="0"/>
                <a:ea typeface="+mj-ea"/>
                <a:cs typeface="Arial" panose="020B0604020202020204" pitchFamily="34" charset="0"/>
              </a:rPr>
              <a:t>삼정</a:t>
            </a:r>
            <a:r>
              <a:rPr lang="en-US" altLang="ko-KR" dirty="0">
                <a:solidFill>
                  <a:srgbClr val="000000"/>
                </a:solidFill>
                <a:latin typeface="Arial" panose="020B0604020202020204" pitchFamily="34" charset="0"/>
                <a:ea typeface="+mj-ea"/>
                <a:cs typeface="Arial" panose="020B0604020202020204" pitchFamily="34" charset="0"/>
              </a:rPr>
              <a:t>KPMG </a:t>
            </a:r>
            <a:r>
              <a:rPr lang="ko-KR" altLang="en-US" dirty="0">
                <a:solidFill>
                  <a:srgbClr val="000000"/>
                </a:solidFill>
                <a:latin typeface="Arial" panose="020B0604020202020204" pitchFamily="34" charset="0"/>
                <a:ea typeface="+mj-ea"/>
                <a:cs typeface="Arial" panose="020B0604020202020204" pitchFamily="34" charset="0"/>
              </a:rPr>
              <a:t>보고서의 전체 또는 일부가 </a:t>
            </a:r>
            <a:r>
              <a:rPr lang="ko-KR" altLang="en-US" dirty="0" err="1">
                <a:solidFill>
                  <a:srgbClr val="000000"/>
                </a:solidFill>
                <a:latin typeface="Arial" panose="020B0604020202020204" pitchFamily="34" charset="0"/>
                <a:ea typeface="+mj-ea"/>
                <a:cs typeface="Arial" panose="020B0604020202020204" pitchFamily="34" charset="0"/>
              </a:rPr>
              <a:t>삼정</a:t>
            </a:r>
            <a:r>
              <a:rPr lang="en-US" altLang="ko-KR" dirty="0">
                <a:solidFill>
                  <a:srgbClr val="000000"/>
                </a:solidFill>
                <a:latin typeface="Arial" panose="020B0604020202020204" pitchFamily="34" charset="0"/>
                <a:ea typeface="+mj-ea"/>
                <a:cs typeface="Arial" panose="020B0604020202020204" pitchFamily="34" charset="0"/>
              </a:rPr>
              <a:t>KPMG</a:t>
            </a:r>
            <a:r>
              <a:rPr lang="ko-KR" altLang="en-US" dirty="0">
                <a:solidFill>
                  <a:srgbClr val="000000"/>
                </a:solidFill>
                <a:latin typeface="Arial" panose="020B0604020202020204" pitchFamily="34" charset="0"/>
                <a:ea typeface="+mj-ea"/>
                <a:cs typeface="Arial" panose="020B0604020202020204" pitchFamily="34" charset="0"/>
              </a:rPr>
              <a:t>의 사전서면 동의 없이 귀사 이외의 제</a:t>
            </a:r>
            <a:r>
              <a:rPr lang="en-US" altLang="ko-KR" dirty="0">
                <a:solidFill>
                  <a:srgbClr val="000000"/>
                </a:solidFill>
                <a:latin typeface="Arial" panose="020B0604020202020204" pitchFamily="34" charset="0"/>
                <a:ea typeface="+mj-ea"/>
                <a:cs typeface="Arial" panose="020B0604020202020204" pitchFamily="34" charset="0"/>
              </a:rPr>
              <a:t>3</a:t>
            </a:r>
            <a:r>
              <a:rPr lang="ko-KR" altLang="en-US" dirty="0">
                <a:solidFill>
                  <a:srgbClr val="000000"/>
                </a:solidFill>
                <a:latin typeface="Arial" panose="020B0604020202020204" pitchFamily="34" charset="0"/>
                <a:ea typeface="+mj-ea"/>
                <a:cs typeface="Arial" panose="020B0604020202020204" pitchFamily="34" charset="0"/>
              </a:rPr>
              <a:t>자에게 제공 또는 열람 되어서는 안됩니다</a:t>
            </a:r>
            <a:r>
              <a:rPr lang="en-US" altLang="ko-KR" dirty="0">
                <a:solidFill>
                  <a:srgbClr val="000000"/>
                </a:solidFill>
                <a:latin typeface="Arial" panose="020B0604020202020204" pitchFamily="34" charset="0"/>
                <a:ea typeface="+mj-ea"/>
                <a:cs typeface="Arial" panose="020B0604020202020204" pitchFamily="34" charset="0"/>
              </a:rPr>
              <a:t>.</a:t>
            </a:r>
          </a:p>
          <a:p>
            <a:pPr>
              <a:defRPr/>
            </a:pPr>
            <a:r>
              <a:rPr lang="ko-KR" altLang="en-US" dirty="0">
                <a:solidFill>
                  <a:srgbClr val="000000"/>
                </a:solidFill>
                <a:latin typeface="Arial" panose="020B0604020202020204" pitchFamily="34" charset="0"/>
                <a:ea typeface="+mj-ea"/>
                <a:cs typeface="Arial" panose="020B0604020202020204" pitchFamily="34" charset="0"/>
              </a:rPr>
              <a:t>본 보고서는 귀사의 의사결정을 지원하기 위하여 작성된 것으로</a:t>
            </a:r>
            <a:r>
              <a:rPr lang="en-US" altLang="ko-KR" dirty="0">
                <a:solidFill>
                  <a:srgbClr val="000000"/>
                </a:solidFill>
                <a:latin typeface="Arial" panose="020B0604020202020204" pitchFamily="34" charset="0"/>
                <a:ea typeface="+mj-ea"/>
                <a:cs typeface="Arial" panose="020B0604020202020204" pitchFamily="34" charset="0"/>
              </a:rPr>
              <a:t>, </a:t>
            </a:r>
            <a:r>
              <a:rPr lang="ko-KR" altLang="en-US" dirty="0">
                <a:solidFill>
                  <a:srgbClr val="000000"/>
                </a:solidFill>
                <a:latin typeface="Arial" panose="020B0604020202020204" pitchFamily="34" charset="0"/>
                <a:ea typeface="+mj-ea"/>
                <a:cs typeface="Arial" panose="020B0604020202020204" pitchFamily="34" charset="0"/>
              </a:rPr>
              <a:t>본 목적 이외에 다른 용도로 사용될 수 없습니다</a:t>
            </a:r>
            <a:r>
              <a:rPr lang="en-US" altLang="ko-KR" dirty="0">
                <a:solidFill>
                  <a:srgbClr val="000000"/>
                </a:solidFill>
                <a:latin typeface="Arial" panose="020B0604020202020204" pitchFamily="34" charset="0"/>
                <a:ea typeface="+mj-ea"/>
                <a:cs typeface="Arial" panose="020B0604020202020204" pitchFamily="34" charset="0"/>
              </a:rPr>
              <a:t>. </a:t>
            </a:r>
            <a:r>
              <a:rPr lang="ko-KR" altLang="en-US" dirty="0">
                <a:solidFill>
                  <a:srgbClr val="000000"/>
                </a:solidFill>
                <a:latin typeface="Arial" panose="020B0604020202020204" pitchFamily="34" charset="0"/>
                <a:ea typeface="+mj-ea"/>
                <a:cs typeface="Arial" panose="020B0604020202020204" pitchFamily="34" charset="0"/>
              </a:rPr>
              <a:t>본 보고서는 귀사 이외의 제</a:t>
            </a:r>
            <a:r>
              <a:rPr lang="en-US" altLang="ko-KR" dirty="0">
                <a:solidFill>
                  <a:srgbClr val="000000"/>
                </a:solidFill>
                <a:latin typeface="Arial" panose="020B0604020202020204" pitchFamily="34" charset="0"/>
                <a:ea typeface="+mj-ea"/>
                <a:cs typeface="Arial" panose="020B0604020202020204" pitchFamily="34" charset="0"/>
              </a:rPr>
              <a:t>3</a:t>
            </a:r>
            <a:r>
              <a:rPr lang="ko-KR" altLang="en-US" dirty="0">
                <a:solidFill>
                  <a:srgbClr val="000000"/>
                </a:solidFill>
                <a:latin typeface="Arial" panose="020B0604020202020204" pitchFamily="34" charset="0"/>
                <a:ea typeface="+mj-ea"/>
                <a:cs typeface="Arial" panose="020B0604020202020204" pitchFamily="34" charset="0"/>
              </a:rPr>
              <a:t>자에게 공개되거나 제공될 수 없습니다</a:t>
            </a:r>
            <a:r>
              <a:rPr lang="en-US" altLang="ko-KR" dirty="0">
                <a:solidFill>
                  <a:srgbClr val="000000"/>
                </a:solidFill>
                <a:latin typeface="Arial" panose="020B0604020202020204" pitchFamily="34" charset="0"/>
                <a:ea typeface="+mj-ea"/>
                <a:cs typeface="Arial" panose="020B0604020202020204" pitchFamily="34" charset="0"/>
              </a:rPr>
              <a:t>. </a:t>
            </a:r>
            <a:r>
              <a:rPr lang="ko-KR" altLang="en-US" dirty="0">
                <a:solidFill>
                  <a:srgbClr val="000000"/>
                </a:solidFill>
                <a:latin typeface="Arial" panose="020B0604020202020204" pitchFamily="34" charset="0"/>
                <a:ea typeface="+mj-ea"/>
                <a:cs typeface="Arial" panose="020B0604020202020204" pitchFamily="34" charset="0"/>
              </a:rPr>
              <a:t>따라서 당 법인은 본 보고서를 입수한 제</a:t>
            </a:r>
            <a:r>
              <a:rPr lang="en-US" altLang="ko-KR" dirty="0">
                <a:solidFill>
                  <a:srgbClr val="000000"/>
                </a:solidFill>
                <a:latin typeface="Arial" panose="020B0604020202020204" pitchFamily="34" charset="0"/>
                <a:ea typeface="+mj-ea"/>
                <a:cs typeface="Arial" panose="020B0604020202020204" pitchFamily="34" charset="0"/>
              </a:rPr>
              <a:t>3</a:t>
            </a:r>
            <a:r>
              <a:rPr lang="ko-KR" altLang="en-US" dirty="0">
                <a:solidFill>
                  <a:srgbClr val="000000"/>
                </a:solidFill>
                <a:latin typeface="Arial" panose="020B0604020202020204" pitchFamily="34" charset="0"/>
                <a:ea typeface="+mj-ea"/>
                <a:cs typeface="Arial" panose="020B0604020202020204" pitchFamily="34" charset="0"/>
              </a:rPr>
              <a:t>자에게 발생한 손실에 대해서 어떠한 책임도 부담하지 않습니다</a:t>
            </a:r>
            <a:r>
              <a:rPr lang="en-US" altLang="ko-KR" dirty="0">
                <a:solidFill>
                  <a:srgbClr val="000000"/>
                </a:solidFill>
                <a:latin typeface="Arial" panose="020B0604020202020204" pitchFamily="34" charset="0"/>
                <a:ea typeface="+mj-ea"/>
                <a:cs typeface="Arial" panose="020B0604020202020204" pitchFamily="34" charset="0"/>
              </a:rPr>
              <a:t>.</a:t>
            </a:r>
            <a:endParaRPr lang="en-US" dirty="0">
              <a:solidFill>
                <a:srgbClr val="000000"/>
              </a:solidFill>
              <a:latin typeface="Arial" panose="020B0604020202020204" pitchFamily="34" charset="0"/>
              <a:ea typeface="+mj-ea"/>
              <a:cs typeface="Arial" panose="020B0604020202020204" pitchFamily="34" charset="0"/>
            </a:endParaRPr>
          </a:p>
          <a:p>
            <a:pPr>
              <a:defRPr/>
            </a:pPr>
            <a:endParaRPr lang="en-US" dirty="0">
              <a:solidFill>
                <a:srgbClr val="000000"/>
              </a:solidFill>
              <a:latin typeface="Arial" panose="020B0604020202020204" pitchFamily="34" charset="0"/>
              <a:ea typeface="+mj-ea"/>
              <a:cs typeface="Arial" panose="020B0604020202020204" pitchFamily="34" charset="0"/>
            </a:endParaRPr>
          </a:p>
          <a:p>
            <a:pPr>
              <a:defRPr/>
            </a:pPr>
            <a:endParaRPr lang="en-US" dirty="0">
              <a:solidFill>
                <a:srgbClr val="000000"/>
              </a:solidFill>
              <a:latin typeface="Arial" panose="020B0604020202020204" pitchFamily="34" charset="0"/>
              <a:ea typeface="+mj-ea"/>
              <a:cs typeface="Arial" panose="020B0604020202020204" pitchFamily="34" charset="0"/>
            </a:endParaRPr>
          </a:p>
          <a:p>
            <a:pPr>
              <a:defRPr/>
            </a:pPr>
            <a:endParaRPr lang="en-US" dirty="0">
              <a:solidFill>
                <a:srgbClr val="000000"/>
              </a:solidFill>
              <a:latin typeface="Arial" panose="020B0604020202020204" pitchFamily="34" charset="0"/>
              <a:ea typeface="+mj-ea"/>
              <a:cs typeface="Arial" panose="020B0604020202020204" pitchFamily="34" charset="0"/>
            </a:endParaRPr>
          </a:p>
          <a:p>
            <a:pPr>
              <a:defRPr/>
            </a:pPr>
            <a:endParaRPr lang="en-US" dirty="0">
              <a:solidFill>
                <a:srgbClr val="000000"/>
              </a:solidFill>
              <a:latin typeface="Arial" panose="020B0604020202020204" pitchFamily="34" charset="0"/>
              <a:ea typeface="+mj-ea"/>
              <a:cs typeface="Arial" panose="020B0604020202020204" pitchFamily="34" charset="0"/>
            </a:endParaRPr>
          </a:p>
          <a:p>
            <a:pPr>
              <a:defRPr/>
            </a:pPr>
            <a:endParaRPr lang="en-US" dirty="0">
              <a:solidFill>
                <a:srgbClr val="000000"/>
              </a:solidFill>
              <a:latin typeface="Arial" panose="020B0604020202020204" pitchFamily="34" charset="0"/>
              <a:ea typeface="+mj-ea"/>
              <a:cs typeface="Arial" panose="020B0604020202020204" pitchFamily="34" charset="0"/>
            </a:endParaRPr>
          </a:p>
          <a:p>
            <a:pPr>
              <a:defRPr/>
            </a:pPr>
            <a:endParaRPr lang="en-US" dirty="0">
              <a:solidFill>
                <a:srgbClr val="000000"/>
              </a:solidFill>
              <a:latin typeface="Arial" panose="020B0604020202020204" pitchFamily="34" charset="0"/>
              <a:ea typeface="+mj-ea"/>
              <a:cs typeface="Arial" panose="020B0604020202020204" pitchFamily="34" charset="0"/>
            </a:endParaRPr>
          </a:p>
        </p:txBody>
      </p:sp>
      <p:cxnSp>
        <p:nvCxnSpPr>
          <p:cNvPr id="64" name="Straight Connector 2">
            <a:extLst>
              <a:ext uri="{FF2B5EF4-FFF2-40B4-BE49-F238E27FC236}">
                <a16:creationId xmlns:a16="http://schemas.microsoft.com/office/drawing/2014/main" id="{706C06D2-E27C-464A-A9F7-B47E762123AF}"/>
              </a:ext>
            </a:extLst>
          </p:cNvPr>
          <p:cNvCxnSpPr/>
          <p:nvPr/>
        </p:nvCxnSpPr>
        <p:spPr>
          <a:xfrm>
            <a:off x="5168530" y="1532449"/>
            <a:ext cx="0" cy="4353231"/>
          </a:xfrm>
          <a:prstGeom prst="line">
            <a:avLst/>
          </a:prstGeom>
          <a:noFill/>
          <a:ln w="152400" cap="flat" cmpd="sng" algn="ctr">
            <a:solidFill>
              <a:srgbClr val="00338D"/>
            </a:solidFill>
            <a:prstDash val="solid"/>
            <a:miter lim="800000"/>
          </a:ln>
          <a:effectLst/>
        </p:spPr>
      </p:cxnSp>
      <p:sp>
        <p:nvSpPr>
          <p:cNvPr id="65" name="Text Placeholder 6">
            <a:extLst>
              <a:ext uri="{FF2B5EF4-FFF2-40B4-BE49-F238E27FC236}">
                <a16:creationId xmlns:a16="http://schemas.microsoft.com/office/drawing/2014/main" id="{1E789335-5C52-42E3-9E82-2C29892ADC9B}"/>
              </a:ext>
            </a:extLst>
          </p:cNvPr>
          <p:cNvSpPr txBox="1">
            <a:spLocks/>
          </p:cNvSpPr>
          <p:nvPr/>
        </p:nvSpPr>
        <p:spPr>
          <a:xfrm>
            <a:off x="5199794" y="1532449"/>
            <a:ext cx="3671887" cy="4353231"/>
          </a:xfrm>
          <a:prstGeom prst="rect">
            <a:avLst/>
          </a:prstGeom>
          <a:ln w="6350">
            <a:solidFill>
              <a:srgbClr val="00338D"/>
            </a:solidFill>
          </a:ln>
        </p:spPr>
        <p:txBody>
          <a:bodyPr vert="horz" lIns="84406" tIns="42203" rIns="84406" bIns="42203" rtlCol="0" anchor="t" anchorCtr="0">
            <a:noAutofit/>
          </a:bodyPr>
          <a:lstStyle>
            <a:lvl1pPr marL="0" indent="0" algn="l" defTabSz="914400" rtl="0" eaLnBrk="1" latinLnBrk="1" hangingPunct="1">
              <a:lnSpc>
                <a:spcPct val="100000"/>
              </a:lnSpc>
              <a:spcBef>
                <a:spcPts val="0"/>
              </a:spcBef>
              <a:spcAft>
                <a:spcPts val="600"/>
              </a:spcAft>
              <a:buFontTx/>
              <a:buNone/>
              <a:defRPr sz="900" b="1" i="0" kern="1200" baseline="0">
                <a:solidFill>
                  <a:schemeClr val="tx2"/>
                </a:solidFill>
                <a:latin typeface="Univers for KPMG"/>
                <a:ea typeface="+mn-ea"/>
                <a:cs typeface="Univers for KPMG"/>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Univers for KPMG Light"/>
                <a:ea typeface="+mn-ea"/>
                <a:cs typeface="Univers for KPMG Light"/>
              </a:defRPr>
            </a:lvl2pPr>
            <a:lvl3pPr marL="307077" indent="-307077" algn="l" defTabSz="914400" rtl="0" eaLnBrk="1" latinLnBrk="1" hangingPunct="1">
              <a:lnSpc>
                <a:spcPct val="100000"/>
              </a:lnSpc>
              <a:spcBef>
                <a:spcPts val="0"/>
              </a:spcBef>
              <a:spcAft>
                <a:spcPts val="600"/>
              </a:spcAft>
              <a:buClr>
                <a:schemeClr val="tx2"/>
              </a:buClr>
              <a:buFont typeface="Univers for KPMG Light" panose="020B0403020202020204" pitchFamily="34" charset="0"/>
              <a:buChar char="—"/>
              <a:defRPr sz="900" kern="1200">
                <a:solidFill>
                  <a:schemeClr val="tx2"/>
                </a:solidFill>
                <a:latin typeface="Univers for KPMG Light"/>
                <a:ea typeface="+mn-ea"/>
                <a:cs typeface="Univers for KPMG Light"/>
              </a:defRPr>
            </a:lvl3pPr>
            <a:lvl4pPr marL="624059" indent="-247642" algn="l" defTabSz="914400" rtl="0" eaLnBrk="1" latinLnBrk="1" hangingPunct="1">
              <a:lnSpc>
                <a:spcPct val="100000"/>
              </a:lnSpc>
              <a:spcBef>
                <a:spcPts val="0"/>
              </a:spcBef>
              <a:spcAft>
                <a:spcPts val="600"/>
              </a:spcAft>
              <a:buClr>
                <a:schemeClr val="tx2"/>
              </a:buClr>
              <a:buFont typeface="Univers for KPMG Light" panose="020B0403020202020204" pitchFamily="34" charset="0"/>
              <a:buChar char="-"/>
              <a:defRPr sz="900" kern="1200">
                <a:solidFill>
                  <a:schemeClr val="tx2"/>
                </a:solidFill>
                <a:latin typeface="Univers for KPMG Light"/>
                <a:ea typeface="+mn-ea"/>
                <a:cs typeface="Univers for KPMG Light"/>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rgbClr val="00338D"/>
                </a:solidFill>
                <a:latin typeface="Univers for KPMG Light"/>
                <a:ea typeface="+mn-ea"/>
                <a:cs typeface="Univers for KPMG Light"/>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ko-KR" altLang="en-US" dirty="0">
                <a:solidFill>
                  <a:srgbClr val="000000"/>
                </a:solidFill>
                <a:latin typeface="Arial" panose="020B0604020202020204" pitchFamily="34" charset="0"/>
                <a:ea typeface="+mj-ea"/>
                <a:cs typeface="Arial" panose="020B0604020202020204" pitchFamily="34" charset="0"/>
              </a:rPr>
              <a:t>보고서 이용에 관한 고지</a:t>
            </a:r>
            <a:r>
              <a:rPr lang="en-US" dirty="0">
                <a:solidFill>
                  <a:srgbClr val="000000"/>
                </a:solidFill>
                <a:latin typeface="Arial" panose="020B0604020202020204" pitchFamily="34" charset="0"/>
                <a:ea typeface="+mj-ea"/>
                <a:cs typeface="Arial" panose="020B0604020202020204" pitchFamily="34" charset="0"/>
              </a:rPr>
              <a:t>:</a:t>
            </a:r>
          </a:p>
          <a:p>
            <a:pPr lvl="1">
              <a:defRPr/>
            </a:pPr>
            <a:r>
              <a:rPr lang="ko-KR" altLang="en-US" dirty="0" err="1">
                <a:solidFill>
                  <a:srgbClr val="000000"/>
                </a:solidFill>
                <a:latin typeface="Arial" panose="020B0604020202020204" pitchFamily="34" charset="0"/>
                <a:ea typeface="+mj-ea"/>
                <a:cs typeface="Arial" panose="020B0604020202020204" pitchFamily="34" charset="0"/>
              </a:rPr>
              <a:t>삼정</a:t>
            </a:r>
            <a:r>
              <a:rPr lang="en-US" altLang="ko-KR" dirty="0">
                <a:solidFill>
                  <a:srgbClr val="000000"/>
                </a:solidFill>
                <a:latin typeface="Arial" panose="020B0604020202020204" pitchFamily="34" charset="0"/>
                <a:ea typeface="+mj-ea"/>
                <a:cs typeface="Arial" panose="020B0604020202020204" pitchFamily="34" charset="0"/>
              </a:rPr>
              <a:t>KPMG</a:t>
            </a:r>
            <a:r>
              <a:rPr lang="ko-KR" altLang="en-US" dirty="0">
                <a:solidFill>
                  <a:srgbClr val="000000"/>
                </a:solidFill>
                <a:latin typeface="Arial" panose="020B0604020202020204" pitchFamily="34" charset="0"/>
                <a:ea typeface="+mj-ea"/>
                <a:cs typeface="Arial" panose="020B0604020202020204" pitchFamily="34" charset="0"/>
              </a:rPr>
              <a:t>는 본 용역을 </a:t>
            </a:r>
            <a:r>
              <a:rPr lang="en-US" altLang="ko-KR" dirty="0">
                <a:solidFill>
                  <a:srgbClr val="000000"/>
                </a:solidFill>
                <a:latin typeface="Arial" panose="020B0604020202020204" pitchFamily="34" charset="0"/>
                <a:ea typeface="+mj-ea"/>
                <a:cs typeface="Arial" panose="020B0604020202020204" pitchFamily="34" charset="0"/>
              </a:rPr>
              <a:t>2022</a:t>
            </a:r>
            <a:r>
              <a:rPr lang="ko-KR" altLang="en-US" dirty="0">
                <a:solidFill>
                  <a:srgbClr val="000000"/>
                </a:solidFill>
                <a:latin typeface="Arial" panose="020B0604020202020204" pitchFamily="34" charset="0"/>
                <a:ea typeface="+mj-ea"/>
                <a:cs typeface="Arial" panose="020B0604020202020204" pitchFamily="34" charset="0"/>
              </a:rPr>
              <a:t>년 </a:t>
            </a:r>
            <a:r>
              <a:rPr lang="en-US" altLang="ko-KR" dirty="0">
                <a:solidFill>
                  <a:schemeClr val="tx1"/>
                </a:solidFill>
                <a:latin typeface="Arial" panose="020B0604020202020204" pitchFamily="34" charset="0"/>
                <a:ea typeface="+mj-ea"/>
                <a:cs typeface="Arial" panose="020B0604020202020204" pitchFamily="34" charset="0"/>
              </a:rPr>
              <a:t>3</a:t>
            </a:r>
            <a:r>
              <a:rPr lang="ko-KR" altLang="en-US" dirty="0">
                <a:solidFill>
                  <a:schemeClr val="tx1"/>
                </a:solidFill>
                <a:latin typeface="Arial" panose="020B0604020202020204" pitchFamily="34" charset="0"/>
                <a:ea typeface="+mj-ea"/>
                <a:cs typeface="Arial" panose="020B0604020202020204" pitchFamily="34" charset="0"/>
              </a:rPr>
              <a:t>월 </a:t>
            </a:r>
            <a:r>
              <a:rPr lang="en-US" altLang="ko-KR" dirty="0">
                <a:solidFill>
                  <a:schemeClr val="tx1"/>
                </a:solidFill>
                <a:latin typeface="Arial" panose="020B0604020202020204" pitchFamily="34" charset="0"/>
                <a:ea typeface="+mj-ea"/>
                <a:cs typeface="Arial" panose="020B0604020202020204" pitchFamily="34" charset="0"/>
              </a:rPr>
              <a:t>7</a:t>
            </a:r>
            <a:r>
              <a:rPr lang="ko-KR" altLang="en-US" dirty="0">
                <a:solidFill>
                  <a:schemeClr val="tx1"/>
                </a:solidFill>
                <a:latin typeface="Arial" panose="020B0604020202020204" pitchFamily="34" charset="0"/>
                <a:ea typeface="+mj-ea"/>
                <a:cs typeface="Arial" panose="020B0604020202020204" pitchFamily="34" charset="0"/>
              </a:rPr>
              <a:t>일</a:t>
            </a:r>
            <a:r>
              <a:rPr lang="ko-KR" altLang="en-US" dirty="0">
                <a:solidFill>
                  <a:srgbClr val="000000"/>
                </a:solidFill>
                <a:latin typeface="Arial" panose="020B0604020202020204" pitchFamily="34" charset="0"/>
                <a:ea typeface="+mj-ea"/>
                <a:cs typeface="Arial" panose="020B0604020202020204" pitchFamily="34" charset="0"/>
              </a:rPr>
              <a:t>부터 </a:t>
            </a:r>
            <a:r>
              <a:rPr lang="en-US" altLang="ko-KR" dirty="0">
                <a:solidFill>
                  <a:srgbClr val="000000"/>
                </a:solidFill>
                <a:latin typeface="Arial" panose="020B0604020202020204" pitchFamily="34" charset="0"/>
                <a:ea typeface="+mj-ea"/>
                <a:cs typeface="Arial" panose="020B0604020202020204" pitchFamily="34" charset="0"/>
              </a:rPr>
              <a:t>2022</a:t>
            </a:r>
            <a:r>
              <a:rPr lang="ko-KR" altLang="en-US" dirty="0">
                <a:solidFill>
                  <a:srgbClr val="000000"/>
                </a:solidFill>
                <a:latin typeface="Arial" panose="020B0604020202020204" pitchFamily="34" charset="0"/>
                <a:ea typeface="+mj-ea"/>
                <a:cs typeface="Arial" panose="020B0604020202020204" pitchFamily="34" charset="0"/>
              </a:rPr>
              <a:t>년 </a:t>
            </a:r>
            <a:r>
              <a:rPr lang="en-US" altLang="ko-KR" dirty="0">
                <a:solidFill>
                  <a:srgbClr val="000000"/>
                </a:solidFill>
                <a:latin typeface="Arial" panose="020B0604020202020204" pitchFamily="34" charset="0"/>
                <a:ea typeface="+mj-ea"/>
                <a:cs typeface="Arial" panose="020B0604020202020204" pitchFamily="34" charset="0"/>
              </a:rPr>
              <a:t>3</a:t>
            </a:r>
            <a:r>
              <a:rPr lang="ko-KR" altLang="en-US" dirty="0">
                <a:solidFill>
                  <a:srgbClr val="000000"/>
                </a:solidFill>
                <a:latin typeface="Arial" panose="020B0604020202020204" pitchFamily="34" charset="0"/>
                <a:ea typeface="+mj-ea"/>
                <a:cs typeface="Arial" panose="020B0604020202020204" pitchFamily="34" charset="0"/>
              </a:rPr>
              <a:t>월 </a:t>
            </a:r>
            <a:r>
              <a:rPr lang="en-US" altLang="ko-KR" dirty="0">
                <a:solidFill>
                  <a:srgbClr val="000000"/>
                </a:solidFill>
                <a:latin typeface="Arial" panose="020B0604020202020204" pitchFamily="34" charset="0"/>
                <a:ea typeface="+mj-ea"/>
                <a:cs typeface="Arial" panose="020B0604020202020204" pitchFamily="34" charset="0"/>
              </a:rPr>
              <a:t>24</a:t>
            </a:r>
            <a:r>
              <a:rPr lang="ko-KR" altLang="en-US" dirty="0">
                <a:solidFill>
                  <a:srgbClr val="000000"/>
                </a:solidFill>
                <a:latin typeface="Arial" panose="020B0604020202020204" pitchFamily="34" charset="0"/>
                <a:ea typeface="+mj-ea"/>
                <a:cs typeface="Arial" panose="020B0604020202020204" pitchFamily="34" charset="0"/>
              </a:rPr>
              <a:t>일까지 수행하였습니다</a:t>
            </a:r>
            <a:r>
              <a:rPr lang="en-US" altLang="ko-KR" dirty="0">
                <a:solidFill>
                  <a:srgbClr val="000000"/>
                </a:solidFill>
                <a:latin typeface="Arial" panose="020B0604020202020204" pitchFamily="34" charset="0"/>
                <a:ea typeface="+mj-ea"/>
                <a:cs typeface="Arial" panose="020B0604020202020204" pitchFamily="34" charset="0"/>
              </a:rPr>
              <a:t>. </a:t>
            </a:r>
            <a:r>
              <a:rPr lang="ko-KR" altLang="en-US" dirty="0">
                <a:solidFill>
                  <a:srgbClr val="000000"/>
                </a:solidFill>
                <a:latin typeface="Arial" panose="020B0604020202020204" pitchFamily="34" charset="0"/>
                <a:ea typeface="+mj-ea"/>
                <a:cs typeface="Arial" panose="020B0604020202020204" pitchFamily="34" charset="0"/>
              </a:rPr>
              <a:t>따라서</a:t>
            </a:r>
            <a:r>
              <a:rPr lang="en-US" altLang="ko-KR" dirty="0">
                <a:solidFill>
                  <a:srgbClr val="000000"/>
                </a:solidFill>
                <a:latin typeface="Arial" panose="020B0604020202020204" pitchFamily="34" charset="0"/>
                <a:ea typeface="+mj-ea"/>
                <a:cs typeface="Arial" panose="020B0604020202020204" pitchFamily="34" charset="0"/>
              </a:rPr>
              <a:t>, </a:t>
            </a:r>
            <a:r>
              <a:rPr lang="ko-KR" altLang="en-US" dirty="0" err="1">
                <a:solidFill>
                  <a:srgbClr val="000000"/>
                </a:solidFill>
                <a:latin typeface="Arial" panose="020B0604020202020204" pitchFamily="34" charset="0"/>
                <a:ea typeface="+mj-ea"/>
                <a:cs typeface="Arial" panose="020B0604020202020204" pitchFamily="34" charset="0"/>
              </a:rPr>
              <a:t>삼정</a:t>
            </a:r>
            <a:r>
              <a:rPr lang="en-US" altLang="ko-KR" dirty="0">
                <a:solidFill>
                  <a:srgbClr val="000000"/>
                </a:solidFill>
                <a:latin typeface="Arial" panose="020B0604020202020204" pitchFamily="34" charset="0"/>
                <a:ea typeface="+mj-ea"/>
                <a:cs typeface="Arial" panose="020B0604020202020204" pitchFamily="34" charset="0"/>
              </a:rPr>
              <a:t>KPMG</a:t>
            </a:r>
            <a:r>
              <a:rPr lang="ko-KR" altLang="en-US" dirty="0">
                <a:solidFill>
                  <a:srgbClr val="000000"/>
                </a:solidFill>
                <a:latin typeface="Arial" panose="020B0604020202020204" pitchFamily="34" charset="0"/>
                <a:ea typeface="+mj-ea"/>
                <a:cs typeface="Arial" panose="020B0604020202020204" pitchFamily="34" charset="0"/>
              </a:rPr>
              <a:t>는 </a:t>
            </a:r>
            <a:r>
              <a:rPr lang="en-US" altLang="ko-KR" dirty="0">
                <a:solidFill>
                  <a:srgbClr val="000000"/>
                </a:solidFill>
                <a:latin typeface="Arial" panose="020B0604020202020204" pitchFamily="34" charset="0"/>
                <a:ea typeface="+mj-ea"/>
                <a:cs typeface="Arial" panose="020B0604020202020204" pitchFamily="34" charset="0"/>
              </a:rPr>
              <a:t>2022</a:t>
            </a:r>
            <a:r>
              <a:rPr lang="ko-KR" altLang="en-US" dirty="0">
                <a:solidFill>
                  <a:srgbClr val="000000"/>
                </a:solidFill>
                <a:latin typeface="Arial" panose="020B0604020202020204" pitchFamily="34" charset="0"/>
                <a:ea typeface="+mj-ea"/>
                <a:cs typeface="Arial" panose="020B0604020202020204" pitchFamily="34" charset="0"/>
              </a:rPr>
              <a:t>년 </a:t>
            </a:r>
            <a:r>
              <a:rPr lang="en-US" altLang="ko-KR" dirty="0">
                <a:solidFill>
                  <a:srgbClr val="000000"/>
                </a:solidFill>
                <a:latin typeface="Arial" panose="020B0604020202020204" pitchFamily="34" charset="0"/>
                <a:ea typeface="+mj-ea"/>
                <a:cs typeface="Arial" panose="020B0604020202020204" pitchFamily="34" charset="0"/>
              </a:rPr>
              <a:t>3</a:t>
            </a:r>
            <a:r>
              <a:rPr lang="ko-KR" altLang="en-US" dirty="0">
                <a:solidFill>
                  <a:srgbClr val="000000"/>
                </a:solidFill>
                <a:latin typeface="Arial" panose="020B0604020202020204" pitchFamily="34" charset="0"/>
                <a:ea typeface="+mj-ea"/>
                <a:cs typeface="Arial" panose="020B0604020202020204" pitchFamily="34" charset="0"/>
              </a:rPr>
              <a:t>월 </a:t>
            </a:r>
            <a:r>
              <a:rPr lang="en-US" altLang="ko-KR" dirty="0">
                <a:solidFill>
                  <a:srgbClr val="000000"/>
                </a:solidFill>
                <a:latin typeface="Arial" panose="020B0604020202020204" pitchFamily="34" charset="0"/>
                <a:ea typeface="+mj-ea"/>
                <a:cs typeface="Arial" panose="020B0604020202020204" pitchFamily="34" charset="0"/>
              </a:rPr>
              <a:t>24</a:t>
            </a:r>
            <a:r>
              <a:rPr lang="ko-KR" altLang="en-US" dirty="0">
                <a:solidFill>
                  <a:srgbClr val="000000"/>
                </a:solidFill>
                <a:latin typeface="Arial" panose="020B0604020202020204" pitchFamily="34" charset="0"/>
                <a:ea typeface="+mj-ea"/>
                <a:cs typeface="Arial" panose="020B0604020202020204" pitchFamily="34" charset="0"/>
              </a:rPr>
              <a:t>일 이후에 발생하는 사건 및 거래를 반영하기 위해서 본 보고서에 포함된 정보를 수정해야 할 의무를 지지 않습니다</a:t>
            </a:r>
            <a:r>
              <a:rPr lang="en-US" altLang="ko-KR" dirty="0">
                <a:solidFill>
                  <a:srgbClr val="000000"/>
                </a:solidFill>
                <a:latin typeface="Arial" panose="020B0604020202020204" pitchFamily="34" charset="0"/>
                <a:ea typeface="+mj-ea"/>
                <a:cs typeface="Arial" panose="020B0604020202020204" pitchFamily="34" charset="0"/>
              </a:rPr>
              <a:t>.</a:t>
            </a:r>
          </a:p>
          <a:p>
            <a:pPr lvl="1">
              <a:defRPr/>
            </a:pPr>
            <a:r>
              <a:rPr lang="ko-KR" altLang="en-US" dirty="0" err="1">
                <a:solidFill>
                  <a:srgbClr val="000000"/>
                </a:solidFill>
                <a:latin typeface="Arial" panose="020B0604020202020204" pitchFamily="34" charset="0"/>
                <a:ea typeface="+mj-ea"/>
                <a:cs typeface="Arial" panose="020B0604020202020204" pitchFamily="34" charset="0"/>
              </a:rPr>
              <a:t>삼정</a:t>
            </a:r>
            <a:r>
              <a:rPr lang="en-US" altLang="ko-KR" dirty="0">
                <a:solidFill>
                  <a:srgbClr val="000000"/>
                </a:solidFill>
                <a:latin typeface="Arial" panose="020B0604020202020204" pitchFamily="34" charset="0"/>
                <a:ea typeface="+mj-ea"/>
                <a:cs typeface="Arial" panose="020B0604020202020204" pitchFamily="34" charset="0"/>
              </a:rPr>
              <a:t>KPMG</a:t>
            </a:r>
            <a:r>
              <a:rPr lang="ko-KR" altLang="en-US" dirty="0">
                <a:solidFill>
                  <a:srgbClr val="000000"/>
                </a:solidFill>
                <a:latin typeface="Arial" panose="020B0604020202020204" pitchFamily="34" charset="0"/>
                <a:ea typeface="+mj-ea"/>
                <a:cs typeface="Arial" panose="020B0604020202020204" pitchFamily="34" charset="0"/>
              </a:rPr>
              <a:t>는 본 보고서에 제시된 정보들이 용역수행기간 중에 </a:t>
            </a:r>
            <a:r>
              <a:rPr lang="ko-KR" altLang="en-US" dirty="0" err="1">
                <a:solidFill>
                  <a:srgbClr val="000000"/>
                </a:solidFill>
                <a:latin typeface="Arial" panose="020B0604020202020204" pitchFamily="34" charset="0"/>
                <a:ea typeface="+mj-ea"/>
                <a:cs typeface="Arial" panose="020B0604020202020204" pitchFamily="34" charset="0"/>
              </a:rPr>
              <a:t>삼정</a:t>
            </a:r>
            <a:r>
              <a:rPr lang="en-US" altLang="ko-KR" dirty="0">
                <a:solidFill>
                  <a:srgbClr val="000000"/>
                </a:solidFill>
                <a:latin typeface="Arial" panose="020B0604020202020204" pitchFamily="34" charset="0"/>
                <a:ea typeface="+mj-ea"/>
                <a:cs typeface="Arial" panose="020B0604020202020204" pitchFamily="34" charset="0"/>
              </a:rPr>
              <a:t>KPMG</a:t>
            </a:r>
            <a:r>
              <a:rPr lang="ko-KR" altLang="en-US" dirty="0">
                <a:solidFill>
                  <a:srgbClr val="000000"/>
                </a:solidFill>
                <a:latin typeface="Arial" panose="020B0604020202020204" pitchFamily="34" charset="0"/>
                <a:ea typeface="+mj-ea"/>
                <a:cs typeface="Arial" panose="020B0604020202020204" pitchFamily="34" charset="0"/>
              </a:rPr>
              <a:t>에게 제공되어진 다른 </a:t>
            </a:r>
            <a:r>
              <a:rPr lang="ko-KR" altLang="en-US" dirty="0" err="1">
                <a:solidFill>
                  <a:srgbClr val="000000"/>
                </a:solidFill>
                <a:latin typeface="Arial" panose="020B0604020202020204" pitchFamily="34" charset="0"/>
                <a:ea typeface="+mj-ea"/>
                <a:cs typeface="Arial" panose="020B0604020202020204" pitchFamily="34" charset="0"/>
              </a:rPr>
              <a:t>정보들과의</a:t>
            </a:r>
            <a:r>
              <a:rPr lang="ko-KR" altLang="en-US" dirty="0">
                <a:solidFill>
                  <a:srgbClr val="000000"/>
                </a:solidFill>
                <a:latin typeface="Arial" panose="020B0604020202020204" pitchFamily="34" charset="0"/>
                <a:ea typeface="+mj-ea"/>
                <a:cs typeface="Arial" panose="020B0604020202020204" pitchFamily="34" charset="0"/>
              </a:rPr>
              <a:t> 일치 여부를 신의성실원칙에 입각하여 검토하였습니다</a:t>
            </a:r>
            <a:r>
              <a:rPr lang="en-US" altLang="ko-KR" dirty="0">
                <a:solidFill>
                  <a:srgbClr val="000000"/>
                </a:solidFill>
                <a:latin typeface="Arial" panose="020B0604020202020204" pitchFamily="34" charset="0"/>
                <a:ea typeface="+mj-ea"/>
                <a:cs typeface="Arial" panose="020B0604020202020204" pitchFamily="34" charset="0"/>
              </a:rPr>
              <a:t>. </a:t>
            </a:r>
            <a:r>
              <a:rPr lang="ko-KR" altLang="en-US" dirty="0">
                <a:solidFill>
                  <a:srgbClr val="000000"/>
                </a:solidFill>
                <a:latin typeface="Arial" panose="020B0604020202020204" pitchFamily="34" charset="0"/>
                <a:ea typeface="+mj-ea"/>
                <a:cs typeface="Arial" panose="020B0604020202020204" pitchFamily="34" charset="0"/>
              </a:rPr>
              <a:t>그러나 </a:t>
            </a:r>
            <a:r>
              <a:rPr lang="ko-KR" altLang="en-US" dirty="0" err="1">
                <a:solidFill>
                  <a:srgbClr val="000000"/>
                </a:solidFill>
                <a:latin typeface="Arial" panose="020B0604020202020204" pitchFamily="34" charset="0"/>
                <a:ea typeface="+mj-ea"/>
                <a:cs typeface="Arial" panose="020B0604020202020204" pitchFamily="34" charset="0"/>
              </a:rPr>
              <a:t>삼정</a:t>
            </a:r>
            <a:r>
              <a:rPr lang="en-US" altLang="ko-KR" dirty="0">
                <a:solidFill>
                  <a:srgbClr val="000000"/>
                </a:solidFill>
                <a:latin typeface="Arial" panose="020B0604020202020204" pitchFamily="34" charset="0"/>
                <a:ea typeface="+mj-ea"/>
                <a:cs typeface="Arial" panose="020B0604020202020204" pitchFamily="34" charset="0"/>
              </a:rPr>
              <a:t>KPMG</a:t>
            </a:r>
            <a:r>
              <a:rPr lang="ko-KR" altLang="en-US" dirty="0">
                <a:solidFill>
                  <a:srgbClr val="000000"/>
                </a:solidFill>
                <a:latin typeface="Arial" panose="020B0604020202020204" pitchFamily="34" charset="0"/>
                <a:ea typeface="+mj-ea"/>
                <a:cs typeface="Arial" panose="020B0604020202020204" pitchFamily="34" charset="0"/>
              </a:rPr>
              <a:t>는 이들 정보들에 대한 객관성을 검증하기 위하여 다른 증거와 대조하는 등의 절차를 취하지 않았습니다</a:t>
            </a:r>
            <a:r>
              <a:rPr lang="en-US" altLang="ko-KR" dirty="0">
                <a:solidFill>
                  <a:srgbClr val="000000"/>
                </a:solidFill>
                <a:latin typeface="Arial" panose="020B0604020202020204" pitchFamily="34" charset="0"/>
                <a:ea typeface="+mj-ea"/>
                <a:cs typeface="Arial" panose="020B0604020202020204" pitchFamily="34" charset="0"/>
              </a:rPr>
              <a:t>. </a:t>
            </a:r>
            <a:r>
              <a:rPr lang="ko-KR" altLang="en-US" dirty="0" err="1">
                <a:solidFill>
                  <a:srgbClr val="000000"/>
                </a:solidFill>
                <a:latin typeface="Arial" panose="020B0604020202020204" pitchFamily="34" charset="0"/>
                <a:ea typeface="+mj-ea"/>
                <a:cs typeface="Arial" panose="020B0604020202020204" pitchFamily="34" charset="0"/>
              </a:rPr>
              <a:t>삼정</a:t>
            </a:r>
            <a:r>
              <a:rPr lang="en-US" altLang="ko-KR" dirty="0">
                <a:solidFill>
                  <a:srgbClr val="000000"/>
                </a:solidFill>
                <a:latin typeface="Arial" panose="020B0604020202020204" pitchFamily="34" charset="0"/>
                <a:ea typeface="+mj-ea"/>
                <a:cs typeface="Arial" panose="020B0604020202020204" pitchFamily="34" charset="0"/>
              </a:rPr>
              <a:t>KPMG </a:t>
            </a:r>
            <a:r>
              <a:rPr lang="ko-KR" altLang="en-US" dirty="0">
                <a:solidFill>
                  <a:srgbClr val="000000"/>
                </a:solidFill>
                <a:latin typeface="Arial" panose="020B0604020202020204" pitchFamily="34" charset="0"/>
                <a:ea typeface="+mj-ea"/>
                <a:cs typeface="Arial" panose="020B0604020202020204" pitchFamily="34" charset="0"/>
              </a:rPr>
              <a:t>용역의 범위는 감사의 범위와 다르며</a:t>
            </a:r>
            <a:r>
              <a:rPr lang="en-US" altLang="ko-KR" dirty="0">
                <a:solidFill>
                  <a:srgbClr val="000000"/>
                </a:solidFill>
                <a:latin typeface="Arial" panose="020B0604020202020204" pitchFamily="34" charset="0"/>
                <a:ea typeface="+mj-ea"/>
                <a:cs typeface="Arial" panose="020B0604020202020204" pitchFamily="34" charset="0"/>
              </a:rPr>
              <a:t>, </a:t>
            </a:r>
            <a:r>
              <a:rPr lang="ko-KR" altLang="en-US" dirty="0">
                <a:solidFill>
                  <a:srgbClr val="000000"/>
                </a:solidFill>
                <a:latin typeface="Arial" panose="020B0604020202020204" pitchFamily="34" charset="0"/>
                <a:ea typeface="+mj-ea"/>
                <a:cs typeface="Arial" panose="020B0604020202020204" pitchFamily="34" charset="0"/>
              </a:rPr>
              <a:t>어떠한 형태의 확신도 제공하지 않습니다</a:t>
            </a:r>
            <a:r>
              <a:rPr lang="en-US" altLang="ko-KR" dirty="0">
                <a:solidFill>
                  <a:srgbClr val="000000"/>
                </a:solidFill>
                <a:latin typeface="Arial" panose="020B0604020202020204" pitchFamily="34" charset="0"/>
                <a:ea typeface="+mj-ea"/>
                <a:cs typeface="Arial" panose="020B0604020202020204" pitchFamily="34" charset="0"/>
              </a:rPr>
              <a:t>.</a:t>
            </a:r>
          </a:p>
          <a:p>
            <a:pPr lvl="1">
              <a:defRPr/>
            </a:pPr>
            <a:r>
              <a:rPr lang="ko-KR" altLang="en-US" dirty="0">
                <a:solidFill>
                  <a:srgbClr val="000000"/>
                </a:solidFill>
                <a:latin typeface="Arial" panose="020B0604020202020204" pitchFamily="34" charset="0"/>
                <a:ea typeface="+mj-ea"/>
                <a:cs typeface="Arial" panose="020B0604020202020204" pitchFamily="34" charset="0"/>
              </a:rPr>
              <a:t>본 보고서의 이용자는 의사결정에 있어 본 보고서를 의사결정의 유일한 근거나 참고로 활용하여서는 아니되며</a:t>
            </a:r>
            <a:r>
              <a:rPr lang="en-US" altLang="ko-KR" dirty="0">
                <a:solidFill>
                  <a:srgbClr val="000000"/>
                </a:solidFill>
                <a:latin typeface="Arial" panose="020B0604020202020204" pitchFamily="34" charset="0"/>
                <a:ea typeface="+mj-ea"/>
                <a:cs typeface="Arial" panose="020B0604020202020204" pitchFamily="34" charset="0"/>
              </a:rPr>
              <a:t>, </a:t>
            </a:r>
            <a:r>
              <a:rPr lang="ko-KR" altLang="en-US" dirty="0" err="1">
                <a:solidFill>
                  <a:srgbClr val="000000"/>
                </a:solidFill>
                <a:latin typeface="Arial" panose="020B0604020202020204" pitchFamily="34" charset="0"/>
                <a:ea typeface="+mj-ea"/>
                <a:cs typeface="Arial" panose="020B0604020202020204" pitchFamily="34" charset="0"/>
              </a:rPr>
              <a:t>삼정</a:t>
            </a:r>
            <a:r>
              <a:rPr lang="en-US" altLang="ko-KR" dirty="0">
                <a:solidFill>
                  <a:srgbClr val="000000"/>
                </a:solidFill>
                <a:latin typeface="Arial" panose="020B0604020202020204" pitchFamily="34" charset="0"/>
                <a:ea typeface="+mj-ea"/>
                <a:cs typeface="Arial" panose="020B0604020202020204" pitchFamily="34" charset="0"/>
              </a:rPr>
              <a:t>KPMG</a:t>
            </a:r>
            <a:r>
              <a:rPr lang="ko-KR" altLang="en-US" dirty="0">
                <a:solidFill>
                  <a:srgbClr val="000000"/>
                </a:solidFill>
                <a:latin typeface="Arial" panose="020B0604020202020204" pitchFamily="34" charset="0"/>
                <a:ea typeface="+mj-ea"/>
                <a:cs typeface="Arial" panose="020B0604020202020204" pitchFamily="34" charset="0"/>
              </a:rPr>
              <a:t>는 이로 인하여 발생되는 손해 또는 손실에 대하여 어떠한 책임도 부담하지 아니합니다</a:t>
            </a:r>
            <a:r>
              <a:rPr lang="en-US" altLang="ko-KR" dirty="0">
                <a:solidFill>
                  <a:srgbClr val="000000"/>
                </a:solidFill>
                <a:latin typeface="Arial" panose="020B0604020202020204" pitchFamily="34" charset="0"/>
                <a:ea typeface="+mj-ea"/>
                <a:cs typeface="Arial" panose="020B0604020202020204" pitchFamily="34" charset="0"/>
              </a:rPr>
              <a:t>. </a:t>
            </a:r>
            <a:r>
              <a:rPr lang="ko-KR" altLang="en-US" dirty="0">
                <a:solidFill>
                  <a:srgbClr val="000000"/>
                </a:solidFill>
                <a:latin typeface="Arial" panose="020B0604020202020204" pitchFamily="34" charset="0"/>
                <a:ea typeface="+mj-ea"/>
                <a:cs typeface="Arial" panose="020B0604020202020204" pitchFamily="34" charset="0"/>
              </a:rPr>
              <a:t>또한</a:t>
            </a:r>
            <a:r>
              <a:rPr lang="en-US" altLang="ko-KR" dirty="0">
                <a:solidFill>
                  <a:srgbClr val="000000"/>
                </a:solidFill>
                <a:latin typeface="Arial" panose="020B0604020202020204" pitchFamily="34" charset="0"/>
                <a:ea typeface="+mj-ea"/>
                <a:cs typeface="Arial" panose="020B0604020202020204" pitchFamily="34" charset="0"/>
              </a:rPr>
              <a:t>, </a:t>
            </a:r>
            <a:r>
              <a:rPr lang="ko-KR" altLang="en-US" dirty="0" err="1">
                <a:solidFill>
                  <a:srgbClr val="000000"/>
                </a:solidFill>
                <a:latin typeface="Arial" panose="020B0604020202020204" pitchFamily="34" charset="0"/>
                <a:ea typeface="+mj-ea"/>
                <a:cs typeface="Arial" panose="020B0604020202020204" pitchFamily="34" charset="0"/>
              </a:rPr>
              <a:t>삼정</a:t>
            </a:r>
            <a:r>
              <a:rPr lang="en-US" altLang="ko-KR" dirty="0">
                <a:solidFill>
                  <a:srgbClr val="000000"/>
                </a:solidFill>
                <a:latin typeface="Arial" panose="020B0604020202020204" pitchFamily="34" charset="0"/>
                <a:ea typeface="+mj-ea"/>
                <a:cs typeface="Arial" panose="020B0604020202020204" pitchFamily="34" charset="0"/>
              </a:rPr>
              <a:t>KPMG </a:t>
            </a:r>
            <a:r>
              <a:rPr lang="ko-KR" altLang="en-US" dirty="0">
                <a:solidFill>
                  <a:srgbClr val="000000"/>
                </a:solidFill>
                <a:latin typeface="Arial" panose="020B0604020202020204" pitchFamily="34" charset="0"/>
                <a:ea typeface="+mj-ea"/>
                <a:cs typeface="Arial" panose="020B0604020202020204" pitchFamily="34" charset="0"/>
              </a:rPr>
              <a:t>및 </a:t>
            </a:r>
            <a:r>
              <a:rPr lang="ko-KR" altLang="en-US" dirty="0" err="1">
                <a:solidFill>
                  <a:srgbClr val="000000"/>
                </a:solidFill>
                <a:latin typeface="Arial" panose="020B0604020202020204" pitchFamily="34" charset="0"/>
                <a:ea typeface="+mj-ea"/>
                <a:cs typeface="Arial" panose="020B0604020202020204" pitchFamily="34" charset="0"/>
              </a:rPr>
              <a:t>삼정</a:t>
            </a:r>
            <a:r>
              <a:rPr lang="en-US" altLang="ko-KR" dirty="0">
                <a:solidFill>
                  <a:srgbClr val="000000"/>
                </a:solidFill>
                <a:latin typeface="Arial" panose="020B0604020202020204" pitchFamily="34" charset="0"/>
                <a:ea typeface="+mj-ea"/>
                <a:cs typeface="Arial" panose="020B0604020202020204" pitchFamily="34" charset="0"/>
              </a:rPr>
              <a:t>KPMG</a:t>
            </a:r>
            <a:r>
              <a:rPr lang="ko-KR" altLang="en-US" dirty="0">
                <a:solidFill>
                  <a:srgbClr val="000000"/>
                </a:solidFill>
                <a:latin typeface="Arial" panose="020B0604020202020204" pitchFamily="34" charset="0"/>
                <a:ea typeface="+mj-ea"/>
                <a:cs typeface="Arial" panose="020B0604020202020204" pitchFamily="34" charset="0"/>
              </a:rPr>
              <a:t>의 관계회사</a:t>
            </a:r>
            <a:r>
              <a:rPr lang="en-US" altLang="ko-KR" dirty="0">
                <a:solidFill>
                  <a:srgbClr val="000000"/>
                </a:solidFill>
                <a:latin typeface="Arial" panose="020B0604020202020204" pitchFamily="34" charset="0"/>
                <a:ea typeface="+mj-ea"/>
                <a:cs typeface="Arial" panose="020B0604020202020204" pitchFamily="34" charset="0"/>
              </a:rPr>
              <a:t>, </a:t>
            </a:r>
            <a:r>
              <a:rPr lang="ko-KR" altLang="en-US" dirty="0" err="1">
                <a:solidFill>
                  <a:srgbClr val="000000"/>
                </a:solidFill>
                <a:latin typeface="Arial" panose="020B0604020202020204" pitchFamily="34" charset="0"/>
                <a:ea typeface="+mj-ea"/>
                <a:cs typeface="Arial" panose="020B0604020202020204" pitchFamily="34" charset="0"/>
              </a:rPr>
              <a:t>삼정</a:t>
            </a:r>
            <a:r>
              <a:rPr lang="en-US" altLang="ko-KR" dirty="0">
                <a:solidFill>
                  <a:srgbClr val="000000"/>
                </a:solidFill>
                <a:latin typeface="Arial" panose="020B0604020202020204" pitchFamily="34" charset="0"/>
                <a:ea typeface="+mj-ea"/>
                <a:cs typeface="Arial" panose="020B0604020202020204" pitchFamily="34" charset="0"/>
              </a:rPr>
              <a:t>KPMG</a:t>
            </a:r>
            <a:r>
              <a:rPr lang="ko-KR" altLang="en-US" dirty="0">
                <a:solidFill>
                  <a:srgbClr val="000000"/>
                </a:solidFill>
                <a:latin typeface="Arial" panose="020B0604020202020204" pitchFamily="34" charset="0"/>
                <a:ea typeface="+mj-ea"/>
                <a:cs typeface="Arial" panose="020B0604020202020204" pitchFamily="34" charset="0"/>
              </a:rPr>
              <a:t>의 임직원은 본 보고서와 관련하여 어떠한 보증이나 보장도 제공하지 아니하며 모든 의사결정은 의사결정자의 판단과 책임 하에 이루어져야 합니다</a:t>
            </a:r>
            <a:r>
              <a:rPr lang="en-US" altLang="ko-KR" dirty="0">
                <a:solidFill>
                  <a:srgbClr val="000000"/>
                </a:solidFill>
                <a:latin typeface="Arial" panose="020B0604020202020204" pitchFamily="34" charset="0"/>
                <a:ea typeface="+mj-ea"/>
                <a:cs typeface="Arial" panose="020B0604020202020204" pitchFamily="34" charset="0"/>
              </a:rPr>
              <a:t>.</a:t>
            </a:r>
          </a:p>
          <a:p>
            <a:pPr lvl="1">
              <a:defRPr/>
            </a:pPr>
            <a:r>
              <a:rPr lang="ko-KR" altLang="en-US" dirty="0" err="1">
                <a:solidFill>
                  <a:srgbClr val="000000"/>
                </a:solidFill>
                <a:latin typeface="Arial" panose="020B0604020202020204" pitchFamily="34" charset="0"/>
                <a:ea typeface="+mj-ea"/>
                <a:cs typeface="Arial" panose="020B0604020202020204" pitchFamily="34" charset="0"/>
              </a:rPr>
              <a:t>삼정</a:t>
            </a:r>
            <a:r>
              <a:rPr lang="en-US" altLang="ko-KR" dirty="0">
                <a:solidFill>
                  <a:srgbClr val="000000"/>
                </a:solidFill>
                <a:latin typeface="Arial" panose="020B0604020202020204" pitchFamily="34" charset="0"/>
                <a:ea typeface="+mj-ea"/>
                <a:cs typeface="Arial" panose="020B0604020202020204" pitchFamily="34" charset="0"/>
              </a:rPr>
              <a:t>KPMG</a:t>
            </a:r>
            <a:r>
              <a:rPr lang="ko-KR" altLang="en-US" dirty="0">
                <a:solidFill>
                  <a:srgbClr val="000000"/>
                </a:solidFill>
                <a:latin typeface="Arial" panose="020B0604020202020204" pitchFamily="34" charset="0"/>
                <a:ea typeface="+mj-ea"/>
                <a:cs typeface="Arial" panose="020B0604020202020204" pitchFamily="34" charset="0"/>
              </a:rPr>
              <a:t>는 용역계약서에서 별도로 규정하지 않는 한</a:t>
            </a:r>
            <a:r>
              <a:rPr lang="en-US" altLang="ko-KR" dirty="0">
                <a:solidFill>
                  <a:srgbClr val="000000"/>
                </a:solidFill>
                <a:latin typeface="Arial" panose="020B0604020202020204" pitchFamily="34" charset="0"/>
                <a:ea typeface="+mj-ea"/>
                <a:cs typeface="Arial" panose="020B0604020202020204" pitchFamily="34" charset="0"/>
              </a:rPr>
              <a:t>, </a:t>
            </a:r>
            <a:r>
              <a:rPr lang="ko-KR" altLang="en-US" dirty="0">
                <a:solidFill>
                  <a:srgbClr val="000000"/>
                </a:solidFill>
                <a:latin typeface="Arial" panose="020B0604020202020204" pitchFamily="34" charset="0"/>
                <a:ea typeface="+mj-ea"/>
                <a:cs typeface="Arial" panose="020B0604020202020204" pitchFamily="34" charset="0"/>
              </a:rPr>
              <a:t>본 보고서 제출 이후에 발생하는 사건에 대하여 본 보고서를 갱신할 의무를 부담하지 않습니다</a:t>
            </a:r>
            <a:r>
              <a:rPr lang="en-US" altLang="ko-KR" dirty="0">
                <a:solidFill>
                  <a:srgbClr val="000000"/>
                </a:solidFill>
                <a:latin typeface="Arial" panose="020B0604020202020204" pitchFamily="34" charset="0"/>
                <a:ea typeface="+mj-ea"/>
                <a:cs typeface="Arial" panose="020B0604020202020204" pitchFamily="34" charset="0"/>
              </a:rPr>
              <a:t>.</a:t>
            </a:r>
          </a:p>
          <a:p>
            <a:pPr lvl="1">
              <a:defRPr/>
            </a:pPr>
            <a:endParaRPr lang="en-US" altLang="ko-KR" dirty="0">
              <a:solidFill>
                <a:srgbClr val="000000"/>
              </a:solidFill>
              <a:latin typeface="Arial" panose="020B0604020202020204" pitchFamily="34" charset="0"/>
              <a:ea typeface="+mj-ea"/>
              <a:cs typeface="Arial" panose="020B0604020202020204" pitchFamily="34" charset="0"/>
            </a:endParaRPr>
          </a:p>
        </p:txBody>
      </p:sp>
      <p:sp>
        <p:nvSpPr>
          <p:cNvPr id="66" name="Text Placeholder 5">
            <a:extLst>
              <a:ext uri="{FF2B5EF4-FFF2-40B4-BE49-F238E27FC236}">
                <a16:creationId xmlns:a16="http://schemas.microsoft.com/office/drawing/2014/main" id="{03B54D94-14A3-409C-A795-6AFB6EB40187}"/>
              </a:ext>
            </a:extLst>
          </p:cNvPr>
          <p:cNvSpPr txBox="1">
            <a:spLocks/>
          </p:cNvSpPr>
          <p:nvPr/>
        </p:nvSpPr>
        <p:spPr>
          <a:xfrm>
            <a:off x="998518" y="479512"/>
            <a:ext cx="3657600" cy="762060"/>
          </a:xfrm>
          <a:prstGeom prst="rect">
            <a:avLst/>
          </a:prstGeom>
        </p:spPr>
        <p:txBody>
          <a:bodyPr vert="horz" lIns="0" tIns="0" rIns="0" bIns="0" rtlCol="0" anchor="t" anchorCtr="0">
            <a:noAutofit/>
          </a:bodyPr>
          <a:lstStyle>
            <a:lvl1pPr marL="0" indent="0" algn="l" defTabSz="914400" rtl="0" eaLnBrk="1" latinLnBrk="1" hangingPunct="1">
              <a:lnSpc>
                <a:spcPct val="100000"/>
              </a:lnSpc>
              <a:spcBef>
                <a:spcPts val="0"/>
              </a:spcBef>
              <a:spcAft>
                <a:spcPts val="600"/>
              </a:spcAft>
              <a:buFontTx/>
              <a:buNone/>
              <a:defRPr sz="900" b="0" i="0" kern="1200" baseline="0">
                <a:solidFill>
                  <a:schemeClr val="tx2"/>
                </a:solidFill>
                <a:latin typeface="Univers for KPMG Light" panose="020B0403020202020204" pitchFamily="34" charset="0"/>
                <a:ea typeface="+mn-ea"/>
                <a:cs typeface="Univers for KPMG Light" panose="020B0403020202020204" pitchFamily="34" charset="0"/>
              </a:defRPr>
            </a:lvl1pPr>
            <a:lvl2pPr marL="0" indent="0" algn="l" defTabSz="914400" rtl="0" eaLnBrk="1" latinLnBrk="1" hangingPunct="1">
              <a:lnSpc>
                <a:spcPct val="100000"/>
              </a:lnSpc>
              <a:spcBef>
                <a:spcPts val="0"/>
              </a:spcBef>
              <a:spcAft>
                <a:spcPts val="600"/>
              </a:spcAft>
              <a:buFontTx/>
              <a:buNone/>
              <a:defRPr sz="900" b="0" kern="1200">
                <a:solidFill>
                  <a:schemeClr val="tx2"/>
                </a:solidFill>
                <a:latin typeface="Univers for KPMG Light" panose="020B0403020202020204" pitchFamily="34" charset="0"/>
                <a:ea typeface="+mn-ea"/>
                <a:cs typeface="Univers for KPMG Light" panose="020B0403020202020204" pitchFamily="34" charset="0"/>
              </a:defRPr>
            </a:lvl2pPr>
            <a:lvl3pPr marL="307077" indent="-307077" algn="l" defTabSz="914400" rtl="0" eaLnBrk="1" latinLnBrk="1" hangingPunct="1">
              <a:lnSpc>
                <a:spcPct val="100000"/>
              </a:lnSpc>
              <a:spcBef>
                <a:spcPts val="0"/>
              </a:spcBef>
              <a:spcAft>
                <a:spcPts val="600"/>
              </a:spcAft>
              <a:buClr>
                <a:schemeClr val="tx2"/>
              </a:buClr>
              <a:buFont typeface="Univers for KPMG Light" panose="020B0403020202020204" pitchFamily="34" charset="0"/>
              <a:buChar char="—"/>
              <a:defRPr sz="900" b="0" kern="1200">
                <a:solidFill>
                  <a:schemeClr val="tx2"/>
                </a:solidFill>
                <a:latin typeface="Univers for KPMG Light" panose="020B0403020202020204" pitchFamily="34" charset="0"/>
                <a:ea typeface="+mn-ea"/>
                <a:cs typeface="Univers for KPMG Light" panose="020B0403020202020204" pitchFamily="34" charset="0"/>
              </a:defRPr>
            </a:lvl3pPr>
            <a:lvl4pPr marL="624059" indent="-247642" algn="l" defTabSz="914400" rtl="0" eaLnBrk="1" latinLnBrk="1" hangingPunct="1">
              <a:lnSpc>
                <a:spcPct val="100000"/>
              </a:lnSpc>
              <a:spcBef>
                <a:spcPts val="0"/>
              </a:spcBef>
              <a:spcAft>
                <a:spcPts val="600"/>
              </a:spcAft>
              <a:buClr>
                <a:schemeClr val="tx2"/>
              </a:buClr>
              <a:buFont typeface="Univers for KPMG Light" panose="020B0403020202020204" pitchFamily="34" charset="0"/>
              <a:buChar char="-"/>
              <a:defRPr sz="900" b="0" kern="1200">
                <a:solidFill>
                  <a:schemeClr val="tx2"/>
                </a:solidFill>
                <a:latin typeface="Univers for KPMG Light" panose="020B0403020202020204" pitchFamily="34" charset="0"/>
                <a:ea typeface="+mn-ea"/>
                <a:cs typeface="Univers for KPMG Light" panose="020B0403020202020204" pitchFamily="34" charset="0"/>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b="0" kern="1200" baseline="0">
                <a:solidFill>
                  <a:srgbClr val="00A3A1"/>
                </a:solidFill>
                <a:latin typeface="Univers for KPMG Light" panose="020B0403020202020204" pitchFamily="34" charset="0"/>
                <a:ea typeface="+mn-ea"/>
                <a:cs typeface="Univers for KPMG Light" panose="020B0403020202020204" pitchFamily="34" charset="0"/>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ko-KR" altLang="en-US" b="1" err="1">
                <a:solidFill>
                  <a:srgbClr val="000000"/>
                </a:solidFill>
                <a:latin typeface="Arial" panose="020B0604020202020204" pitchFamily="34" charset="0"/>
                <a:ea typeface="+mj-ea"/>
                <a:cs typeface="Arial" panose="020B0604020202020204" pitchFamily="34" charset="0"/>
              </a:rPr>
              <a:t>삼정회계법인</a:t>
            </a:r>
            <a:endParaRPr lang="ko-KR" altLang="en-US" b="1">
              <a:solidFill>
                <a:srgbClr val="000000"/>
              </a:solidFill>
              <a:latin typeface="Arial" panose="020B0604020202020204" pitchFamily="34" charset="0"/>
              <a:ea typeface="+mj-ea"/>
              <a:cs typeface="Arial" panose="020B0604020202020204" pitchFamily="34" charset="0"/>
            </a:endParaRPr>
          </a:p>
          <a:p>
            <a:pPr>
              <a:defRPr/>
            </a:pPr>
            <a:r>
              <a:rPr lang="ko-KR" altLang="en-US" b="1">
                <a:solidFill>
                  <a:srgbClr val="000000"/>
                </a:solidFill>
                <a:latin typeface="Arial" panose="020B0604020202020204" pitchFamily="34" charset="0"/>
                <a:ea typeface="+mj-ea"/>
                <a:cs typeface="Arial" panose="020B0604020202020204" pitchFamily="34" charset="0"/>
              </a:rPr>
              <a:t>서울특별시 강남구 테헤란로 </a:t>
            </a:r>
            <a:r>
              <a:rPr lang="en-US" altLang="ko-KR" b="1">
                <a:solidFill>
                  <a:srgbClr val="000000"/>
                </a:solidFill>
                <a:latin typeface="Arial" panose="020B0604020202020204" pitchFamily="34" charset="0"/>
                <a:ea typeface="+mj-ea"/>
                <a:cs typeface="Arial" panose="020B0604020202020204" pitchFamily="34" charset="0"/>
              </a:rPr>
              <a:t>152</a:t>
            </a:r>
          </a:p>
          <a:p>
            <a:pPr>
              <a:defRPr/>
            </a:pPr>
            <a:r>
              <a:rPr lang="ko-KR" altLang="en-US" b="1">
                <a:solidFill>
                  <a:srgbClr val="000000"/>
                </a:solidFill>
                <a:latin typeface="Arial" panose="020B0604020202020204" pitchFamily="34" charset="0"/>
                <a:ea typeface="+mj-ea"/>
                <a:cs typeface="Arial" panose="020B0604020202020204" pitchFamily="34" charset="0"/>
              </a:rPr>
              <a:t>강남 </a:t>
            </a:r>
            <a:r>
              <a:rPr lang="ko-KR" altLang="en-US" b="1" err="1">
                <a:solidFill>
                  <a:srgbClr val="000000"/>
                </a:solidFill>
                <a:latin typeface="Arial" panose="020B0604020202020204" pitchFamily="34" charset="0"/>
                <a:ea typeface="+mj-ea"/>
                <a:cs typeface="Arial" panose="020B0604020202020204" pitchFamily="34" charset="0"/>
              </a:rPr>
              <a:t>파이낸스센터</a:t>
            </a:r>
            <a:r>
              <a:rPr lang="ko-KR" altLang="en-US" b="1">
                <a:solidFill>
                  <a:srgbClr val="000000"/>
                </a:solidFill>
                <a:latin typeface="Arial" panose="020B0604020202020204" pitchFamily="34" charset="0"/>
                <a:ea typeface="+mj-ea"/>
                <a:cs typeface="Arial" panose="020B0604020202020204" pitchFamily="34" charset="0"/>
              </a:rPr>
              <a:t> </a:t>
            </a:r>
            <a:r>
              <a:rPr lang="en-US" altLang="ko-KR" b="1">
                <a:solidFill>
                  <a:srgbClr val="000000"/>
                </a:solidFill>
                <a:latin typeface="Arial" panose="020B0604020202020204" pitchFamily="34" charset="0"/>
                <a:ea typeface="+mj-ea"/>
                <a:cs typeface="Arial" panose="020B0604020202020204" pitchFamily="34" charset="0"/>
              </a:rPr>
              <a:t>27</a:t>
            </a:r>
            <a:r>
              <a:rPr lang="ko-KR" altLang="en-US" b="1">
                <a:solidFill>
                  <a:srgbClr val="000000"/>
                </a:solidFill>
                <a:latin typeface="Arial" panose="020B0604020202020204" pitchFamily="34" charset="0"/>
                <a:ea typeface="+mj-ea"/>
                <a:cs typeface="Arial" panose="020B0604020202020204" pitchFamily="34" charset="0"/>
              </a:rPr>
              <a:t>층</a:t>
            </a:r>
          </a:p>
          <a:p>
            <a:pPr>
              <a:defRPr/>
            </a:pPr>
            <a:r>
              <a:rPr lang="en-US" altLang="ko-KR" b="1">
                <a:solidFill>
                  <a:srgbClr val="000000"/>
                </a:solidFill>
                <a:latin typeface="Arial" panose="020B0604020202020204" pitchFamily="34" charset="0"/>
                <a:ea typeface="+mj-ea"/>
                <a:cs typeface="Arial" panose="020B0604020202020204" pitchFamily="34" charset="0"/>
              </a:rPr>
              <a:t>06236</a:t>
            </a:r>
            <a:endParaRPr lang="en-US" b="1">
              <a:solidFill>
                <a:srgbClr val="000000"/>
              </a:solidFill>
              <a:latin typeface="Arial" panose="020B0604020202020204" pitchFamily="34" charset="0"/>
              <a:ea typeface="+mj-ea"/>
              <a:cs typeface="Arial" panose="020B0604020202020204" pitchFamily="34" charset="0"/>
            </a:endParaRPr>
          </a:p>
        </p:txBody>
      </p:sp>
      <p:pic>
        <p:nvPicPr>
          <p:cNvPr id="6" name="그림 5">
            <a:extLst>
              <a:ext uri="{FF2B5EF4-FFF2-40B4-BE49-F238E27FC236}">
                <a16:creationId xmlns:a16="http://schemas.microsoft.com/office/drawing/2014/main" id="{5384D74D-856C-4966-80AA-76F176F83D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634" y="6328676"/>
            <a:ext cx="811795" cy="198595"/>
          </a:xfrm>
          <a:prstGeom prst="rect">
            <a:avLst/>
          </a:prstGeom>
        </p:spPr>
      </p:pic>
      <p:sp>
        <p:nvSpPr>
          <p:cNvPr id="7" name="Shape 36">
            <a:extLst>
              <a:ext uri="{FF2B5EF4-FFF2-40B4-BE49-F238E27FC236}">
                <a16:creationId xmlns:a16="http://schemas.microsoft.com/office/drawing/2014/main" id="{C3810D58-D2C5-48C5-A228-56B134EF231D}"/>
              </a:ext>
            </a:extLst>
          </p:cNvPr>
          <p:cNvSpPr/>
          <p:nvPr/>
        </p:nvSpPr>
        <p:spPr>
          <a:xfrm>
            <a:off x="1793137" y="6326686"/>
            <a:ext cx="5973232" cy="4572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defTabSz="914400">
              <a:defRPr sz="800">
                <a:solidFill>
                  <a:srgbClr val="004C97"/>
                </a:solidFill>
                <a:latin typeface="Univers for KPMG"/>
                <a:ea typeface="Univers for KPMG"/>
                <a:cs typeface="Univers for KPMG"/>
                <a:sym typeface="Univers for KPMG"/>
              </a:defRPr>
            </a:lvl1pPr>
          </a:lstStyle>
          <a:p>
            <a:pPr>
              <a:defRPr/>
            </a:pPr>
            <a:r>
              <a:rPr lang="en-US" altLang="ko-KR" sz="600" u="none" dirty="0">
                <a:solidFill>
                  <a:schemeClr val="bg1">
                    <a:lumMod val="65000"/>
                  </a:schemeClr>
                </a:solidFill>
                <a:latin typeface="Univers 45 Light" pitchFamily="2" charset="0"/>
                <a:ea typeface="나눔고딕" panose="020B0600000101010101" charset="-127"/>
                <a:cs typeface="Arial" charset="0"/>
              </a:rPr>
              <a:t>© 2022 </a:t>
            </a:r>
            <a:r>
              <a:rPr kumimoji="1" lang="en-US" altLang="ko-KR" sz="600" dirty="0">
                <a:solidFill>
                  <a:schemeClr val="bg1">
                    <a:lumMod val="65000"/>
                  </a:schemeClr>
                </a:solidFill>
                <a:latin typeface="Univers 45 Light" pitchFamily="2" charset="0"/>
                <a:ea typeface="나눔고딕" panose="020B0600000101010101" charset="-127"/>
                <a:cs typeface="Arial" charset="0"/>
              </a:rPr>
              <a:t>KPMG Samjong Accounting Corp., </a:t>
            </a:r>
            <a:r>
              <a:rPr lang="en-US" altLang="ko-KR" sz="600" u="none" dirty="0">
                <a:solidFill>
                  <a:schemeClr val="bg1">
                    <a:lumMod val="65000"/>
                  </a:schemeClr>
                </a:solidFill>
                <a:latin typeface="Univers 45 Light" pitchFamily="2" charset="0"/>
                <a:ea typeface="나눔고딕" panose="020B0600000101010101" charset="-127"/>
                <a:cs typeface="Arial" charset="0"/>
              </a:rPr>
              <a:t>the Korean member firm of the KPMG network of independent member firms affiliated with KPMG International Cooperative (“KPMG International”), a Swiss entity. All rights reserved. Printed in Korea.</a:t>
            </a:r>
          </a:p>
        </p:txBody>
      </p:sp>
    </p:spTree>
    <p:extLst>
      <p:ext uri="{BB962C8B-B14F-4D97-AF65-F5344CB8AC3E}">
        <p14:creationId xmlns:p14="http://schemas.microsoft.com/office/powerpoint/2010/main" val="1651017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Group 3">
            <a:extLst>
              <a:ext uri="{FF2B5EF4-FFF2-40B4-BE49-F238E27FC236}">
                <a16:creationId xmlns:a16="http://schemas.microsoft.com/office/drawing/2014/main" id="{1467BF33-DF8B-4824-9975-24B655697CEA}"/>
              </a:ext>
            </a:extLst>
          </p:cNvPr>
          <p:cNvGraphicFramePr>
            <a:graphicFrameLocks noGrp="1"/>
          </p:cNvGraphicFramePr>
          <p:nvPr>
            <p:extLst>
              <p:ext uri="{D42A27DB-BD31-4B8C-83A1-F6EECF244321}">
                <p14:modId xmlns:p14="http://schemas.microsoft.com/office/powerpoint/2010/main" val="2674952563"/>
              </p:ext>
            </p:extLst>
          </p:nvPr>
        </p:nvGraphicFramePr>
        <p:xfrm>
          <a:off x="468001" y="1191600"/>
          <a:ext cx="9038334" cy="5056800"/>
        </p:xfrm>
        <a:graphic>
          <a:graphicData uri="http://schemas.openxmlformats.org/drawingml/2006/table">
            <a:tbl>
              <a:tblPr/>
              <a:tblGrid>
                <a:gridCol w="1557064">
                  <a:extLst>
                    <a:ext uri="{9D8B030D-6E8A-4147-A177-3AD203B41FA5}">
                      <a16:colId xmlns:a16="http://schemas.microsoft.com/office/drawing/2014/main" val="20000"/>
                    </a:ext>
                  </a:extLst>
                </a:gridCol>
                <a:gridCol w="7481270">
                  <a:extLst>
                    <a:ext uri="{9D8B030D-6E8A-4147-A177-3AD203B41FA5}">
                      <a16:colId xmlns:a16="http://schemas.microsoft.com/office/drawing/2014/main" val="20001"/>
                    </a:ext>
                  </a:extLst>
                </a:gridCol>
              </a:tblGrid>
              <a:tr h="262800">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lang="en-US" altLang="ko-KR" sz="1000" b="1" i="0" u="none" strike="noStrike" kern="1200" dirty="0">
                          <a:solidFill>
                            <a:schemeClr val="bg1"/>
                          </a:solidFill>
                          <a:effectLst/>
                          <a:latin typeface="Arial" panose="020B0604020202020204" pitchFamily="34" charset="0"/>
                          <a:ea typeface="+mn-ea"/>
                          <a:cs typeface="Arial" panose="020B0604020202020204" pitchFamily="34" charset="0"/>
                        </a:rPr>
                        <a:t>Topic</a:t>
                      </a:r>
                      <a:endPar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Details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9400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Adjusted EBITDA</a:t>
                      </a:r>
                    </a:p>
                    <a:p>
                      <a:pPr marL="0" marR="0" lvl="0" indent="0" algn="l" defTabSz="762000" rtl="0" eaLnBrk="1" fontAlgn="base" latinLnBrk="0" hangingPunct="1">
                        <a:lnSpc>
                          <a:spcPct val="100000"/>
                        </a:lnSpc>
                        <a:spcBef>
                          <a:spcPts val="600"/>
                        </a:spcBef>
                        <a:spcAft>
                          <a:spcPct val="0"/>
                        </a:spcAft>
                        <a:buClrTx/>
                        <a:buSzTx/>
                        <a:buFontTx/>
                        <a:buNone/>
                        <a:tabLst/>
                        <a:defRPr/>
                      </a:pPr>
                      <a:endPar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l" defTabSz="762000" rtl="0" eaLnBrk="1" fontAlgn="base" latinLnBrk="0" hangingPunct="1">
                        <a:lnSpc>
                          <a:spcPct val="100000"/>
                        </a:lnSpc>
                        <a:spcBef>
                          <a:spcPts val="600"/>
                        </a:spcBef>
                        <a:spcAft>
                          <a:spcPct val="0"/>
                        </a:spcAft>
                        <a:buClrTx/>
                        <a:buSzTx/>
                        <a:buFontTx/>
                        <a:buNone/>
                        <a:tabLst/>
                        <a:defRPr/>
                      </a:pPr>
                      <a:r>
                        <a:rPr kumimoji="0" lang="ko-KR" altLang="en-US" sz="1000" b="0" i="1"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회사 제시 손익계산서에 회계처리 조정을 반영한 결과</a:t>
                      </a:r>
                      <a:r>
                        <a:rPr kumimoji="0" lang="en-US" altLang="ko-KR" sz="1000" b="0" i="1"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1000" b="0" i="1"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마진에 영향은 없으나 총액으로 인식한 매출의 조정으로 인해 마진율은 오히려 조정 전 대비 개선된 모습을 보이고 있음</a:t>
                      </a:r>
                      <a:endParaRPr kumimoji="0" lang="en-US" altLang="ko-KR" sz="1000" b="0" i="1"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l" defTabSz="762000" rtl="0" eaLnBrk="1" fontAlgn="base" latinLnBrk="0" hangingPunct="1">
                        <a:lnSpc>
                          <a:spcPct val="100000"/>
                        </a:lnSpc>
                        <a:spcBef>
                          <a:spcPts val="600"/>
                        </a:spcBef>
                        <a:spcAft>
                          <a:spcPct val="0"/>
                        </a:spcAft>
                        <a:buClrTx/>
                        <a:buSzTx/>
                        <a:buFontTx/>
                        <a:buNone/>
                        <a:tabLst/>
                        <a:defRPr/>
                      </a:pPr>
                      <a:endParaRPr kumimoji="0" lang="en-US" altLang="ko-KR" sz="1000" b="0" i="1"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l" defTabSz="762000" rtl="0" eaLnBrk="1" fontAlgn="base" latinLnBrk="0" hangingPunct="1">
                        <a:lnSpc>
                          <a:spcPct val="100000"/>
                        </a:lnSpc>
                        <a:spcBef>
                          <a:spcPts val="600"/>
                        </a:spcBef>
                        <a:spcAft>
                          <a:spcPct val="0"/>
                        </a:spcAft>
                        <a:buClrTx/>
                        <a:buSzTx/>
                        <a:buFontTx/>
                        <a:buNone/>
                        <a:tabLst/>
                        <a:defRPr/>
                      </a:pPr>
                      <a:endParaRPr lang="en-US" altLang="ko-KR" sz="900" b="1" i="1" u="sng" dirty="0">
                        <a:latin typeface="맑은 고딕" panose="020B0503020000020004" pitchFamily="50" charset="-127"/>
                        <a:ea typeface="맑은 고딕" panose="020B0503020000020004" pitchFamily="50" charset="-127"/>
                      </a:endParaRPr>
                    </a:p>
                    <a:p>
                      <a:pPr marL="0" marR="0" lvl="0" indent="0" algn="l" defTabSz="762000" rtl="0" eaLnBrk="1" fontAlgn="base" latinLnBrk="0" hangingPunct="1">
                        <a:lnSpc>
                          <a:spcPct val="100000"/>
                        </a:lnSpc>
                        <a:spcBef>
                          <a:spcPts val="600"/>
                        </a:spcBef>
                        <a:spcAft>
                          <a:spcPct val="0"/>
                        </a:spcAft>
                        <a:buClrTx/>
                        <a:buSzTx/>
                        <a:buFontTx/>
                        <a:buNone/>
                        <a:tabLst/>
                        <a:defRPr/>
                      </a:pPr>
                      <a:r>
                        <a:rPr lang="en-US" altLang="ko-KR" sz="900" b="0" i="0" u="none" dirty="0">
                          <a:latin typeface="맑은 고딕" panose="020B0503020000020004" pitchFamily="50" charset="-127"/>
                          <a:ea typeface="맑은 고딕" panose="020B0503020000020004" pitchFamily="50" charset="-127"/>
                        </a:rPr>
                        <a:t>(Limitation) </a:t>
                      </a:r>
                      <a:r>
                        <a:rPr lang="ko-KR" altLang="en-US" sz="900" b="0" i="0" u="none" dirty="0">
                          <a:latin typeface="맑은 고딕" panose="020B0503020000020004" pitchFamily="50" charset="-127"/>
                          <a:ea typeface="맑은 고딕" panose="020B0503020000020004" pitchFamily="50" charset="-127"/>
                        </a:rPr>
                        <a:t>현재 각 계약 </a:t>
                      </a:r>
                      <a:r>
                        <a:rPr lang="ko-KR" altLang="en-US" sz="900" b="0" i="0" u="none" dirty="0" err="1">
                          <a:latin typeface="맑은 고딕" panose="020B0503020000020004" pitchFamily="50" charset="-127"/>
                          <a:ea typeface="맑은 고딕" panose="020B0503020000020004" pitchFamily="50" charset="-127"/>
                        </a:rPr>
                        <a:t>건별</a:t>
                      </a:r>
                      <a:r>
                        <a:rPr lang="ko-KR" altLang="en-US" sz="900" b="0" i="0" u="none" dirty="0">
                          <a:latin typeface="맑은 고딕" panose="020B0503020000020004" pitchFamily="50" charset="-127"/>
                          <a:ea typeface="맑은 고딕" panose="020B0503020000020004" pitchFamily="50" charset="-127"/>
                        </a:rPr>
                        <a:t> 실질</a:t>
                      </a:r>
                      <a:r>
                        <a:rPr lang="en-US" altLang="ko-KR" sz="900" b="0" i="0" u="none" dirty="0">
                          <a:latin typeface="맑은 고딕" panose="020B0503020000020004" pitchFamily="50" charset="-127"/>
                          <a:ea typeface="맑은 고딕" panose="020B0503020000020004" pitchFamily="50" charset="-127"/>
                        </a:rPr>
                        <a:t>(</a:t>
                      </a:r>
                      <a:r>
                        <a:rPr lang="ko-KR" altLang="en-US" sz="900" b="0" i="0" u="none" dirty="0">
                          <a:latin typeface="맑은 고딕" panose="020B0503020000020004" pitchFamily="50" charset="-127"/>
                          <a:ea typeface="맑은 고딕" panose="020B0503020000020004" pitchFamily="50" charset="-127"/>
                        </a:rPr>
                        <a:t>본인</a:t>
                      </a:r>
                      <a:r>
                        <a:rPr lang="en-US" altLang="ko-KR" sz="900" b="0" i="0" u="none" dirty="0">
                          <a:latin typeface="맑은 고딕" panose="020B0503020000020004" pitchFamily="50" charset="-127"/>
                          <a:ea typeface="맑은 고딕" panose="020B0503020000020004" pitchFamily="50" charset="-127"/>
                        </a:rPr>
                        <a:t>/</a:t>
                      </a:r>
                      <a:r>
                        <a:rPr lang="ko-KR" altLang="en-US" sz="900" b="0" i="0" u="none" dirty="0">
                          <a:latin typeface="맑은 고딕" panose="020B0503020000020004" pitchFamily="50" charset="-127"/>
                          <a:ea typeface="맑은 고딕" panose="020B0503020000020004" pitchFamily="50" charset="-127"/>
                        </a:rPr>
                        <a:t>대리인</a:t>
                      </a:r>
                      <a:r>
                        <a:rPr lang="en-US" altLang="ko-KR" sz="900" b="0" i="0" u="none" dirty="0">
                          <a:latin typeface="맑은 고딕" panose="020B0503020000020004" pitchFamily="50" charset="-127"/>
                          <a:ea typeface="맑은 고딕" panose="020B0503020000020004" pitchFamily="50" charset="-127"/>
                        </a:rPr>
                        <a:t>)</a:t>
                      </a:r>
                      <a:r>
                        <a:rPr lang="ko-KR" altLang="en-US" sz="900" b="0" i="0" u="none" dirty="0">
                          <a:latin typeface="맑은 고딕" panose="020B0503020000020004" pitchFamily="50" charset="-127"/>
                          <a:ea typeface="맑은 고딕" panose="020B0503020000020004" pitchFamily="50" charset="-127"/>
                        </a:rPr>
                        <a:t> 파악이 불가</a:t>
                      </a:r>
                      <a:r>
                        <a:rPr lang="en-US" altLang="ko-KR" sz="900" b="0" i="0" u="none" dirty="0">
                          <a:latin typeface="맑은 고딕" panose="020B0503020000020004" pitchFamily="50" charset="-127"/>
                          <a:ea typeface="맑은 고딕" panose="020B0503020000020004" pitchFamily="50" charset="-127"/>
                        </a:rPr>
                        <a:t>, </a:t>
                      </a:r>
                      <a:r>
                        <a:rPr lang="ko-KR" altLang="en-US" sz="900" b="0" i="0" u="none" dirty="0">
                          <a:latin typeface="맑은 고딕" panose="020B0503020000020004" pitchFamily="50" charset="-127"/>
                          <a:ea typeface="맑은 고딕" panose="020B0503020000020004" pitchFamily="50" charset="-127"/>
                        </a:rPr>
                        <a:t>일부 매체 대행 계약에서 제작 및 매체 매출의 정확한 구분이 되어 있지 않아 회사의 정확한 </a:t>
                      </a:r>
                      <a:r>
                        <a:rPr lang="ko-KR" altLang="en-US" sz="900" b="0" i="0" u="none" dirty="0" err="1">
                          <a:latin typeface="맑은 고딕" panose="020B0503020000020004" pitchFamily="50" charset="-127"/>
                          <a:ea typeface="맑은 고딕" panose="020B0503020000020004" pitchFamily="50" charset="-127"/>
                        </a:rPr>
                        <a:t>순액</a:t>
                      </a:r>
                      <a:r>
                        <a:rPr lang="ko-KR" altLang="en-US" sz="900" b="0" i="0" u="none" dirty="0">
                          <a:latin typeface="맑은 고딕" panose="020B0503020000020004" pitchFamily="50" charset="-127"/>
                          <a:ea typeface="맑은 고딕" panose="020B0503020000020004" pitchFamily="50" charset="-127"/>
                        </a:rPr>
                        <a:t> 기준 매출 </a:t>
                      </a:r>
                      <a:r>
                        <a:rPr lang="en-US" altLang="ko-KR" sz="900" b="0" i="0" u="none" dirty="0">
                          <a:latin typeface="맑은 고딕" panose="020B0503020000020004" pitchFamily="50" charset="-127"/>
                          <a:ea typeface="맑은 고딕" panose="020B0503020000020004" pitchFamily="50" charset="-127"/>
                        </a:rPr>
                        <a:t>/ </a:t>
                      </a:r>
                      <a:r>
                        <a:rPr lang="ko-KR" altLang="en-US" sz="900" b="0" i="0" u="none" dirty="0">
                          <a:latin typeface="맑은 고딕" panose="020B0503020000020004" pitchFamily="50" charset="-127"/>
                          <a:ea typeface="맑은 고딕" panose="020B0503020000020004" pitchFamily="50" charset="-127"/>
                        </a:rPr>
                        <a:t>매출원가 산정은 불가능하며</a:t>
                      </a:r>
                      <a:r>
                        <a:rPr lang="en-US" altLang="ko-KR" sz="900" b="0" i="0" u="none" dirty="0">
                          <a:latin typeface="맑은 고딕" panose="020B0503020000020004" pitchFamily="50" charset="-127"/>
                          <a:ea typeface="맑은 고딕" panose="020B0503020000020004" pitchFamily="50" charset="-127"/>
                        </a:rPr>
                        <a:t>, </a:t>
                      </a:r>
                      <a:r>
                        <a:rPr lang="ko-KR" altLang="en-US" sz="900" b="0" i="0" u="none" dirty="0">
                          <a:latin typeface="맑은 고딕" panose="020B0503020000020004" pitchFamily="50" charset="-127"/>
                          <a:ea typeface="맑은 고딕" panose="020B0503020000020004" pitchFamily="50" charset="-127"/>
                        </a:rPr>
                        <a:t>이러한 상황 하에서 </a:t>
                      </a:r>
                      <a:r>
                        <a:rPr lang="en-US" altLang="ko-KR" sz="900" b="0" i="0" u="none" dirty="0">
                          <a:latin typeface="맑은 고딕" panose="020B0503020000020004" pitchFamily="50" charset="-127"/>
                          <a:ea typeface="맑은 고딕" panose="020B0503020000020004" pitchFamily="50" charset="-127"/>
                        </a:rPr>
                        <a:t>KPMG</a:t>
                      </a:r>
                      <a:r>
                        <a:rPr lang="ko-KR" altLang="en-US" sz="900" b="0" i="0" u="none" dirty="0">
                          <a:latin typeface="맑은 고딕" panose="020B0503020000020004" pitchFamily="50" charset="-127"/>
                          <a:ea typeface="맑은 고딕" panose="020B0503020000020004" pitchFamily="50" charset="-127"/>
                        </a:rPr>
                        <a:t>가 산출한 </a:t>
                      </a:r>
                      <a:r>
                        <a:rPr lang="ko-KR" altLang="en-US" sz="900" b="0" i="0" u="none" dirty="0" err="1">
                          <a:latin typeface="맑은 고딕" panose="020B0503020000020004" pitchFamily="50" charset="-127"/>
                          <a:ea typeface="맑은 고딕" panose="020B0503020000020004" pitchFamily="50" charset="-127"/>
                        </a:rPr>
                        <a:t>순액</a:t>
                      </a:r>
                      <a:r>
                        <a:rPr lang="ko-KR" altLang="en-US" sz="900" b="0" i="0" u="none" dirty="0">
                          <a:latin typeface="맑은 고딕" panose="020B0503020000020004" pitchFamily="50" charset="-127"/>
                          <a:ea typeface="맑은 고딕" panose="020B0503020000020004" pitchFamily="50" charset="-127"/>
                        </a:rPr>
                        <a:t> 조정 금액은 현재 기준 회사 제시 자료 및 매각자문사</a:t>
                      </a:r>
                      <a:r>
                        <a:rPr lang="en-US" altLang="ko-KR" sz="900" b="0" i="0" u="none" dirty="0">
                          <a:latin typeface="맑은 고딕" panose="020B0503020000020004" pitchFamily="50" charset="-127"/>
                          <a:ea typeface="맑은 고딕" panose="020B0503020000020004" pitchFamily="50" charset="-127"/>
                        </a:rPr>
                        <a:t>, </a:t>
                      </a:r>
                      <a:r>
                        <a:rPr lang="ko-KR" altLang="en-US" sz="900" b="0" i="0" u="none" dirty="0">
                          <a:latin typeface="맑은 고딕" panose="020B0503020000020004" pitchFamily="50" charset="-127"/>
                          <a:ea typeface="맑은 고딕" panose="020B0503020000020004" pitchFamily="50" charset="-127"/>
                        </a:rPr>
                        <a:t>회사 인터뷰를 통해 세금계산서 발행 형태를 가정하여 추산한 금액으로 향후 감사 결과에 따른 금액과 차이가 있을 수 있음</a:t>
                      </a:r>
                      <a:endParaRPr kumimoji="0" lang="en-US" altLang="ko-KR" sz="9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4122738" marR="0" lvl="0" indent="-77788" algn="l" defTabSz="914400" rtl="0" eaLnBrk="1" fontAlgn="auto" latinLnBrk="0"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4" name="제목 2">
            <a:extLst>
              <a:ext uri="{FF2B5EF4-FFF2-40B4-BE49-F238E27FC236}">
                <a16:creationId xmlns:a16="http://schemas.microsoft.com/office/drawing/2014/main" id="{EC31AAB1-348F-4B38-BBAE-3ED466156B32}"/>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400" b="1" dirty="0">
                <a:solidFill>
                  <a:srgbClr val="00338D"/>
                </a:solidFill>
                <a:latin typeface="KPMG Extralight" panose="020B0303030202040204" pitchFamily="34" charset="0"/>
              </a:rPr>
              <a:t>Adjusted EBITDA</a:t>
            </a:r>
            <a:endParaRPr lang="en-US" altLang="ko-KR" sz="4400" b="1" dirty="0">
              <a:solidFill>
                <a:srgbClr val="00338D"/>
              </a:solidFill>
              <a:highlight>
                <a:srgbClr val="FFFF00"/>
              </a:highlight>
              <a:latin typeface="KPMG Extralight" panose="020B0303030202040204" pitchFamily="34" charset="0"/>
            </a:endParaRPr>
          </a:p>
        </p:txBody>
      </p:sp>
      <p:sp>
        <p:nvSpPr>
          <p:cNvPr id="26" name="제목 2">
            <a:extLst>
              <a:ext uri="{FF2B5EF4-FFF2-40B4-BE49-F238E27FC236}">
                <a16:creationId xmlns:a16="http://schemas.microsoft.com/office/drawing/2014/main" id="{F149291A-FC10-4429-85C1-449FE2C9129B}"/>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ea typeface="맑은 고딕" panose="020B0503020000020004" pitchFamily="50" charset="-127"/>
              </a:rPr>
              <a:t>Key Finding Summary</a:t>
            </a:r>
          </a:p>
        </p:txBody>
      </p:sp>
      <p:graphicFrame>
        <p:nvGraphicFramePr>
          <p:cNvPr id="5" name="표 4">
            <a:extLst>
              <a:ext uri="{FF2B5EF4-FFF2-40B4-BE49-F238E27FC236}">
                <a16:creationId xmlns:a16="http://schemas.microsoft.com/office/drawing/2014/main" id="{B7CB3AB0-411F-4B25-950C-79933420A2B2}"/>
              </a:ext>
            </a:extLst>
          </p:cNvPr>
          <p:cNvGraphicFramePr>
            <a:graphicFrameLocks noGrp="1"/>
          </p:cNvGraphicFramePr>
          <p:nvPr/>
        </p:nvGraphicFramePr>
        <p:xfrm>
          <a:off x="2138400" y="4506979"/>
          <a:ext cx="3780000" cy="1029600"/>
        </p:xfrm>
        <a:graphic>
          <a:graphicData uri="http://schemas.openxmlformats.org/drawingml/2006/table">
            <a:tbl>
              <a:tblPr/>
              <a:tblGrid>
                <a:gridCol w="1260000">
                  <a:extLst>
                    <a:ext uri="{9D8B030D-6E8A-4147-A177-3AD203B41FA5}">
                      <a16:colId xmlns:a16="http://schemas.microsoft.com/office/drawing/2014/main" val="4041608698"/>
                    </a:ext>
                  </a:extLst>
                </a:gridCol>
                <a:gridCol w="504000">
                  <a:extLst>
                    <a:ext uri="{9D8B030D-6E8A-4147-A177-3AD203B41FA5}">
                      <a16:colId xmlns:a16="http://schemas.microsoft.com/office/drawing/2014/main" val="764504080"/>
                    </a:ext>
                  </a:extLst>
                </a:gridCol>
                <a:gridCol w="504000">
                  <a:extLst>
                    <a:ext uri="{9D8B030D-6E8A-4147-A177-3AD203B41FA5}">
                      <a16:colId xmlns:a16="http://schemas.microsoft.com/office/drawing/2014/main" val="938426170"/>
                    </a:ext>
                  </a:extLst>
                </a:gridCol>
                <a:gridCol w="504000">
                  <a:extLst>
                    <a:ext uri="{9D8B030D-6E8A-4147-A177-3AD203B41FA5}">
                      <a16:colId xmlns:a16="http://schemas.microsoft.com/office/drawing/2014/main" val="1996899780"/>
                    </a:ext>
                  </a:extLst>
                </a:gridCol>
                <a:gridCol w="504000">
                  <a:extLst>
                    <a:ext uri="{9D8B030D-6E8A-4147-A177-3AD203B41FA5}">
                      <a16:colId xmlns:a16="http://schemas.microsoft.com/office/drawing/2014/main" val="4126676111"/>
                    </a:ext>
                  </a:extLst>
                </a:gridCol>
                <a:gridCol w="504000">
                  <a:extLst>
                    <a:ext uri="{9D8B030D-6E8A-4147-A177-3AD203B41FA5}">
                      <a16:colId xmlns:a16="http://schemas.microsoft.com/office/drawing/2014/main" val="432816047"/>
                    </a:ext>
                  </a:extLst>
                </a:gridCol>
              </a:tblGrid>
              <a:tr h="165600">
                <a:tc>
                  <a:txBody>
                    <a:bodyPr/>
                    <a:lstStyle/>
                    <a:p>
                      <a:pPr algn="l"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Adjusted Revenue</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endPar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3966560527"/>
                  </a:ext>
                </a:extLst>
              </a:tr>
              <a:tr h="144000">
                <a:tc>
                  <a:txBody>
                    <a:bodyPr/>
                    <a:lstStyle/>
                    <a:p>
                      <a:pPr algn="l" rtl="0" fontAlgn="ct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FY17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FY18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FY20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FY21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085047190"/>
                  </a:ext>
                </a:extLst>
              </a:tr>
              <a:tr h="144000">
                <a:tc>
                  <a:txBody>
                    <a:bodyPr/>
                    <a:lstStyle/>
                    <a:p>
                      <a:pPr algn="l"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KRW m</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033246928"/>
                  </a:ext>
                </a:extLst>
              </a:tr>
              <a:tr h="144000">
                <a:tc>
                  <a:txBody>
                    <a:bodyPr/>
                    <a:lstStyle/>
                    <a:p>
                      <a:pPr algn="l" rtl="0"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6,134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9,537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18,212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19,480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32,063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745001265"/>
                  </a:ext>
                </a:extLst>
              </a:tr>
              <a:tr h="144000">
                <a:tc>
                  <a:txBody>
                    <a:bodyPr/>
                    <a:lstStyle/>
                    <a:p>
                      <a:pPr algn="l" rtl="0" fontAlgn="ctr"/>
                      <a:r>
                        <a:rPr lang="en-US"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Adjustment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b"/>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(1,477)</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b"/>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(4,871)</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b"/>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(12,195)</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b"/>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(9,301)</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b"/>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(16,304)</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3290599317"/>
                  </a:ext>
                </a:extLst>
              </a:tr>
              <a:tr h="144000">
                <a:tc>
                  <a:txBody>
                    <a:bodyPr/>
                    <a:lstStyle/>
                    <a:p>
                      <a:pPr algn="l" rtl="0"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총액</a:t>
                      </a: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순액</a:t>
                      </a: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조정</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(1,477)</a:t>
                      </a:r>
                    </a:p>
                  </a:txBody>
                  <a:tcPr marL="36000" marR="36000" marT="0" marB="0" anchor="ctr">
                    <a:lnL>
                      <a:noFill/>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(4,871)</a:t>
                      </a:r>
                    </a:p>
                  </a:txBody>
                  <a:tcPr marL="36000" marR="36000" marT="0" marB="0" anchor="ctr">
                    <a:lnL>
                      <a:noFill/>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(12,195)</a:t>
                      </a:r>
                    </a:p>
                  </a:txBody>
                  <a:tcPr marL="36000" marR="36000" marT="0" marB="0" anchor="ctr">
                    <a:lnL>
                      <a:noFill/>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(9,301)</a:t>
                      </a:r>
                    </a:p>
                  </a:txBody>
                  <a:tcPr marL="36000" marR="36000" marT="0" marB="0" anchor="ctr">
                    <a:lnL>
                      <a:noFill/>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r" rtl="0" fontAlgn="b"/>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(16,304)</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67942365"/>
                  </a:ext>
                </a:extLst>
              </a:tr>
              <a:tr h="144000">
                <a:tc>
                  <a:txBody>
                    <a:bodyPr/>
                    <a:lstStyle/>
                    <a:p>
                      <a:pPr algn="l" rtl="0" fontAlgn="ctr"/>
                      <a:r>
                        <a:rPr 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Adjusted Revenue (B)</a:t>
                      </a:r>
                    </a:p>
                  </a:txBody>
                  <a:tcPr marL="36000" marR="36000" marT="0" marB="0" anchor="ctr">
                    <a:lnL w="6350" cap="flat" cmpd="sng" algn="ctr">
                      <a:solidFill>
                        <a:srgbClr val="00338D"/>
                      </a:solidFill>
                      <a:prstDash val="solid"/>
                      <a:round/>
                      <a:headEnd type="none" w="med" len="med"/>
                      <a:tailEnd type="none" w="med" len="med"/>
                    </a:lnL>
                    <a:lnR>
                      <a:noFill/>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4,657</a:t>
                      </a:r>
                    </a:p>
                  </a:txBody>
                  <a:tcPr marL="36000" marR="36000" marT="0" marB="0" anchor="ctr">
                    <a:lnL>
                      <a:noFill/>
                    </a:lnL>
                    <a:lnR>
                      <a:noFill/>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4,666</a:t>
                      </a:r>
                    </a:p>
                  </a:txBody>
                  <a:tcPr marL="36000" marR="36000" marT="0" marB="0" anchor="ctr">
                    <a:lnL>
                      <a:noFill/>
                    </a:lnL>
                    <a:lnR>
                      <a:noFill/>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6,017</a:t>
                      </a:r>
                    </a:p>
                  </a:txBody>
                  <a:tcPr marL="36000" marR="36000" marT="0" marB="0" anchor="ctr">
                    <a:lnL>
                      <a:noFill/>
                    </a:lnL>
                    <a:lnR>
                      <a:noFill/>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10,179</a:t>
                      </a:r>
                    </a:p>
                  </a:txBody>
                  <a:tcPr marL="36000" marR="36000" marT="0" marB="0" anchor="ctr">
                    <a:lnL>
                      <a:noFill/>
                    </a:lnL>
                    <a:lnR>
                      <a:noFill/>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15,759</a:t>
                      </a:r>
                    </a:p>
                  </a:txBody>
                  <a:tcPr marL="36000" marR="36000" marT="0" marB="0" anchor="ctr">
                    <a:lnL>
                      <a:noFill/>
                    </a:lnL>
                    <a:lnR w="6350"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976394541"/>
                  </a:ext>
                </a:extLst>
              </a:tr>
            </a:tbl>
          </a:graphicData>
        </a:graphic>
      </p:graphicFrame>
      <p:sp>
        <p:nvSpPr>
          <p:cNvPr id="12" name="TextBox 11">
            <a:extLst>
              <a:ext uri="{FF2B5EF4-FFF2-40B4-BE49-F238E27FC236}">
                <a16:creationId xmlns:a16="http://schemas.microsoft.com/office/drawing/2014/main" id="{6C4A9B95-D1B6-492E-A9A5-667C18F08E56}"/>
              </a:ext>
            </a:extLst>
          </p:cNvPr>
          <p:cNvSpPr txBox="1"/>
          <p:nvPr/>
        </p:nvSpPr>
        <p:spPr>
          <a:xfrm>
            <a:off x="5935652" y="1515600"/>
            <a:ext cx="3519599" cy="4926990"/>
          </a:xfrm>
          <a:prstGeom prst="rect">
            <a:avLst/>
          </a:prstGeom>
          <a:noFill/>
        </p:spPr>
        <p:txBody>
          <a:bodyPr wrap="square" lIns="0" tIns="0" rIns="0" bIns="0">
            <a:spAutoFit/>
          </a:bodyPr>
          <a:lstStyle/>
          <a:p>
            <a:pPr marL="108000" marR="0" lvl="2" algn="l" defTabSz="914400" rtl="0" eaLnBrk="1" fontAlgn="auto" latinLnBrk="1" hangingPunct="1">
              <a:lnSpc>
                <a:spcPct val="100000"/>
              </a:lnSpc>
              <a:spcBef>
                <a:spcPts val="0"/>
              </a:spcBef>
              <a:spcAft>
                <a:spcPts val="0"/>
              </a:spcAft>
              <a:buClr>
                <a:srgbClr val="00338D"/>
              </a:buClr>
              <a:buSzTx/>
              <a:tabLst/>
              <a:defRPr/>
            </a:pPr>
            <a:r>
              <a:rPr kumimoji="0" lang="en-US" altLang="ko-KR" sz="900" b="1"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rPr>
              <a:t>&lt;Adjustment Detail&gt;</a:t>
            </a:r>
          </a:p>
          <a:p>
            <a:pPr marL="279450" marR="0" lvl="2" indent="-171450" algn="l" defTabSz="914400" rtl="0" eaLnBrk="1" fontAlgn="auto" latinLnBrk="1" hangingPunct="1">
              <a:lnSpc>
                <a:spcPct val="100000"/>
              </a:lnSpc>
              <a:spcBef>
                <a:spcPts val="600"/>
              </a:spcBef>
              <a:spcAft>
                <a:spcPts val="0"/>
              </a:spcAft>
              <a:buClr>
                <a:srgbClr val="00338D"/>
              </a:buClr>
              <a:buSzTx/>
              <a:buFont typeface="Arial" panose="020B0604020202020204" pitchFamily="34" charset="0"/>
              <a:buChar char="•"/>
              <a:tabLst/>
              <a:defRPr/>
            </a:pPr>
            <a:r>
              <a:rPr lang="ko-KR" altLang="en-US" sz="900" dirty="0">
                <a:solidFill>
                  <a:srgbClr val="000000"/>
                </a:solidFill>
                <a:latin typeface="Arial" panose="020B0604020202020204" pitchFamily="34" charset="0"/>
                <a:ea typeface="맑은 고딕"/>
                <a:cs typeface="Arial" panose="020B0604020202020204" pitchFamily="34" charset="0"/>
              </a:rPr>
              <a:t>회사는 매체대행용역을 제공하고 있으며</a:t>
            </a:r>
            <a:r>
              <a:rPr lang="en-US" altLang="ko-KR" sz="900" dirty="0">
                <a:solidFill>
                  <a:srgbClr val="000000"/>
                </a:solidFill>
                <a:latin typeface="Arial" panose="020B0604020202020204" pitchFamily="34" charset="0"/>
                <a:ea typeface="맑은 고딕"/>
                <a:cs typeface="Arial" panose="020B0604020202020204" pitchFamily="34" charset="0"/>
              </a:rPr>
              <a:t>, </a:t>
            </a:r>
            <a:r>
              <a:rPr lang="ko-KR" altLang="en-US" sz="900" dirty="0">
                <a:solidFill>
                  <a:srgbClr val="000000"/>
                </a:solidFill>
                <a:latin typeface="Arial" panose="020B0604020202020204" pitchFamily="34" charset="0"/>
                <a:ea typeface="맑은 고딕"/>
                <a:cs typeface="Arial" panose="020B0604020202020204" pitchFamily="34" charset="0"/>
              </a:rPr>
              <a:t>동 매체대행용역으로 </a:t>
            </a:r>
            <a:r>
              <a:rPr lang="ko-KR" altLang="en-US" sz="900" dirty="0" err="1">
                <a:solidFill>
                  <a:srgbClr val="000000"/>
                </a:solidFill>
                <a:latin typeface="Arial" panose="020B0604020202020204" pitchFamily="34" charset="0"/>
                <a:ea typeface="맑은 고딕"/>
                <a:cs typeface="Arial" panose="020B0604020202020204" pitchFamily="34" charset="0"/>
              </a:rPr>
              <a:t>매체비</a:t>
            </a:r>
            <a:r>
              <a:rPr lang="ko-KR" altLang="en-US" sz="900" dirty="0">
                <a:solidFill>
                  <a:srgbClr val="000000"/>
                </a:solidFill>
                <a:latin typeface="Arial" panose="020B0604020202020204" pitchFamily="34" charset="0"/>
                <a:ea typeface="맑은 고딕"/>
                <a:cs typeface="Arial" panose="020B0604020202020204" pitchFamily="34" charset="0"/>
              </a:rPr>
              <a:t> 및 매체대행용역수수료를 광고주로부터 지급받음</a:t>
            </a:r>
            <a:r>
              <a:rPr lang="en-US" altLang="ko-KR" sz="900" dirty="0">
                <a:solidFill>
                  <a:srgbClr val="000000"/>
                </a:solidFill>
                <a:latin typeface="Arial" panose="020B0604020202020204" pitchFamily="34" charset="0"/>
                <a:ea typeface="맑은 고딕"/>
                <a:cs typeface="Arial" panose="020B0604020202020204" pitchFamily="34" charset="0"/>
              </a:rPr>
              <a:t>. </a:t>
            </a:r>
            <a:r>
              <a:rPr lang="ko-KR" altLang="en-US" sz="900" dirty="0">
                <a:solidFill>
                  <a:srgbClr val="000000"/>
                </a:solidFill>
                <a:latin typeface="Arial" panose="020B0604020202020204" pitchFamily="34" charset="0"/>
                <a:ea typeface="맑은 고딕"/>
                <a:cs typeface="Arial" panose="020B0604020202020204" pitchFamily="34" charset="0"/>
              </a:rPr>
              <a:t>광고주로부터 지급받은 매체비는 광고를 노출시킬 매체사에 지급되며</a:t>
            </a:r>
            <a:r>
              <a:rPr lang="en-US" altLang="ko-KR" sz="900" dirty="0">
                <a:solidFill>
                  <a:srgbClr val="000000"/>
                </a:solidFill>
                <a:latin typeface="Arial" panose="020B0604020202020204" pitchFamily="34" charset="0"/>
                <a:ea typeface="맑은 고딕"/>
                <a:cs typeface="Arial" panose="020B0604020202020204" pitchFamily="34" charset="0"/>
              </a:rPr>
              <a:t>, </a:t>
            </a:r>
            <a:r>
              <a:rPr lang="ko-KR" altLang="en-US" sz="900" dirty="0">
                <a:solidFill>
                  <a:srgbClr val="000000"/>
                </a:solidFill>
                <a:latin typeface="Arial" panose="020B0604020202020204" pitchFamily="34" charset="0"/>
                <a:ea typeface="맑은 고딕"/>
                <a:cs typeface="Arial" panose="020B0604020202020204" pitchFamily="34" charset="0"/>
              </a:rPr>
              <a:t>동 거래에서 다음의 이유로 회사는 본인이 아닌 대리인으로써 참여한다고 판단됨</a:t>
            </a:r>
            <a:endParaRPr lang="en-US" altLang="ko-KR" sz="900" dirty="0">
              <a:solidFill>
                <a:srgbClr val="000000"/>
              </a:solidFill>
              <a:latin typeface="Arial" panose="020B0604020202020204" pitchFamily="34" charset="0"/>
              <a:ea typeface="맑은 고딕"/>
              <a:cs typeface="Arial" panose="020B0604020202020204" pitchFamily="34" charset="0"/>
            </a:endParaRPr>
          </a:p>
          <a:p>
            <a:pPr marL="468000" marR="0" lvl="2" indent="-228600" algn="l" defTabSz="914400" rtl="0" eaLnBrk="1" fontAlgn="auto" latinLnBrk="1" hangingPunct="1">
              <a:lnSpc>
                <a:spcPct val="100000"/>
              </a:lnSpc>
              <a:spcBef>
                <a:spcPts val="300"/>
              </a:spcBef>
              <a:spcAft>
                <a:spcPts val="0"/>
              </a:spcAft>
              <a:buSzTx/>
              <a:buFont typeface="+mj-ea"/>
              <a:buAutoNum type="circleNumDbPlain"/>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rPr>
              <a:t>매체사가 광고주에게 서비스를 이전하지 못할 시에 용역을 공급할 주된 책임이 없음</a:t>
            </a: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endParaRPr>
          </a:p>
          <a:p>
            <a:pPr marL="468000" marR="0" lvl="2" indent="-228600" algn="l" defTabSz="914400" rtl="0" eaLnBrk="1" fontAlgn="auto" latinLnBrk="1" hangingPunct="1">
              <a:lnSpc>
                <a:spcPct val="100000"/>
              </a:lnSpc>
              <a:spcBef>
                <a:spcPts val="100"/>
              </a:spcBef>
              <a:spcAft>
                <a:spcPts val="0"/>
              </a:spcAft>
              <a:buSzTx/>
              <a:buFont typeface="+mj-ea"/>
              <a:buAutoNum type="circleNumDbPlain"/>
              <a:tabLst/>
              <a:defRPr/>
            </a:pPr>
            <a:r>
              <a:rPr kumimoji="0" lang="ko-KR" altLang="en-US" sz="9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panose="020B0604020202020204" pitchFamily="34" charset="0"/>
              </a:rPr>
              <a:t>광고주의 요청에 따라 매체사를 선정하고 광고주가 확정되지 않은 매체사는 보유하지 않으므로 용역이 고객에 이전되기 전이나</a:t>
            </a:r>
            <a:r>
              <a:rPr kumimoji="0" lang="en-US" altLang="ko-KR" sz="9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panose="020B0604020202020204" pitchFamily="34" charset="0"/>
              </a:rPr>
              <a:t>후에 재고위험이 없음</a:t>
            </a:r>
            <a:endParaRPr kumimoji="0" lang="en-US" altLang="ko-KR" sz="9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panose="020B0604020202020204" pitchFamily="34" charset="0"/>
            </a:endParaRPr>
          </a:p>
          <a:p>
            <a:pPr marL="468000" marR="0" lvl="2" indent="-228600" algn="l" defTabSz="914400" rtl="0" eaLnBrk="1" fontAlgn="auto" latinLnBrk="1" hangingPunct="1">
              <a:lnSpc>
                <a:spcPct val="100000"/>
              </a:lnSpc>
              <a:spcBef>
                <a:spcPts val="100"/>
              </a:spcBef>
              <a:spcAft>
                <a:spcPts val="0"/>
              </a:spcAft>
              <a:buSzTx/>
              <a:buFont typeface="+mj-ea"/>
              <a:buAutoNum type="circleNumDbPlain"/>
              <a:tabLst/>
              <a:defRPr/>
            </a:pPr>
            <a:r>
              <a:rPr kumimoji="0" lang="ko-KR" altLang="en-US" sz="9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panose="020B0604020202020204" pitchFamily="34" charset="0"/>
              </a:rPr>
              <a:t>정해진 매체 구매의 가격을 결정할 재량이 없음</a:t>
            </a: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endParaRPr>
          </a:p>
          <a:p>
            <a:pPr marL="279450" marR="0" lvl="2" indent="-171450" algn="l" defTabSz="914400" rtl="0" eaLnBrk="1" fontAlgn="auto" latinLnBrk="1" hangingPunct="1">
              <a:lnSpc>
                <a:spcPct val="100000"/>
              </a:lnSpc>
              <a:spcBef>
                <a:spcPts val="600"/>
              </a:spcBef>
              <a:spcAft>
                <a:spcPts val="0"/>
              </a:spcAft>
              <a:buClr>
                <a:srgbClr val="00338D"/>
              </a:buClr>
              <a:buSzTx/>
              <a:buFont typeface="Arial" panose="020B0604020202020204" pitchFamily="34" charset="0"/>
              <a:buChar char="•"/>
              <a:tabLst/>
              <a:defRPr/>
            </a:pPr>
            <a:r>
              <a:rPr lang="ko-KR" altLang="en-US" sz="900" dirty="0">
                <a:solidFill>
                  <a:srgbClr val="000000"/>
                </a:solidFill>
                <a:latin typeface="Arial" panose="020B0604020202020204" pitchFamily="34" charset="0"/>
                <a:ea typeface="맑은 고딕"/>
                <a:cs typeface="Arial" panose="020B0604020202020204" pitchFamily="34" charset="0"/>
              </a:rPr>
              <a:t>따라서 본 매체대행용역 계약 관련 매출은 순액으로 관련 수수료만 인식하여야 하나</a:t>
            </a:r>
            <a:r>
              <a:rPr lang="en-US" altLang="ko-KR" sz="900" dirty="0">
                <a:solidFill>
                  <a:srgbClr val="000000"/>
                </a:solidFill>
                <a:latin typeface="Arial" panose="020B0604020202020204" pitchFamily="34" charset="0"/>
                <a:ea typeface="맑은 고딕"/>
                <a:cs typeface="Arial" panose="020B0604020202020204" pitchFamily="34" charset="0"/>
              </a:rPr>
              <a:t>, </a:t>
            </a:r>
            <a:r>
              <a:rPr lang="ko-KR" altLang="en-US" sz="900" dirty="0">
                <a:solidFill>
                  <a:srgbClr val="000000"/>
                </a:solidFill>
                <a:latin typeface="Arial" panose="020B0604020202020204" pitchFamily="34" charset="0"/>
                <a:ea typeface="맑은 고딕"/>
                <a:cs typeface="Arial" panose="020B0604020202020204" pitchFamily="34" charset="0"/>
              </a:rPr>
              <a:t>회사는 일부 </a:t>
            </a:r>
            <a:r>
              <a:rPr lang="ko-KR" altLang="en-US" sz="900" dirty="0" err="1">
                <a:solidFill>
                  <a:srgbClr val="000000"/>
                </a:solidFill>
                <a:latin typeface="Arial" panose="020B0604020202020204" pitchFamily="34" charset="0"/>
                <a:ea typeface="맑은 고딕"/>
                <a:cs typeface="Arial" panose="020B0604020202020204" pitchFamily="34" charset="0"/>
              </a:rPr>
              <a:t>매체비</a:t>
            </a:r>
            <a:r>
              <a:rPr lang="ko-KR" altLang="en-US" sz="900" dirty="0">
                <a:solidFill>
                  <a:srgbClr val="000000"/>
                </a:solidFill>
                <a:latin typeface="Arial" panose="020B0604020202020204" pitchFamily="34" charset="0"/>
                <a:ea typeface="맑은 고딕"/>
                <a:cs typeface="Arial" panose="020B0604020202020204" pitchFamily="34" charset="0"/>
              </a:rPr>
              <a:t> 해당액에 대해 지급받은 매체비까지 포함하여 매출로 인식하고</a:t>
            </a:r>
            <a:r>
              <a:rPr lang="en-US" altLang="ko-KR" sz="900" dirty="0">
                <a:solidFill>
                  <a:srgbClr val="000000"/>
                </a:solidFill>
                <a:latin typeface="Arial" panose="020B0604020202020204" pitchFamily="34" charset="0"/>
                <a:ea typeface="맑은 고딕"/>
                <a:cs typeface="Arial" panose="020B0604020202020204" pitchFamily="34" charset="0"/>
              </a:rPr>
              <a:t>, </a:t>
            </a:r>
            <a:r>
              <a:rPr lang="ko-KR" altLang="en-US" sz="900" dirty="0">
                <a:solidFill>
                  <a:srgbClr val="000000"/>
                </a:solidFill>
                <a:latin typeface="Arial" panose="020B0604020202020204" pitchFamily="34" charset="0"/>
                <a:ea typeface="맑은 고딕"/>
                <a:cs typeface="Arial" panose="020B0604020202020204" pitchFamily="34" charset="0"/>
              </a:rPr>
              <a:t>지급한 매체비는 매출원가로 인식하는 </a:t>
            </a:r>
            <a:r>
              <a:rPr lang="ko-KR" altLang="en-US" sz="900" dirty="0" err="1">
                <a:solidFill>
                  <a:srgbClr val="000000"/>
                </a:solidFill>
                <a:latin typeface="Arial" panose="020B0604020202020204" pitchFamily="34" charset="0"/>
                <a:ea typeface="맑은 고딕"/>
                <a:cs typeface="Arial" panose="020B0604020202020204" pitchFamily="34" charset="0"/>
              </a:rPr>
              <a:t>총액법</a:t>
            </a:r>
            <a:r>
              <a:rPr lang="ko-KR" altLang="en-US" sz="900" dirty="0">
                <a:solidFill>
                  <a:srgbClr val="000000"/>
                </a:solidFill>
                <a:latin typeface="Arial" panose="020B0604020202020204" pitchFamily="34" charset="0"/>
                <a:ea typeface="맑은 고딕"/>
                <a:cs typeface="Arial" panose="020B0604020202020204" pitchFamily="34" charset="0"/>
              </a:rPr>
              <a:t> 회계처리를 적용하고 있기에</a:t>
            </a:r>
            <a:r>
              <a:rPr lang="en-US" altLang="ko-KR" sz="900" dirty="0">
                <a:solidFill>
                  <a:srgbClr val="000000"/>
                </a:solidFill>
                <a:latin typeface="Arial" panose="020B0604020202020204" pitchFamily="34" charset="0"/>
                <a:ea typeface="맑은 고딕"/>
                <a:cs typeface="Arial" panose="020B0604020202020204" pitchFamily="34" charset="0"/>
              </a:rPr>
              <a:t>, </a:t>
            </a:r>
            <a:r>
              <a:rPr lang="ko-KR" altLang="en-US" sz="900" dirty="0">
                <a:solidFill>
                  <a:srgbClr val="000000"/>
                </a:solidFill>
                <a:latin typeface="Arial" panose="020B0604020202020204" pitchFamily="34" charset="0"/>
                <a:ea typeface="맑은 고딕"/>
                <a:cs typeface="Arial" panose="020B0604020202020204" pitchFamily="34" charset="0"/>
              </a:rPr>
              <a:t>관련 조정이 필요함</a:t>
            </a:r>
            <a:endParaRPr lang="en-US" altLang="ko-KR" sz="900" dirty="0">
              <a:solidFill>
                <a:srgbClr val="000000"/>
              </a:solidFill>
              <a:latin typeface="Arial" panose="020B0604020202020204" pitchFamily="34" charset="0"/>
              <a:ea typeface="맑은 고딕"/>
              <a:cs typeface="Arial" panose="020B0604020202020204" pitchFamily="34" charset="0"/>
            </a:endParaRPr>
          </a:p>
          <a:p>
            <a:pPr marL="279450" marR="0" lvl="2" indent="-171450" algn="l" defTabSz="914400" rtl="0" eaLnBrk="1" fontAlgn="auto" latinLnBrk="1" hangingPunct="1">
              <a:lnSpc>
                <a:spcPct val="100000"/>
              </a:lnSpc>
              <a:spcBef>
                <a:spcPts val="600"/>
              </a:spcBef>
              <a:spcAft>
                <a:spcPts val="0"/>
              </a:spcAft>
              <a:buClr>
                <a:srgbClr val="00338D"/>
              </a:buClr>
              <a:buSzTx/>
              <a:buFont typeface="Arial" panose="020B0604020202020204" pitchFamily="34" charset="0"/>
              <a:buChar char="•"/>
              <a:tabLst/>
              <a:defRPr/>
            </a:pPr>
            <a:endParaRPr lang="en-US" altLang="ko-KR" sz="900" dirty="0">
              <a:solidFill>
                <a:srgbClr val="000000"/>
              </a:solidFill>
              <a:latin typeface="Arial" panose="020B0604020202020204" pitchFamily="34" charset="0"/>
              <a:ea typeface="맑은 고딕"/>
              <a:cs typeface="Arial" panose="020B0604020202020204" pitchFamily="34" charset="0"/>
            </a:endParaRPr>
          </a:p>
          <a:p>
            <a:pPr marL="279450" marR="0" lvl="2" indent="-171450" algn="l" defTabSz="914400" rtl="0" eaLnBrk="1" fontAlgn="auto" latinLnBrk="1" hangingPunct="1">
              <a:lnSpc>
                <a:spcPct val="100000"/>
              </a:lnSpc>
              <a:spcBef>
                <a:spcPts val="600"/>
              </a:spcBef>
              <a:spcAft>
                <a:spcPts val="0"/>
              </a:spcAft>
              <a:buClr>
                <a:srgbClr val="00338D"/>
              </a:buClr>
              <a:buSzTx/>
              <a:buFont typeface="Arial" panose="020B0604020202020204" pitchFamily="34" charset="0"/>
              <a:buChar char="•"/>
              <a:tabLst/>
              <a:defRPr/>
            </a:pPr>
            <a:endParaRPr lang="en-US" altLang="ko-KR" sz="900" dirty="0">
              <a:solidFill>
                <a:srgbClr val="000000"/>
              </a:solidFill>
              <a:latin typeface="Arial" panose="020B0604020202020204" pitchFamily="34" charset="0"/>
              <a:ea typeface="맑은 고딕"/>
              <a:cs typeface="Arial" panose="020B0604020202020204" pitchFamily="34" charset="0"/>
            </a:endParaRPr>
          </a:p>
          <a:p>
            <a:pPr marL="279450" marR="0" lvl="2" indent="-171450" algn="l" defTabSz="914400" rtl="0" eaLnBrk="1" fontAlgn="auto" latinLnBrk="1" hangingPunct="1">
              <a:lnSpc>
                <a:spcPct val="100000"/>
              </a:lnSpc>
              <a:spcBef>
                <a:spcPts val="600"/>
              </a:spcBef>
              <a:spcAft>
                <a:spcPts val="0"/>
              </a:spcAft>
              <a:buClr>
                <a:srgbClr val="00338D"/>
              </a:buClr>
              <a:buSzTx/>
              <a:buFont typeface="Arial" panose="020B0604020202020204" pitchFamily="34" charset="0"/>
              <a:buChar char="•"/>
              <a:tabLst/>
              <a:defRPr/>
            </a:pPr>
            <a:endParaRPr lang="en-US" altLang="ko-KR" sz="900" dirty="0">
              <a:solidFill>
                <a:srgbClr val="000000"/>
              </a:solidFill>
              <a:latin typeface="Arial" panose="020B0604020202020204" pitchFamily="34" charset="0"/>
              <a:ea typeface="맑은 고딕"/>
              <a:cs typeface="Arial" panose="020B0604020202020204" pitchFamily="34" charset="0"/>
            </a:endParaRPr>
          </a:p>
          <a:p>
            <a:pPr marL="279450" marR="0" lvl="2" indent="-171450" algn="l" defTabSz="914400" rtl="0" eaLnBrk="1" fontAlgn="auto" latinLnBrk="1" hangingPunct="1">
              <a:lnSpc>
                <a:spcPct val="100000"/>
              </a:lnSpc>
              <a:spcBef>
                <a:spcPts val="600"/>
              </a:spcBef>
              <a:spcAft>
                <a:spcPts val="0"/>
              </a:spcAft>
              <a:buClr>
                <a:srgbClr val="00338D"/>
              </a:buClr>
              <a:buSzTx/>
              <a:buFont typeface="Arial" panose="020B0604020202020204" pitchFamily="34" charset="0"/>
              <a:buChar char="•"/>
              <a:tabLst/>
              <a:defRPr/>
            </a:pPr>
            <a:endParaRPr lang="en-US" altLang="ko-KR" sz="900" dirty="0">
              <a:solidFill>
                <a:srgbClr val="000000"/>
              </a:solidFill>
              <a:latin typeface="Arial" panose="020B0604020202020204" pitchFamily="34" charset="0"/>
              <a:ea typeface="맑은 고딕"/>
              <a:cs typeface="Arial" panose="020B0604020202020204" pitchFamily="34" charset="0"/>
            </a:endParaRPr>
          </a:p>
          <a:p>
            <a:pPr marL="279450" marR="0" lvl="2" indent="-171450" algn="l" defTabSz="914400" rtl="0" eaLnBrk="1" fontAlgn="auto" latinLnBrk="1" hangingPunct="1">
              <a:lnSpc>
                <a:spcPct val="100000"/>
              </a:lnSpc>
              <a:spcBef>
                <a:spcPts val="600"/>
              </a:spcBef>
              <a:spcAft>
                <a:spcPts val="0"/>
              </a:spcAft>
              <a:buClr>
                <a:srgbClr val="00338D"/>
              </a:buClr>
              <a:buSzTx/>
              <a:buFont typeface="Arial" panose="020B0604020202020204" pitchFamily="34" charset="0"/>
              <a:buChar char="•"/>
              <a:tabLst/>
              <a:defRPr/>
            </a:pPr>
            <a:endParaRPr lang="en-US" altLang="ko-KR" sz="900" dirty="0">
              <a:solidFill>
                <a:srgbClr val="000000"/>
              </a:solidFill>
              <a:latin typeface="Arial" panose="020B0604020202020204" pitchFamily="34" charset="0"/>
              <a:ea typeface="맑은 고딕"/>
              <a:cs typeface="Arial" panose="020B0604020202020204" pitchFamily="34" charset="0"/>
            </a:endParaRPr>
          </a:p>
          <a:p>
            <a:pPr marL="279450" marR="0" lvl="2" indent="-171450" algn="l" defTabSz="914400" rtl="0" eaLnBrk="1" fontAlgn="auto" latinLnBrk="1" hangingPunct="1">
              <a:lnSpc>
                <a:spcPct val="100000"/>
              </a:lnSpc>
              <a:spcBef>
                <a:spcPts val="600"/>
              </a:spcBef>
              <a:spcAft>
                <a:spcPts val="0"/>
              </a:spcAft>
              <a:buClr>
                <a:srgbClr val="00338D"/>
              </a:buClr>
              <a:buSzTx/>
              <a:buFont typeface="Arial" panose="020B0604020202020204" pitchFamily="34" charset="0"/>
              <a:buChar char="•"/>
              <a:tabLst/>
              <a:defRPr/>
            </a:pPr>
            <a:endParaRPr lang="en-US" altLang="ko-KR" sz="900" dirty="0">
              <a:solidFill>
                <a:srgbClr val="000000"/>
              </a:solidFill>
              <a:latin typeface="Arial" panose="020B0604020202020204" pitchFamily="34" charset="0"/>
              <a:ea typeface="맑은 고딕"/>
              <a:cs typeface="Arial" panose="020B0604020202020204" pitchFamily="34" charset="0"/>
            </a:endParaRPr>
          </a:p>
          <a:p>
            <a:pPr marL="279450" marR="0" lvl="2" indent="-171450" algn="l" defTabSz="914400" rtl="0" eaLnBrk="1" fontAlgn="auto" latinLnBrk="1" hangingPunct="1">
              <a:lnSpc>
                <a:spcPct val="100000"/>
              </a:lnSpc>
              <a:spcBef>
                <a:spcPts val="600"/>
              </a:spcBef>
              <a:spcAft>
                <a:spcPts val="0"/>
              </a:spcAft>
              <a:buClr>
                <a:srgbClr val="00338D"/>
              </a:buClr>
              <a:buSzTx/>
              <a:buFont typeface="Arial" panose="020B0604020202020204" pitchFamily="34" charset="0"/>
              <a:buChar char="•"/>
              <a:tabLst/>
              <a:defRPr/>
            </a:pPr>
            <a:r>
              <a:rPr lang="ko-KR" altLang="en-US" sz="900" dirty="0">
                <a:solidFill>
                  <a:srgbClr val="000000"/>
                </a:solidFill>
                <a:latin typeface="Arial" panose="020B0604020202020204" pitchFamily="34" charset="0"/>
                <a:ea typeface="맑은 고딕"/>
                <a:cs typeface="Arial" panose="020B0604020202020204" pitchFamily="34" charset="0"/>
              </a:rPr>
              <a:t>회사 제공 프로젝트별 수익 자료 상 매체대행수수료로 인식한 매출 외의 </a:t>
            </a:r>
            <a:r>
              <a:rPr lang="en-US" altLang="ko-KR" sz="900" dirty="0">
                <a:solidFill>
                  <a:srgbClr val="000000"/>
                </a:solidFill>
                <a:latin typeface="Arial" panose="020B0604020202020204" pitchFamily="34" charset="0"/>
                <a:ea typeface="맑은 고딕"/>
                <a:cs typeface="Arial" panose="020B0604020202020204" pitchFamily="34" charset="0"/>
              </a:rPr>
              <a:t>ATL, DGT </a:t>
            </a:r>
            <a:r>
              <a:rPr lang="ko-KR" altLang="en-US" sz="900" dirty="0">
                <a:solidFill>
                  <a:srgbClr val="000000"/>
                </a:solidFill>
                <a:latin typeface="Arial" panose="020B0604020202020204" pitchFamily="34" charset="0"/>
                <a:ea typeface="맑은 고딕"/>
                <a:cs typeface="Arial" panose="020B0604020202020204" pitchFamily="34" charset="0"/>
              </a:rPr>
              <a:t>매출을 </a:t>
            </a:r>
            <a:r>
              <a:rPr lang="ko-KR" altLang="en-US" sz="900" dirty="0" err="1">
                <a:solidFill>
                  <a:srgbClr val="000000"/>
                </a:solidFill>
                <a:latin typeface="Arial" panose="020B0604020202020204" pitchFamily="34" charset="0"/>
                <a:ea typeface="맑은 고딕"/>
                <a:cs typeface="Arial" panose="020B0604020202020204" pitchFamily="34" charset="0"/>
              </a:rPr>
              <a:t>매체비</a:t>
            </a:r>
            <a:r>
              <a:rPr lang="ko-KR" altLang="en-US" sz="900" dirty="0">
                <a:solidFill>
                  <a:srgbClr val="000000"/>
                </a:solidFill>
                <a:latin typeface="Arial" panose="020B0604020202020204" pitchFamily="34" charset="0"/>
                <a:ea typeface="맑은 고딕"/>
                <a:cs typeface="Arial" panose="020B0604020202020204" pitchFamily="34" charset="0"/>
              </a:rPr>
              <a:t> 성격으로 보아 부인한 결과</a:t>
            </a:r>
            <a:r>
              <a:rPr lang="en-US" altLang="ko-KR" sz="900" dirty="0">
                <a:solidFill>
                  <a:srgbClr val="000000"/>
                </a:solidFill>
                <a:latin typeface="Arial" panose="020B0604020202020204" pitchFamily="34" charset="0"/>
                <a:ea typeface="맑은 고딕"/>
                <a:cs typeface="Arial" panose="020B0604020202020204" pitchFamily="34" charset="0"/>
              </a:rPr>
              <a:t>, EBITDA</a:t>
            </a:r>
            <a:r>
              <a:rPr lang="ko-KR" altLang="en-US" sz="900" dirty="0">
                <a:solidFill>
                  <a:srgbClr val="000000"/>
                </a:solidFill>
                <a:latin typeface="Arial" panose="020B0604020202020204" pitchFamily="34" charset="0"/>
                <a:ea typeface="맑은 고딕"/>
                <a:cs typeface="Arial" panose="020B0604020202020204" pitchFamily="34" charset="0"/>
              </a:rPr>
              <a:t>에 영향은 없으나 총액으로 인식한 매출이 감소함에 따라 조정 후 </a:t>
            </a:r>
            <a:r>
              <a:rPr lang="en-US" altLang="ko-KR" sz="900" dirty="0">
                <a:solidFill>
                  <a:srgbClr val="000000"/>
                </a:solidFill>
                <a:latin typeface="Arial" panose="020B0604020202020204" pitchFamily="34" charset="0"/>
                <a:ea typeface="맑은 고딕"/>
                <a:cs typeface="Arial" panose="020B0604020202020204" pitchFamily="34" charset="0"/>
              </a:rPr>
              <a:t>EBITDA%</a:t>
            </a:r>
            <a:r>
              <a:rPr lang="ko-KR" altLang="en-US" sz="900" dirty="0">
                <a:solidFill>
                  <a:srgbClr val="000000"/>
                </a:solidFill>
                <a:latin typeface="Arial" panose="020B0604020202020204" pitchFamily="34" charset="0"/>
                <a:ea typeface="맑은 고딕"/>
                <a:cs typeface="Arial" panose="020B0604020202020204" pitchFamily="34" charset="0"/>
              </a:rPr>
              <a:t>은 조정 전 대비 증가하는 모습을 보임</a:t>
            </a:r>
            <a:endParaRPr lang="en-US" altLang="ko-KR" sz="900" dirty="0">
              <a:solidFill>
                <a:srgbClr val="000000"/>
              </a:solidFill>
              <a:latin typeface="Arial" panose="020B0604020202020204" pitchFamily="34" charset="0"/>
              <a:ea typeface="맑은 고딕"/>
              <a:cs typeface="Arial" panose="020B0604020202020204" pitchFamily="34" charset="0"/>
            </a:endParaRPr>
          </a:p>
          <a:p>
            <a:pPr marL="279450" marR="0" lvl="2" indent="-171450" algn="l" defTabSz="914400" rtl="0" eaLnBrk="1" fontAlgn="auto" latinLnBrk="1" hangingPunct="1">
              <a:lnSpc>
                <a:spcPct val="100000"/>
              </a:lnSpc>
              <a:spcBef>
                <a:spcPts val="600"/>
              </a:spcBef>
              <a:spcAft>
                <a:spcPts val="0"/>
              </a:spcAft>
              <a:buClr>
                <a:srgbClr val="00338D"/>
              </a:buClr>
              <a:buSzTx/>
              <a:buFont typeface="Arial" panose="020B0604020202020204" pitchFamily="34" charset="0"/>
              <a:buChar char="•"/>
              <a:tabLst/>
              <a:defRPr/>
            </a:pPr>
            <a:endParaRPr lang="en-US" altLang="ko-KR" sz="900" dirty="0">
              <a:solidFill>
                <a:srgbClr val="000000"/>
              </a:solidFill>
              <a:latin typeface="Arial" panose="020B0604020202020204" pitchFamily="34" charset="0"/>
              <a:ea typeface="맑은 고딕"/>
              <a:cs typeface="Arial" panose="020B0604020202020204" pitchFamily="34" charset="0"/>
            </a:endParaRPr>
          </a:p>
          <a:p>
            <a:pPr marL="279450" marR="0" lvl="2" indent="-171450" algn="l" defTabSz="914400" rtl="0" eaLnBrk="1" fontAlgn="auto" latinLnBrk="1" hangingPunct="1">
              <a:lnSpc>
                <a:spcPct val="100000"/>
              </a:lnSpc>
              <a:spcBef>
                <a:spcPts val="600"/>
              </a:spcBef>
              <a:spcAft>
                <a:spcPts val="0"/>
              </a:spcAft>
              <a:buClr>
                <a:srgbClr val="00338D"/>
              </a:buClr>
              <a:buSzTx/>
              <a:buFont typeface="Arial" panose="020B0604020202020204" pitchFamily="34" charset="0"/>
              <a:buChar char="•"/>
              <a:tabLst/>
              <a:defRPr/>
            </a:pPr>
            <a:endParaRPr lang="en-US" altLang="ko-KR" sz="900" dirty="0">
              <a:solidFill>
                <a:srgbClr val="000000"/>
              </a:solidFill>
              <a:latin typeface="Arial" panose="020B0604020202020204" pitchFamily="34" charset="0"/>
              <a:ea typeface="맑은 고딕"/>
              <a:cs typeface="Arial" panose="020B0604020202020204" pitchFamily="34" charset="0"/>
            </a:endParaRPr>
          </a:p>
        </p:txBody>
      </p:sp>
      <p:graphicFrame>
        <p:nvGraphicFramePr>
          <p:cNvPr id="4" name="표 3">
            <a:extLst>
              <a:ext uri="{FF2B5EF4-FFF2-40B4-BE49-F238E27FC236}">
                <a16:creationId xmlns:a16="http://schemas.microsoft.com/office/drawing/2014/main" id="{20EA0445-B7F2-4BCA-B0C5-F05CB20C5F02}"/>
              </a:ext>
            </a:extLst>
          </p:cNvPr>
          <p:cNvGraphicFramePr>
            <a:graphicFrameLocks noGrp="1"/>
          </p:cNvGraphicFramePr>
          <p:nvPr>
            <p:extLst>
              <p:ext uri="{D42A27DB-BD31-4B8C-83A1-F6EECF244321}">
                <p14:modId xmlns:p14="http://schemas.microsoft.com/office/powerpoint/2010/main" val="1256842928"/>
              </p:ext>
            </p:extLst>
          </p:nvPr>
        </p:nvGraphicFramePr>
        <p:xfrm>
          <a:off x="2138400" y="1515600"/>
          <a:ext cx="3779999" cy="2815200"/>
        </p:xfrm>
        <a:graphic>
          <a:graphicData uri="http://schemas.openxmlformats.org/drawingml/2006/table">
            <a:tbl>
              <a:tblPr/>
              <a:tblGrid>
                <a:gridCol w="1235769">
                  <a:extLst>
                    <a:ext uri="{9D8B030D-6E8A-4147-A177-3AD203B41FA5}">
                      <a16:colId xmlns:a16="http://schemas.microsoft.com/office/drawing/2014/main" val="1450706483"/>
                    </a:ext>
                  </a:extLst>
                </a:gridCol>
                <a:gridCol w="508846">
                  <a:extLst>
                    <a:ext uri="{9D8B030D-6E8A-4147-A177-3AD203B41FA5}">
                      <a16:colId xmlns:a16="http://schemas.microsoft.com/office/drawing/2014/main" val="3035040823"/>
                    </a:ext>
                  </a:extLst>
                </a:gridCol>
                <a:gridCol w="508846">
                  <a:extLst>
                    <a:ext uri="{9D8B030D-6E8A-4147-A177-3AD203B41FA5}">
                      <a16:colId xmlns:a16="http://schemas.microsoft.com/office/drawing/2014/main" val="2577321998"/>
                    </a:ext>
                  </a:extLst>
                </a:gridCol>
                <a:gridCol w="508846">
                  <a:extLst>
                    <a:ext uri="{9D8B030D-6E8A-4147-A177-3AD203B41FA5}">
                      <a16:colId xmlns:a16="http://schemas.microsoft.com/office/drawing/2014/main" val="1316546785"/>
                    </a:ext>
                  </a:extLst>
                </a:gridCol>
                <a:gridCol w="508846">
                  <a:extLst>
                    <a:ext uri="{9D8B030D-6E8A-4147-A177-3AD203B41FA5}">
                      <a16:colId xmlns:a16="http://schemas.microsoft.com/office/drawing/2014/main" val="1230017322"/>
                    </a:ext>
                  </a:extLst>
                </a:gridCol>
                <a:gridCol w="508846">
                  <a:extLst>
                    <a:ext uri="{9D8B030D-6E8A-4147-A177-3AD203B41FA5}">
                      <a16:colId xmlns:a16="http://schemas.microsoft.com/office/drawing/2014/main" val="1008779279"/>
                    </a:ext>
                  </a:extLst>
                </a:gridCol>
              </a:tblGrid>
              <a:tr h="165600">
                <a:tc>
                  <a:txBody>
                    <a:bodyPr/>
                    <a:lstStyle/>
                    <a:p>
                      <a:pPr algn="l" rtl="0" fontAlgn="ctr"/>
                      <a:r>
                        <a:rPr 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Adjusted EBITDA</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l" rtl="0" fontAlgn="ct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559799183"/>
                  </a:ext>
                </a:extLst>
              </a:tr>
              <a:tr h="165600">
                <a:tc>
                  <a:txBody>
                    <a:bodyPr/>
                    <a:lstStyle/>
                    <a:p>
                      <a:pPr algn="l" rtl="0" fontAlgn="ctr"/>
                      <a:r>
                        <a:rPr lang="ko-KR" alt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FY17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FY18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FY20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FY21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2488113587"/>
                  </a:ext>
                </a:extLst>
              </a:tr>
              <a:tr h="165600">
                <a:tc>
                  <a:txBody>
                    <a:bodyPr/>
                    <a:lstStyle/>
                    <a:p>
                      <a:pPr algn="l"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KRW m</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69107039"/>
                  </a:ext>
                </a:extLst>
              </a:tr>
              <a:tr h="165600">
                <a:tc>
                  <a:txBody>
                    <a:bodyPr/>
                    <a:lstStyle/>
                    <a:p>
                      <a:pPr algn="l" rtl="0" fontAlgn="ctr"/>
                      <a:r>
                        <a:rPr lang="ko-KR" altLang="en-US"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6,134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9,537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18,212</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19,480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32,063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515128517"/>
                  </a:ext>
                </a:extLst>
              </a:tr>
              <a:tr h="165600">
                <a:tc>
                  <a:txBody>
                    <a:bodyPr/>
                    <a:lstStyle/>
                    <a:p>
                      <a:pPr algn="l" rtl="0"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매출원가</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4,614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7,289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14,375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15,508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25,122</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503753446"/>
                  </a:ext>
                </a:extLst>
              </a:tr>
              <a:tr h="165600">
                <a:tc>
                  <a:txBody>
                    <a:bodyPr/>
                    <a:lstStyle/>
                    <a:p>
                      <a:pPr algn="l" rtl="0"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매출총이익</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1,520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2,248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3,837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3,973</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6,941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866727487"/>
                  </a:ext>
                </a:extLst>
              </a:tr>
              <a:tr h="165600">
                <a:tc>
                  <a:txBody>
                    <a:bodyPr/>
                    <a:lstStyle/>
                    <a:p>
                      <a:pPr algn="l" rtl="0" fontAlgn="ctr"/>
                      <a:r>
                        <a:rPr lang="en-US" sz="9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Gross Profit %</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23.6%</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21.6%</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977372136"/>
                  </a:ext>
                </a:extLst>
              </a:tr>
              <a:tr h="165600">
                <a:tc>
                  <a:txBody>
                    <a:bodyPr/>
                    <a:lstStyle/>
                    <a:p>
                      <a:pPr algn="l" rtl="0" fontAlgn="ctr"/>
                      <a:r>
                        <a:rPr lang="ko-KR" altLang="en-US"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판매관리비</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1,189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1,726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2,384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2,961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4,426</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034508122"/>
                  </a:ext>
                </a:extLst>
              </a:tr>
              <a:tr h="165600">
                <a:tc>
                  <a:txBody>
                    <a:bodyPr/>
                    <a:lstStyle/>
                    <a:p>
                      <a:pPr algn="l" rtl="0" fontAlgn="ctr"/>
                      <a:r>
                        <a:rPr 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EBIT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331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523</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1,453</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1,012</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2,515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904909796"/>
                  </a:ext>
                </a:extLst>
              </a:tr>
              <a:tr h="165600">
                <a:tc>
                  <a:txBody>
                    <a:bodyPr/>
                    <a:lstStyle/>
                    <a:p>
                      <a:pPr algn="l"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EBIT%</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5.2%</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7.8%</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690226281"/>
                  </a:ext>
                </a:extLst>
              </a:tr>
              <a:tr h="165600">
                <a:tc>
                  <a:txBody>
                    <a:bodyPr/>
                    <a:lstStyle/>
                    <a:p>
                      <a:pPr algn="l"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D&amp;A</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294</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621361949"/>
                  </a:ext>
                </a:extLst>
              </a:tr>
              <a:tr h="165600">
                <a:tc>
                  <a:txBody>
                    <a:bodyPr/>
                    <a:lstStyle/>
                    <a:p>
                      <a:pPr algn="l" rtl="0" fontAlgn="ctr"/>
                      <a:r>
                        <a:rPr lang="en-US"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EBITDA</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solidFill>
                      <a:srgbClr val="DDEBF7"/>
                    </a:solidFill>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350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DDEBF7"/>
                    </a:solidFill>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545</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DDEBF7"/>
                    </a:solidFill>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1,471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DDEBF7"/>
                    </a:solidFill>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1,054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DDEBF7"/>
                    </a:solidFill>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2,809</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3046065807"/>
                  </a:ext>
                </a:extLst>
              </a:tr>
              <a:tr h="165600">
                <a:tc>
                  <a:txBody>
                    <a:bodyPr/>
                    <a:lstStyle/>
                    <a:p>
                      <a:pPr algn="l"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EBITDA%</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solidFill>
                      <a:srgbClr val="DDEBF7"/>
                    </a:solidFill>
                  </a:tcPr>
                </a:tc>
                <a:tc>
                  <a:txBody>
                    <a:bodyPr/>
                    <a:lstStyle/>
                    <a:p>
                      <a:pPr algn="r" rtl="0" fontAlgn="ctr"/>
                      <a:r>
                        <a:rPr lang="en-US" altLang="ko-KR" sz="9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DDEBF7"/>
                    </a:solidFill>
                  </a:tcPr>
                </a:tc>
                <a:tc>
                  <a:txBody>
                    <a:bodyPr/>
                    <a:lstStyle/>
                    <a:p>
                      <a:pPr algn="r" rtl="0" fontAlgn="ctr"/>
                      <a:r>
                        <a:rPr lang="en-US" altLang="ko-KR" sz="9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DDEBF7"/>
                    </a:solidFill>
                  </a:tcPr>
                </a:tc>
                <a:tc>
                  <a:txBody>
                    <a:bodyPr/>
                    <a:lstStyle/>
                    <a:p>
                      <a:pPr algn="r" rtl="0" fontAlgn="ctr"/>
                      <a:r>
                        <a:rPr lang="en-US" altLang="ko-KR" sz="9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DDEBF7"/>
                    </a:solidFill>
                  </a:tcPr>
                </a:tc>
                <a:tc>
                  <a:txBody>
                    <a:bodyPr/>
                    <a:lstStyle/>
                    <a:p>
                      <a:pPr algn="r" rtl="0" fontAlgn="ctr"/>
                      <a:r>
                        <a:rPr lang="en-US" altLang="ko-KR" sz="9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DDEBF7"/>
                    </a:solidFill>
                  </a:tcPr>
                </a:tc>
                <a:tc>
                  <a:txBody>
                    <a:bodyPr/>
                    <a:lstStyle/>
                    <a:p>
                      <a:pPr algn="r" rtl="0" fontAlgn="ctr"/>
                      <a:r>
                        <a:rPr lang="en-US" altLang="ko-KR"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8.8%</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solidFill>
                      <a:srgbClr val="DDEBF7"/>
                    </a:solidFill>
                  </a:tcPr>
                </a:tc>
                <a:extLst>
                  <a:ext uri="{0D108BD9-81ED-4DB2-BD59-A6C34878D82A}">
                    <a16:rowId xmlns:a16="http://schemas.microsoft.com/office/drawing/2014/main" val="535311322"/>
                  </a:ext>
                </a:extLst>
              </a:tr>
              <a:tr h="165600">
                <a:tc>
                  <a:txBody>
                    <a:bodyPr/>
                    <a:lstStyle/>
                    <a:p>
                      <a:pPr algn="l" rtl="0" fontAlgn="ctr"/>
                      <a:r>
                        <a:rPr 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Adjustment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b"/>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b"/>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b"/>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b"/>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86056991"/>
                  </a:ext>
                </a:extLst>
              </a:tr>
              <a:tr h="165600">
                <a:tc>
                  <a:txBody>
                    <a:bodyPr/>
                    <a:lstStyle/>
                    <a:p>
                      <a:pPr algn="l" rtl="0"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총액</a:t>
                      </a: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순액</a:t>
                      </a: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조정</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r" rtl="0" fontAlgn="b"/>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652562537"/>
                  </a:ext>
                </a:extLst>
              </a:tr>
              <a:tr h="165600">
                <a:tc>
                  <a:txBody>
                    <a:bodyPr/>
                    <a:lstStyle/>
                    <a:p>
                      <a:pPr algn="l" rtl="0" fontAlgn="ctr"/>
                      <a:r>
                        <a:rPr 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Adjusted EBITDA (A)</a:t>
                      </a:r>
                    </a:p>
                  </a:txBody>
                  <a:tcPr marL="36000" marR="36000" marT="0" marB="0" anchor="ctr">
                    <a:lnL w="6350" cap="flat" cmpd="sng" algn="ctr">
                      <a:solidFill>
                        <a:srgbClr val="00338D"/>
                      </a:solidFill>
                      <a:prstDash val="solid"/>
                      <a:round/>
                      <a:headEnd type="none" w="med" len="med"/>
                      <a:tailEnd type="none" w="med" len="med"/>
                    </a:lnL>
                    <a:lnR>
                      <a:noFill/>
                    </a:lnR>
                    <a:lnT w="9525" cap="flat" cmpd="sng" algn="ctr">
                      <a:solidFill>
                        <a:srgbClr val="00338D"/>
                      </a:solidFill>
                      <a:prstDash val="solid"/>
                      <a:round/>
                      <a:headEnd type="none" w="med" len="med"/>
                      <a:tailEnd type="none" w="med" len="med"/>
                    </a:lnT>
                    <a:lnB>
                      <a:noFill/>
                    </a:lnB>
                    <a:solidFill>
                      <a:srgbClr val="DDEBF7"/>
                    </a:solidFill>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350</a:t>
                      </a:r>
                    </a:p>
                  </a:txBody>
                  <a:tcPr marL="36000" marR="36000" marT="0" marB="0" anchor="ctr">
                    <a:lnL>
                      <a:noFill/>
                    </a:lnL>
                    <a:lnR>
                      <a:noFill/>
                    </a:lnR>
                    <a:lnT w="9525" cap="flat" cmpd="sng" algn="ctr">
                      <a:solidFill>
                        <a:srgbClr val="00338D"/>
                      </a:solidFill>
                      <a:prstDash val="solid"/>
                      <a:round/>
                      <a:headEnd type="none" w="med" len="med"/>
                      <a:tailEnd type="none" w="med" len="med"/>
                    </a:lnT>
                    <a:lnB>
                      <a:noFill/>
                    </a:lnB>
                    <a:solidFill>
                      <a:srgbClr val="DDEBF7"/>
                    </a:solidFill>
                  </a:tcPr>
                </a:tc>
                <a:tc>
                  <a:txBody>
                    <a:bodyPr/>
                    <a:lstStyle/>
                    <a:p>
                      <a:pPr algn="r" rtl="0"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545</a:t>
                      </a:r>
                    </a:p>
                  </a:txBody>
                  <a:tcPr marL="36000" marR="36000" marT="0" marB="0" anchor="ctr">
                    <a:lnL>
                      <a:noFill/>
                    </a:lnL>
                    <a:lnR>
                      <a:noFill/>
                    </a:lnR>
                    <a:lnT w="9525" cap="flat" cmpd="sng" algn="ctr">
                      <a:solidFill>
                        <a:srgbClr val="00338D"/>
                      </a:solidFill>
                      <a:prstDash val="solid"/>
                      <a:round/>
                      <a:headEnd type="none" w="med" len="med"/>
                      <a:tailEnd type="none" w="med" len="med"/>
                    </a:lnT>
                    <a:lnB>
                      <a:noFill/>
                    </a:lnB>
                    <a:solidFill>
                      <a:srgbClr val="DDEBF7"/>
                    </a:solidFill>
                  </a:tcPr>
                </a:tc>
                <a:tc>
                  <a:txBody>
                    <a:bodyPr/>
                    <a:lstStyle/>
                    <a:p>
                      <a:pPr algn="r" rtl="0"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1,471</a:t>
                      </a:r>
                    </a:p>
                  </a:txBody>
                  <a:tcPr marL="36000" marR="36000" marT="0" marB="0" anchor="ctr">
                    <a:lnL>
                      <a:noFill/>
                    </a:lnL>
                    <a:lnR>
                      <a:noFill/>
                    </a:lnR>
                    <a:lnT w="9525" cap="flat" cmpd="sng" algn="ctr">
                      <a:solidFill>
                        <a:srgbClr val="00338D"/>
                      </a:solidFill>
                      <a:prstDash val="solid"/>
                      <a:round/>
                      <a:headEnd type="none" w="med" len="med"/>
                      <a:tailEnd type="none" w="med" len="med"/>
                    </a:lnT>
                    <a:lnB>
                      <a:noFill/>
                    </a:lnB>
                    <a:solidFill>
                      <a:srgbClr val="DDEBF7"/>
                    </a:solidFill>
                  </a:tcPr>
                </a:tc>
                <a:tc>
                  <a:txBody>
                    <a:bodyPr/>
                    <a:lstStyle/>
                    <a:p>
                      <a:pPr algn="r" rtl="0"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1,054</a:t>
                      </a:r>
                    </a:p>
                  </a:txBody>
                  <a:tcPr marL="36000" marR="36000" marT="0" marB="0" anchor="ctr">
                    <a:lnL>
                      <a:noFill/>
                    </a:lnL>
                    <a:lnR>
                      <a:noFill/>
                    </a:lnR>
                    <a:lnT w="9525" cap="flat" cmpd="sng" algn="ctr">
                      <a:solidFill>
                        <a:srgbClr val="00338D"/>
                      </a:solidFill>
                      <a:prstDash val="solid"/>
                      <a:round/>
                      <a:headEnd type="none" w="med" len="med"/>
                      <a:tailEnd type="none" w="med" len="med"/>
                    </a:lnT>
                    <a:lnB>
                      <a:noFill/>
                    </a:lnB>
                    <a:solidFill>
                      <a:srgbClr val="DDEBF7"/>
                    </a:solidFill>
                  </a:tcPr>
                </a:tc>
                <a:tc>
                  <a:txBody>
                    <a:bodyPr/>
                    <a:lstStyle/>
                    <a:p>
                      <a:pPr algn="r" rtl="0"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2,809</a:t>
                      </a:r>
                    </a:p>
                  </a:txBody>
                  <a:tcPr marL="36000" marR="36000" marT="0" marB="0" anchor="ctr">
                    <a:lnL>
                      <a:noFill/>
                    </a:lnL>
                    <a:lnR w="6350"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929637745"/>
                  </a:ext>
                </a:extLst>
              </a:tr>
              <a:tr h="165600">
                <a:tc>
                  <a:txBody>
                    <a:bodyPr/>
                    <a:lstStyle/>
                    <a:p>
                      <a:pPr algn="l"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EBITDA% (A/B)</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solidFill>
                      <a:srgbClr val="DDEBF7"/>
                    </a:solidFill>
                  </a:tcPr>
                </a:tc>
                <a:tc>
                  <a:txBody>
                    <a:bodyPr/>
                    <a:lstStyle/>
                    <a:p>
                      <a:pPr algn="r" rtl="0" fontAlgn="ctr"/>
                      <a:r>
                        <a:rPr lang="en-US" altLang="ko-KR"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DDEBF7"/>
                    </a:solidFill>
                  </a:tcPr>
                </a:tc>
                <a:tc>
                  <a:txBody>
                    <a:bodyPr/>
                    <a:lstStyle/>
                    <a:p>
                      <a:pPr algn="r" rtl="0" fontAlgn="ctr"/>
                      <a:r>
                        <a:rPr lang="en-US" altLang="ko-KR" sz="9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DDEBF7"/>
                    </a:solidFill>
                  </a:tcPr>
                </a:tc>
                <a:tc>
                  <a:txBody>
                    <a:bodyPr/>
                    <a:lstStyle/>
                    <a:p>
                      <a:pPr algn="r" rtl="0" fontAlgn="ctr"/>
                      <a:r>
                        <a:rPr lang="en-US" altLang="ko-KR" sz="9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DDEBF7"/>
                    </a:solidFill>
                  </a:tcPr>
                </a:tc>
                <a:tc>
                  <a:txBody>
                    <a:bodyPr/>
                    <a:lstStyle/>
                    <a:p>
                      <a:pPr algn="r" rtl="0" fontAlgn="ctr"/>
                      <a:r>
                        <a:rPr lang="en-US" altLang="ko-KR"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10.4%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DDEBF7"/>
                    </a:solidFill>
                  </a:tcPr>
                </a:tc>
                <a:tc>
                  <a:txBody>
                    <a:bodyPr/>
                    <a:lstStyle/>
                    <a:p>
                      <a:pPr algn="r" rtl="0" fontAlgn="ctr"/>
                      <a:r>
                        <a:rPr lang="en-US" altLang="ko-KR"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17.8%</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solidFill>
                      <a:srgbClr val="DDEBF7"/>
                    </a:solidFill>
                  </a:tcPr>
                </a:tc>
                <a:extLst>
                  <a:ext uri="{0D108BD9-81ED-4DB2-BD59-A6C34878D82A}">
                    <a16:rowId xmlns:a16="http://schemas.microsoft.com/office/drawing/2014/main" val="1115440911"/>
                  </a:ext>
                </a:extLst>
              </a:tr>
            </a:tbl>
          </a:graphicData>
        </a:graphic>
      </p:graphicFrame>
      <p:graphicFrame>
        <p:nvGraphicFramePr>
          <p:cNvPr id="7" name="표 6">
            <a:extLst>
              <a:ext uri="{FF2B5EF4-FFF2-40B4-BE49-F238E27FC236}">
                <a16:creationId xmlns:a16="http://schemas.microsoft.com/office/drawing/2014/main" id="{772736DB-2B60-49CD-8E39-0E7D780116D0}"/>
              </a:ext>
            </a:extLst>
          </p:cNvPr>
          <p:cNvGraphicFramePr>
            <a:graphicFrameLocks noGrp="1"/>
          </p:cNvGraphicFramePr>
          <p:nvPr/>
        </p:nvGraphicFramePr>
        <p:xfrm>
          <a:off x="6218174" y="4124994"/>
          <a:ext cx="3106982" cy="576000"/>
        </p:xfrm>
        <a:graphic>
          <a:graphicData uri="http://schemas.openxmlformats.org/drawingml/2006/table">
            <a:tbl>
              <a:tblPr/>
              <a:tblGrid>
                <a:gridCol w="758682">
                  <a:extLst>
                    <a:ext uri="{9D8B030D-6E8A-4147-A177-3AD203B41FA5}">
                      <a16:colId xmlns:a16="http://schemas.microsoft.com/office/drawing/2014/main" val="2513839103"/>
                    </a:ext>
                  </a:extLst>
                </a:gridCol>
                <a:gridCol w="469660">
                  <a:extLst>
                    <a:ext uri="{9D8B030D-6E8A-4147-A177-3AD203B41FA5}">
                      <a16:colId xmlns:a16="http://schemas.microsoft.com/office/drawing/2014/main" val="1081286313"/>
                    </a:ext>
                  </a:extLst>
                </a:gridCol>
                <a:gridCol w="469660">
                  <a:extLst>
                    <a:ext uri="{9D8B030D-6E8A-4147-A177-3AD203B41FA5}">
                      <a16:colId xmlns:a16="http://schemas.microsoft.com/office/drawing/2014/main" val="2979979214"/>
                    </a:ext>
                  </a:extLst>
                </a:gridCol>
                <a:gridCol w="469660">
                  <a:extLst>
                    <a:ext uri="{9D8B030D-6E8A-4147-A177-3AD203B41FA5}">
                      <a16:colId xmlns:a16="http://schemas.microsoft.com/office/drawing/2014/main" val="4137793668"/>
                    </a:ext>
                  </a:extLst>
                </a:gridCol>
                <a:gridCol w="469660">
                  <a:extLst>
                    <a:ext uri="{9D8B030D-6E8A-4147-A177-3AD203B41FA5}">
                      <a16:colId xmlns:a16="http://schemas.microsoft.com/office/drawing/2014/main" val="3800695648"/>
                    </a:ext>
                  </a:extLst>
                </a:gridCol>
                <a:gridCol w="469660">
                  <a:extLst>
                    <a:ext uri="{9D8B030D-6E8A-4147-A177-3AD203B41FA5}">
                      <a16:colId xmlns:a16="http://schemas.microsoft.com/office/drawing/2014/main" val="1221050419"/>
                    </a:ext>
                  </a:extLst>
                </a:gridCol>
              </a:tblGrid>
              <a:tr h="144000">
                <a:tc>
                  <a:txBody>
                    <a:bodyPr/>
                    <a:lstStyle/>
                    <a:p>
                      <a:pPr algn="l" rtl="0" fontAlgn="ctr"/>
                      <a:r>
                        <a:rPr lang="en-US" altLang="ko-KR"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821559623"/>
                  </a:ext>
                </a:extLst>
              </a:tr>
              <a:tr h="144000">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(1,477)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(4,871)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(12,195)</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(9,301)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(16,304)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597638502"/>
                  </a:ext>
                </a:extLst>
              </a:tr>
              <a:tr h="144000">
                <a:tc>
                  <a:txBody>
                    <a:bodyPr/>
                    <a:lstStyle/>
                    <a:p>
                      <a:pPr algn="l" fontAlgn="b"/>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매출원가</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(1,477)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(4,871)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(12,195)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(9,301)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(16,304)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932029398"/>
                  </a:ext>
                </a:extLst>
              </a:tr>
              <a:tr h="144000">
                <a:tc>
                  <a:txBody>
                    <a:bodyPr/>
                    <a:lstStyle/>
                    <a:p>
                      <a:pPr algn="l" fontAlgn="b"/>
                      <a:r>
                        <a:rPr 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EBIT</a:t>
                      </a:r>
                    </a:p>
                  </a:txBody>
                  <a:tcPr marL="36000" marR="36000" marT="0"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extLst>
                  <a:ext uri="{0D108BD9-81ED-4DB2-BD59-A6C34878D82A}">
                    <a16:rowId xmlns:a16="http://schemas.microsoft.com/office/drawing/2014/main" val="1029015700"/>
                  </a:ext>
                </a:extLst>
              </a:tr>
            </a:tbl>
          </a:graphicData>
        </a:graphic>
      </p:graphicFrame>
      <p:graphicFrame>
        <p:nvGraphicFramePr>
          <p:cNvPr id="9" name="표 8">
            <a:extLst>
              <a:ext uri="{FF2B5EF4-FFF2-40B4-BE49-F238E27FC236}">
                <a16:creationId xmlns:a16="http://schemas.microsoft.com/office/drawing/2014/main" id="{4EA4FFEF-2F4F-4432-A010-052D6F72057F}"/>
              </a:ext>
            </a:extLst>
          </p:cNvPr>
          <p:cNvGraphicFramePr>
            <a:graphicFrameLocks noGrp="1"/>
          </p:cNvGraphicFramePr>
          <p:nvPr/>
        </p:nvGraphicFramePr>
        <p:xfrm>
          <a:off x="6218174" y="4767066"/>
          <a:ext cx="3117600" cy="576000"/>
        </p:xfrm>
        <a:graphic>
          <a:graphicData uri="http://schemas.openxmlformats.org/drawingml/2006/table">
            <a:tbl>
              <a:tblPr/>
              <a:tblGrid>
                <a:gridCol w="759600">
                  <a:extLst>
                    <a:ext uri="{9D8B030D-6E8A-4147-A177-3AD203B41FA5}">
                      <a16:colId xmlns:a16="http://schemas.microsoft.com/office/drawing/2014/main" val="861303942"/>
                    </a:ext>
                  </a:extLst>
                </a:gridCol>
                <a:gridCol w="471600">
                  <a:extLst>
                    <a:ext uri="{9D8B030D-6E8A-4147-A177-3AD203B41FA5}">
                      <a16:colId xmlns:a16="http://schemas.microsoft.com/office/drawing/2014/main" val="2293391955"/>
                    </a:ext>
                  </a:extLst>
                </a:gridCol>
                <a:gridCol w="471600">
                  <a:extLst>
                    <a:ext uri="{9D8B030D-6E8A-4147-A177-3AD203B41FA5}">
                      <a16:colId xmlns:a16="http://schemas.microsoft.com/office/drawing/2014/main" val="692081378"/>
                    </a:ext>
                  </a:extLst>
                </a:gridCol>
                <a:gridCol w="471600">
                  <a:extLst>
                    <a:ext uri="{9D8B030D-6E8A-4147-A177-3AD203B41FA5}">
                      <a16:colId xmlns:a16="http://schemas.microsoft.com/office/drawing/2014/main" val="2030469300"/>
                    </a:ext>
                  </a:extLst>
                </a:gridCol>
                <a:gridCol w="471600">
                  <a:extLst>
                    <a:ext uri="{9D8B030D-6E8A-4147-A177-3AD203B41FA5}">
                      <a16:colId xmlns:a16="http://schemas.microsoft.com/office/drawing/2014/main" val="2545333481"/>
                    </a:ext>
                  </a:extLst>
                </a:gridCol>
                <a:gridCol w="471600">
                  <a:extLst>
                    <a:ext uri="{9D8B030D-6E8A-4147-A177-3AD203B41FA5}">
                      <a16:colId xmlns:a16="http://schemas.microsoft.com/office/drawing/2014/main" val="827317518"/>
                    </a:ext>
                  </a:extLst>
                </a:gridCol>
              </a:tblGrid>
              <a:tr h="144000">
                <a:tc>
                  <a:txBody>
                    <a:bodyPr/>
                    <a:lstStyle/>
                    <a:p>
                      <a:pPr algn="l" rtl="0" fontAlgn="ctr"/>
                      <a:r>
                        <a:rPr lang="en-US" altLang="ko-KR"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2544848060"/>
                  </a:ext>
                </a:extLst>
              </a:tr>
              <a:tr h="144000">
                <a:tc>
                  <a:txBody>
                    <a:bodyPr/>
                    <a:lstStyle/>
                    <a:p>
                      <a:pPr algn="l" fontAlgn="b"/>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ATL</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908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4,206</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10,697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8,022</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8,762</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672075281"/>
                  </a:ext>
                </a:extLst>
              </a:tr>
              <a:tr h="144000">
                <a:tc>
                  <a:txBody>
                    <a:bodyPr/>
                    <a:lstStyle/>
                    <a:p>
                      <a:pPr algn="l" fontAlgn="b"/>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DGT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569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665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1,498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1,279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7,542</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212981489"/>
                  </a:ext>
                </a:extLst>
              </a:tr>
              <a:tr h="144000">
                <a:tc>
                  <a:txBody>
                    <a:bodyPr/>
                    <a:lstStyle/>
                    <a:p>
                      <a:pPr algn="l" fontAlgn="b"/>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Total</a:t>
                      </a:r>
                    </a:p>
                  </a:txBody>
                  <a:tcPr marL="36000" marR="36000" marT="0"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1,477</a:t>
                      </a:r>
                    </a:p>
                  </a:txBody>
                  <a:tcPr marL="36000" marR="36000" marT="0"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4,871</a:t>
                      </a:r>
                    </a:p>
                  </a:txBody>
                  <a:tcPr marL="36000" marR="36000" marT="0"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12,195</a:t>
                      </a:r>
                    </a:p>
                  </a:txBody>
                  <a:tcPr marL="36000" marR="36000" marT="0"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9,301</a:t>
                      </a:r>
                    </a:p>
                  </a:txBody>
                  <a:tcPr marL="36000" marR="36000" marT="0"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16,304</a:t>
                      </a:r>
                    </a:p>
                  </a:txBody>
                  <a:tcPr marL="36000" marR="36000" marT="0"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extLst>
                  <a:ext uri="{0D108BD9-81ED-4DB2-BD59-A6C34878D82A}">
                    <a16:rowId xmlns:a16="http://schemas.microsoft.com/office/drawing/2014/main" val="3818642862"/>
                  </a:ext>
                </a:extLst>
              </a:tr>
            </a:tbl>
          </a:graphicData>
        </a:graphic>
      </p:graphicFrame>
      <p:cxnSp>
        <p:nvCxnSpPr>
          <p:cNvPr id="22" name="연결선: 꺾임 21">
            <a:extLst>
              <a:ext uri="{FF2B5EF4-FFF2-40B4-BE49-F238E27FC236}">
                <a16:creationId xmlns:a16="http://schemas.microsoft.com/office/drawing/2014/main" id="{56105F8D-80DD-4645-8C17-1343F6802290}"/>
              </a:ext>
            </a:extLst>
          </p:cNvPr>
          <p:cNvCxnSpPr>
            <a:cxnSpLocks/>
          </p:cNvCxnSpPr>
          <p:nvPr/>
        </p:nvCxnSpPr>
        <p:spPr>
          <a:xfrm flipH="1" flipV="1">
            <a:off x="9299756" y="4412994"/>
            <a:ext cx="10618" cy="642072"/>
          </a:xfrm>
          <a:prstGeom prst="bentConnector3">
            <a:avLst>
              <a:gd name="adj1" fmla="val -1375494"/>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6935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Group 3">
            <a:extLst>
              <a:ext uri="{FF2B5EF4-FFF2-40B4-BE49-F238E27FC236}">
                <a16:creationId xmlns:a16="http://schemas.microsoft.com/office/drawing/2014/main" id="{1467BF33-DF8B-4824-9975-24B655697CEA}"/>
              </a:ext>
            </a:extLst>
          </p:cNvPr>
          <p:cNvGraphicFramePr>
            <a:graphicFrameLocks noGrp="1"/>
          </p:cNvGraphicFramePr>
          <p:nvPr>
            <p:extLst>
              <p:ext uri="{D42A27DB-BD31-4B8C-83A1-F6EECF244321}">
                <p14:modId xmlns:p14="http://schemas.microsoft.com/office/powerpoint/2010/main" val="3478988504"/>
              </p:ext>
            </p:extLst>
          </p:nvPr>
        </p:nvGraphicFramePr>
        <p:xfrm>
          <a:off x="468001" y="1191600"/>
          <a:ext cx="9038334" cy="5056800"/>
        </p:xfrm>
        <a:graphic>
          <a:graphicData uri="http://schemas.openxmlformats.org/drawingml/2006/table">
            <a:tbl>
              <a:tblPr/>
              <a:tblGrid>
                <a:gridCol w="1557064">
                  <a:extLst>
                    <a:ext uri="{9D8B030D-6E8A-4147-A177-3AD203B41FA5}">
                      <a16:colId xmlns:a16="http://schemas.microsoft.com/office/drawing/2014/main" val="20000"/>
                    </a:ext>
                  </a:extLst>
                </a:gridCol>
                <a:gridCol w="7481270">
                  <a:extLst>
                    <a:ext uri="{9D8B030D-6E8A-4147-A177-3AD203B41FA5}">
                      <a16:colId xmlns:a16="http://schemas.microsoft.com/office/drawing/2014/main" val="20001"/>
                    </a:ext>
                  </a:extLst>
                </a:gridCol>
              </a:tblGrid>
              <a:tr h="262800">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lang="en-US" altLang="ko-KR" sz="1000" b="1" i="0" u="none" strike="noStrike" kern="1200" dirty="0">
                          <a:solidFill>
                            <a:schemeClr val="bg1"/>
                          </a:solidFill>
                          <a:effectLst/>
                          <a:latin typeface="Arial" panose="020B0604020202020204" pitchFamily="34" charset="0"/>
                          <a:ea typeface="+mn-ea"/>
                          <a:cs typeface="Arial" panose="020B0604020202020204" pitchFamily="34" charset="0"/>
                        </a:rPr>
                        <a:t>Topic</a:t>
                      </a:r>
                      <a:endPar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Details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9400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Margin Structure</a:t>
                      </a:r>
                    </a:p>
                    <a:p>
                      <a:pPr marL="0" marR="0" lvl="0" indent="0" algn="l" defTabSz="762000" rtl="0" eaLnBrk="1" fontAlgn="base" latinLnBrk="0" hangingPunct="1">
                        <a:lnSpc>
                          <a:spcPct val="100000"/>
                        </a:lnSpc>
                        <a:spcBef>
                          <a:spcPts val="600"/>
                        </a:spcBef>
                        <a:spcAft>
                          <a:spcPct val="0"/>
                        </a:spcAft>
                        <a:buClrTx/>
                        <a:buSzTx/>
                        <a:buFontTx/>
                        <a:buNone/>
                        <a:tabLst/>
                        <a:defRPr/>
                      </a:pPr>
                      <a:endPar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l" defTabSz="762000" rtl="0" eaLnBrk="1" fontAlgn="base" latinLnBrk="0" hangingPunct="1">
                        <a:lnSpc>
                          <a:spcPct val="100000"/>
                        </a:lnSpc>
                        <a:spcBef>
                          <a:spcPts val="600"/>
                        </a:spcBef>
                        <a:spcAft>
                          <a:spcPct val="0"/>
                        </a:spcAft>
                        <a:buClrTx/>
                        <a:buSzTx/>
                        <a:buFontTx/>
                        <a:buNone/>
                        <a:tabLst/>
                        <a:defRPr/>
                      </a:pPr>
                      <a:r>
                        <a:rPr kumimoji="0" lang="ko-KR" altLang="en-US" sz="1000" b="0" i="1"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회사는 프로젝트별 원가를 별도 집계하고 있지 않아 </a:t>
                      </a:r>
                      <a:r>
                        <a:rPr kumimoji="0" lang="ko-KR" altLang="en-US" sz="1000" b="0" i="1" u="none" strike="noStrike" kern="1200" cap="none" spc="0" normalizeH="0" baseline="0" dirty="0" err="1">
                          <a:ln>
                            <a:noFill/>
                          </a:ln>
                          <a:solidFill>
                            <a:schemeClr val="tx1"/>
                          </a:solidFill>
                          <a:effectLst/>
                          <a:uLnTx/>
                          <a:uFillTx/>
                          <a:latin typeface="Arial" panose="020B0604020202020204" pitchFamily="34" charset="0"/>
                          <a:ea typeface="+mn-ea"/>
                          <a:cs typeface="Arial" panose="020B0604020202020204" pitchFamily="34" charset="0"/>
                        </a:rPr>
                        <a:t>구분별</a:t>
                      </a:r>
                      <a:r>
                        <a:rPr kumimoji="0" lang="ko-KR" altLang="en-US" sz="1000" b="0" i="1"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altLang="ko-KR" sz="1000" b="0" i="1"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margin</a:t>
                      </a:r>
                      <a:r>
                        <a:rPr kumimoji="0" lang="ko-KR" altLang="en-US" sz="1000" b="0" i="1"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을 집계하는 데 한계가 존재하여</a:t>
                      </a:r>
                      <a:r>
                        <a:rPr kumimoji="0" lang="en-US" altLang="ko-KR" sz="1000" b="0" i="1"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1000" b="0" i="1"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대체적인 방법으로 일부 </a:t>
                      </a:r>
                      <a:r>
                        <a:rPr kumimoji="0" lang="en-US" altLang="ko-KR" sz="1000" b="0" i="1"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pro-forma </a:t>
                      </a:r>
                      <a:r>
                        <a:rPr kumimoji="0" lang="ko-KR" altLang="en-US" sz="1000" b="0" i="1"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조정을 반영하여 </a:t>
                      </a:r>
                      <a:r>
                        <a:rPr kumimoji="0" lang="en-US" altLang="ko-KR" sz="1000" b="0" i="1"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margin</a:t>
                      </a:r>
                      <a:r>
                        <a:rPr kumimoji="0" lang="ko-KR" altLang="en-US" sz="1000" b="0" i="1"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 분석을 수행하였음</a:t>
                      </a:r>
                      <a:endParaRPr kumimoji="0" lang="en-US" altLang="ko-KR" sz="1000" b="0" i="1"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l" defTabSz="762000" rtl="0" eaLnBrk="1" fontAlgn="base" latinLnBrk="0" hangingPunct="1">
                        <a:lnSpc>
                          <a:spcPct val="100000"/>
                        </a:lnSpc>
                        <a:spcBef>
                          <a:spcPts val="600"/>
                        </a:spcBef>
                        <a:spcAft>
                          <a:spcPct val="0"/>
                        </a:spcAft>
                        <a:buClrTx/>
                        <a:buSzTx/>
                        <a:buFontTx/>
                        <a:buNone/>
                        <a:tabLst/>
                        <a:defRPr/>
                      </a:pPr>
                      <a:endParaRPr kumimoji="0" lang="en-US" altLang="ko-KR" sz="1000" b="0" i="1"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l" defTabSz="762000" rtl="0" eaLnBrk="1" fontAlgn="base" latinLnBrk="0" hangingPunct="1">
                        <a:lnSpc>
                          <a:spcPct val="100000"/>
                        </a:lnSpc>
                        <a:spcBef>
                          <a:spcPts val="600"/>
                        </a:spcBef>
                        <a:spcAft>
                          <a:spcPct val="0"/>
                        </a:spcAft>
                        <a:buClrTx/>
                        <a:buSzTx/>
                        <a:buFontTx/>
                        <a:buNone/>
                        <a:tabLst/>
                        <a:defRPr/>
                      </a:pPr>
                      <a:endParaRPr lang="en-US" altLang="ko-KR" sz="900" b="0" i="0" u="none" dirty="0">
                        <a:latin typeface="맑은 고딕" panose="020B0503020000020004" pitchFamily="50" charset="-127"/>
                        <a:ea typeface="맑은 고딕" panose="020B0503020000020004" pitchFamily="50" charset="-127"/>
                      </a:endParaRPr>
                    </a:p>
                    <a:p>
                      <a:pPr marL="0" marR="0" lvl="0" indent="0" algn="l" defTabSz="762000" rtl="0" eaLnBrk="1" fontAlgn="base" latinLnBrk="0" hangingPunct="1">
                        <a:lnSpc>
                          <a:spcPct val="100000"/>
                        </a:lnSpc>
                        <a:spcBef>
                          <a:spcPts val="600"/>
                        </a:spcBef>
                        <a:spcAft>
                          <a:spcPct val="0"/>
                        </a:spcAft>
                        <a:buClrTx/>
                        <a:buSzTx/>
                        <a:buFontTx/>
                        <a:buNone/>
                        <a:tabLst/>
                        <a:defRPr/>
                      </a:pPr>
                      <a:r>
                        <a:rPr lang="en-US" altLang="ko-KR" sz="900" b="0" i="0" u="none" dirty="0">
                          <a:latin typeface="맑은 고딕" panose="020B0503020000020004" pitchFamily="50" charset="-127"/>
                          <a:ea typeface="맑은 고딕" panose="020B0503020000020004" pitchFamily="50" charset="-127"/>
                        </a:rPr>
                        <a:t>(Limitation) </a:t>
                      </a:r>
                      <a:r>
                        <a:rPr lang="ko-KR" altLang="en-US" sz="900" b="0" i="0" u="none" dirty="0">
                          <a:latin typeface="맑은 고딕" panose="020B0503020000020004" pitchFamily="50" charset="-127"/>
                          <a:ea typeface="맑은 고딕" panose="020B0503020000020004" pitchFamily="50" charset="-127"/>
                        </a:rPr>
                        <a:t>현재 각 계약 </a:t>
                      </a:r>
                      <a:r>
                        <a:rPr lang="ko-KR" altLang="en-US" sz="900" b="0" i="0" u="none" dirty="0" err="1">
                          <a:latin typeface="맑은 고딕" panose="020B0503020000020004" pitchFamily="50" charset="-127"/>
                          <a:ea typeface="맑은 고딕" panose="020B0503020000020004" pitchFamily="50" charset="-127"/>
                        </a:rPr>
                        <a:t>건별</a:t>
                      </a:r>
                      <a:r>
                        <a:rPr lang="ko-KR" altLang="en-US" sz="900" b="0" i="0" u="none" dirty="0">
                          <a:latin typeface="맑은 고딕" panose="020B0503020000020004" pitchFamily="50" charset="-127"/>
                          <a:ea typeface="맑은 고딕" panose="020B0503020000020004" pitchFamily="50" charset="-127"/>
                        </a:rPr>
                        <a:t> 실질</a:t>
                      </a:r>
                      <a:r>
                        <a:rPr lang="en-US" altLang="ko-KR" sz="900" b="0" i="0" u="none" dirty="0">
                          <a:latin typeface="맑은 고딕" panose="020B0503020000020004" pitchFamily="50" charset="-127"/>
                          <a:ea typeface="맑은 고딕" panose="020B0503020000020004" pitchFamily="50" charset="-127"/>
                        </a:rPr>
                        <a:t>(</a:t>
                      </a:r>
                      <a:r>
                        <a:rPr lang="ko-KR" altLang="en-US" sz="900" b="0" i="0" u="none" dirty="0">
                          <a:latin typeface="맑은 고딕" panose="020B0503020000020004" pitchFamily="50" charset="-127"/>
                          <a:ea typeface="맑은 고딕" panose="020B0503020000020004" pitchFamily="50" charset="-127"/>
                        </a:rPr>
                        <a:t>본인</a:t>
                      </a:r>
                      <a:r>
                        <a:rPr lang="en-US" altLang="ko-KR" sz="900" b="0" i="0" u="none" dirty="0">
                          <a:latin typeface="맑은 고딕" panose="020B0503020000020004" pitchFamily="50" charset="-127"/>
                          <a:ea typeface="맑은 고딕" panose="020B0503020000020004" pitchFamily="50" charset="-127"/>
                        </a:rPr>
                        <a:t>/</a:t>
                      </a:r>
                      <a:r>
                        <a:rPr lang="ko-KR" altLang="en-US" sz="900" b="0" i="0" u="none" dirty="0">
                          <a:latin typeface="맑은 고딕" panose="020B0503020000020004" pitchFamily="50" charset="-127"/>
                          <a:ea typeface="맑은 고딕" panose="020B0503020000020004" pitchFamily="50" charset="-127"/>
                        </a:rPr>
                        <a:t>대리인</a:t>
                      </a:r>
                      <a:r>
                        <a:rPr lang="en-US" altLang="ko-KR" sz="900" b="0" i="0" u="none" dirty="0">
                          <a:latin typeface="맑은 고딕" panose="020B0503020000020004" pitchFamily="50" charset="-127"/>
                          <a:ea typeface="맑은 고딕" panose="020B0503020000020004" pitchFamily="50" charset="-127"/>
                        </a:rPr>
                        <a:t>)</a:t>
                      </a:r>
                      <a:r>
                        <a:rPr lang="ko-KR" altLang="en-US" sz="900" b="0" i="0" u="none" dirty="0">
                          <a:latin typeface="맑은 고딕" panose="020B0503020000020004" pitchFamily="50" charset="-127"/>
                          <a:ea typeface="맑은 고딕" panose="020B0503020000020004" pitchFamily="50" charset="-127"/>
                        </a:rPr>
                        <a:t> 파악이 불가</a:t>
                      </a:r>
                      <a:r>
                        <a:rPr lang="en-US" altLang="ko-KR" sz="900" b="0" i="0" u="none" dirty="0">
                          <a:latin typeface="맑은 고딕" panose="020B0503020000020004" pitchFamily="50" charset="-127"/>
                          <a:ea typeface="맑은 고딕" panose="020B0503020000020004" pitchFamily="50" charset="-127"/>
                        </a:rPr>
                        <a:t>, </a:t>
                      </a:r>
                      <a:r>
                        <a:rPr lang="ko-KR" altLang="en-US" sz="900" b="0" i="0" u="none" dirty="0">
                          <a:latin typeface="맑은 고딕" panose="020B0503020000020004" pitchFamily="50" charset="-127"/>
                          <a:ea typeface="맑은 고딕" panose="020B0503020000020004" pitchFamily="50" charset="-127"/>
                        </a:rPr>
                        <a:t>일부 매체 대행 계약에서 제작 및 매체 매출의 정확한 구분이 되어 있지 않아 회사의 정확한 </a:t>
                      </a:r>
                      <a:r>
                        <a:rPr lang="ko-KR" altLang="en-US" sz="900" b="0" i="0" u="none" dirty="0" err="1">
                          <a:latin typeface="맑은 고딕" panose="020B0503020000020004" pitchFamily="50" charset="-127"/>
                          <a:ea typeface="맑은 고딕" panose="020B0503020000020004" pitchFamily="50" charset="-127"/>
                        </a:rPr>
                        <a:t>순액</a:t>
                      </a:r>
                      <a:r>
                        <a:rPr lang="ko-KR" altLang="en-US" sz="900" b="0" i="0" u="none" dirty="0">
                          <a:latin typeface="맑은 고딕" panose="020B0503020000020004" pitchFamily="50" charset="-127"/>
                          <a:ea typeface="맑은 고딕" panose="020B0503020000020004" pitchFamily="50" charset="-127"/>
                        </a:rPr>
                        <a:t> 기준 매출 </a:t>
                      </a:r>
                      <a:r>
                        <a:rPr lang="en-US" altLang="ko-KR" sz="900" b="0" i="0" u="none" dirty="0">
                          <a:latin typeface="맑은 고딕" panose="020B0503020000020004" pitchFamily="50" charset="-127"/>
                          <a:ea typeface="맑은 고딕" panose="020B0503020000020004" pitchFamily="50" charset="-127"/>
                        </a:rPr>
                        <a:t>/ </a:t>
                      </a:r>
                      <a:r>
                        <a:rPr lang="ko-KR" altLang="en-US" sz="900" b="0" i="0" u="none" dirty="0">
                          <a:latin typeface="맑은 고딕" panose="020B0503020000020004" pitchFamily="50" charset="-127"/>
                          <a:ea typeface="맑은 고딕" panose="020B0503020000020004" pitchFamily="50" charset="-127"/>
                        </a:rPr>
                        <a:t>매출원가 산정은 불가능하며</a:t>
                      </a:r>
                      <a:r>
                        <a:rPr lang="en-US" altLang="ko-KR" sz="900" b="0" i="0" u="none" dirty="0">
                          <a:latin typeface="맑은 고딕" panose="020B0503020000020004" pitchFamily="50" charset="-127"/>
                          <a:ea typeface="맑은 고딕" panose="020B0503020000020004" pitchFamily="50" charset="-127"/>
                        </a:rPr>
                        <a:t>, </a:t>
                      </a:r>
                      <a:r>
                        <a:rPr lang="ko-KR" altLang="en-US" sz="900" b="0" i="0" u="none" dirty="0">
                          <a:latin typeface="맑은 고딕" panose="020B0503020000020004" pitchFamily="50" charset="-127"/>
                          <a:ea typeface="맑은 고딕" panose="020B0503020000020004" pitchFamily="50" charset="-127"/>
                        </a:rPr>
                        <a:t>이러한 상황 하에서 </a:t>
                      </a:r>
                      <a:r>
                        <a:rPr lang="en-US" altLang="ko-KR" sz="900" b="0" i="0" u="none" dirty="0">
                          <a:latin typeface="맑은 고딕" panose="020B0503020000020004" pitchFamily="50" charset="-127"/>
                          <a:ea typeface="맑은 고딕" panose="020B0503020000020004" pitchFamily="50" charset="-127"/>
                        </a:rPr>
                        <a:t>KPMG</a:t>
                      </a:r>
                      <a:r>
                        <a:rPr lang="ko-KR" altLang="en-US" sz="900" b="0" i="0" u="none" dirty="0">
                          <a:latin typeface="맑은 고딕" panose="020B0503020000020004" pitchFamily="50" charset="-127"/>
                          <a:ea typeface="맑은 고딕" panose="020B0503020000020004" pitchFamily="50" charset="-127"/>
                        </a:rPr>
                        <a:t>가 산출한 </a:t>
                      </a:r>
                      <a:r>
                        <a:rPr lang="ko-KR" altLang="en-US" sz="900" b="0" i="0" u="none" dirty="0" err="1">
                          <a:latin typeface="맑은 고딕" panose="020B0503020000020004" pitchFamily="50" charset="-127"/>
                          <a:ea typeface="맑은 고딕" panose="020B0503020000020004" pitchFamily="50" charset="-127"/>
                        </a:rPr>
                        <a:t>순액</a:t>
                      </a:r>
                      <a:r>
                        <a:rPr lang="ko-KR" altLang="en-US" sz="900" b="0" i="0" u="none" dirty="0">
                          <a:latin typeface="맑은 고딕" panose="020B0503020000020004" pitchFamily="50" charset="-127"/>
                          <a:ea typeface="맑은 고딕" panose="020B0503020000020004" pitchFamily="50" charset="-127"/>
                        </a:rPr>
                        <a:t> 조정 금액은 현재 기준 회사 제시 자료 및 매각자문사</a:t>
                      </a:r>
                      <a:r>
                        <a:rPr lang="en-US" altLang="ko-KR" sz="900" b="0" i="0" u="none" dirty="0">
                          <a:latin typeface="맑은 고딕" panose="020B0503020000020004" pitchFamily="50" charset="-127"/>
                          <a:ea typeface="맑은 고딕" panose="020B0503020000020004" pitchFamily="50" charset="-127"/>
                        </a:rPr>
                        <a:t>, </a:t>
                      </a:r>
                      <a:r>
                        <a:rPr lang="ko-KR" altLang="en-US" sz="900" b="0" i="0" u="none" dirty="0">
                          <a:latin typeface="맑은 고딕" panose="020B0503020000020004" pitchFamily="50" charset="-127"/>
                          <a:ea typeface="맑은 고딕" panose="020B0503020000020004" pitchFamily="50" charset="-127"/>
                        </a:rPr>
                        <a:t>회사 인터뷰를 통해 세금계산서 발행 형태를 가정하여 추산한 금액으로 향후 감사 결과에 따른 금액과 차이가 있을 수 있음</a:t>
                      </a:r>
                      <a:endParaRPr kumimoji="0" lang="en-US" altLang="ko-KR" sz="9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4122738" marR="0" lvl="0" indent="-77788" algn="l" defTabSz="914400" rtl="0" eaLnBrk="1" fontAlgn="auto" latinLnBrk="0"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4" name="제목 2">
            <a:extLst>
              <a:ext uri="{FF2B5EF4-FFF2-40B4-BE49-F238E27FC236}">
                <a16:creationId xmlns:a16="http://schemas.microsoft.com/office/drawing/2014/main" id="{EC31AAB1-348F-4B38-BBAE-3ED466156B32}"/>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400" b="1" dirty="0">
                <a:solidFill>
                  <a:srgbClr val="00338D"/>
                </a:solidFill>
                <a:latin typeface="KPMG Extralight" panose="020B0303030202040204" pitchFamily="34" charset="0"/>
              </a:rPr>
              <a:t>Margin Structure</a:t>
            </a:r>
          </a:p>
        </p:txBody>
      </p:sp>
      <p:sp>
        <p:nvSpPr>
          <p:cNvPr id="9" name="TextBox 8">
            <a:extLst>
              <a:ext uri="{FF2B5EF4-FFF2-40B4-BE49-F238E27FC236}">
                <a16:creationId xmlns:a16="http://schemas.microsoft.com/office/drawing/2014/main" id="{C6F8C3A0-F878-487E-AA57-66E8C90DC447}"/>
              </a:ext>
            </a:extLst>
          </p:cNvPr>
          <p:cNvSpPr txBox="1"/>
          <p:nvPr/>
        </p:nvSpPr>
        <p:spPr>
          <a:xfrm>
            <a:off x="2051226" y="4628936"/>
            <a:ext cx="3618576" cy="1469633"/>
          </a:xfrm>
          <a:prstGeom prst="rect">
            <a:avLst/>
          </a:prstGeom>
          <a:noFill/>
        </p:spPr>
        <p:txBody>
          <a:bodyPr wrap="square" lIns="0" tIns="0" rIns="0" bIns="0">
            <a:spAutoFit/>
          </a:bodyPr>
          <a:lstStyle/>
          <a:p>
            <a:pPr marL="279450" marR="0" lvl="2" indent="-171450" algn="l" defTabSz="914400" rtl="0" eaLnBrk="1" fontAlgn="auto" latinLnBrk="1" hangingPunct="1">
              <a:lnSpc>
                <a:spcPct val="100000"/>
              </a:lnSpc>
              <a:spcBef>
                <a:spcPts val="600"/>
              </a:spcBef>
              <a:spcAft>
                <a:spcPts val="0"/>
              </a:spcAft>
              <a:buClr>
                <a:srgbClr val="00338D"/>
              </a:buClr>
              <a:buSzTx/>
              <a:buFont typeface="Arial" panose="020B0604020202020204" pitchFamily="34" charset="0"/>
              <a:buChar char="•"/>
              <a:tabLst/>
              <a:defRPr/>
            </a:pPr>
            <a:r>
              <a:rPr lang="ko-KR" altLang="en-US" sz="800" dirty="0">
                <a:solidFill>
                  <a:srgbClr val="000000"/>
                </a:solidFill>
                <a:latin typeface="Arial" panose="020B0604020202020204" pitchFamily="34" charset="0"/>
                <a:ea typeface="맑은 고딕"/>
                <a:cs typeface="Arial" panose="020B0604020202020204" pitchFamily="34" charset="0"/>
              </a:rPr>
              <a:t>회사는 프로젝트별 원가를 별도로 집계하는 관리 파일이 존재하지 않아</a:t>
            </a:r>
            <a:r>
              <a:rPr lang="en-US" altLang="ko-KR" sz="800" dirty="0">
                <a:solidFill>
                  <a:srgbClr val="000000"/>
                </a:solidFill>
                <a:latin typeface="Arial" panose="020B0604020202020204" pitchFamily="34" charset="0"/>
                <a:ea typeface="맑은 고딕"/>
                <a:cs typeface="Arial" panose="020B0604020202020204" pitchFamily="34" charset="0"/>
              </a:rPr>
              <a:t>, bottom-up </a:t>
            </a:r>
            <a:r>
              <a:rPr lang="ko-KR" altLang="en-US" sz="800" dirty="0">
                <a:solidFill>
                  <a:srgbClr val="000000"/>
                </a:solidFill>
                <a:latin typeface="Arial" panose="020B0604020202020204" pitchFamily="34" charset="0"/>
                <a:ea typeface="맑은 고딕"/>
                <a:cs typeface="Arial" panose="020B0604020202020204" pitchFamily="34" charset="0"/>
              </a:rPr>
              <a:t>방식으로 </a:t>
            </a:r>
            <a:r>
              <a:rPr lang="en-US" altLang="ko-KR" sz="800" dirty="0">
                <a:solidFill>
                  <a:srgbClr val="000000"/>
                </a:solidFill>
                <a:latin typeface="Arial" panose="020B0604020202020204" pitchFamily="34" charset="0"/>
                <a:ea typeface="맑은 고딕"/>
                <a:cs typeface="Arial" panose="020B0604020202020204" pitchFamily="34" charset="0"/>
              </a:rPr>
              <a:t>Breakdown</a:t>
            </a:r>
            <a:r>
              <a:rPr lang="ko-KR" altLang="en-US" sz="800" dirty="0">
                <a:solidFill>
                  <a:srgbClr val="000000"/>
                </a:solidFill>
                <a:latin typeface="Arial" panose="020B0604020202020204" pitchFamily="34" charset="0"/>
                <a:ea typeface="맑은 고딕"/>
                <a:cs typeface="Arial" panose="020B0604020202020204" pitchFamily="34" charset="0"/>
              </a:rPr>
              <a:t>별 </a:t>
            </a:r>
            <a:r>
              <a:rPr lang="en-US" altLang="ko-KR" sz="800" dirty="0">
                <a:solidFill>
                  <a:srgbClr val="000000"/>
                </a:solidFill>
                <a:latin typeface="Arial" panose="020B0604020202020204" pitchFamily="34" charset="0"/>
                <a:ea typeface="맑은 고딕"/>
                <a:cs typeface="Arial" panose="020B0604020202020204" pitchFamily="34" charset="0"/>
              </a:rPr>
              <a:t>margin</a:t>
            </a:r>
            <a:r>
              <a:rPr lang="ko-KR" altLang="en-US" sz="800" dirty="0">
                <a:solidFill>
                  <a:srgbClr val="000000"/>
                </a:solidFill>
                <a:latin typeface="Arial" panose="020B0604020202020204" pitchFamily="34" charset="0"/>
                <a:ea typeface="맑은 고딕"/>
                <a:cs typeface="Arial" panose="020B0604020202020204" pitchFamily="34" charset="0"/>
              </a:rPr>
              <a:t>을 집계함에 있어 한계가 존재함</a:t>
            </a:r>
            <a:endParaRPr lang="en-US" altLang="ko-KR" sz="800" dirty="0">
              <a:solidFill>
                <a:srgbClr val="000000"/>
              </a:solidFill>
              <a:latin typeface="Arial" panose="020B0604020202020204" pitchFamily="34" charset="0"/>
              <a:ea typeface="맑은 고딕"/>
              <a:cs typeface="Arial" panose="020B0604020202020204" pitchFamily="34" charset="0"/>
            </a:endParaRPr>
          </a:p>
          <a:p>
            <a:pPr marL="432000" marR="0" lvl="2" indent="-171450" algn="l" defTabSz="914400" rtl="0" eaLnBrk="1" fontAlgn="auto" latinLnBrk="1" hangingPunct="1">
              <a:lnSpc>
                <a:spcPct val="100000"/>
              </a:lnSpc>
              <a:spcBef>
                <a:spcPts val="300"/>
              </a:spcBef>
              <a:spcAft>
                <a:spcPts val="0"/>
              </a:spcAft>
              <a:buClr>
                <a:srgbClr val="00338D"/>
              </a:buClr>
              <a:buSzTx/>
              <a:buFont typeface="Arial" panose="020B0604020202020204" pitchFamily="34" charset="0"/>
              <a:buChar char="•"/>
              <a:tabLst/>
              <a:defRPr/>
            </a:pPr>
            <a:r>
              <a:rPr lang="ko-KR" altLang="en-US" sz="800" dirty="0">
                <a:solidFill>
                  <a:srgbClr val="000000"/>
                </a:solidFill>
                <a:latin typeface="Arial" panose="020B0604020202020204" pitchFamily="34" charset="0"/>
                <a:ea typeface="맑은 고딕"/>
                <a:cs typeface="Arial" panose="020B0604020202020204" pitchFamily="34" charset="0"/>
              </a:rPr>
              <a:t>회사와의 인터뷰 결과</a:t>
            </a:r>
            <a:r>
              <a:rPr lang="en-US" altLang="ko-KR" sz="800" dirty="0">
                <a:solidFill>
                  <a:srgbClr val="000000"/>
                </a:solidFill>
                <a:latin typeface="Arial" panose="020B0604020202020204" pitchFamily="34" charset="0"/>
                <a:ea typeface="맑은 고딕"/>
                <a:cs typeface="Arial" panose="020B0604020202020204" pitchFamily="34" charset="0"/>
              </a:rPr>
              <a:t>, </a:t>
            </a:r>
            <a:r>
              <a:rPr lang="ko-KR" altLang="en-US" sz="800" dirty="0" err="1">
                <a:solidFill>
                  <a:srgbClr val="000000"/>
                </a:solidFill>
                <a:latin typeface="Arial" panose="020B0604020202020204" pitchFamily="34" charset="0"/>
                <a:ea typeface="맑은 고딕"/>
                <a:cs typeface="Arial" panose="020B0604020202020204" pitchFamily="34" charset="0"/>
              </a:rPr>
              <a:t>총액법</a:t>
            </a:r>
            <a:r>
              <a:rPr lang="ko-KR" altLang="en-US" sz="800" dirty="0">
                <a:solidFill>
                  <a:srgbClr val="000000"/>
                </a:solidFill>
                <a:latin typeface="Arial" panose="020B0604020202020204" pitchFamily="34" charset="0"/>
                <a:ea typeface="맑은 고딕"/>
                <a:cs typeface="Arial" panose="020B0604020202020204" pitchFamily="34" charset="0"/>
              </a:rPr>
              <a:t> 회계처리로 인해 매체대행 관련 원가는 매체비만 존재하는 것으로 확인하였으며</a:t>
            </a:r>
            <a:r>
              <a:rPr lang="en-US" altLang="ko-KR" sz="800" dirty="0">
                <a:solidFill>
                  <a:srgbClr val="000000"/>
                </a:solidFill>
                <a:latin typeface="Arial" panose="020B0604020202020204" pitchFamily="34" charset="0"/>
                <a:ea typeface="맑은 고딕"/>
                <a:cs typeface="Arial" panose="020B0604020202020204" pitchFamily="34" charset="0"/>
              </a:rPr>
              <a:t>, </a:t>
            </a:r>
            <a:r>
              <a:rPr lang="ko-KR" altLang="en-US" sz="800" dirty="0">
                <a:solidFill>
                  <a:srgbClr val="000000"/>
                </a:solidFill>
                <a:latin typeface="Arial" panose="020B0604020202020204" pitchFamily="34" charset="0"/>
                <a:ea typeface="맑은 고딕"/>
                <a:cs typeface="Arial" panose="020B0604020202020204" pitchFamily="34" charset="0"/>
              </a:rPr>
              <a:t>나머지 매출원가 해당액은 제작에 대한 매출원가에 해당한다고 확인함</a:t>
            </a:r>
            <a:endParaRPr lang="en-US" altLang="ko-KR" sz="800" dirty="0">
              <a:solidFill>
                <a:srgbClr val="000000"/>
              </a:solidFill>
              <a:latin typeface="Arial" panose="020B0604020202020204" pitchFamily="34" charset="0"/>
              <a:ea typeface="맑은 고딕"/>
              <a:cs typeface="Arial" panose="020B0604020202020204" pitchFamily="34" charset="0"/>
            </a:endParaRPr>
          </a:p>
          <a:p>
            <a:pPr marL="432000" marR="0" lvl="2" indent="-171450" algn="l" defTabSz="914400" rtl="0" eaLnBrk="1" fontAlgn="auto" latinLnBrk="1" hangingPunct="1">
              <a:lnSpc>
                <a:spcPct val="100000"/>
              </a:lnSpc>
              <a:spcBef>
                <a:spcPts val="300"/>
              </a:spcBef>
              <a:spcAft>
                <a:spcPts val="0"/>
              </a:spcAft>
              <a:buClr>
                <a:srgbClr val="00338D"/>
              </a:buClr>
              <a:buSzTx/>
              <a:buFont typeface="Arial" panose="020B0604020202020204" pitchFamily="34" charset="0"/>
              <a:buChar char="•"/>
              <a:tabLst/>
              <a:defRPr/>
            </a:pPr>
            <a:r>
              <a:rPr lang="ko-KR" altLang="en-US" sz="800" dirty="0">
                <a:solidFill>
                  <a:srgbClr val="000000"/>
                </a:solidFill>
                <a:latin typeface="Arial" panose="020B0604020202020204" pitchFamily="34" charset="0"/>
                <a:ea typeface="맑은 고딕"/>
                <a:cs typeface="Arial" panose="020B0604020202020204" pitchFamily="34" charset="0"/>
              </a:rPr>
              <a:t>회사제시 자료를 바탕으로 매체 및 </a:t>
            </a:r>
            <a:r>
              <a:rPr lang="ko-KR" altLang="en-US" sz="800" dirty="0" err="1">
                <a:solidFill>
                  <a:srgbClr val="000000"/>
                </a:solidFill>
                <a:latin typeface="Arial" panose="020B0604020202020204" pitchFamily="34" charset="0"/>
                <a:ea typeface="맑은 고딕"/>
                <a:cs typeface="Arial" panose="020B0604020202020204" pitchFamily="34" charset="0"/>
              </a:rPr>
              <a:t>미디어랩사에게</a:t>
            </a:r>
            <a:r>
              <a:rPr lang="ko-KR" altLang="en-US" sz="800" dirty="0">
                <a:solidFill>
                  <a:srgbClr val="000000"/>
                </a:solidFill>
                <a:latin typeface="Arial" panose="020B0604020202020204" pitchFamily="34" charset="0"/>
                <a:ea typeface="맑은 고딕"/>
                <a:cs typeface="Arial" panose="020B0604020202020204" pitchFamily="34" charset="0"/>
              </a:rPr>
              <a:t> 지급한 매체비를 집계하여 </a:t>
            </a:r>
            <a:r>
              <a:rPr lang="en-US" altLang="ko-KR" sz="800" dirty="0">
                <a:solidFill>
                  <a:srgbClr val="000000"/>
                </a:solidFill>
                <a:latin typeface="Arial" panose="020B0604020202020204" pitchFamily="34" charset="0"/>
                <a:ea typeface="맑은 고딕"/>
                <a:cs typeface="Arial" panose="020B0604020202020204" pitchFamily="34" charset="0"/>
              </a:rPr>
              <a:t>ATL, DGT</a:t>
            </a:r>
            <a:r>
              <a:rPr lang="ko-KR" altLang="en-US" sz="800" dirty="0">
                <a:solidFill>
                  <a:srgbClr val="000000"/>
                </a:solidFill>
                <a:latin typeface="Arial" panose="020B0604020202020204" pitchFamily="34" charset="0"/>
                <a:ea typeface="맑은 고딕"/>
                <a:cs typeface="Arial" panose="020B0604020202020204" pitchFamily="34" charset="0"/>
              </a:rPr>
              <a:t>의 원가로 가정하고</a:t>
            </a:r>
            <a:r>
              <a:rPr lang="en-US" altLang="ko-KR" sz="800" dirty="0">
                <a:solidFill>
                  <a:srgbClr val="000000"/>
                </a:solidFill>
                <a:latin typeface="Arial" panose="020B0604020202020204" pitchFamily="34" charset="0"/>
                <a:ea typeface="맑은 고딕"/>
                <a:cs typeface="Arial" panose="020B0604020202020204" pitchFamily="34" charset="0"/>
              </a:rPr>
              <a:t>,</a:t>
            </a:r>
            <a:r>
              <a:rPr lang="ko-KR" altLang="en-US" sz="800" dirty="0">
                <a:solidFill>
                  <a:srgbClr val="000000"/>
                </a:solidFill>
                <a:latin typeface="Arial" panose="020B0604020202020204" pitchFamily="34" charset="0"/>
                <a:ea typeface="맑은 고딕"/>
                <a:cs typeface="Arial" panose="020B0604020202020204" pitchFamily="34" charset="0"/>
              </a:rPr>
              <a:t> 나머지 직접원가는 모두 제작관련원가로 보고 </a:t>
            </a:r>
            <a:r>
              <a:rPr lang="en-US" altLang="ko-KR" sz="800" dirty="0">
                <a:solidFill>
                  <a:srgbClr val="000000"/>
                </a:solidFill>
                <a:latin typeface="Arial" panose="020B0604020202020204" pitchFamily="34" charset="0"/>
                <a:ea typeface="맑은 고딕"/>
                <a:cs typeface="Arial" panose="020B0604020202020204" pitchFamily="34" charset="0"/>
              </a:rPr>
              <a:t>pro-forma margin structure</a:t>
            </a:r>
            <a:r>
              <a:rPr lang="ko-KR" altLang="en-US" sz="800" dirty="0">
                <a:solidFill>
                  <a:srgbClr val="000000"/>
                </a:solidFill>
                <a:latin typeface="Arial" panose="020B0604020202020204" pitchFamily="34" charset="0"/>
                <a:ea typeface="맑은 고딕"/>
                <a:cs typeface="Arial" panose="020B0604020202020204" pitchFamily="34" charset="0"/>
              </a:rPr>
              <a:t>를 도출하였음</a:t>
            </a:r>
            <a:endParaRPr lang="en-US" altLang="ko-KR" sz="800" dirty="0">
              <a:solidFill>
                <a:srgbClr val="000000"/>
              </a:solidFill>
              <a:latin typeface="Arial" panose="020B0604020202020204" pitchFamily="34" charset="0"/>
              <a:ea typeface="맑은 고딕"/>
              <a:cs typeface="Arial" panose="020B0604020202020204" pitchFamily="34" charset="0"/>
            </a:endParaRPr>
          </a:p>
          <a:p>
            <a:pPr marL="432000" marR="0" lvl="2" indent="-171450" algn="l" defTabSz="914400" rtl="0" eaLnBrk="1" fontAlgn="auto" latinLnBrk="1" hangingPunct="1">
              <a:lnSpc>
                <a:spcPct val="100000"/>
              </a:lnSpc>
              <a:spcBef>
                <a:spcPts val="300"/>
              </a:spcBef>
              <a:spcAft>
                <a:spcPts val="0"/>
              </a:spcAft>
              <a:buClr>
                <a:srgbClr val="00338D"/>
              </a:buClr>
              <a:buSzTx/>
              <a:buFont typeface="Arial" panose="020B0604020202020204" pitchFamily="34" charset="0"/>
              <a:buChar char="•"/>
              <a:tabLst/>
              <a:defRPr/>
            </a:pPr>
            <a:r>
              <a:rPr lang="en-US" altLang="ko-KR" sz="800" dirty="0">
                <a:solidFill>
                  <a:srgbClr val="000000"/>
                </a:solidFill>
                <a:latin typeface="Arial" panose="020B0604020202020204" pitchFamily="34" charset="0"/>
                <a:ea typeface="맑은 고딕"/>
                <a:cs typeface="Arial" panose="020B0604020202020204" pitchFamily="34" charset="0"/>
              </a:rPr>
              <a:t>FEE</a:t>
            </a:r>
            <a:r>
              <a:rPr lang="ko-KR" altLang="en-US" sz="800" dirty="0">
                <a:solidFill>
                  <a:srgbClr val="000000"/>
                </a:solidFill>
                <a:latin typeface="Arial" panose="020B0604020202020204" pitchFamily="34" charset="0"/>
                <a:ea typeface="맑은 고딕"/>
                <a:cs typeface="Arial" panose="020B0604020202020204" pitchFamily="34" charset="0"/>
              </a:rPr>
              <a:t>매출은 그 성격상 기타매출에 해당하나</a:t>
            </a:r>
            <a:r>
              <a:rPr lang="en-US" altLang="ko-KR" sz="800" dirty="0">
                <a:solidFill>
                  <a:srgbClr val="000000"/>
                </a:solidFill>
                <a:latin typeface="Arial" panose="020B0604020202020204" pitchFamily="34" charset="0"/>
                <a:ea typeface="맑은 고딕"/>
                <a:cs typeface="Arial" panose="020B0604020202020204" pitchFamily="34" charset="0"/>
              </a:rPr>
              <a:t>, </a:t>
            </a:r>
            <a:r>
              <a:rPr lang="ko-KR" altLang="en-US" sz="800" dirty="0">
                <a:solidFill>
                  <a:srgbClr val="000000"/>
                </a:solidFill>
                <a:latin typeface="Arial" panose="020B0604020202020204" pitchFamily="34" charset="0"/>
                <a:ea typeface="맑은 고딕"/>
                <a:cs typeface="Arial" panose="020B0604020202020204" pitchFamily="34" charset="0"/>
              </a:rPr>
              <a:t>관리상의 한계로 </a:t>
            </a:r>
            <a:r>
              <a:rPr lang="en-US" altLang="ko-KR" sz="800" dirty="0">
                <a:solidFill>
                  <a:srgbClr val="000000"/>
                </a:solidFill>
                <a:latin typeface="Arial" panose="020B0604020202020204" pitchFamily="34" charset="0"/>
                <a:ea typeface="맑은 고딕"/>
                <a:cs typeface="Arial" panose="020B0604020202020204" pitchFamily="34" charset="0"/>
              </a:rPr>
              <a:t>FEE</a:t>
            </a:r>
            <a:r>
              <a:rPr lang="ko-KR" altLang="en-US" sz="800" dirty="0">
                <a:solidFill>
                  <a:srgbClr val="000000"/>
                </a:solidFill>
                <a:latin typeface="Arial" panose="020B0604020202020204" pitchFamily="34" charset="0"/>
                <a:ea typeface="맑은 고딕"/>
                <a:cs typeface="Arial" panose="020B0604020202020204" pitchFamily="34" charset="0"/>
              </a:rPr>
              <a:t>매출 관련 원가는 별도 </a:t>
            </a:r>
            <a:r>
              <a:rPr lang="ko-KR" altLang="en-US" sz="800" dirty="0" err="1">
                <a:solidFill>
                  <a:srgbClr val="000000"/>
                </a:solidFill>
                <a:latin typeface="Arial" panose="020B0604020202020204" pitchFamily="34" charset="0"/>
                <a:ea typeface="맑은 고딕"/>
                <a:cs typeface="Arial" panose="020B0604020202020204" pitchFamily="34" charset="0"/>
              </a:rPr>
              <a:t>구분집계되지</a:t>
            </a:r>
            <a:r>
              <a:rPr lang="ko-KR" altLang="en-US" sz="800" dirty="0">
                <a:solidFill>
                  <a:srgbClr val="000000"/>
                </a:solidFill>
                <a:latin typeface="Arial" panose="020B0604020202020204" pitchFamily="34" charset="0"/>
                <a:ea typeface="맑은 고딕"/>
                <a:cs typeface="Arial" panose="020B0604020202020204" pitchFamily="34" charset="0"/>
              </a:rPr>
              <a:t> 않아 제작관련 원가에 포함하여 집계하였음</a:t>
            </a:r>
            <a:endParaRPr lang="en-US" altLang="ko-KR" sz="800" dirty="0">
              <a:solidFill>
                <a:srgbClr val="000000"/>
              </a:solidFill>
              <a:latin typeface="Arial" panose="020B0604020202020204" pitchFamily="34" charset="0"/>
              <a:ea typeface="맑은 고딕"/>
              <a:cs typeface="Arial" panose="020B0604020202020204" pitchFamily="34" charset="0"/>
            </a:endParaRPr>
          </a:p>
        </p:txBody>
      </p:sp>
      <p:graphicFrame>
        <p:nvGraphicFramePr>
          <p:cNvPr id="4" name="표 3">
            <a:extLst>
              <a:ext uri="{FF2B5EF4-FFF2-40B4-BE49-F238E27FC236}">
                <a16:creationId xmlns:a16="http://schemas.microsoft.com/office/drawing/2014/main" id="{DAED3670-CD8A-423E-8464-3F235B92F904}"/>
              </a:ext>
            </a:extLst>
          </p:cNvPr>
          <p:cNvGraphicFramePr>
            <a:graphicFrameLocks noGrp="1"/>
          </p:cNvGraphicFramePr>
          <p:nvPr/>
        </p:nvGraphicFramePr>
        <p:xfrm>
          <a:off x="2138400" y="1515600"/>
          <a:ext cx="3542800" cy="3048000"/>
        </p:xfrm>
        <a:graphic>
          <a:graphicData uri="http://schemas.openxmlformats.org/drawingml/2006/table">
            <a:tbl>
              <a:tblPr/>
              <a:tblGrid>
                <a:gridCol w="97400">
                  <a:extLst>
                    <a:ext uri="{9D8B030D-6E8A-4147-A177-3AD203B41FA5}">
                      <a16:colId xmlns:a16="http://schemas.microsoft.com/office/drawing/2014/main" val="2737023567"/>
                    </a:ext>
                  </a:extLst>
                </a:gridCol>
                <a:gridCol w="97400">
                  <a:extLst>
                    <a:ext uri="{9D8B030D-6E8A-4147-A177-3AD203B41FA5}">
                      <a16:colId xmlns:a16="http://schemas.microsoft.com/office/drawing/2014/main" val="4050549574"/>
                    </a:ext>
                  </a:extLst>
                </a:gridCol>
                <a:gridCol w="468000">
                  <a:extLst>
                    <a:ext uri="{9D8B030D-6E8A-4147-A177-3AD203B41FA5}">
                      <a16:colId xmlns:a16="http://schemas.microsoft.com/office/drawing/2014/main" val="566666630"/>
                    </a:ext>
                  </a:extLst>
                </a:gridCol>
                <a:gridCol w="576000">
                  <a:extLst>
                    <a:ext uri="{9D8B030D-6E8A-4147-A177-3AD203B41FA5}">
                      <a16:colId xmlns:a16="http://schemas.microsoft.com/office/drawing/2014/main" val="2956755547"/>
                    </a:ext>
                  </a:extLst>
                </a:gridCol>
                <a:gridCol w="576000">
                  <a:extLst>
                    <a:ext uri="{9D8B030D-6E8A-4147-A177-3AD203B41FA5}">
                      <a16:colId xmlns:a16="http://schemas.microsoft.com/office/drawing/2014/main" val="139272825"/>
                    </a:ext>
                  </a:extLst>
                </a:gridCol>
                <a:gridCol w="576000">
                  <a:extLst>
                    <a:ext uri="{9D8B030D-6E8A-4147-A177-3AD203B41FA5}">
                      <a16:colId xmlns:a16="http://schemas.microsoft.com/office/drawing/2014/main" val="2234621626"/>
                    </a:ext>
                  </a:extLst>
                </a:gridCol>
                <a:gridCol w="576000">
                  <a:extLst>
                    <a:ext uri="{9D8B030D-6E8A-4147-A177-3AD203B41FA5}">
                      <a16:colId xmlns:a16="http://schemas.microsoft.com/office/drawing/2014/main" val="2465283938"/>
                    </a:ext>
                  </a:extLst>
                </a:gridCol>
                <a:gridCol w="576000">
                  <a:extLst>
                    <a:ext uri="{9D8B030D-6E8A-4147-A177-3AD203B41FA5}">
                      <a16:colId xmlns:a16="http://schemas.microsoft.com/office/drawing/2014/main" val="1367837210"/>
                    </a:ext>
                  </a:extLst>
                </a:gridCol>
              </a:tblGrid>
              <a:tr h="99937">
                <a:tc gridSpan="5">
                  <a:txBody>
                    <a:bodyPr/>
                    <a:lstStyle/>
                    <a:p>
                      <a:pPr algn="l" rtl="0" fontAlgn="ctr"/>
                      <a:r>
                        <a:rPr lang="en-US" sz="800" b="1" i="0" u="none" strike="noStrike" dirty="0">
                          <a:solidFill>
                            <a:srgbClr val="FFFFFF"/>
                          </a:solidFill>
                          <a:effectLst/>
                          <a:latin typeface="Arial" panose="020B0604020202020204" pitchFamily="34" charset="0"/>
                          <a:ea typeface="맑은 고딕" panose="020B0503020000020004" pitchFamily="50" charset="-127"/>
                        </a:rPr>
                        <a:t>Margin Structure (pro-forma)</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l"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800" b="1" i="0" u="none" strike="noStrike">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800" b="1" i="0" u="none" strike="noStrike">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1872556090"/>
                  </a:ext>
                </a:extLst>
              </a:tr>
              <a:tr h="99937">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rPr>
                        <a:t>FY17</a:t>
                      </a:r>
                    </a:p>
                  </a:txBody>
                  <a:tcPr marL="36000" marR="36000" marT="0" marB="0" anchor="ctr">
                    <a:lnL>
                      <a:noFill/>
                    </a:lnL>
                    <a:lnR>
                      <a:noFill/>
                    </a:lnR>
                    <a:lnT>
                      <a:noFill/>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FY18</a:t>
                      </a:r>
                    </a:p>
                  </a:txBody>
                  <a:tcPr marL="36000" marR="36000" marT="0" marB="0" anchor="ctr">
                    <a:lnL>
                      <a:noFill/>
                    </a:lnL>
                    <a:lnR>
                      <a:noFill/>
                    </a:lnR>
                    <a:lnT>
                      <a:noFill/>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FY19</a:t>
                      </a:r>
                    </a:p>
                  </a:txBody>
                  <a:tcPr marL="36000" marR="36000" marT="0" marB="0" anchor="ctr">
                    <a:lnL>
                      <a:noFill/>
                    </a:lnL>
                    <a:lnR>
                      <a:noFill/>
                    </a:lnR>
                    <a:lnT>
                      <a:noFill/>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FY20</a:t>
                      </a:r>
                    </a:p>
                  </a:txBody>
                  <a:tcPr marL="36000" marR="36000" marT="0" marB="0" anchor="ctr">
                    <a:lnL>
                      <a:noFill/>
                    </a:lnL>
                    <a:lnR>
                      <a:noFill/>
                    </a:lnR>
                    <a:lnT>
                      <a:noFill/>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FY21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311576310"/>
                  </a:ext>
                </a:extLst>
              </a:tr>
              <a:tr h="99937">
                <a:tc gridSpan="3">
                  <a:txBody>
                    <a:bodyPr/>
                    <a:lstStyle/>
                    <a:p>
                      <a:pPr algn="l" rtl="0" fontAlgn="ctr"/>
                      <a:r>
                        <a:rPr lang="en-US" sz="800" b="0" i="0" u="none" strike="noStrike" dirty="0">
                          <a:solidFill>
                            <a:srgbClr val="000000"/>
                          </a:solidFill>
                          <a:effectLst/>
                          <a:latin typeface="Arial" panose="020B0604020202020204" pitchFamily="34" charset="0"/>
                          <a:ea typeface="맑은 고딕" panose="020B0503020000020004" pitchFamily="50" charset="-127"/>
                        </a:rPr>
                        <a:t>KRW m</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algn="l"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114838858"/>
                  </a:ext>
                </a:extLst>
              </a:tr>
              <a:tr h="99937">
                <a:tc gridSpan="3">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매출액</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6,134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9,537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18,212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19,480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32,063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noFill/>
                  </a:tcPr>
                </a:tc>
                <a:extLst>
                  <a:ext uri="{0D108BD9-81ED-4DB2-BD59-A6C34878D82A}">
                    <a16:rowId xmlns:a16="http://schemas.microsoft.com/office/drawing/2014/main" val="1519476335"/>
                  </a:ext>
                </a:extLst>
              </a:tr>
              <a:tr h="99937">
                <a:tc>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제작</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4,399</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4,123</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4,152</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8,013</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9,846</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noFill/>
                  </a:tcPr>
                </a:tc>
                <a:extLst>
                  <a:ext uri="{0D108BD9-81ED-4DB2-BD59-A6C34878D82A}">
                    <a16:rowId xmlns:a16="http://schemas.microsoft.com/office/drawing/2014/main" val="3545156233"/>
                  </a:ext>
                </a:extLst>
              </a:tr>
              <a:tr h="99937">
                <a:tc>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en-US" sz="800" b="0" i="0" u="none" strike="noStrike" dirty="0">
                          <a:solidFill>
                            <a:srgbClr val="000000"/>
                          </a:solidFill>
                          <a:effectLst/>
                          <a:latin typeface="맑은 고딕" panose="020B0503020000020004" pitchFamily="50" charset="-127"/>
                          <a:ea typeface="맑은 고딕" panose="020B0503020000020004" pitchFamily="50" charset="-127"/>
                        </a:rPr>
                        <a:t>CRE</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3,987</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3,613</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3,592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7,472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9,697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noFill/>
                  </a:tcPr>
                </a:tc>
                <a:extLst>
                  <a:ext uri="{0D108BD9-81ED-4DB2-BD59-A6C34878D82A}">
                    <a16:rowId xmlns:a16="http://schemas.microsoft.com/office/drawing/2014/main" val="1929157389"/>
                  </a:ext>
                </a:extLst>
              </a:tr>
              <a:tr h="99937">
                <a:tc>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en-US" sz="800" b="0" i="0" u="none" strike="noStrike" dirty="0">
                          <a:solidFill>
                            <a:srgbClr val="000000"/>
                          </a:solidFill>
                          <a:effectLst/>
                          <a:latin typeface="맑은 고딕" panose="020B0503020000020004" pitchFamily="50" charset="-127"/>
                          <a:ea typeface="맑은 고딕" panose="020B0503020000020004" pitchFamily="50" charset="-127"/>
                        </a:rPr>
                        <a:t>FEE</a:t>
                      </a:r>
                      <a:endParaRPr lang="en-US" sz="800" b="0" i="0" u="none" strike="noStrike" baseline="30000"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412</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511</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560</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541</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149</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noFill/>
                  </a:tcPr>
                </a:tc>
                <a:extLst>
                  <a:ext uri="{0D108BD9-81ED-4DB2-BD59-A6C34878D82A}">
                    <a16:rowId xmlns:a16="http://schemas.microsoft.com/office/drawing/2014/main" val="227225741"/>
                  </a:ext>
                </a:extLst>
              </a:tr>
              <a:tr h="99937">
                <a:tc>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매체대행</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1,734</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5,414</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14,060</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11,468</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22,217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noFill/>
                  </a:tcPr>
                </a:tc>
                <a:extLst>
                  <a:ext uri="{0D108BD9-81ED-4DB2-BD59-A6C34878D82A}">
                    <a16:rowId xmlns:a16="http://schemas.microsoft.com/office/drawing/2014/main" val="915582212"/>
                  </a:ext>
                </a:extLst>
              </a:tr>
              <a:tr h="99937">
                <a:tc>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ATL</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1,150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4,748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12,246</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9,920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13,705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noFill/>
                  </a:tcPr>
                </a:tc>
                <a:extLst>
                  <a:ext uri="{0D108BD9-81ED-4DB2-BD59-A6C34878D82A}">
                    <a16:rowId xmlns:a16="http://schemas.microsoft.com/office/drawing/2014/main" val="277998476"/>
                  </a:ext>
                </a:extLst>
              </a:tr>
              <a:tr h="99937">
                <a:tc>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rtl="0" fontAlgn="ctr"/>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rtl="0"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DGT</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584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665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1,814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1,548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8,512</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1238078226"/>
                  </a:ext>
                </a:extLst>
              </a:tr>
              <a:tr h="99937">
                <a:tc gridSpan="3">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직접원가</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4,614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7,289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14,375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15,508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25,122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noFill/>
                  </a:tcPr>
                </a:tc>
                <a:extLst>
                  <a:ext uri="{0D108BD9-81ED-4DB2-BD59-A6C34878D82A}">
                    <a16:rowId xmlns:a16="http://schemas.microsoft.com/office/drawing/2014/main" val="257019705"/>
                  </a:ext>
                </a:extLst>
              </a:tr>
              <a:tr h="99937">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제작</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3,137</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2,417</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2,180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6,207</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8,818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noFill/>
                  </a:tcPr>
                </a:tc>
                <a:extLst>
                  <a:ext uri="{0D108BD9-81ED-4DB2-BD59-A6C34878D82A}">
                    <a16:rowId xmlns:a16="http://schemas.microsoft.com/office/drawing/2014/main" val="3269225710"/>
                  </a:ext>
                </a:extLst>
              </a:tr>
              <a:tr h="99937">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매체대행</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1,477</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4,871</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12,195</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9,301</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16,304</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noFill/>
                  </a:tcPr>
                </a:tc>
                <a:extLst>
                  <a:ext uri="{0D108BD9-81ED-4DB2-BD59-A6C34878D82A}">
                    <a16:rowId xmlns:a16="http://schemas.microsoft.com/office/drawing/2014/main" val="1128425370"/>
                  </a:ext>
                </a:extLst>
              </a:tr>
              <a:tr h="99937">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en-US" sz="800" b="0" i="0" u="none" strike="noStrike" dirty="0">
                          <a:solidFill>
                            <a:srgbClr val="000000"/>
                          </a:solidFill>
                          <a:effectLst/>
                          <a:latin typeface="맑은 고딕" panose="020B0503020000020004" pitchFamily="50" charset="-127"/>
                          <a:ea typeface="맑은 고딕" panose="020B0503020000020004" pitchFamily="50" charset="-127"/>
                        </a:rPr>
                        <a:t>ATL</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908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4,206</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10,697</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8,022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8,762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noFill/>
                  </a:tcPr>
                </a:tc>
                <a:extLst>
                  <a:ext uri="{0D108BD9-81ED-4DB2-BD59-A6C34878D82A}">
                    <a16:rowId xmlns:a16="http://schemas.microsoft.com/office/drawing/2014/main" val="3756753434"/>
                  </a:ext>
                </a:extLst>
              </a:tr>
              <a:tr h="99937">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DGT</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569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665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1,498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1,279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7,542</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3854855937"/>
                  </a:ext>
                </a:extLst>
              </a:tr>
              <a:tr h="99937">
                <a:tc gridSpan="3">
                  <a:txBody>
                    <a:bodyPr/>
                    <a:lstStyle/>
                    <a:p>
                      <a:pPr algn="l"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공헌이익</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1,520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2,248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3,837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맑은 고딕" panose="020B0503020000020004" pitchFamily="50" charset="-127"/>
                          <a:ea typeface="맑은 고딕" panose="020B0503020000020004" pitchFamily="50" charset="-127"/>
                        </a:rPr>
                        <a:t>3,973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6,941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noFill/>
                  </a:tcPr>
                </a:tc>
                <a:extLst>
                  <a:ext uri="{0D108BD9-81ED-4DB2-BD59-A6C34878D82A}">
                    <a16:rowId xmlns:a16="http://schemas.microsoft.com/office/drawing/2014/main" val="834264090"/>
                  </a:ext>
                </a:extLst>
              </a:tr>
              <a:tr h="99937">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제작</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1,262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1,706</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1,972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1,806</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1,028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noFill/>
                  </a:tcPr>
                </a:tc>
                <a:extLst>
                  <a:ext uri="{0D108BD9-81ED-4DB2-BD59-A6C34878D82A}">
                    <a16:rowId xmlns:a16="http://schemas.microsoft.com/office/drawing/2014/main" val="1254735409"/>
                  </a:ext>
                </a:extLst>
              </a:tr>
              <a:tr h="99937">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매체대행</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258</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542</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1,865</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2,167</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5,913</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noFill/>
                  </a:tcPr>
                </a:tc>
                <a:extLst>
                  <a:ext uri="{0D108BD9-81ED-4DB2-BD59-A6C34878D82A}">
                    <a16:rowId xmlns:a16="http://schemas.microsoft.com/office/drawing/2014/main" val="492552089"/>
                  </a:ext>
                </a:extLst>
              </a:tr>
              <a:tr h="99937">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ATL</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242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542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1,549</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1,898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4,943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noFill/>
                  </a:tcPr>
                </a:tc>
                <a:extLst>
                  <a:ext uri="{0D108BD9-81ED-4DB2-BD59-A6C34878D82A}">
                    <a16:rowId xmlns:a16="http://schemas.microsoft.com/office/drawing/2014/main" val="2981300216"/>
                  </a:ext>
                </a:extLst>
              </a:tr>
              <a:tr h="99937">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DGT</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316</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269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970</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1119528748"/>
                  </a:ext>
                </a:extLst>
              </a:tr>
              <a:tr h="99937">
                <a:tc gridSpan="3">
                  <a:txBody>
                    <a:bodyPr/>
                    <a:lstStyle/>
                    <a:p>
                      <a:pPr algn="l" fontAlgn="ctr"/>
                      <a:r>
                        <a:rPr lang="en-US" sz="800" b="1" i="0" u="none" strike="noStrike" dirty="0">
                          <a:solidFill>
                            <a:srgbClr val="000000"/>
                          </a:solidFill>
                          <a:effectLst/>
                          <a:latin typeface="맑은 고딕" panose="020B0503020000020004" pitchFamily="50" charset="-127"/>
                          <a:ea typeface="맑은 고딕" panose="020B0503020000020004" pitchFamily="50" charset="-127"/>
                        </a:rPr>
                        <a:t>CM%</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1" u="none" strike="noStrike">
                          <a:solidFill>
                            <a:srgbClr val="000000"/>
                          </a:solidFill>
                          <a:effectLst/>
                          <a:latin typeface="맑은 고딕" panose="020B0503020000020004" pitchFamily="50" charset="-127"/>
                          <a:ea typeface="맑은 고딕" panose="020B0503020000020004" pitchFamily="50" charset="-127"/>
                        </a:rPr>
                        <a:t>24.8%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1" u="none" strike="noStrike">
                          <a:solidFill>
                            <a:srgbClr val="000000"/>
                          </a:solidFill>
                          <a:effectLst/>
                          <a:latin typeface="맑은 고딕" panose="020B0503020000020004" pitchFamily="50" charset="-127"/>
                          <a:ea typeface="맑은 고딕" panose="020B0503020000020004" pitchFamily="50" charset="-127"/>
                        </a:rPr>
                        <a:t>23.6%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1" u="none" strike="noStrike">
                          <a:solidFill>
                            <a:srgbClr val="000000"/>
                          </a:solidFill>
                          <a:effectLst/>
                          <a:latin typeface="맑은 고딕" panose="020B0503020000020004" pitchFamily="50" charset="-127"/>
                          <a:ea typeface="맑은 고딕" panose="020B0503020000020004" pitchFamily="50" charset="-127"/>
                        </a:rPr>
                        <a:t>21.1%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1" u="none" strike="noStrike" dirty="0">
                          <a:solidFill>
                            <a:srgbClr val="000000"/>
                          </a:solidFill>
                          <a:effectLst/>
                          <a:latin typeface="맑은 고딕" panose="020B0503020000020004" pitchFamily="50" charset="-127"/>
                          <a:ea typeface="맑은 고딕" panose="020B0503020000020004" pitchFamily="50" charset="-127"/>
                        </a:rPr>
                        <a:t>20.4%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21.6%</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noFill/>
                  </a:tcPr>
                </a:tc>
                <a:extLst>
                  <a:ext uri="{0D108BD9-81ED-4DB2-BD59-A6C34878D82A}">
                    <a16:rowId xmlns:a16="http://schemas.microsoft.com/office/drawing/2014/main" val="493747600"/>
                  </a:ext>
                </a:extLst>
              </a:tr>
              <a:tr h="99937">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제작</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0" i="1" u="none" strike="noStrike">
                          <a:solidFill>
                            <a:srgbClr val="000000"/>
                          </a:solidFill>
                          <a:effectLst/>
                          <a:latin typeface="맑은 고딕" panose="020B0503020000020004" pitchFamily="50" charset="-127"/>
                          <a:ea typeface="맑은 고딕" panose="020B0503020000020004" pitchFamily="50" charset="-127"/>
                        </a:rPr>
                        <a:t>28.7%</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맑은 고딕" panose="020B0503020000020004" pitchFamily="50" charset="-127"/>
                          <a:ea typeface="맑은 고딕" panose="020B0503020000020004" pitchFamily="50" charset="-127"/>
                        </a:rPr>
                        <a:t>41.4%</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맑은 고딕" panose="020B0503020000020004" pitchFamily="50" charset="-127"/>
                          <a:ea typeface="맑은 고딕" panose="020B0503020000020004" pitchFamily="50" charset="-127"/>
                        </a:rPr>
                        <a:t>47.5%</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dirty="0">
                          <a:solidFill>
                            <a:srgbClr val="000000"/>
                          </a:solidFill>
                          <a:effectLst/>
                          <a:latin typeface="맑은 고딕" panose="020B0503020000020004" pitchFamily="50" charset="-127"/>
                          <a:ea typeface="맑은 고딕" panose="020B0503020000020004" pitchFamily="50" charset="-127"/>
                        </a:rPr>
                        <a:t>22.5%</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10.4%</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noFill/>
                  </a:tcPr>
                </a:tc>
                <a:extLst>
                  <a:ext uri="{0D108BD9-81ED-4DB2-BD59-A6C34878D82A}">
                    <a16:rowId xmlns:a16="http://schemas.microsoft.com/office/drawing/2014/main" val="2987430250"/>
                  </a:ext>
                </a:extLst>
              </a:tr>
              <a:tr h="99937">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매체대행</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800" b="0" i="1" u="none" strike="noStrike">
                          <a:solidFill>
                            <a:srgbClr val="000000"/>
                          </a:solidFill>
                          <a:effectLst/>
                          <a:latin typeface="맑은 고딕" panose="020B0503020000020004" pitchFamily="50" charset="-127"/>
                          <a:ea typeface="맑은 고딕" panose="020B0503020000020004" pitchFamily="50" charset="-127"/>
                        </a:rPr>
                        <a:t>14.9%</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맑은 고딕" panose="020B0503020000020004" pitchFamily="50" charset="-127"/>
                          <a:ea typeface="맑은 고딕" panose="020B0503020000020004" pitchFamily="50" charset="-127"/>
                        </a:rPr>
                        <a:t>10.0%</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맑은 고딕" panose="020B0503020000020004" pitchFamily="50" charset="-127"/>
                          <a:ea typeface="맑은 고딕" panose="020B0503020000020004" pitchFamily="50" charset="-127"/>
                        </a:rPr>
                        <a:t>13.3%</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dirty="0">
                          <a:solidFill>
                            <a:srgbClr val="000000"/>
                          </a:solidFill>
                          <a:effectLst/>
                          <a:latin typeface="맑은 고딕" panose="020B0503020000020004" pitchFamily="50" charset="-127"/>
                          <a:ea typeface="맑은 고딕" panose="020B0503020000020004" pitchFamily="50" charset="-127"/>
                        </a:rPr>
                        <a:t>18.9%</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26.6%</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noFill/>
                  </a:tcPr>
                </a:tc>
                <a:extLst>
                  <a:ext uri="{0D108BD9-81ED-4DB2-BD59-A6C34878D82A}">
                    <a16:rowId xmlns:a16="http://schemas.microsoft.com/office/drawing/2014/main" val="4046886574"/>
                  </a:ext>
                </a:extLst>
              </a:tr>
              <a:tr h="99937">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en-US" sz="800" b="0" i="0" u="none" strike="noStrike" dirty="0">
                          <a:solidFill>
                            <a:srgbClr val="000000"/>
                          </a:solidFill>
                          <a:effectLst/>
                          <a:latin typeface="맑은 고딕" panose="020B0503020000020004" pitchFamily="50" charset="-127"/>
                          <a:ea typeface="맑은 고딕" panose="020B0503020000020004" pitchFamily="50" charset="-127"/>
                        </a:rPr>
                        <a:t>ATL</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맑은 고딕" panose="020B0503020000020004" pitchFamily="50" charset="-127"/>
                          <a:ea typeface="맑은 고딕" panose="020B0503020000020004" pitchFamily="50" charset="-127"/>
                        </a:rPr>
                        <a:t>21.1%</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맑은 고딕" panose="020B0503020000020004" pitchFamily="50" charset="-127"/>
                          <a:ea typeface="맑은 고딕" panose="020B0503020000020004" pitchFamily="50" charset="-127"/>
                        </a:rPr>
                        <a:t>11.4%</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맑은 고딕" panose="020B0503020000020004" pitchFamily="50" charset="-127"/>
                          <a:ea typeface="맑은 고딕" panose="020B0503020000020004" pitchFamily="50" charset="-127"/>
                        </a:rPr>
                        <a:t>12.6%</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dirty="0">
                          <a:solidFill>
                            <a:srgbClr val="000000"/>
                          </a:solidFill>
                          <a:effectLst/>
                          <a:latin typeface="맑은 고딕" panose="020B0503020000020004" pitchFamily="50" charset="-127"/>
                          <a:ea typeface="맑은 고딕" panose="020B0503020000020004" pitchFamily="50" charset="-127"/>
                        </a:rPr>
                        <a:t>19.1%</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36.1%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noFill/>
                  </a:tcPr>
                </a:tc>
                <a:extLst>
                  <a:ext uri="{0D108BD9-81ED-4DB2-BD59-A6C34878D82A}">
                    <a16:rowId xmlns:a16="http://schemas.microsoft.com/office/drawing/2014/main" val="1603196474"/>
                  </a:ext>
                </a:extLst>
              </a:tr>
              <a:tr h="99937">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DGT</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a:solidFill>
                            <a:srgbClr val="000000"/>
                          </a:solidFill>
                          <a:effectLst/>
                          <a:latin typeface="맑은 고딕" panose="020B0503020000020004" pitchFamily="50" charset="-127"/>
                          <a:ea typeface="맑은 고딕" panose="020B0503020000020004" pitchFamily="50" charset="-127"/>
                        </a:rPr>
                        <a:t>2.6%</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a:solidFill>
                            <a:srgbClr val="000000"/>
                          </a:solidFill>
                          <a:effectLst/>
                          <a:latin typeface="맑은 고딕" panose="020B0503020000020004" pitchFamily="50" charset="-127"/>
                          <a:ea typeface="맑은 고딕" panose="020B0503020000020004" pitchFamily="50" charset="-127"/>
                        </a:rPr>
                        <a:t>17.4%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dirty="0">
                          <a:solidFill>
                            <a:srgbClr val="000000"/>
                          </a:solidFill>
                          <a:effectLst/>
                          <a:latin typeface="맑은 고딕" panose="020B0503020000020004" pitchFamily="50" charset="-127"/>
                          <a:ea typeface="맑은 고딕" panose="020B0503020000020004" pitchFamily="50" charset="-127"/>
                        </a:rPr>
                        <a:t>17.4%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11.4%</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2551241012"/>
                  </a:ext>
                </a:extLst>
              </a:tr>
            </a:tbl>
          </a:graphicData>
        </a:graphic>
      </p:graphicFrame>
      <p:graphicFrame>
        <p:nvGraphicFramePr>
          <p:cNvPr id="22" name="표 21">
            <a:extLst>
              <a:ext uri="{FF2B5EF4-FFF2-40B4-BE49-F238E27FC236}">
                <a16:creationId xmlns:a16="http://schemas.microsoft.com/office/drawing/2014/main" id="{50C46FF5-9D96-461C-9875-8B5A425075FF}"/>
              </a:ext>
            </a:extLst>
          </p:cNvPr>
          <p:cNvGraphicFramePr>
            <a:graphicFrameLocks noGrp="1"/>
          </p:cNvGraphicFramePr>
          <p:nvPr/>
        </p:nvGraphicFramePr>
        <p:xfrm>
          <a:off x="5809018" y="1515600"/>
          <a:ext cx="3542800" cy="3048000"/>
        </p:xfrm>
        <a:graphic>
          <a:graphicData uri="http://schemas.openxmlformats.org/drawingml/2006/table">
            <a:tbl>
              <a:tblPr/>
              <a:tblGrid>
                <a:gridCol w="97400">
                  <a:extLst>
                    <a:ext uri="{9D8B030D-6E8A-4147-A177-3AD203B41FA5}">
                      <a16:colId xmlns:a16="http://schemas.microsoft.com/office/drawing/2014/main" val="2737023567"/>
                    </a:ext>
                  </a:extLst>
                </a:gridCol>
                <a:gridCol w="97400">
                  <a:extLst>
                    <a:ext uri="{9D8B030D-6E8A-4147-A177-3AD203B41FA5}">
                      <a16:colId xmlns:a16="http://schemas.microsoft.com/office/drawing/2014/main" val="4050549574"/>
                    </a:ext>
                  </a:extLst>
                </a:gridCol>
                <a:gridCol w="468000">
                  <a:extLst>
                    <a:ext uri="{9D8B030D-6E8A-4147-A177-3AD203B41FA5}">
                      <a16:colId xmlns:a16="http://schemas.microsoft.com/office/drawing/2014/main" val="566666630"/>
                    </a:ext>
                  </a:extLst>
                </a:gridCol>
                <a:gridCol w="576000">
                  <a:extLst>
                    <a:ext uri="{9D8B030D-6E8A-4147-A177-3AD203B41FA5}">
                      <a16:colId xmlns:a16="http://schemas.microsoft.com/office/drawing/2014/main" val="2956755547"/>
                    </a:ext>
                  </a:extLst>
                </a:gridCol>
                <a:gridCol w="576000">
                  <a:extLst>
                    <a:ext uri="{9D8B030D-6E8A-4147-A177-3AD203B41FA5}">
                      <a16:colId xmlns:a16="http://schemas.microsoft.com/office/drawing/2014/main" val="139272825"/>
                    </a:ext>
                  </a:extLst>
                </a:gridCol>
                <a:gridCol w="576000">
                  <a:extLst>
                    <a:ext uri="{9D8B030D-6E8A-4147-A177-3AD203B41FA5}">
                      <a16:colId xmlns:a16="http://schemas.microsoft.com/office/drawing/2014/main" val="2234621626"/>
                    </a:ext>
                  </a:extLst>
                </a:gridCol>
                <a:gridCol w="576000">
                  <a:extLst>
                    <a:ext uri="{9D8B030D-6E8A-4147-A177-3AD203B41FA5}">
                      <a16:colId xmlns:a16="http://schemas.microsoft.com/office/drawing/2014/main" val="2465283938"/>
                    </a:ext>
                  </a:extLst>
                </a:gridCol>
                <a:gridCol w="576000">
                  <a:extLst>
                    <a:ext uri="{9D8B030D-6E8A-4147-A177-3AD203B41FA5}">
                      <a16:colId xmlns:a16="http://schemas.microsoft.com/office/drawing/2014/main" val="1367837210"/>
                    </a:ext>
                  </a:extLst>
                </a:gridCol>
              </a:tblGrid>
              <a:tr h="99937">
                <a:tc gridSpan="6">
                  <a:txBody>
                    <a:bodyPr/>
                    <a:lstStyle/>
                    <a:p>
                      <a:pPr algn="l" rtl="0" fontAlgn="ctr"/>
                      <a:r>
                        <a:rPr lang="en-US" sz="800" b="1" i="0" u="none" strike="noStrike" dirty="0">
                          <a:solidFill>
                            <a:srgbClr val="FFFFFF"/>
                          </a:solidFill>
                          <a:effectLst/>
                          <a:latin typeface="Arial" panose="020B0604020202020204" pitchFamily="34" charset="0"/>
                          <a:ea typeface="맑은 고딕" panose="020B0503020000020004" pitchFamily="50" charset="-127"/>
                        </a:rPr>
                        <a:t>Margin Structure (Adjusted pro-forma)</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l"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algn="l"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800" b="1" i="0" u="none" strike="noStrike">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800" b="1" i="0" u="none" strike="noStrike">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1872556090"/>
                  </a:ext>
                </a:extLst>
              </a:tr>
              <a:tr h="99937">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rPr>
                        <a:t>FY17</a:t>
                      </a:r>
                    </a:p>
                  </a:txBody>
                  <a:tcPr marL="36000" marR="36000" marT="0" marB="0" anchor="ctr">
                    <a:lnL>
                      <a:noFill/>
                    </a:lnL>
                    <a:lnR>
                      <a:noFill/>
                    </a:lnR>
                    <a:lnT>
                      <a:noFill/>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FY18</a:t>
                      </a:r>
                    </a:p>
                  </a:txBody>
                  <a:tcPr marL="36000" marR="36000" marT="0" marB="0" anchor="ctr">
                    <a:lnL>
                      <a:noFill/>
                    </a:lnL>
                    <a:lnR>
                      <a:noFill/>
                    </a:lnR>
                    <a:lnT>
                      <a:noFill/>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FY19</a:t>
                      </a:r>
                    </a:p>
                  </a:txBody>
                  <a:tcPr marL="36000" marR="36000" marT="0" marB="0" anchor="ctr">
                    <a:lnL>
                      <a:noFill/>
                    </a:lnL>
                    <a:lnR>
                      <a:noFill/>
                    </a:lnR>
                    <a:lnT>
                      <a:noFill/>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FY20</a:t>
                      </a:r>
                    </a:p>
                  </a:txBody>
                  <a:tcPr marL="36000" marR="36000" marT="0" marB="0" anchor="ctr">
                    <a:lnL>
                      <a:noFill/>
                    </a:lnL>
                    <a:lnR>
                      <a:noFill/>
                    </a:lnR>
                    <a:lnT>
                      <a:noFill/>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FY21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311576310"/>
                  </a:ext>
                </a:extLst>
              </a:tr>
              <a:tr h="99937">
                <a:tc gridSpan="3">
                  <a:txBody>
                    <a:bodyPr/>
                    <a:lstStyle/>
                    <a:p>
                      <a:pPr algn="l" rtl="0" fontAlgn="ctr"/>
                      <a:r>
                        <a:rPr lang="en-US" sz="800" b="0" i="0" u="none" strike="noStrike" dirty="0">
                          <a:solidFill>
                            <a:srgbClr val="000000"/>
                          </a:solidFill>
                          <a:effectLst/>
                          <a:latin typeface="Arial" panose="020B0604020202020204" pitchFamily="34" charset="0"/>
                          <a:ea typeface="맑은 고딕" panose="020B0503020000020004" pitchFamily="50" charset="-127"/>
                        </a:rPr>
                        <a:t>KRW m</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algn="l"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114838858"/>
                  </a:ext>
                </a:extLst>
              </a:tr>
              <a:tr h="99937">
                <a:tc gridSpan="3">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매출액</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4,657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4,666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6,017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10,179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15,759</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noFill/>
                  </a:tcPr>
                </a:tc>
                <a:extLst>
                  <a:ext uri="{0D108BD9-81ED-4DB2-BD59-A6C34878D82A}">
                    <a16:rowId xmlns:a16="http://schemas.microsoft.com/office/drawing/2014/main" val="1519476335"/>
                  </a:ext>
                </a:extLst>
              </a:tr>
              <a:tr h="99937">
                <a:tc>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제작</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4,399</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4,123</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4,152</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8,013</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9,846</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noFill/>
                  </a:tcPr>
                </a:tc>
                <a:extLst>
                  <a:ext uri="{0D108BD9-81ED-4DB2-BD59-A6C34878D82A}">
                    <a16:rowId xmlns:a16="http://schemas.microsoft.com/office/drawing/2014/main" val="3545156233"/>
                  </a:ext>
                </a:extLst>
              </a:tr>
              <a:tr h="99937">
                <a:tc>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en-US" sz="800" b="0" i="0" u="none" strike="noStrike" dirty="0">
                          <a:solidFill>
                            <a:srgbClr val="000000"/>
                          </a:solidFill>
                          <a:effectLst/>
                          <a:latin typeface="맑은 고딕" panose="020B0503020000020004" pitchFamily="50" charset="-127"/>
                          <a:ea typeface="맑은 고딕" panose="020B0503020000020004" pitchFamily="50" charset="-127"/>
                        </a:rPr>
                        <a:t>CRE</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3,987</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3,613</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3,592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7,472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9,697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noFill/>
                  </a:tcPr>
                </a:tc>
                <a:extLst>
                  <a:ext uri="{0D108BD9-81ED-4DB2-BD59-A6C34878D82A}">
                    <a16:rowId xmlns:a16="http://schemas.microsoft.com/office/drawing/2014/main" val="1929157389"/>
                  </a:ext>
                </a:extLst>
              </a:tr>
              <a:tr h="99937">
                <a:tc>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en-US" sz="800" b="0" i="0" u="none" strike="noStrike" dirty="0">
                          <a:solidFill>
                            <a:srgbClr val="000000"/>
                          </a:solidFill>
                          <a:effectLst/>
                          <a:latin typeface="맑은 고딕" panose="020B0503020000020004" pitchFamily="50" charset="-127"/>
                          <a:ea typeface="맑은 고딕" panose="020B0503020000020004" pitchFamily="50" charset="-127"/>
                        </a:rPr>
                        <a:t>FEE</a:t>
                      </a:r>
                      <a:endParaRPr lang="en-US" sz="800" b="0" i="0" u="none" strike="noStrike" baseline="30000"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412</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511</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560</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541</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149</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noFill/>
                  </a:tcPr>
                </a:tc>
                <a:extLst>
                  <a:ext uri="{0D108BD9-81ED-4DB2-BD59-A6C34878D82A}">
                    <a16:rowId xmlns:a16="http://schemas.microsoft.com/office/drawing/2014/main" val="227225741"/>
                  </a:ext>
                </a:extLst>
              </a:tr>
              <a:tr h="99937">
                <a:tc>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매체대행</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258</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542</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1,865</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2,167</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5,913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noFill/>
                  </a:tcPr>
                </a:tc>
                <a:extLst>
                  <a:ext uri="{0D108BD9-81ED-4DB2-BD59-A6C34878D82A}">
                    <a16:rowId xmlns:a16="http://schemas.microsoft.com/office/drawing/2014/main" val="915582212"/>
                  </a:ext>
                </a:extLst>
              </a:tr>
              <a:tr h="99937">
                <a:tc>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ATL</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1,549</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1,898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4,943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noFill/>
                  </a:tcPr>
                </a:tc>
                <a:extLst>
                  <a:ext uri="{0D108BD9-81ED-4DB2-BD59-A6C34878D82A}">
                    <a16:rowId xmlns:a16="http://schemas.microsoft.com/office/drawing/2014/main" val="277998476"/>
                  </a:ext>
                </a:extLst>
              </a:tr>
              <a:tr h="99937">
                <a:tc>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rtl="0" fontAlgn="ctr"/>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rtl="0"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DGT</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316</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970</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1238078226"/>
                  </a:ext>
                </a:extLst>
              </a:tr>
              <a:tr h="99937">
                <a:tc gridSpan="3">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직접원가</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3,137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2,417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2,180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6,207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8,818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noFill/>
                  </a:tcPr>
                </a:tc>
                <a:extLst>
                  <a:ext uri="{0D108BD9-81ED-4DB2-BD59-A6C34878D82A}">
                    <a16:rowId xmlns:a16="http://schemas.microsoft.com/office/drawing/2014/main" val="257019705"/>
                  </a:ext>
                </a:extLst>
              </a:tr>
              <a:tr h="99937">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제작</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3,137</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2,417</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2,180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6,207</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8,818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noFill/>
                  </a:tcPr>
                </a:tc>
                <a:extLst>
                  <a:ext uri="{0D108BD9-81ED-4DB2-BD59-A6C34878D82A}">
                    <a16:rowId xmlns:a16="http://schemas.microsoft.com/office/drawing/2014/main" val="3269225710"/>
                  </a:ext>
                </a:extLst>
              </a:tr>
              <a:tr h="99937">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매체대행</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noFill/>
                  </a:tcPr>
                </a:tc>
                <a:extLst>
                  <a:ext uri="{0D108BD9-81ED-4DB2-BD59-A6C34878D82A}">
                    <a16:rowId xmlns:a16="http://schemas.microsoft.com/office/drawing/2014/main" val="1128425370"/>
                  </a:ext>
                </a:extLst>
              </a:tr>
              <a:tr h="99937">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en-US" sz="800" b="0" i="0" u="none" strike="noStrike" dirty="0">
                          <a:solidFill>
                            <a:srgbClr val="000000"/>
                          </a:solidFill>
                          <a:effectLst/>
                          <a:latin typeface="맑은 고딕" panose="020B0503020000020004" pitchFamily="50" charset="-127"/>
                          <a:ea typeface="맑은 고딕" panose="020B0503020000020004" pitchFamily="50" charset="-127"/>
                        </a:rPr>
                        <a:t>ATL</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noFill/>
                  </a:tcPr>
                </a:tc>
                <a:extLst>
                  <a:ext uri="{0D108BD9-81ED-4DB2-BD59-A6C34878D82A}">
                    <a16:rowId xmlns:a16="http://schemas.microsoft.com/office/drawing/2014/main" val="3756753434"/>
                  </a:ext>
                </a:extLst>
              </a:tr>
              <a:tr h="99937">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DGT</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3854855937"/>
                  </a:ext>
                </a:extLst>
              </a:tr>
              <a:tr h="99937">
                <a:tc gridSpan="3">
                  <a:txBody>
                    <a:bodyPr/>
                    <a:lstStyle/>
                    <a:p>
                      <a:pPr algn="l"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공헌이익</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1,520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2,248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3,837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3,973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6,941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noFill/>
                  </a:tcPr>
                </a:tc>
                <a:extLst>
                  <a:ext uri="{0D108BD9-81ED-4DB2-BD59-A6C34878D82A}">
                    <a16:rowId xmlns:a16="http://schemas.microsoft.com/office/drawing/2014/main" val="834264090"/>
                  </a:ext>
                </a:extLst>
              </a:tr>
              <a:tr h="99937">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제작</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1,262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1,706</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1,972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1,806</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1,028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noFill/>
                  </a:tcPr>
                </a:tc>
                <a:extLst>
                  <a:ext uri="{0D108BD9-81ED-4DB2-BD59-A6C34878D82A}">
                    <a16:rowId xmlns:a16="http://schemas.microsoft.com/office/drawing/2014/main" val="1254735409"/>
                  </a:ext>
                </a:extLst>
              </a:tr>
              <a:tr h="99937">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매체대행</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258</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542</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1,865</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2,167</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5,913</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noFill/>
                  </a:tcPr>
                </a:tc>
                <a:extLst>
                  <a:ext uri="{0D108BD9-81ED-4DB2-BD59-A6C34878D82A}">
                    <a16:rowId xmlns:a16="http://schemas.microsoft.com/office/drawing/2014/main" val="492552089"/>
                  </a:ext>
                </a:extLst>
              </a:tr>
              <a:tr h="99937">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ATL</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1,549</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1,898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4,943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noFill/>
                  </a:tcPr>
                </a:tc>
                <a:extLst>
                  <a:ext uri="{0D108BD9-81ED-4DB2-BD59-A6C34878D82A}">
                    <a16:rowId xmlns:a16="http://schemas.microsoft.com/office/drawing/2014/main" val="2981300216"/>
                  </a:ext>
                </a:extLst>
              </a:tr>
              <a:tr h="99937">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맑은 고딕" panose="020B0503020000020004" pitchFamily="50" charset="-127"/>
                          <a:ea typeface="맑은 고딕" panose="020B0503020000020004" pitchFamily="50" charset="-127"/>
                        </a:rPr>
                        <a:t>DGT</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316</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970</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1119528748"/>
                  </a:ext>
                </a:extLst>
              </a:tr>
              <a:tr h="99937">
                <a:tc gridSpan="3">
                  <a:txBody>
                    <a:bodyPr/>
                    <a:lstStyle/>
                    <a:p>
                      <a:pPr algn="l" fontAlgn="ctr"/>
                      <a:r>
                        <a:rPr lang="en-US" sz="800" b="1" i="0" u="none" strike="noStrike" dirty="0">
                          <a:solidFill>
                            <a:srgbClr val="000000"/>
                          </a:solidFill>
                          <a:effectLst/>
                          <a:latin typeface="맑은 고딕" panose="020B0503020000020004" pitchFamily="50" charset="-127"/>
                          <a:ea typeface="맑은 고딕" panose="020B0503020000020004" pitchFamily="50" charset="-127"/>
                        </a:rPr>
                        <a:t>CM%</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32.6%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48.2%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63.8%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44.0%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noFill/>
                  </a:tcPr>
                </a:tc>
                <a:extLst>
                  <a:ext uri="{0D108BD9-81ED-4DB2-BD59-A6C34878D82A}">
                    <a16:rowId xmlns:a16="http://schemas.microsoft.com/office/drawing/2014/main" val="493747600"/>
                  </a:ext>
                </a:extLst>
              </a:tr>
              <a:tr h="99937">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제작</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28.7%</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41.4%</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47.5%</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22.5%</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10.4%</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noFill/>
                  </a:tcPr>
                </a:tc>
                <a:extLst>
                  <a:ext uri="{0D108BD9-81ED-4DB2-BD59-A6C34878D82A}">
                    <a16:rowId xmlns:a16="http://schemas.microsoft.com/office/drawing/2014/main" val="2987430250"/>
                  </a:ext>
                </a:extLst>
              </a:tr>
              <a:tr h="99937">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매체대행</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100.0%</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100.0%</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100.0%</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100.0%</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100.0%</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noFill/>
                  </a:tcPr>
                </a:tc>
                <a:extLst>
                  <a:ext uri="{0D108BD9-81ED-4DB2-BD59-A6C34878D82A}">
                    <a16:rowId xmlns:a16="http://schemas.microsoft.com/office/drawing/2014/main" val="4046886574"/>
                  </a:ext>
                </a:extLst>
              </a:tr>
              <a:tr h="99937">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en-US" sz="800" b="0" i="0" u="none" strike="noStrike" dirty="0">
                          <a:solidFill>
                            <a:srgbClr val="000000"/>
                          </a:solidFill>
                          <a:effectLst/>
                          <a:latin typeface="맑은 고딕" panose="020B0503020000020004" pitchFamily="50" charset="-127"/>
                          <a:ea typeface="맑은 고딕" panose="020B0503020000020004" pitchFamily="50" charset="-127"/>
                        </a:rPr>
                        <a:t>ATL</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100.0%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noFill/>
                  </a:tcPr>
                </a:tc>
                <a:extLst>
                  <a:ext uri="{0D108BD9-81ED-4DB2-BD59-A6C34878D82A}">
                    <a16:rowId xmlns:a16="http://schemas.microsoft.com/office/drawing/2014/main" val="1603196474"/>
                  </a:ext>
                </a:extLst>
              </a:tr>
              <a:tr h="99937">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DGT</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100.0%</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2551241012"/>
                  </a:ext>
                </a:extLst>
              </a:tr>
            </a:tbl>
          </a:graphicData>
        </a:graphic>
      </p:graphicFrame>
      <p:sp>
        <p:nvSpPr>
          <p:cNvPr id="23" name="TextBox 22">
            <a:extLst>
              <a:ext uri="{FF2B5EF4-FFF2-40B4-BE49-F238E27FC236}">
                <a16:creationId xmlns:a16="http://schemas.microsoft.com/office/drawing/2014/main" id="{E7D0882E-98BE-4D32-B809-3D508A04E6A3}"/>
              </a:ext>
            </a:extLst>
          </p:cNvPr>
          <p:cNvSpPr txBox="1"/>
          <p:nvPr/>
        </p:nvSpPr>
        <p:spPr>
          <a:xfrm>
            <a:off x="5733241" y="4620547"/>
            <a:ext cx="3618577" cy="1592744"/>
          </a:xfrm>
          <a:prstGeom prst="rect">
            <a:avLst/>
          </a:prstGeom>
          <a:noFill/>
        </p:spPr>
        <p:txBody>
          <a:bodyPr wrap="square" lIns="0" tIns="0" rIns="0" bIns="0">
            <a:spAutoFit/>
          </a:bodyPr>
          <a:lstStyle/>
          <a:p>
            <a:pPr marL="279450" marR="0" lvl="2" indent="-171450" algn="l" defTabSz="914400" rtl="0" eaLnBrk="1" fontAlgn="auto" latinLnBrk="1" hangingPunct="1">
              <a:lnSpc>
                <a:spcPct val="100000"/>
              </a:lnSpc>
              <a:spcBef>
                <a:spcPts val="600"/>
              </a:spcBef>
              <a:spcAft>
                <a:spcPts val="0"/>
              </a:spcAft>
              <a:buClr>
                <a:srgbClr val="00338D"/>
              </a:buClr>
              <a:buSzTx/>
              <a:buFont typeface="Arial" panose="020B0604020202020204" pitchFamily="34" charset="0"/>
              <a:buChar char="•"/>
              <a:tabLst/>
              <a:defRPr/>
            </a:pPr>
            <a:r>
              <a:rPr lang="ko-KR" altLang="en-US" sz="800" dirty="0">
                <a:solidFill>
                  <a:srgbClr val="000000"/>
                </a:solidFill>
                <a:latin typeface="Arial" panose="020B0604020202020204" pitchFamily="34" charset="0"/>
                <a:ea typeface="맑은 고딕"/>
                <a:cs typeface="Arial" panose="020B0604020202020204" pitchFamily="34" charset="0"/>
              </a:rPr>
              <a:t>매체대행 용역의 직접비로 집계된 금액의 경우</a:t>
            </a:r>
            <a:r>
              <a:rPr lang="en-US" altLang="ko-KR" sz="800" dirty="0">
                <a:solidFill>
                  <a:srgbClr val="000000"/>
                </a:solidFill>
                <a:latin typeface="Arial" panose="020B0604020202020204" pitchFamily="34" charset="0"/>
                <a:ea typeface="맑은 고딕"/>
                <a:cs typeface="Arial" panose="020B0604020202020204" pitchFamily="34" charset="0"/>
              </a:rPr>
              <a:t>, </a:t>
            </a:r>
            <a:r>
              <a:rPr lang="ko-KR" altLang="en-US" sz="800" dirty="0" err="1">
                <a:solidFill>
                  <a:srgbClr val="000000"/>
                </a:solidFill>
                <a:latin typeface="Arial" panose="020B0604020202020204" pitchFamily="34" charset="0"/>
                <a:ea typeface="맑은 고딕"/>
                <a:cs typeface="Arial" panose="020B0604020202020204" pitchFamily="34" charset="0"/>
              </a:rPr>
              <a:t>총액법</a:t>
            </a:r>
            <a:r>
              <a:rPr lang="ko-KR" altLang="en-US" sz="800" dirty="0">
                <a:solidFill>
                  <a:srgbClr val="000000"/>
                </a:solidFill>
                <a:latin typeface="Arial" panose="020B0604020202020204" pitchFamily="34" charset="0"/>
                <a:ea typeface="맑은 고딕"/>
                <a:cs typeface="Arial" panose="020B0604020202020204" pitchFamily="34" charset="0"/>
              </a:rPr>
              <a:t> 회계처리로 인해 나타나는 </a:t>
            </a:r>
            <a:r>
              <a:rPr lang="ko-KR" altLang="en-US" sz="800" dirty="0" err="1">
                <a:solidFill>
                  <a:srgbClr val="000000"/>
                </a:solidFill>
                <a:latin typeface="Arial" panose="020B0604020202020204" pitchFamily="34" charset="0"/>
                <a:ea typeface="맑은 고딕"/>
                <a:cs typeface="Arial" panose="020B0604020202020204" pitchFamily="34" charset="0"/>
              </a:rPr>
              <a:t>매체비</a:t>
            </a:r>
            <a:r>
              <a:rPr lang="ko-KR" altLang="en-US" sz="800" dirty="0">
                <a:solidFill>
                  <a:srgbClr val="000000"/>
                </a:solidFill>
                <a:latin typeface="Arial" panose="020B0604020202020204" pitchFamily="34" charset="0"/>
                <a:ea typeface="맑은 고딕"/>
                <a:cs typeface="Arial" panose="020B0604020202020204" pitchFamily="34" charset="0"/>
              </a:rPr>
              <a:t> 해당액으로써 매출과 동일한 금액이 인식되어 있음</a:t>
            </a:r>
            <a:endParaRPr lang="en-US" altLang="ko-KR" sz="800" dirty="0">
              <a:solidFill>
                <a:srgbClr val="000000"/>
              </a:solidFill>
              <a:latin typeface="Arial" panose="020B0604020202020204" pitchFamily="34" charset="0"/>
              <a:ea typeface="맑은 고딕"/>
              <a:cs typeface="Arial" panose="020B0604020202020204" pitchFamily="34" charset="0"/>
            </a:endParaRPr>
          </a:p>
          <a:p>
            <a:pPr marL="432000" marR="0" lvl="2" indent="-171450" algn="l" defTabSz="914400" rtl="0" eaLnBrk="1" fontAlgn="auto" latinLnBrk="1" hangingPunct="1">
              <a:lnSpc>
                <a:spcPct val="100000"/>
              </a:lnSpc>
              <a:spcBef>
                <a:spcPts val="300"/>
              </a:spcBef>
              <a:spcAft>
                <a:spcPts val="0"/>
              </a:spcAft>
              <a:buClr>
                <a:srgbClr val="00338D"/>
              </a:buClr>
              <a:buSzTx/>
              <a:buFont typeface="Arial" panose="020B0604020202020204" pitchFamily="34" charset="0"/>
              <a:buChar char="•"/>
              <a:tabLst/>
              <a:defRPr/>
            </a:pPr>
            <a:r>
              <a:rPr lang="ko-KR" altLang="en-US" sz="800" dirty="0">
                <a:solidFill>
                  <a:srgbClr val="000000"/>
                </a:solidFill>
                <a:latin typeface="Arial" panose="020B0604020202020204" pitchFamily="34" charset="0"/>
                <a:ea typeface="맑은 고딕"/>
                <a:cs typeface="Arial" panose="020B0604020202020204" pitchFamily="34" charset="0"/>
              </a:rPr>
              <a:t>매체대행 용역에 대해 </a:t>
            </a:r>
            <a:r>
              <a:rPr lang="ko-KR" altLang="en-US" sz="800" dirty="0" err="1">
                <a:solidFill>
                  <a:srgbClr val="000000"/>
                </a:solidFill>
                <a:latin typeface="Arial" panose="020B0604020202020204" pitchFamily="34" charset="0"/>
                <a:ea typeface="맑은 고딕"/>
                <a:cs typeface="Arial" panose="020B0604020202020204" pitchFamily="34" charset="0"/>
              </a:rPr>
              <a:t>총액법</a:t>
            </a:r>
            <a:r>
              <a:rPr lang="ko-KR" altLang="en-US" sz="800" dirty="0">
                <a:solidFill>
                  <a:srgbClr val="000000"/>
                </a:solidFill>
                <a:latin typeface="Arial" panose="020B0604020202020204" pitchFamily="34" charset="0"/>
                <a:ea typeface="맑은 고딕"/>
                <a:cs typeface="Arial" panose="020B0604020202020204" pitchFamily="34" charset="0"/>
              </a:rPr>
              <a:t> 회계처리를 </a:t>
            </a:r>
            <a:r>
              <a:rPr lang="ko-KR" altLang="en-US" sz="800" dirty="0" err="1">
                <a:solidFill>
                  <a:srgbClr val="000000"/>
                </a:solidFill>
                <a:latin typeface="Arial" panose="020B0604020202020204" pitchFamily="34" charset="0"/>
                <a:ea typeface="맑은 고딕"/>
                <a:cs typeface="Arial" panose="020B0604020202020204" pitchFamily="34" charset="0"/>
              </a:rPr>
              <a:t>순액법으로</a:t>
            </a:r>
            <a:r>
              <a:rPr lang="ko-KR" altLang="en-US" sz="800" dirty="0">
                <a:solidFill>
                  <a:srgbClr val="000000"/>
                </a:solidFill>
                <a:latin typeface="Arial" panose="020B0604020202020204" pitchFamily="34" charset="0"/>
                <a:ea typeface="맑은 고딕"/>
                <a:cs typeface="Arial" panose="020B0604020202020204" pitchFamily="34" charset="0"/>
              </a:rPr>
              <a:t> 조정함을 통해</a:t>
            </a:r>
            <a:r>
              <a:rPr lang="en-US" altLang="ko-KR" sz="800" dirty="0">
                <a:solidFill>
                  <a:srgbClr val="000000"/>
                </a:solidFill>
                <a:latin typeface="Arial" panose="020B0604020202020204" pitchFamily="34" charset="0"/>
                <a:ea typeface="맑은 고딕"/>
                <a:cs typeface="Arial" panose="020B0604020202020204" pitchFamily="34" charset="0"/>
              </a:rPr>
              <a:t>, </a:t>
            </a:r>
            <a:r>
              <a:rPr lang="ko-KR" altLang="en-US" sz="800" dirty="0">
                <a:solidFill>
                  <a:srgbClr val="000000"/>
                </a:solidFill>
                <a:latin typeface="Arial" panose="020B0604020202020204" pitchFamily="34" charset="0"/>
                <a:ea typeface="맑은 고딕"/>
                <a:cs typeface="Arial" panose="020B0604020202020204" pitchFamily="34" charset="0"/>
              </a:rPr>
              <a:t>회사에 집계되는 직접원가는 제작 관련 </a:t>
            </a:r>
            <a:r>
              <a:rPr lang="ko-KR" altLang="en-US" sz="800" dirty="0" err="1">
                <a:solidFill>
                  <a:srgbClr val="000000"/>
                </a:solidFill>
                <a:latin typeface="Arial" panose="020B0604020202020204" pitchFamily="34" charset="0"/>
                <a:ea typeface="맑은 고딕"/>
                <a:cs typeface="Arial" panose="020B0604020202020204" pitchFamily="34" charset="0"/>
              </a:rPr>
              <a:t>외주비</a:t>
            </a:r>
            <a:r>
              <a:rPr lang="en-US" altLang="ko-KR" sz="800" dirty="0">
                <a:solidFill>
                  <a:srgbClr val="000000"/>
                </a:solidFill>
                <a:latin typeface="Arial" panose="020B0604020202020204" pitchFamily="34" charset="0"/>
                <a:ea typeface="맑은 고딕"/>
                <a:cs typeface="Arial" panose="020B0604020202020204" pitchFamily="34" charset="0"/>
              </a:rPr>
              <a:t>, </a:t>
            </a:r>
            <a:r>
              <a:rPr lang="ko-KR" altLang="en-US" sz="800" dirty="0">
                <a:solidFill>
                  <a:srgbClr val="000000"/>
                </a:solidFill>
                <a:latin typeface="Arial" panose="020B0604020202020204" pitchFamily="34" charset="0"/>
                <a:ea typeface="맑은 고딕"/>
                <a:cs typeface="Arial" panose="020B0604020202020204" pitchFamily="34" charset="0"/>
              </a:rPr>
              <a:t>제작비 등만 존재하는 </a:t>
            </a:r>
            <a:r>
              <a:rPr lang="en-US" altLang="ko-KR" sz="800" dirty="0">
                <a:solidFill>
                  <a:srgbClr val="000000"/>
                </a:solidFill>
                <a:latin typeface="Arial" panose="020B0604020202020204" pitchFamily="34" charset="0"/>
                <a:ea typeface="맑은 고딕"/>
                <a:cs typeface="Arial" panose="020B0604020202020204" pitchFamily="34" charset="0"/>
              </a:rPr>
              <a:t>Adjusted pro-forma margin structure</a:t>
            </a:r>
            <a:r>
              <a:rPr lang="ko-KR" altLang="en-US" sz="800" dirty="0">
                <a:solidFill>
                  <a:srgbClr val="000000"/>
                </a:solidFill>
                <a:latin typeface="Arial" panose="020B0604020202020204" pitchFamily="34" charset="0"/>
                <a:ea typeface="맑은 고딕"/>
                <a:cs typeface="Arial" panose="020B0604020202020204" pitchFamily="34" charset="0"/>
              </a:rPr>
              <a:t>를 도출하였음</a:t>
            </a:r>
            <a:endParaRPr lang="en-US" altLang="ko-KR" sz="800" dirty="0">
              <a:solidFill>
                <a:srgbClr val="000000"/>
              </a:solidFill>
              <a:latin typeface="Arial" panose="020B0604020202020204" pitchFamily="34" charset="0"/>
              <a:ea typeface="맑은 고딕"/>
              <a:cs typeface="Arial" panose="020B0604020202020204" pitchFamily="34" charset="0"/>
            </a:endParaRPr>
          </a:p>
          <a:p>
            <a:pPr marL="432000" marR="0" lvl="2" indent="-171450" algn="l" defTabSz="914400" rtl="0" eaLnBrk="1" fontAlgn="auto" latinLnBrk="1" hangingPunct="1">
              <a:lnSpc>
                <a:spcPct val="100000"/>
              </a:lnSpc>
              <a:spcBef>
                <a:spcPts val="300"/>
              </a:spcBef>
              <a:spcAft>
                <a:spcPts val="0"/>
              </a:spcAft>
              <a:buClr>
                <a:srgbClr val="00338D"/>
              </a:buClr>
              <a:buSzTx/>
              <a:buFont typeface="Arial" panose="020B0604020202020204" pitchFamily="34" charset="0"/>
              <a:buChar char="•"/>
              <a:tabLst/>
              <a:defRPr/>
            </a:pPr>
            <a:r>
              <a:rPr lang="ko-KR" altLang="en-US" sz="800" dirty="0">
                <a:solidFill>
                  <a:srgbClr val="000000"/>
                </a:solidFill>
                <a:latin typeface="Arial" panose="020B0604020202020204" pitchFamily="34" charset="0"/>
                <a:ea typeface="맑은 고딕"/>
                <a:cs typeface="Arial" panose="020B0604020202020204" pitchFamily="34" charset="0"/>
              </a:rPr>
              <a:t>회사와의 인터뷰 결과</a:t>
            </a:r>
            <a:r>
              <a:rPr lang="en-US" altLang="ko-KR" sz="800" dirty="0">
                <a:solidFill>
                  <a:srgbClr val="000000"/>
                </a:solidFill>
                <a:latin typeface="Arial" panose="020B0604020202020204" pitchFamily="34" charset="0"/>
                <a:ea typeface="맑은 고딕"/>
                <a:cs typeface="Arial" panose="020B0604020202020204" pitchFamily="34" charset="0"/>
              </a:rPr>
              <a:t>, </a:t>
            </a:r>
            <a:r>
              <a:rPr lang="ko-KR" altLang="en-US" sz="800" dirty="0">
                <a:solidFill>
                  <a:srgbClr val="000000"/>
                </a:solidFill>
                <a:latin typeface="Arial" panose="020B0604020202020204" pitchFamily="34" charset="0"/>
                <a:ea typeface="맑은 고딕"/>
                <a:cs typeface="Arial" panose="020B0604020202020204" pitchFamily="34" charset="0"/>
              </a:rPr>
              <a:t>제작 관련 공급가액은 직접원가에 </a:t>
            </a:r>
            <a:r>
              <a:rPr lang="en-US" altLang="ko-KR" sz="800" dirty="0">
                <a:solidFill>
                  <a:srgbClr val="000000"/>
                </a:solidFill>
                <a:latin typeface="Arial" panose="020B0604020202020204" pitchFamily="34" charset="0"/>
                <a:ea typeface="맑은 고딕"/>
                <a:cs typeface="Arial" panose="020B0604020202020204" pitchFamily="34" charset="0"/>
              </a:rPr>
              <a:t>15%~20%</a:t>
            </a:r>
            <a:r>
              <a:rPr lang="ko-KR" altLang="en-US" sz="800" dirty="0">
                <a:solidFill>
                  <a:srgbClr val="000000"/>
                </a:solidFill>
                <a:latin typeface="Arial" panose="020B0604020202020204" pitchFamily="34" charset="0"/>
                <a:ea typeface="맑은 고딕"/>
                <a:cs typeface="Arial" panose="020B0604020202020204" pitchFamily="34" charset="0"/>
              </a:rPr>
              <a:t> 수준을 </a:t>
            </a:r>
            <a:r>
              <a:rPr lang="en-US" altLang="ko-KR" sz="800" dirty="0">
                <a:solidFill>
                  <a:srgbClr val="000000"/>
                </a:solidFill>
                <a:latin typeface="Arial" panose="020B0604020202020204" pitchFamily="34" charset="0"/>
                <a:ea typeface="맑은 고딕"/>
                <a:cs typeface="Arial" panose="020B0604020202020204" pitchFamily="34" charset="0"/>
              </a:rPr>
              <a:t>mark-up</a:t>
            </a:r>
            <a:r>
              <a:rPr lang="ko-KR" altLang="en-US" sz="800" dirty="0">
                <a:solidFill>
                  <a:srgbClr val="000000"/>
                </a:solidFill>
                <a:latin typeface="Arial" panose="020B0604020202020204" pitchFamily="34" charset="0"/>
                <a:ea typeface="맑은 고딕"/>
                <a:cs typeface="Arial" panose="020B0604020202020204" pitchFamily="34" charset="0"/>
              </a:rPr>
              <a:t>한 금액에 해당한다고 확인함</a:t>
            </a:r>
            <a:endParaRPr lang="en-US" altLang="ko-KR" sz="800" dirty="0">
              <a:solidFill>
                <a:srgbClr val="000000"/>
              </a:solidFill>
              <a:latin typeface="Arial" panose="020B0604020202020204" pitchFamily="34" charset="0"/>
              <a:ea typeface="맑은 고딕"/>
              <a:cs typeface="Arial" panose="020B0604020202020204" pitchFamily="34" charset="0"/>
            </a:endParaRPr>
          </a:p>
          <a:p>
            <a:pPr marL="432000" marR="0" lvl="2" indent="-171450" algn="l" defTabSz="914400" rtl="0" eaLnBrk="1" fontAlgn="auto" latinLnBrk="1" hangingPunct="1">
              <a:lnSpc>
                <a:spcPct val="100000"/>
              </a:lnSpc>
              <a:spcBef>
                <a:spcPts val="300"/>
              </a:spcBef>
              <a:spcAft>
                <a:spcPts val="0"/>
              </a:spcAft>
              <a:buClr>
                <a:srgbClr val="00338D"/>
              </a:buClr>
              <a:buSzTx/>
              <a:buFont typeface="Arial" panose="020B0604020202020204" pitchFamily="34" charset="0"/>
              <a:buChar char="•"/>
              <a:tabLst/>
              <a:defRPr/>
            </a:pPr>
            <a:r>
              <a:rPr lang="ko-KR" altLang="en-US" sz="800" dirty="0">
                <a:solidFill>
                  <a:srgbClr val="000000"/>
                </a:solidFill>
                <a:latin typeface="Arial" panose="020B0604020202020204" pitchFamily="34" charset="0"/>
                <a:ea typeface="맑은 고딕"/>
                <a:cs typeface="Arial" panose="020B0604020202020204" pitchFamily="34" charset="0"/>
              </a:rPr>
              <a:t>인터뷰 결과 </a:t>
            </a:r>
            <a:r>
              <a:rPr lang="en-US" altLang="ko-KR" sz="800" dirty="0">
                <a:solidFill>
                  <a:srgbClr val="000000"/>
                </a:solidFill>
                <a:latin typeface="Arial" panose="020B0604020202020204" pitchFamily="34" charset="0"/>
                <a:ea typeface="맑은 고딕"/>
                <a:cs typeface="Arial" panose="020B0604020202020204" pitchFamily="34" charset="0"/>
              </a:rPr>
              <a:t>2018~2019</a:t>
            </a:r>
            <a:r>
              <a:rPr lang="ko-KR" altLang="en-US" sz="800" dirty="0">
                <a:solidFill>
                  <a:srgbClr val="000000"/>
                </a:solidFill>
                <a:latin typeface="Arial" panose="020B0604020202020204" pitchFamily="34" charset="0"/>
                <a:ea typeface="맑은 고딕"/>
                <a:cs typeface="Arial" panose="020B0604020202020204" pitchFamily="34" charset="0"/>
              </a:rPr>
              <a:t>년 제작 관련 매출의 공헌이익률이 높게 집계된 이유는</a:t>
            </a:r>
            <a:r>
              <a:rPr lang="en-US" altLang="ko-KR" sz="800" dirty="0">
                <a:solidFill>
                  <a:srgbClr val="000000"/>
                </a:solidFill>
                <a:latin typeface="Arial" panose="020B0604020202020204" pitchFamily="34" charset="0"/>
                <a:ea typeface="맑은 고딕"/>
                <a:cs typeface="Arial" panose="020B0604020202020204" pitchFamily="34" charset="0"/>
              </a:rPr>
              <a:t>, margin%</a:t>
            </a:r>
            <a:r>
              <a:rPr lang="ko-KR" altLang="en-US" sz="800" dirty="0">
                <a:solidFill>
                  <a:srgbClr val="000000"/>
                </a:solidFill>
                <a:latin typeface="Arial" panose="020B0604020202020204" pitchFamily="34" charset="0"/>
                <a:ea typeface="맑은 고딕"/>
                <a:cs typeface="Arial" panose="020B0604020202020204" pitchFamily="34" charset="0"/>
              </a:rPr>
              <a:t>이 높은 계약인 옥외광고 및 지면광고 제작 수주액이 많았으며</a:t>
            </a:r>
            <a:r>
              <a:rPr lang="en-US" altLang="ko-KR" sz="800" dirty="0">
                <a:solidFill>
                  <a:srgbClr val="000000"/>
                </a:solidFill>
                <a:latin typeface="Arial" panose="020B0604020202020204" pitchFamily="34" charset="0"/>
                <a:ea typeface="맑은 고딕"/>
                <a:cs typeface="Arial" panose="020B0604020202020204" pitchFamily="34" charset="0"/>
              </a:rPr>
              <a:t>, </a:t>
            </a:r>
            <a:r>
              <a:rPr lang="ko-KR" altLang="en-US" sz="800" dirty="0">
                <a:solidFill>
                  <a:srgbClr val="000000"/>
                </a:solidFill>
                <a:latin typeface="Arial" panose="020B0604020202020204" pitchFamily="34" charset="0"/>
                <a:ea typeface="맑은 고딕"/>
                <a:cs typeface="Arial" panose="020B0604020202020204" pitchFamily="34" charset="0"/>
              </a:rPr>
              <a:t>계약 체결 시 제작과 매체대행을 동시에 수행하는 경우가 많은데 해당 용역들을 구분하여 매출을 인식하지 않아 제작매출에 매체대행 수수료매출까지 인식되었기 때문인 것으로 확인함</a:t>
            </a:r>
            <a:endParaRPr lang="en-US" altLang="ko-KR" sz="800" dirty="0">
              <a:solidFill>
                <a:srgbClr val="000000"/>
              </a:solidFill>
              <a:latin typeface="Arial" panose="020B0604020202020204" pitchFamily="34" charset="0"/>
              <a:ea typeface="맑은 고딕"/>
              <a:cs typeface="Arial" panose="020B0604020202020204" pitchFamily="34" charset="0"/>
            </a:endParaRPr>
          </a:p>
        </p:txBody>
      </p:sp>
      <p:sp>
        <p:nvSpPr>
          <p:cNvPr id="19" name="순서도: 연결자 18">
            <a:extLst>
              <a:ext uri="{FF2B5EF4-FFF2-40B4-BE49-F238E27FC236}">
                <a16:creationId xmlns:a16="http://schemas.microsoft.com/office/drawing/2014/main" id="{49F99223-07B5-4279-A265-BE774234A886}"/>
              </a:ext>
            </a:extLst>
          </p:cNvPr>
          <p:cNvSpPr/>
          <p:nvPr/>
        </p:nvSpPr>
        <p:spPr bwMode="auto">
          <a:xfrm>
            <a:off x="5809018" y="4612158"/>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
        <p:nvSpPr>
          <p:cNvPr id="24" name="순서도: 연결자 23">
            <a:extLst>
              <a:ext uri="{FF2B5EF4-FFF2-40B4-BE49-F238E27FC236}">
                <a16:creationId xmlns:a16="http://schemas.microsoft.com/office/drawing/2014/main" id="{3D76E5BC-ABE5-401C-B362-F8D197013C39}"/>
              </a:ext>
            </a:extLst>
          </p:cNvPr>
          <p:cNvSpPr/>
          <p:nvPr/>
        </p:nvSpPr>
        <p:spPr bwMode="auto">
          <a:xfrm>
            <a:off x="2138400" y="4620547"/>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25" name="순서도: 연결자 24">
            <a:extLst>
              <a:ext uri="{FF2B5EF4-FFF2-40B4-BE49-F238E27FC236}">
                <a16:creationId xmlns:a16="http://schemas.microsoft.com/office/drawing/2014/main" id="{5A4713C9-A4F5-4470-AF1D-C99B0A0BC57F}"/>
              </a:ext>
            </a:extLst>
          </p:cNvPr>
          <p:cNvSpPr/>
          <p:nvPr/>
        </p:nvSpPr>
        <p:spPr bwMode="auto">
          <a:xfrm>
            <a:off x="5708074" y="1458653"/>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
        <p:nvSpPr>
          <p:cNvPr id="27" name="순서도: 연결자 26">
            <a:extLst>
              <a:ext uri="{FF2B5EF4-FFF2-40B4-BE49-F238E27FC236}">
                <a16:creationId xmlns:a16="http://schemas.microsoft.com/office/drawing/2014/main" id="{2E1E3F66-F060-4C56-874D-D8DA0CF1C92B}"/>
              </a:ext>
            </a:extLst>
          </p:cNvPr>
          <p:cNvSpPr/>
          <p:nvPr/>
        </p:nvSpPr>
        <p:spPr bwMode="auto">
          <a:xfrm>
            <a:off x="2037456" y="1458653"/>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15" name="제목 2">
            <a:extLst>
              <a:ext uri="{FF2B5EF4-FFF2-40B4-BE49-F238E27FC236}">
                <a16:creationId xmlns:a16="http://schemas.microsoft.com/office/drawing/2014/main" id="{348B6033-76F8-402C-BF1B-91CECF102D9E}"/>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ea typeface="맑은 고딕" panose="020B0503020000020004" pitchFamily="50" charset="-127"/>
              </a:rPr>
              <a:t>Key Finding Summary</a:t>
            </a:r>
          </a:p>
        </p:txBody>
      </p:sp>
    </p:spTree>
    <p:extLst>
      <p:ext uri="{BB962C8B-B14F-4D97-AF65-F5344CB8AC3E}">
        <p14:creationId xmlns:p14="http://schemas.microsoft.com/office/powerpoint/2010/main" val="2788729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2700" y="1576754"/>
            <a:ext cx="6192982" cy="3703320"/>
          </a:xfrm>
        </p:spPr>
        <p:txBody>
          <a:bodyPr/>
          <a:lstStyle/>
          <a:p>
            <a:r>
              <a:rPr lang="en-US" dirty="0"/>
              <a:t>Supporting Analysis</a:t>
            </a:r>
            <a:br>
              <a:rPr lang="en-US" dirty="0"/>
            </a:br>
            <a:br>
              <a:rPr lang="en-US" sz="5400" dirty="0"/>
            </a:br>
            <a:endParaRPr lang="en-US" sz="5400" dirty="0"/>
          </a:p>
        </p:txBody>
      </p:sp>
    </p:spTree>
    <p:extLst>
      <p:ext uri="{BB962C8B-B14F-4D97-AF65-F5344CB8AC3E}">
        <p14:creationId xmlns:p14="http://schemas.microsoft.com/office/powerpoint/2010/main" val="3823794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제목 2">
            <a:extLst>
              <a:ext uri="{FF2B5EF4-FFF2-40B4-BE49-F238E27FC236}">
                <a16:creationId xmlns:a16="http://schemas.microsoft.com/office/drawing/2014/main" id="{3AC186F3-797A-4FA4-A939-A6FE4AB6C378}"/>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500" b="1" dirty="0">
                <a:solidFill>
                  <a:srgbClr val="00338D"/>
                </a:solidFill>
                <a:latin typeface="KPMG Extralight" panose="020B0303030202040204" pitchFamily="34" charset="0"/>
              </a:rPr>
              <a:t>Revenue</a:t>
            </a:r>
            <a:r>
              <a:rPr lang="ko-KR" altLang="en-US" sz="4500" b="1" dirty="0">
                <a:solidFill>
                  <a:srgbClr val="00338D"/>
                </a:solidFill>
                <a:latin typeface="KPMG Extralight" panose="020B0303030202040204" pitchFamily="34" charset="0"/>
              </a:rPr>
              <a:t> </a:t>
            </a:r>
            <a:r>
              <a:rPr lang="en-US" altLang="ko-KR" sz="4500" b="1" dirty="0">
                <a:solidFill>
                  <a:srgbClr val="00338D"/>
                </a:solidFill>
                <a:latin typeface="KPMG Extralight" panose="020B0303030202040204" pitchFamily="34" charset="0"/>
              </a:rPr>
              <a:t>Movement</a:t>
            </a:r>
          </a:p>
        </p:txBody>
      </p:sp>
      <p:sp>
        <p:nvSpPr>
          <p:cNvPr id="12" name="제목 2">
            <a:extLst>
              <a:ext uri="{FF2B5EF4-FFF2-40B4-BE49-F238E27FC236}">
                <a16:creationId xmlns:a16="http://schemas.microsoft.com/office/drawing/2014/main" id="{C47717F3-438A-4FE8-9FA3-991ADD705EE3}"/>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800" b="1" dirty="0">
                <a:solidFill>
                  <a:srgbClr val="00338D"/>
                </a:solidFill>
                <a:latin typeface="KPMG Extralight" panose="020B0303030202040204" pitchFamily="34" charset="0"/>
              </a:rPr>
              <a:t>Supporting Analysis</a:t>
            </a:r>
          </a:p>
        </p:txBody>
      </p:sp>
      <p:sp>
        <p:nvSpPr>
          <p:cNvPr id="14" name="TextBox 13">
            <a:extLst>
              <a:ext uri="{FF2B5EF4-FFF2-40B4-BE49-F238E27FC236}">
                <a16:creationId xmlns:a16="http://schemas.microsoft.com/office/drawing/2014/main" id="{693BF7E4-2F77-40B2-B6EF-E427C1D5BE07}"/>
              </a:ext>
            </a:extLst>
          </p:cNvPr>
          <p:cNvSpPr txBox="1"/>
          <p:nvPr/>
        </p:nvSpPr>
        <p:spPr>
          <a:xfrm>
            <a:off x="601200" y="4879175"/>
            <a:ext cx="8703600" cy="1553259"/>
          </a:xfrm>
          <a:prstGeom prst="rect">
            <a:avLst/>
          </a:prstGeom>
          <a:noFill/>
          <a:ln>
            <a:noFill/>
          </a:ln>
        </p:spPr>
        <p:txBody>
          <a:bodyPr wrap="square" lIns="36000" tIns="108000" rIns="36000" bIns="36000" rtlCol="0">
            <a:noAutofit/>
          </a:bodyPr>
          <a:lstStyle/>
          <a:p>
            <a:pPr marL="171450"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4935538" algn="l"/>
              </a:tabLst>
              <a:defRPr/>
            </a:pPr>
            <a:r>
              <a:rPr lang="ko-KR" altLang="en-US" sz="900" dirty="0">
                <a:solidFill>
                  <a:srgbClr val="000000"/>
                </a:solidFill>
                <a:latin typeface="Arial" panose="020B0604020202020204" pitchFamily="34" charset="0"/>
                <a:cs typeface="Arial" panose="020B0604020202020204" pitchFamily="34" charset="0"/>
              </a:rPr>
              <a:t>회사의 매출은 </a:t>
            </a:r>
            <a:r>
              <a:rPr lang="en-US" altLang="ko-KR" sz="900" dirty="0">
                <a:solidFill>
                  <a:srgbClr val="000000"/>
                </a:solidFill>
                <a:latin typeface="Arial" panose="020B0604020202020204" pitchFamily="34" charset="0"/>
                <a:cs typeface="Arial" panose="020B0604020202020204" pitchFamily="34" charset="0"/>
              </a:rPr>
              <a:t>2017</a:t>
            </a:r>
            <a:r>
              <a:rPr lang="ko-KR" altLang="en-US" sz="900" dirty="0">
                <a:solidFill>
                  <a:srgbClr val="000000"/>
                </a:solidFill>
                <a:latin typeface="Arial" panose="020B0604020202020204" pitchFamily="34" charset="0"/>
                <a:cs typeface="Arial" panose="020B0604020202020204" pitchFamily="34" charset="0"/>
              </a:rPr>
              <a:t>년</a:t>
            </a:r>
            <a:r>
              <a:rPr lang="en-US" altLang="ko-KR" sz="900" dirty="0">
                <a:solidFill>
                  <a:srgbClr val="000000"/>
                </a:solidFill>
                <a:latin typeface="Arial" panose="020B0604020202020204" pitchFamily="34" charset="0"/>
                <a:cs typeface="Arial" panose="020B0604020202020204" pitchFamily="34" charset="0"/>
              </a:rPr>
              <a:t>, 2018</a:t>
            </a:r>
            <a:r>
              <a:rPr lang="ko-KR" altLang="en-US" sz="900" dirty="0">
                <a:solidFill>
                  <a:srgbClr val="000000"/>
                </a:solidFill>
                <a:latin typeface="Arial" panose="020B0604020202020204" pitchFamily="34" charset="0"/>
                <a:cs typeface="Arial" panose="020B0604020202020204" pitchFamily="34" charset="0"/>
              </a:rPr>
              <a:t>년 약 </a:t>
            </a:r>
            <a:r>
              <a:rPr lang="en-US" altLang="ko-KR" sz="900" dirty="0">
                <a:solidFill>
                  <a:srgbClr val="000000"/>
                </a:solidFill>
                <a:latin typeface="Arial" panose="020B0604020202020204" pitchFamily="34" charset="0"/>
                <a:cs typeface="Arial" panose="020B0604020202020204" pitchFamily="34" charset="0"/>
              </a:rPr>
              <a:t>46</a:t>
            </a:r>
            <a:r>
              <a:rPr lang="ko-KR" altLang="en-US" sz="900" dirty="0">
                <a:solidFill>
                  <a:srgbClr val="000000"/>
                </a:solidFill>
                <a:latin typeface="Arial" panose="020B0604020202020204" pitchFamily="34" charset="0"/>
                <a:cs typeface="Arial" panose="020B0604020202020204" pitchFamily="34" charset="0"/>
              </a:rPr>
              <a:t>억원 수준이었으나</a:t>
            </a:r>
            <a:r>
              <a:rPr lang="en-US" altLang="ko-KR" sz="900" dirty="0">
                <a:solidFill>
                  <a:srgbClr val="000000"/>
                </a:solidFill>
                <a:latin typeface="Arial" panose="020B0604020202020204" pitchFamily="34" charset="0"/>
                <a:cs typeface="Arial" panose="020B0604020202020204" pitchFamily="34" charset="0"/>
              </a:rPr>
              <a:t>, 2019</a:t>
            </a:r>
            <a:r>
              <a:rPr lang="ko-KR" altLang="en-US" sz="900" dirty="0">
                <a:solidFill>
                  <a:srgbClr val="000000"/>
                </a:solidFill>
                <a:latin typeface="Arial" panose="020B0604020202020204" pitchFamily="34" charset="0"/>
                <a:cs typeface="Arial" panose="020B0604020202020204" pitchFamily="34" charset="0"/>
              </a:rPr>
              <a:t>년 유한양행</a:t>
            </a:r>
            <a:r>
              <a:rPr lang="en-US" altLang="ko-KR" sz="900" dirty="0">
                <a:solidFill>
                  <a:srgbClr val="000000"/>
                </a:solidFill>
                <a:latin typeface="Arial" panose="020B0604020202020204" pitchFamily="34" charset="0"/>
                <a:cs typeface="Arial" panose="020B0604020202020204" pitchFamily="34" charset="0"/>
              </a:rPr>
              <a:t>_</a:t>
            </a:r>
            <a:r>
              <a:rPr lang="ko-KR" altLang="en-US" sz="900" dirty="0" err="1">
                <a:solidFill>
                  <a:srgbClr val="000000"/>
                </a:solidFill>
                <a:latin typeface="Arial" panose="020B0604020202020204" pitchFamily="34" charset="0"/>
                <a:cs typeface="Arial" panose="020B0604020202020204" pitchFamily="34" charset="0"/>
              </a:rPr>
              <a:t>뉴오리진</a:t>
            </a:r>
            <a:r>
              <a:rPr lang="ko-KR" altLang="en-US" sz="900" dirty="0">
                <a:solidFill>
                  <a:srgbClr val="000000"/>
                </a:solidFill>
                <a:latin typeface="Arial" panose="020B0604020202020204" pitchFamily="34" charset="0"/>
                <a:cs typeface="Arial" panose="020B0604020202020204" pitchFamily="34" charset="0"/>
              </a:rPr>
              <a:t> </a:t>
            </a:r>
            <a:r>
              <a:rPr lang="ko-KR" altLang="en-US" sz="900" dirty="0" err="1">
                <a:solidFill>
                  <a:srgbClr val="000000"/>
                </a:solidFill>
                <a:latin typeface="Arial" panose="020B0604020202020204" pitchFamily="34" charset="0"/>
                <a:cs typeface="Arial" panose="020B0604020202020204" pitchFamily="34" charset="0"/>
              </a:rPr>
              <a:t>광고건</a:t>
            </a:r>
            <a:r>
              <a:rPr lang="ko-KR" altLang="en-US" sz="900" dirty="0">
                <a:solidFill>
                  <a:srgbClr val="000000"/>
                </a:solidFill>
                <a:latin typeface="Arial" panose="020B0604020202020204" pitchFamily="34" charset="0"/>
                <a:cs typeface="Arial" panose="020B0604020202020204" pitchFamily="34" charset="0"/>
              </a:rPr>
              <a:t> 수임으로 인한 매체대행 수수료</a:t>
            </a:r>
            <a:r>
              <a:rPr lang="en-US" altLang="ko-KR" sz="900" dirty="0">
                <a:solidFill>
                  <a:srgbClr val="000000"/>
                </a:solidFill>
                <a:latin typeface="Arial" panose="020B0604020202020204" pitchFamily="34" charset="0"/>
                <a:cs typeface="Arial" panose="020B0604020202020204" pitchFamily="34" charset="0"/>
              </a:rPr>
              <a:t>(ATL) </a:t>
            </a:r>
            <a:r>
              <a:rPr lang="ko-KR" altLang="en-US" sz="900" dirty="0">
                <a:solidFill>
                  <a:srgbClr val="000000"/>
                </a:solidFill>
                <a:latin typeface="Arial" panose="020B0604020202020204" pitchFamily="34" charset="0"/>
                <a:cs typeface="Arial" panose="020B0604020202020204" pitchFamily="34" charset="0"/>
              </a:rPr>
              <a:t>매출 증가 등으로 전년 대비 약 </a:t>
            </a:r>
            <a:r>
              <a:rPr lang="en-US" altLang="ko-KR" sz="900" dirty="0">
                <a:solidFill>
                  <a:srgbClr val="000000"/>
                </a:solidFill>
                <a:latin typeface="Arial" panose="020B0604020202020204" pitchFamily="34" charset="0"/>
                <a:cs typeface="Arial" panose="020B0604020202020204" pitchFamily="34" charset="0"/>
              </a:rPr>
              <a:t>13.5</a:t>
            </a:r>
            <a:r>
              <a:rPr lang="ko-KR" altLang="en-US" sz="900" dirty="0">
                <a:solidFill>
                  <a:srgbClr val="000000"/>
                </a:solidFill>
                <a:latin typeface="Arial" panose="020B0604020202020204" pitchFamily="34" charset="0"/>
                <a:cs typeface="Arial" panose="020B0604020202020204" pitchFamily="34" charset="0"/>
              </a:rPr>
              <a:t>억원 증가한 </a:t>
            </a:r>
            <a:r>
              <a:rPr lang="en-US" altLang="ko-KR" sz="900" dirty="0">
                <a:solidFill>
                  <a:srgbClr val="000000"/>
                </a:solidFill>
                <a:latin typeface="Arial" panose="020B0604020202020204" pitchFamily="34" charset="0"/>
                <a:cs typeface="Arial" panose="020B0604020202020204" pitchFamily="34" charset="0"/>
              </a:rPr>
              <a:t>60</a:t>
            </a:r>
            <a:r>
              <a:rPr lang="ko-KR" altLang="en-US" sz="900" dirty="0">
                <a:solidFill>
                  <a:srgbClr val="000000"/>
                </a:solidFill>
                <a:latin typeface="Arial" panose="020B0604020202020204" pitchFamily="34" charset="0"/>
                <a:cs typeface="Arial" panose="020B0604020202020204" pitchFamily="34" charset="0"/>
              </a:rPr>
              <a:t>억원의 매출을 보였음    </a:t>
            </a:r>
            <a:endParaRPr lang="en-US" altLang="ko-KR" sz="900" dirty="0">
              <a:solidFill>
                <a:srgbClr val="000000"/>
              </a:solidFill>
              <a:latin typeface="Arial" panose="020B0604020202020204" pitchFamily="34" charset="0"/>
              <a:cs typeface="Arial" panose="020B0604020202020204" pitchFamily="34" charset="0"/>
            </a:endParaRPr>
          </a:p>
          <a:p>
            <a:pPr marL="171450"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4935538" algn="l"/>
              </a:tabLst>
              <a:defRPr/>
            </a:pP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뉴오리진</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한솔교육</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웅진씽크빅</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CJ</a:t>
            </a:r>
            <a:r>
              <a:rPr lang="ko-KR" altLang="en-US" sz="900" dirty="0">
                <a:solidFill>
                  <a:srgbClr val="000000"/>
                </a:solidFill>
                <a:latin typeface="Arial" panose="020B0604020202020204" pitchFamily="34" charset="0"/>
                <a:cs typeface="Arial" panose="020B0604020202020204" pitchFamily="34" charset="0"/>
              </a:rPr>
              <a:t>제일제당</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등 대형 </a:t>
            </a:r>
            <a:r>
              <a:rPr lang="ko-KR" altLang="en-US" sz="900" dirty="0" err="1">
                <a:solidFill>
                  <a:srgbClr val="000000"/>
                </a:solidFill>
                <a:latin typeface="Arial" panose="020B0604020202020204" pitchFamily="34" charset="0"/>
                <a:cs typeface="Arial" panose="020B0604020202020204" pitchFamily="34" charset="0"/>
              </a:rPr>
              <a:t>광고건</a:t>
            </a:r>
            <a:r>
              <a:rPr lang="ko-KR" altLang="en-US" sz="900" dirty="0">
                <a:solidFill>
                  <a:srgbClr val="000000"/>
                </a:solidFill>
                <a:latin typeface="Arial" panose="020B0604020202020204" pitchFamily="34" charset="0"/>
                <a:cs typeface="Arial" panose="020B0604020202020204" pitchFamily="34" charset="0"/>
              </a:rPr>
              <a:t> 제작 매출이 발생하여 </a:t>
            </a:r>
            <a:r>
              <a:rPr lang="en-US" altLang="ko-KR" sz="900" dirty="0">
                <a:solidFill>
                  <a:srgbClr val="000000"/>
                </a:solidFill>
                <a:latin typeface="Arial" panose="020B0604020202020204" pitchFamily="34" charset="0"/>
                <a:cs typeface="Arial" panose="020B0604020202020204" pitchFamily="34" charset="0"/>
              </a:rPr>
              <a:t>CRE </a:t>
            </a:r>
            <a:r>
              <a:rPr lang="ko-KR" altLang="en-US" sz="900" dirty="0">
                <a:solidFill>
                  <a:srgbClr val="000000"/>
                </a:solidFill>
                <a:latin typeface="Arial" panose="020B0604020202020204" pitchFamily="34" charset="0"/>
                <a:cs typeface="Arial" panose="020B0604020202020204" pitchFamily="34" charset="0"/>
              </a:rPr>
              <a:t>매출이 약 </a:t>
            </a:r>
            <a:r>
              <a:rPr lang="en-US" altLang="ko-KR" sz="900" dirty="0">
                <a:solidFill>
                  <a:srgbClr val="000000"/>
                </a:solidFill>
                <a:latin typeface="Arial" panose="020B0604020202020204" pitchFamily="34" charset="0"/>
                <a:cs typeface="Arial" panose="020B0604020202020204" pitchFamily="34" charset="0"/>
              </a:rPr>
              <a:t>39</a:t>
            </a:r>
            <a:r>
              <a:rPr lang="ko-KR" altLang="en-US" sz="900" dirty="0">
                <a:solidFill>
                  <a:srgbClr val="000000"/>
                </a:solidFill>
                <a:latin typeface="Arial" panose="020B0604020202020204" pitchFamily="34" charset="0"/>
                <a:cs typeface="Arial" panose="020B0604020202020204" pitchFamily="34" charset="0"/>
              </a:rPr>
              <a:t>억원만큼 증가하였으며</a:t>
            </a:r>
            <a:r>
              <a:rPr lang="en-US" altLang="ko-KR" sz="900" dirty="0">
                <a:solidFill>
                  <a:srgbClr val="000000"/>
                </a:solidFill>
                <a:latin typeface="Arial" panose="020B0604020202020204" pitchFamily="34" charset="0"/>
                <a:cs typeface="Arial" panose="020B0604020202020204" pitchFamily="34" charset="0"/>
              </a:rPr>
              <a:t>,</a:t>
            </a:r>
            <a:r>
              <a:rPr lang="ko-KR" altLang="en-US" sz="900" dirty="0">
                <a:solidFill>
                  <a:srgbClr val="000000"/>
                </a:solidFill>
                <a:latin typeface="Arial" panose="020B0604020202020204" pitchFamily="34" charset="0"/>
                <a:cs typeface="Arial" panose="020B0604020202020204" pitchFamily="34" charset="0"/>
              </a:rPr>
              <a:t> 회사 </a:t>
            </a:r>
            <a:r>
              <a:rPr lang="en-US" altLang="ko-KR" sz="900" dirty="0">
                <a:solidFill>
                  <a:srgbClr val="000000"/>
                </a:solidFill>
                <a:latin typeface="Arial" panose="020B0604020202020204" pitchFamily="34" charset="0"/>
                <a:cs typeface="Arial" panose="020B0604020202020204" pitchFamily="34" charset="0"/>
              </a:rPr>
              <a:t>Total</a:t>
            </a:r>
            <a:r>
              <a:rPr lang="ko-KR" altLang="en-US" sz="900" dirty="0">
                <a:solidFill>
                  <a:srgbClr val="000000"/>
                </a:solidFill>
                <a:latin typeface="Arial" panose="020B0604020202020204" pitchFamily="34" charset="0"/>
                <a:cs typeface="Arial" panose="020B0604020202020204" pitchFamily="34" charset="0"/>
              </a:rPr>
              <a:t> 광고주당 단가가 전년 대비 약 </a:t>
            </a:r>
            <a:r>
              <a:rPr lang="en-US" altLang="ko-KR" sz="900" dirty="0">
                <a:solidFill>
                  <a:srgbClr val="000000"/>
                </a:solidFill>
                <a:latin typeface="Arial" panose="020B0604020202020204" pitchFamily="34" charset="0"/>
                <a:cs typeface="Arial" panose="020B0604020202020204" pitchFamily="34" charset="0"/>
              </a:rPr>
              <a:t>3.2</a:t>
            </a:r>
            <a:r>
              <a:rPr lang="ko-KR" altLang="en-US" sz="900" dirty="0">
                <a:solidFill>
                  <a:srgbClr val="000000"/>
                </a:solidFill>
                <a:latin typeface="Arial" panose="020B0604020202020204" pitchFamily="34" charset="0"/>
                <a:cs typeface="Arial" panose="020B0604020202020204" pitchFamily="34" charset="0"/>
              </a:rPr>
              <a:t>억원 만큼 상승</a:t>
            </a:r>
            <a:r>
              <a:rPr lang="en-US" altLang="ko-KR" sz="900" dirty="0">
                <a:solidFill>
                  <a:srgbClr val="000000"/>
                </a:solidFill>
                <a:latin typeface="Arial" panose="020B0604020202020204" pitchFamily="34" charset="0"/>
                <a:cs typeface="Arial" panose="020B0604020202020204" pitchFamily="34" charset="0"/>
              </a:rPr>
              <a:t>(FY19 </a:t>
            </a:r>
            <a:r>
              <a:rPr lang="ko-KR" altLang="en-US" sz="900" dirty="0">
                <a:solidFill>
                  <a:srgbClr val="000000"/>
                </a:solidFill>
                <a:latin typeface="Arial" panose="020B0604020202020204" pitchFamily="34" charset="0"/>
                <a:cs typeface="Arial" panose="020B0604020202020204" pitchFamily="34" charset="0"/>
              </a:rPr>
              <a:t>약 </a:t>
            </a:r>
            <a:r>
              <a:rPr lang="en-US" altLang="ko-KR" sz="900" dirty="0">
                <a:solidFill>
                  <a:srgbClr val="000000"/>
                </a:solidFill>
                <a:latin typeface="Arial" panose="020B0604020202020204" pitchFamily="34" charset="0"/>
                <a:cs typeface="Arial" panose="020B0604020202020204" pitchFamily="34" charset="0"/>
              </a:rPr>
              <a:t>3.2</a:t>
            </a:r>
            <a:r>
              <a:rPr lang="ko-KR" altLang="en-US" sz="900" dirty="0">
                <a:solidFill>
                  <a:srgbClr val="000000"/>
                </a:solidFill>
                <a:latin typeface="Arial" panose="020B0604020202020204" pitchFamily="34" charset="0"/>
                <a:cs typeface="Arial" panose="020B0604020202020204" pitchFamily="34" charset="0"/>
              </a:rPr>
              <a:t>억원 </a:t>
            </a:r>
            <a:r>
              <a:rPr lang="ko-KR" altLang="en-US" sz="900" dirty="0">
                <a:solidFill>
                  <a:srgbClr val="000000"/>
                </a:solidFill>
                <a:latin typeface="Batang" panose="02030600000101010101" pitchFamily="18" charset="-127"/>
                <a:ea typeface="Batang" panose="02030600000101010101" pitchFamily="18" charset="-127"/>
                <a:cs typeface="Arial" panose="020B0604020202020204" pitchFamily="34" charset="0"/>
              </a:rPr>
              <a:t>▶ </a:t>
            </a:r>
            <a:r>
              <a:rPr lang="en-US" altLang="ko-KR" sz="900" dirty="0">
                <a:solidFill>
                  <a:srgbClr val="000000"/>
                </a:solidFill>
                <a:latin typeface="Arial" panose="020B0604020202020204" pitchFamily="34" charset="0"/>
                <a:cs typeface="Arial" panose="020B0604020202020204" pitchFamily="34" charset="0"/>
              </a:rPr>
              <a:t>FY20 </a:t>
            </a:r>
            <a:r>
              <a:rPr lang="ko-KR" altLang="en-US" sz="900" dirty="0">
                <a:solidFill>
                  <a:srgbClr val="000000"/>
                </a:solidFill>
                <a:latin typeface="Arial" panose="020B0604020202020204" pitchFamily="34" charset="0"/>
                <a:cs typeface="Arial" panose="020B0604020202020204" pitchFamily="34" charset="0"/>
              </a:rPr>
              <a:t>약 </a:t>
            </a:r>
            <a:r>
              <a:rPr lang="en-US" altLang="ko-KR" sz="900" dirty="0">
                <a:solidFill>
                  <a:srgbClr val="000000"/>
                </a:solidFill>
                <a:latin typeface="Arial" panose="020B0604020202020204" pitchFamily="34" charset="0"/>
                <a:cs typeface="Arial" panose="020B0604020202020204" pitchFamily="34" charset="0"/>
              </a:rPr>
              <a:t>6.4</a:t>
            </a:r>
            <a:r>
              <a:rPr lang="ko-KR" altLang="en-US" sz="900" dirty="0">
                <a:solidFill>
                  <a:srgbClr val="000000"/>
                </a:solidFill>
                <a:latin typeface="Arial" panose="020B0604020202020204" pitchFamily="34" charset="0"/>
                <a:cs typeface="Arial" panose="020B0604020202020204" pitchFamily="34" charset="0"/>
              </a:rPr>
              <a:t>억원</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하여 </a:t>
            </a:r>
            <a:r>
              <a:rPr lang="en-US" altLang="ko-KR" sz="900" dirty="0">
                <a:solidFill>
                  <a:srgbClr val="000000"/>
                </a:solidFill>
                <a:latin typeface="Arial" panose="020B0604020202020204" pitchFamily="34" charset="0"/>
                <a:cs typeface="Arial" panose="020B0604020202020204" pitchFamily="34" charset="0"/>
              </a:rPr>
              <a:t>2020</a:t>
            </a:r>
            <a:r>
              <a:rPr lang="ko-KR" altLang="en-US" sz="900" dirty="0">
                <a:solidFill>
                  <a:srgbClr val="000000"/>
                </a:solidFill>
                <a:latin typeface="Arial" panose="020B0604020202020204" pitchFamily="34" charset="0"/>
                <a:cs typeface="Arial" panose="020B0604020202020204" pitchFamily="34" charset="0"/>
              </a:rPr>
              <a:t>년의 매출 성장을 견인하였음</a:t>
            </a:r>
            <a:endPar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4935538" algn="l"/>
              </a:tabLst>
              <a:defRPr/>
            </a:pP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2021</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년은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FEE</a:t>
            </a:r>
            <a:r>
              <a:rPr lang="ko-KR" altLang="en-US" sz="900" dirty="0">
                <a:solidFill>
                  <a:srgbClr val="000000"/>
                </a:solidFill>
                <a:latin typeface="Arial" panose="020B0604020202020204" pitchFamily="34" charset="0"/>
                <a:cs typeface="Arial" panose="020B0604020202020204" pitchFamily="34" charset="0"/>
              </a:rPr>
              <a:t> 부문을 제외한 모든 부문에서 매출이 증가</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약 </a:t>
            </a:r>
            <a:r>
              <a:rPr lang="en-US" altLang="ko-KR" sz="900" dirty="0">
                <a:solidFill>
                  <a:srgbClr val="000000"/>
                </a:solidFill>
                <a:latin typeface="Arial" panose="020B0604020202020204" pitchFamily="34" charset="0"/>
                <a:cs typeface="Arial" panose="020B0604020202020204" pitchFamily="34" charset="0"/>
              </a:rPr>
              <a:t>158</a:t>
            </a:r>
            <a:r>
              <a:rPr lang="ko-KR" altLang="en-US" sz="900" dirty="0">
                <a:solidFill>
                  <a:srgbClr val="000000"/>
                </a:solidFill>
                <a:latin typeface="Arial" panose="020B0604020202020204" pitchFamily="34" charset="0"/>
                <a:cs typeface="Arial" panose="020B0604020202020204" pitchFamily="34" charset="0"/>
              </a:rPr>
              <a:t>억원의 매출이 발생하였으며</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이는 전년도 수임 대형 광고건의 지속적인 매출 발생 및 </a:t>
            </a:r>
            <a:r>
              <a:rPr lang="en-US" altLang="ko-KR" sz="900" dirty="0">
                <a:solidFill>
                  <a:srgbClr val="000000"/>
                </a:solidFill>
                <a:latin typeface="Arial" panose="020B0604020202020204" pitchFamily="34" charset="0"/>
                <a:cs typeface="Arial" panose="020B0604020202020204" pitchFamily="34" charset="0"/>
              </a:rPr>
              <a:t>SK</a:t>
            </a:r>
            <a:r>
              <a:rPr lang="ko-KR" altLang="en-US" sz="900" dirty="0">
                <a:solidFill>
                  <a:srgbClr val="000000"/>
                </a:solidFill>
                <a:latin typeface="Arial" panose="020B0604020202020204" pitchFamily="34" charset="0"/>
                <a:cs typeface="Arial" panose="020B0604020202020204" pitchFamily="34" charset="0"/>
              </a:rPr>
              <a:t>매직</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err="1">
                <a:solidFill>
                  <a:srgbClr val="000000"/>
                </a:solidFill>
                <a:latin typeface="Arial" panose="020B0604020202020204" pitchFamily="34" charset="0"/>
                <a:cs typeface="Arial" panose="020B0604020202020204" pitchFamily="34" charset="0"/>
              </a:rPr>
              <a:t>발란</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처음처럼</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호반건설 등 신규 수임 대형 광고건의 매출 발생에 기인함</a:t>
            </a:r>
            <a:endPar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1" name="Title 1">
            <a:extLst>
              <a:ext uri="{FF2B5EF4-FFF2-40B4-BE49-F238E27FC236}">
                <a16:creationId xmlns:a16="http://schemas.microsoft.com/office/drawing/2014/main" id="{1E0F2AF2-A1C5-4AB1-BAE5-20E44470B754}"/>
              </a:ext>
            </a:extLst>
          </p:cNvPr>
          <p:cNvSpPr txBox="1">
            <a:spLocks/>
          </p:cNvSpPr>
          <p:nvPr/>
        </p:nvSpPr>
        <p:spPr>
          <a:xfrm>
            <a:off x="495464" y="1051517"/>
            <a:ext cx="8809336" cy="435876"/>
          </a:xfrm>
          <a:prstGeom prst="rect">
            <a:avLst/>
          </a:prstGeom>
        </p:spPr>
        <p:txBody>
          <a:bodyPr vert="horz" lIns="0" tIns="0" rIns="0" bIns="0" rtlCol="0" anchor="t" anchorCtr="0">
            <a:noAutofit/>
          </a:bodyPr>
          <a:lstStyle>
            <a:lvl1pPr algn="l" defTabSz="914400" rtl="0" eaLnBrk="1" latinLnBrk="1" hangingPunct="1">
              <a:lnSpc>
                <a:spcPct val="70000"/>
              </a:lnSpc>
              <a:spcBef>
                <a:spcPct val="0"/>
              </a:spcBef>
              <a:buNone/>
              <a:defRPr sz="3800" kern="1200">
                <a:solidFill>
                  <a:srgbClr val="00338D"/>
                </a:solidFill>
                <a:latin typeface="+mj-lt"/>
                <a:ea typeface="+mj-ea"/>
                <a:cs typeface="+mj-cs"/>
              </a:defRPr>
            </a:lvl1pPr>
          </a:lstStyle>
          <a:p>
            <a:pPr marL="0" lvl="4" algn="just"/>
            <a:r>
              <a:rPr lang="ko-KR" altLang="en-US" sz="1000" b="1" dirty="0">
                <a:solidFill>
                  <a:srgbClr val="002997"/>
                </a:solidFill>
                <a:latin typeface="Arial" panose="020B0604020202020204" pitchFamily="34" charset="0"/>
                <a:ea typeface="+mj-ea"/>
                <a:cs typeface="Arial" panose="020B0604020202020204" pitchFamily="34" charset="0"/>
              </a:rPr>
              <a:t>회사의 매출은 </a:t>
            </a:r>
            <a:r>
              <a:rPr lang="en-US" altLang="ko-KR" sz="1000" b="1" dirty="0">
                <a:solidFill>
                  <a:srgbClr val="002997"/>
                </a:solidFill>
                <a:latin typeface="Arial" panose="020B0604020202020204" pitchFamily="34" charset="0"/>
                <a:ea typeface="+mj-ea"/>
                <a:cs typeface="Arial" panose="020B0604020202020204" pitchFamily="34" charset="0"/>
              </a:rPr>
              <a:t>2017</a:t>
            </a:r>
            <a:r>
              <a:rPr lang="ko-KR" altLang="en-US" sz="1000" b="1" dirty="0">
                <a:solidFill>
                  <a:srgbClr val="002997"/>
                </a:solidFill>
                <a:latin typeface="Arial" panose="020B0604020202020204" pitchFamily="34" charset="0"/>
                <a:ea typeface="+mj-ea"/>
                <a:cs typeface="Arial" panose="020B0604020202020204" pitchFamily="34" charset="0"/>
              </a:rPr>
              <a:t>년 약 </a:t>
            </a:r>
            <a:r>
              <a:rPr lang="en-US" altLang="ko-KR" sz="1000" b="1" dirty="0">
                <a:solidFill>
                  <a:srgbClr val="002997"/>
                </a:solidFill>
                <a:latin typeface="Arial" panose="020B0604020202020204" pitchFamily="34" charset="0"/>
                <a:ea typeface="+mj-ea"/>
                <a:cs typeface="Arial" panose="020B0604020202020204" pitchFamily="34" charset="0"/>
              </a:rPr>
              <a:t>46.6</a:t>
            </a:r>
            <a:r>
              <a:rPr lang="ko-KR" altLang="en-US" sz="1000" b="1" dirty="0">
                <a:solidFill>
                  <a:srgbClr val="002997"/>
                </a:solidFill>
                <a:latin typeface="Arial" panose="020B0604020202020204" pitchFamily="34" charset="0"/>
                <a:ea typeface="+mj-ea"/>
                <a:cs typeface="Arial" panose="020B0604020202020204" pitchFamily="34" charset="0"/>
              </a:rPr>
              <a:t>억에서 </a:t>
            </a:r>
            <a:r>
              <a:rPr lang="en-US" altLang="ko-KR" sz="1000" b="1" dirty="0">
                <a:solidFill>
                  <a:srgbClr val="002997"/>
                </a:solidFill>
                <a:latin typeface="Arial" panose="020B0604020202020204" pitchFamily="34" charset="0"/>
                <a:ea typeface="+mj-ea"/>
                <a:cs typeface="Arial" panose="020B0604020202020204" pitchFamily="34" charset="0"/>
              </a:rPr>
              <a:t>2021</a:t>
            </a:r>
            <a:r>
              <a:rPr lang="ko-KR" altLang="en-US" sz="1000" b="1" dirty="0">
                <a:solidFill>
                  <a:srgbClr val="002997"/>
                </a:solidFill>
                <a:latin typeface="Arial" panose="020B0604020202020204" pitchFamily="34" charset="0"/>
                <a:ea typeface="+mj-ea"/>
                <a:cs typeface="Arial" panose="020B0604020202020204" pitchFamily="34" charset="0"/>
              </a:rPr>
              <a:t>년 약 </a:t>
            </a:r>
            <a:r>
              <a:rPr lang="en-US" altLang="ko-KR" sz="1000" b="1" dirty="0">
                <a:solidFill>
                  <a:srgbClr val="002997"/>
                </a:solidFill>
                <a:latin typeface="Arial" panose="020B0604020202020204" pitchFamily="34" charset="0"/>
                <a:ea typeface="+mj-ea"/>
                <a:cs typeface="Arial" panose="020B0604020202020204" pitchFamily="34" charset="0"/>
              </a:rPr>
              <a:t>157.7</a:t>
            </a:r>
            <a:r>
              <a:rPr lang="ko-KR" altLang="en-US" sz="1000" b="1" dirty="0">
                <a:solidFill>
                  <a:srgbClr val="002997"/>
                </a:solidFill>
                <a:latin typeface="Arial" panose="020B0604020202020204" pitchFamily="34" charset="0"/>
                <a:ea typeface="+mj-ea"/>
                <a:cs typeface="Arial" panose="020B0604020202020204" pitchFamily="34" charset="0"/>
              </a:rPr>
              <a:t>억으로 약 </a:t>
            </a:r>
            <a:r>
              <a:rPr lang="en-US" altLang="ko-KR" sz="1000" b="1" dirty="0">
                <a:solidFill>
                  <a:srgbClr val="002997"/>
                </a:solidFill>
                <a:latin typeface="Arial" panose="020B0604020202020204" pitchFamily="34" charset="0"/>
                <a:ea typeface="+mj-ea"/>
                <a:cs typeface="Arial" panose="020B0604020202020204" pitchFamily="34" charset="0"/>
              </a:rPr>
              <a:t>111</a:t>
            </a:r>
            <a:r>
              <a:rPr lang="ko-KR" altLang="en-US" sz="1000" b="1" dirty="0">
                <a:solidFill>
                  <a:srgbClr val="002997"/>
                </a:solidFill>
                <a:latin typeface="Arial" panose="020B0604020202020204" pitchFamily="34" charset="0"/>
                <a:ea typeface="+mj-ea"/>
                <a:cs typeface="Arial" panose="020B0604020202020204" pitchFamily="34" charset="0"/>
              </a:rPr>
              <a:t>억원 증가</a:t>
            </a:r>
            <a:r>
              <a:rPr lang="en-US" altLang="ko-KR" sz="1000" b="1" dirty="0">
                <a:solidFill>
                  <a:srgbClr val="002997"/>
                </a:solidFill>
                <a:latin typeface="Arial" panose="020B0604020202020204" pitchFamily="34" charset="0"/>
                <a:ea typeface="+mj-ea"/>
                <a:cs typeface="Arial" panose="020B0604020202020204" pitchFamily="34" charset="0"/>
              </a:rPr>
              <a:t>(CAGR 35.6%)</a:t>
            </a:r>
            <a:r>
              <a:rPr lang="ko-KR" altLang="en-US" sz="1000" b="1" dirty="0">
                <a:solidFill>
                  <a:srgbClr val="002997"/>
                </a:solidFill>
                <a:latin typeface="Arial" panose="020B0604020202020204" pitchFamily="34" charset="0"/>
                <a:ea typeface="+mj-ea"/>
                <a:cs typeface="Arial" panose="020B0604020202020204" pitchFamily="34" charset="0"/>
              </a:rPr>
              <a:t>하였으며</a:t>
            </a:r>
            <a:r>
              <a:rPr lang="en-US" altLang="ko-KR" sz="1000" b="1" dirty="0">
                <a:solidFill>
                  <a:srgbClr val="002997"/>
                </a:solidFill>
                <a:latin typeface="Arial" panose="020B0604020202020204" pitchFamily="34" charset="0"/>
                <a:ea typeface="+mj-ea"/>
                <a:cs typeface="Arial" panose="020B0604020202020204" pitchFamily="34" charset="0"/>
              </a:rPr>
              <a:t>,</a:t>
            </a:r>
            <a:r>
              <a:rPr lang="ko-KR" altLang="en-US" sz="1000" b="1" dirty="0">
                <a:solidFill>
                  <a:srgbClr val="002997"/>
                </a:solidFill>
                <a:latin typeface="Arial" panose="020B0604020202020204" pitchFamily="34" charset="0"/>
                <a:ea typeface="+mj-ea"/>
                <a:cs typeface="Arial" panose="020B0604020202020204" pitchFamily="34" charset="0"/>
              </a:rPr>
              <a:t> 이러한 회사의 매출 증가는 매체대행 용역 </a:t>
            </a:r>
            <a:r>
              <a:rPr lang="en-US" altLang="ko-KR" sz="1000" b="1" dirty="0">
                <a:solidFill>
                  <a:srgbClr val="002997"/>
                </a:solidFill>
                <a:latin typeface="Arial" panose="020B0604020202020204" pitchFamily="34" charset="0"/>
                <a:ea typeface="+mj-ea"/>
                <a:cs typeface="Arial" panose="020B0604020202020204" pitchFamily="34" charset="0"/>
              </a:rPr>
              <a:t>(ATL, DGT)</a:t>
            </a:r>
            <a:r>
              <a:rPr lang="ko-KR" altLang="en-US" sz="1000" b="1" dirty="0">
                <a:solidFill>
                  <a:srgbClr val="002997"/>
                </a:solidFill>
                <a:latin typeface="Arial" panose="020B0604020202020204" pitchFamily="34" charset="0"/>
                <a:ea typeface="+mj-ea"/>
                <a:cs typeface="Arial" panose="020B0604020202020204" pitchFamily="34" charset="0"/>
              </a:rPr>
              <a:t> 으로의 사업 부문 다각화</a:t>
            </a:r>
            <a:r>
              <a:rPr lang="en-US" altLang="ko-KR" sz="1000" b="1" dirty="0">
                <a:solidFill>
                  <a:srgbClr val="002997"/>
                </a:solidFill>
                <a:latin typeface="Arial" panose="020B0604020202020204" pitchFamily="34" charset="0"/>
                <a:ea typeface="+mj-ea"/>
                <a:cs typeface="Arial" panose="020B0604020202020204" pitchFamily="34" charset="0"/>
              </a:rPr>
              <a:t>, </a:t>
            </a:r>
            <a:r>
              <a:rPr lang="ko-KR" altLang="en-US" sz="1000" b="1" dirty="0">
                <a:solidFill>
                  <a:srgbClr val="002997"/>
                </a:solidFill>
                <a:latin typeface="Arial" panose="020B0604020202020204" pitchFamily="34" charset="0"/>
                <a:ea typeface="+mj-ea"/>
                <a:cs typeface="Arial" panose="020B0604020202020204" pitchFamily="34" charset="0"/>
              </a:rPr>
              <a:t>대형 </a:t>
            </a:r>
            <a:r>
              <a:rPr lang="ko-KR" altLang="en-US" sz="1000" b="1" dirty="0" err="1">
                <a:solidFill>
                  <a:srgbClr val="002997"/>
                </a:solidFill>
                <a:latin typeface="Arial" panose="020B0604020202020204" pitchFamily="34" charset="0"/>
                <a:ea typeface="+mj-ea"/>
                <a:cs typeface="Arial" panose="020B0604020202020204" pitchFamily="34" charset="0"/>
              </a:rPr>
              <a:t>광고건</a:t>
            </a:r>
            <a:r>
              <a:rPr lang="ko-KR" altLang="en-US" sz="1000" b="1" dirty="0">
                <a:solidFill>
                  <a:srgbClr val="002997"/>
                </a:solidFill>
                <a:latin typeface="Arial" panose="020B0604020202020204" pitchFamily="34" charset="0"/>
                <a:ea typeface="+mj-ea"/>
                <a:cs typeface="Arial" panose="020B0604020202020204" pitchFamily="34" charset="0"/>
              </a:rPr>
              <a:t> 수임에 따른 전 부문 광고주당 매출 증가에 기인함     </a:t>
            </a:r>
            <a:r>
              <a:rPr lang="en-US" altLang="ko-KR" sz="1000" b="1" dirty="0">
                <a:solidFill>
                  <a:srgbClr val="002997"/>
                </a:solidFill>
                <a:latin typeface="Arial" panose="020B0604020202020204" pitchFamily="34" charset="0"/>
                <a:ea typeface="+mj-ea"/>
                <a:cs typeface="Arial" panose="020B0604020202020204" pitchFamily="34" charset="0"/>
              </a:rPr>
              <a:t> </a:t>
            </a:r>
            <a:r>
              <a:rPr lang="ko-KR" altLang="en-US" sz="1000" b="1" dirty="0">
                <a:solidFill>
                  <a:srgbClr val="002997"/>
                </a:solidFill>
                <a:latin typeface="Arial" panose="020B0604020202020204" pitchFamily="34" charset="0"/>
                <a:ea typeface="+mj-ea"/>
                <a:cs typeface="Arial" panose="020B0604020202020204" pitchFamily="34" charset="0"/>
              </a:rPr>
              <a:t>  </a:t>
            </a:r>
            <a:endParaRPr lang="en-US" altLang="ko-KR" sz="1000" b="1" dirty="0">
              <a:solidFill>
                <a:srgbClr val="002997"/>
              </a:solidFill>
              <a:latin typeface="Arial" panose="020B0604020202020204" pitchFamily="34" charset="0"/>
              <a:ea typeface="+mj-ea"/>
              <a:cs typeface="Arial" panose="020B0604020202020204" pitchFamily="34" charset="0"/>
            </a:endParaRPr>
          </a:p>
        </p:txBody>
      </p:sp>
      <p:sp>
        <p:nvSpPr>
          <p:cNvPr id="11" name="TextBox 10">
            <a:extLst>
              <a:ext uri="{FF2B5EF4-FFF2-40B4-BE49-F238E27FC236}">
                <a16:creationId xmlns:a16="http://schemas.microsoft.com/office/drawing/2014/main" id="{5444C4C1-2BFD-4271-BE6E-B005CAE7A4BE}"/>
              </a:ext>
            </a:extLst>
          </p:cNvPr>
          <p:cNvSpPr txBox="1"/>
          <p:nvPr/>
        </p:nvSpPr>
        <p:spPr>
          <a:xfrm>
            <a:off x="601197" y="1552155"/>
            <a:ext cx="4431841" cy="138499"/>
          </a:xfrm>
          <a:prstGeom prst="rect">
            <a:avLst/>
          </a:prstGeom>
          <a:noFill/>
        </p:spPr>
        <p:txBody>
          <a:bodyPr wrap="square" lIns="0" tIns="0" rIns="0" bIns="0">
            <a:spAutoFit/>
          </a:bodyPr>
          <a:lstStyle/>
          <a:p>
            <a:pPr marL="108000" marR="0" lvl="2" algn="l" defTabSz="914400" rtl="0" eaLnBrk="1" fontAlgn="auto" latinLnBrk="1" hangingPunct="1">
              <a:lnSpc>
                <a:spcPct val="100000"/>
              </a:lnSpc>
              <a:spcBef>
                <a:spcPts val="600"/>
              </a:spcBef>
              <a:spcAft>
                <a:spcPts val="0"/>
              </a:spcAft>
              <a:buClr>
                <a:srgbClr val="00338D"/>
              </a:buClr>
              <a:buSzTx/>
              <a:tabLst/>
              <a:defRPr/>
            </a:pPr>
            <a:r>
              <a:rPr lang="en-US" altLang="ko-KR" sz="900" b="1" dirty="0">
                <a:solidFill>
                  <a:srgbClr val="000000"/>
                </a:solidFill>
                <a:latin typeface="Arial" panose="020B0604020202020204" pitchFamily="34" charset="0"/>
                <a:ea typeface="맑은 고딕"/>
                <a:cs typeface="Arial" panose="020B0604020202020204" pitchFamily="34" charset="0"/>
              </a:rPr>
              <a:t>&lt;Historical Revenue Movement (Adjusted Pro-forma</a:t>
            </a:r>
            <a:r>
              <a:rPr lang="en-US" altLang="ko-KR" sz="900" b="1" baseline="30000" dirty="0">
                <a:solidFill>
                  <a:srgbClr val="000000"/>
                </a:solidFill>
                <a:latin typeface="Arial" panose="020B0604020202020204" pitchFamily="34" charset="0"/>
                <a:ea typeface="맑은 고딕"/>
                <a:cs typeface="Arial" panose="020B0604020202020204" pitchFamily="34" charset="0"/>
              </a:rPr>
              <a:t>)1&gt;</a:t>
            </a:r>
          </a:p>
        </p:txBody>
      </p:sp>
      <p:sp>
        <p:nvSpPr>
          <p:cNvPr id="38" name="순서도: 연결자 37">
            <a:extLst>
              <a:ext uri="{FF2B5EF4-FFF2-40B4-BE49-F238E27FC236}">
                <a16:creationId xmlns:a16="http://schemas.microsoft.com/office/drawing/2014/main" id="{C8688847-B40B-43F4-8978-2998D938C55A}"/>
              </a:ext>
            </a:extLst>
          </p:cNvPr>
          <p:cNvSpPr/>
          <p:nvPr/>
        </p:nvSpPr>
        <p:spPr bwMode="auto">
          <a:xfrm>
            <a:off x="574367" y="4980045"/>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39" name="순서도: 연결자 38">
            <a:extLst>
              <a:ext uri="{FF2B5EF4-FFF2-40B4-BE49-F238E27FC236}">
                <a16:creationId xmlns:a16="http://schemas.microsoft.com/office/drawing/2014/main" id="{24986A5E-DD70-4EC3-877A-9F602AE43695}"/>
              </a:ext>
            </a:extLst>
          </p:cNvPr>
          <p:cNvSpPr/>
          <p:nvPr/>
        </p:nvSpPr>
        <p:spPr bwMode="auto">
          <a:xfrm>
            <a:off x="574367" y="5350730"/>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
        <p:nvSpPr>
          <p:cNvPr id="40" name="순서도: 연결자 39">
            <a:extLst>
              <a:ext uri="{FF2B5EF4-FFF2-40B4-BE49-F238E27FC236}">
                <a16:creationId xmlns:a16="http://schemas.microsoft.com/office/drawing/2014/main" id="{145C10CA-7624-4269-BA11-67559068B547}"/>
              </a:ext>
            </a:extLst>
          </p:cNvPr>
          <p:cNvSpPr/>
          <p:nvPr/>
        </p:nvSpPr>
        <p:spPr bwMode="auto">
          <a:xfrm>
            <a:off x="574367" y="5745487"/>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3</a:t>
            </a:r>
            <a:endParaRPr lang="ko-KR" altLang="en-US" sz="800" b="1" kern="0" dirty="0">
              <a:solidFill>
                <a:srgbClr val="FFFFFF"/>
              </a:solidFill>
              <a:cs typeface="Arial" panose="020B0604020202020204" pitchFamily="34" charset="0"/>
            </a:endParaRPr>
          </a:p>
        </p:txBody>
      </p:sp>
      <mc:AlternateContent xmlns:mc="http://schemas.openxmlformats.org/markup-compatibility/2006" xmlns:cx1="http://schemas.microsoft.com/office/drawing/2015/9/8/chartex">
        <mc:Choice Requires="cx1">
          <p:graphicFrame>
            <p:nvGraphicFramePr>
              <p:cNvPr id="22" name="차트 21">
                <a:extLst>
                  <a:ext uri="{FF2B5EF4-FFF2-40B4-BE49-F238E27FC236}">
                    <a16:creationId xmlns:a16="http://schemas.microsoft.com/office/drawing/2014/main" id="{392E81E6-140F-49FD-8369-F56EE8938109}"/>
                  </a:ext>
                </a:extLst>
              </p:cNvPr>
              <p:cNvGraphicFramePr/>
              <p:nvPr>
                <p:extLst>
                  <p:ext uri="{D42A27DB-BD31-4B8C-83A1-F6EECF244321}">
                    <p14:modId xmlns:p14="http://schemas.microsoft.com/office/powerpoint/2010/main" val="132665836"/>
                  </p:ext>
                </p:extLst>
              </p:nvPr>
            </p:nvGraphicFramePr>
            <p:xfrm>
              <a:off x="601200" y="1692000"/>
              <a:ext cx="8704800" cy="210059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22" name="차트 21">
                <a:extLst>
                  <a:ext uri="{FF2B5EF4-FFF2-40B4-BE49-F238E27FC236}">
                    <a16:creationId xmlns:a16="http://schemas.microsoft.com/office/drawing/2014/main" id="{392E81E6-140F-49FD-8369-F56EE8938109}"/>
                  </a:ext>
                </a:extLst>
              </p:cNvPr>
              <p:cNvPicPr>
                <a:picLocks noGrp="1" noRot="1" noChangeAspect="1" noMove="1" noResize="1" noEditPoints="1" noAdjustHandles="1" noChangeArrowheads="1" noChangeShapeType="1"/>
              </p:cNvPicPr>
              <p:nvPr/>
            </p:nvPicPr>
            <p:blipFill>
              <a:blip r:embed="rId4"/>
              <a:stretch>
                <a:fillRect/>
              </a:stretch>
            </p:blipFill>
            <p:spPr>
              <a:xfrm>
                <a:off x="601200" y="1692000"/>
                <a:ext cx="8704800" cy="2100598"/>
              </a:xfrm>
              <a:prstGeom prst="rect">
                <a:avLst/>
              </a:prstGeom>
            </p:spPr>
          </p:pic>
        </mc:Fallback>
      </mc:AlternateContent>
      <p:sp>
        <p:nvSpPr>
          <p:cNvPr id="24" name="TextBox 23">
            <a:extLst>
              <a:ext uri="{FF2B5EF4-FFF2-40B4-BE49-F238E27FC236}">
                <a16:creationId xmlns:a16="http://schemas.microsoft.com/office/drawing/2014/main" id="{C031399D-7717-4934-9FE8-EF2902EC1CA2}"/>
              </a:ext>
            </a:extLst>
          </p:cNvPr>
          <p:cNvSpPr txBox="1"/>
          <p:nvPr/>
        </p:nvSpPr>
        <p:spPr>
          <a:xfrm>
            <a:off x="4986868" y="1581825"/>
            <a:ext cx="4180985" cy="123111"/>
          </a:xfrm>
          <a:prstGeom prst="rect">
            <a:avLst/>
          </a:prstGeom>
          <a:noFill/>
        </p:spPr>
        <p:txBody>
          <a:bodyPr wrap="square" lIns="0" tIns="0" rIns="0" bIns="0">
            <a:spAutoFit/>
          </a:bodyPr>
          <a:lstStyle/>
          <a:p>
            <a:pPr algn="r"/>
            <a:r>
              <a:rPr lang="en-US" altLang="ko-KR" sz="800" dirty="0"/>
              <a:t>(</a:t>
            </a:r>
            <a:r>
              <a:rPr lang="ko-KR" altLang="en-US" sz="800" dirty="0"/>
              <a:t>단위 </a:t>
            </a:r>
            <a:r>
              <a:rPr lang="en-US" altLang="ko-KR" sz="800" dirty="0"/>
              <a:t>: KRW m)</a:t>
            </a:r>
            <a:endParaRPr lang="ko-KR" altLang="en-US" sz="800" dirty="0"/>
          </a:p>
        </p:txBody>
      </p:sp>
      <p:sp>
        <p:nvSpPr>
          <p:cNvPr id="13" name="TextBox 12">
            <a:extLst>
              <a:ext uri="{FF2B5EF4-FFF2-40B4-BE49-F238E27FC236}">
                <a16:creationId xmlns:a16="http://schemas.microsoft.com/office/drawing/2014/main" id="{73596F32-1662-43E1-AA80-0F5F9D2E42FA}"/>
              </a:ext>
            </a:extLst>
          </p:cNvPr>
          <p:cNvSpPr txBox="1"/>
          <p:nvPr/>
        </p:nvSpPr>
        <p:spPr>
          <a:xfrm>
            <a:off x="749711" y="3796432"/>
            <a:ext cx="8566653" cy="107722"/>
          </a:xfrm>
          <a:prstGeom prst="rect">
            <a:avLst/>
          </a:prstGeom>
          <a:noFill/>
        </p:spPr>
        <p:txBody>
          <a:bodyPr wrap="square" lIns="0" tIns="0" rIns="0" bIns="0">
            <a:spAutoFit/>
          </a:bodyPr>
          <a:lstStyle/>
          <a:p>
            <a:r>
              <a:rPr lang="en-US" altLang="ko-KR" sz="700" dirty="0">
                <a:solidFill>
                  <a:srgbClr val="000000"/>
                </a:solidFill>
                <a:latin typeface="Arial" panose="020B0604020202020204" pitchFamily="34" charset="0"/>
                <a:ea typeface="맑은 고딕"/>
                <a:cs typeface="Arial" panose="020B0604020202020204" pitchFamily="34" charset="0"/>
              </a:rPr>
              <a:t>Note 1: ATL, DGT </a:t>
            </a:r>
            <a:r>
              <a:rPr lang="ko-KR" altLang="en-US" sz="700" dirty="0">
                <a:solidFill>
                  <a:srgbClr val="000000"/>
                </a:solidFill>
                <a:latin typeface="Arial" panose="020B0604020202020204" pitchFamily="34" charset="0"/>
                <a:ea typeface="맑은 고딕"/>
                <a:cs typeface="Arial" panose="020B0604020202020204" pitchFamily="34" charset="0"/>
              </a:rPr>
              <a:t>매출에서 </a:t>
            </a:r>
            <a:r>
              <a:rPr lang="en-US" altLang="ko-KR" sz="700" dirty="0">
                <a:solidFill>
                  <a:srgbClr val="000000"/>
                </a:solidFill>
                <a:latin typeface="Arial" panose="020B0604020202020204" pitchFamily="34" charset="0"/>
                <a:ea typeface="맑은 고딕"/>
                <a:cs typeface="Arial" panose="020B0604020202020204" pitchFamily="34" charset="0"/>
              </a:rPr>
              <a:t>Pass-through </a:t>
            </a:r>
            <a:r>
              <a:rPr lang="ko-KR" altLang="en-US" sz="700" dirty="0">
                <a:latin typeface="Arial" panose="020B0604020202020204" pitchFamily="34" charset="0"/>
                <a:cs typeface="Arial" panose="020B0604020202020204" pitchFamily="34" charset="0"/>
              </a:rPr>
              <a:t>성격인 </a:t>
            </a:r>
            <a:r>
              <a:rPr lang="en-US" altLang="ko-KR" sz="700" dirty="0">
                <a:latin typeface="Arial" panose="020B0604020202020204" pitchFamily="34" charset="0"/>
                <a:cs typeface="Arial" panose="020B0604020202020204" pitchFamily="34" charset="0"/>
              </a:rPr>
              <a:t>“</a:t>
            </a:r>
            <a:r>
              <a:rPr lang="ko-KR" altLang="en-US" sz="700" dirty="0" err="1">
                <a:latin typeface="Arial" panose="020B0604020202020204" pitchFamily="34" charset="0"/>
                <a:cs typeface="Arial" panose="020B0604020202020204" pitchFamily="34" charset="0"/>
              </a:rPr>
              <a:t>매체비</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해당액을 제거한 매출액임 </a:t>
            </a:r>
            <a:r>
              <a:rPr lang="en-US" altLang="ko-KR" sz="700" dirty="0">
                <a:latin typeface="Arial" panose="020B0604020202020204" pitchFamily="34" charset="0"/>
                <a:cs typeface="Arial" panose="020B0604020202020204" pitchFamily="34" charset="0"/>
              </a:rPr>
              <a:t>(</a:t>
            </a:r>
            <a:r>
              <a:rPr lang="ko-KR" altLang="en-US" sz="700" dirty="0" err="1">
                <a:latin typeface="Arial" panose="020B0604020202020204" pitchFamily="34" charset="0"/>
                <a:cs typeface="Arial" panose="020B0604020202020204" pitchFamily="34" charset="0"/>
              </a:rPr>
              <a:t>순액기준</a:t>
            </a:r>
            <a:r>
              <a:rPr lang="ko-KR" altLang="en-US" sz="700" dirty="0">
                <a:latin typeface="Arial" panose="020B0604020202020204" pitchFamily="34" charset="0"/>
                <a:cs typeface="Arial" panose="020B0604020202020204" pitchFamily="34" charset="0"/>
              </a:rPr>
              <a:t> 매출액</a:t>
            </a:r>
            <a:r>
              <a:rPr lang="en-US" altLang="ko-KR" sz="700" dirty="0">
                <a:latin typeface="Arial" panose="020B0604020202020204" pitchFamily="34" charset="0"/>
                <a:cs typeface="Arial" panose="020B0604020202020204" pitchFamily="34" charset="0"/>
              </a:rPr>
              <a:t>)</a:t>
            </a:r>
          </a:p>
        </p:txBody>
      </p:sp>
      <p:graphicFrame>
        <p:nvGraphicFramePr>
          <p:cNvPr id="3" name="표 2">
            <a:extLst>
              <a:ext uri="{FF2B5EF4-FFF2-40B4-BE49-F238E27FC236}">
                <a16:creationId xmlns:a16="http://schemas.microsoft.com/office/drawing/2014/main" id="{CD9ABA20-02F3-4A35-916F-6355C2FD07BE}"/>
              </a:ext>
            </a:extLst>
          </p:cNvPr>
          <p:cNvGraphicFramePr>
            <a:graphicFrameLocks noGrp="1"/>
          </p:cNvGraphicFramePr>
          <p:nvPr>
            <p:extLst>
              <p:ext uri="{D42A27DB-BD31-4B8C-83A1-F6EECF244321}">
                <p14:modId xmlns:p14="http://schemas.microsoft.com/office/powerpoint/2010/main" val="2151839678"/>
              </p:ext>
            </p:extLst>
          </p:nvPr>
        </p:nvGraphicFramePr>
        <p:xfrm>
          <a:off x="745200" y="3939001"/>
          <a:ext cx="1620000" cy="856800"/>
        </p:xfrm>
        <a:graphic>
          <a:graphicData uri="http://schemas.openxmlformats.org/drawingml/2006/table">
            <a:tbl>
              <a:tblPr/>
              <a:tblGrid>
                <a:gridCol w="288000">
                  <a:extLst>
                    <a:ext uri="{9D8B030D-6E8A-4147-A177-3AD203B41FA5}">
                      <a16:colId xmlns:a16="http://schemas.microsoft.com/office/drawing/2014/main" val="1934960719"/>
                    </a:ext>
                  </a:extLst>
                </a:gridCol>
                <a:gridCol w="360000">
                  <a:extLst>
                    <a:ext uri="{9D8B030D-6E8A-4147-A177-3AD203B41FA5}">
                      <a16:colId xmlns:a16="http://schemas.microsoft.com/office/drawing/2014/main" val="268416244"/>
                    </a:ext>
                  </a:extLst>
                </a:gridCol>
                <a:gridCol w="576000">
                  <a:extLst>
                    <a:ext uri="{9D8B030D-6E8A-4147-A177-3AD203B41FA5}">
                      <a16:colId xmlns:a16="http://schemas.microsoft.com/office/drawing/2014/main" val="1020041882"/>
                    </a:ext>
                  </a:extLst>
                </a:gridCol>
                <a:gridCol w="396000">
                  <a:extLst>
                    <a:ext uri="{9D8B030D-6E8A-4147-A177-3AD203B41FA5}">
                      <a16:colId xmlns:a16="http://schemas.microsoft.com/office/drawing/2014/main" val="1325972974"/>
                    </a:ext>
                  </a:extLst>
                </a:gridCol>
              </a:tblGrid>
              <a:tr h="122400">
                <a:tc gridSpan="4">
                  <a:txBody>
                    <a:bodyPr/>
                    <a:lstStyle/>
                    <a:p>
                      <a:pPr algn="l" rtl="0" fontAlgn="ctr"/>
                      <a:r>
                        <a:rPr lang="en-US" sz="700" b="1" i="0" u="none" strike="noStrike" dirty="0">
                          <a:solidFill>
                            <a:srgbClr val="FFFFFF"/>
                          </a:solidFill>
                          <a:effectLst/>
                          <a:latin typeface="Arial" panose="020B0604020202020204" pitchFamily="34" charset="0"/>
                          <a:ea typeface="맑은 고딕" panose="020B0503020000020004" pitchFamily="50" charset="-127"/>
                        </a:rPr>
                        <a:t>  Revenue_FY17</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algn="l" rtl="0" fontAlgn="ctr"/>
                      <a:r>
                        <a:rPr lang="ko-KR" altLang="en-US" sz="700" b="1" i="0" u="none" strike="noStrike">
                          <a:solidFill>
                            <a:srgbClr val="FFFFFF"/>
                          </a:solidFill>
                          <a:effectLst/>
                          <a:latin typeface="Arial" panose="020B0604020202020204" pitchFamily="34" charset="0"/>
                          <a:ea typeface="맑은 고딕" panose="020B0503020000020004" pitchFamily="50"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algn="l" rtl="0" fontAlgn="ctr"/>
                      <a:r>
                        <a:rPr lang="ko-KR" altLang="en-US" sz="700" b="1" i="0" u="none" strike="noStrike">
                          <a:solidFill>
                            <a:srgbClr val="FFFFFF"/>
                          </a:solidFill>
                          <a:effectLst/>
                          <a:latin typeface="Arial" panose="020B0604020202020204" pitchFamily="34" charset="0"/>
                          <a:ea typeface="맑은 고딕" panose="020B0503020000020004" pitchFamily="50"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algn="l" rtl="0" fontAlgn="ctr"/>
                      <a:r>
                        <a:rPr lang="ko-KR" altLang="en-US" sz="700" b="1" i="0" u="none" strike="noStrike" dirty="0">
                          <a:solidFill>
                            <a:srgbClr val="FFFFFF"/>
                          </a:solidFill>
                          <a:effectLst/>
                          <a:latin typeface="Arial" panose="020B0604020202020204" pitchFamily="34" charset="0"/>
                          <a:ea typeface="맑은 고딕" panose="020B0503020000020004" pitchFamily="50" charset="-127"/>
                        </a:rPr>
                        <a:t>　</a:t>
                      </a:r>
                    </a:p>
                  </a:txBody>
                  <a:tcPr marL="9525" marR="9525"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491859221"/>
                  </a:ext>
                </a:extLst>
              </a:tr>
              <a:tr h="122400">
                <a:tc>
                  <a:txBody>
                    <a:bodyPr/>
                    <a:lstStyle/>
                    <a:p>
                      <a:pPr algn="l" rtl="0"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구분</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ctr" rtl="0"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광고주</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ctr" rtl="0"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단가</a:t>
                      </a: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광고주</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ctr" rtl="0"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매출액</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138671153"/>
                  </a:ext>
                </a:extLst>
              </a:tr>
              <a:tr h="122400">
                <a:tc>
                  <a:txBody>
                    <a:bodyPr/>
                    <a:lstStyle/>
                    <a:p>
                      <a:pPr algn="l" rtl="0" fontAlgn="ctr"/>
                      <a:r>
                        <a:rPr lang="en-US" sz="700" b="0" i="0" u="none" strike="noStrike">
                          <a:solidFill>
                            <a:srgbClr val="000000"/>
                          </a:solidFill>
                          <a:effectLst/>
                          <a:latin typeface="Arial" panose="020B0604020202020204" pitchFamily="34" charset="0"/>
                          <a:ea typeface="맑은 고딕" panose="020B0503020000020004" pitchFamily="50" charset="-127"/>
                        </a:rPr>
                        <a:t>CRE</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13</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307</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3,987</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403303018"/>
                  </a:ext>
                </a:extLst>
              </a:tr>
              <a:tr h="122400">
                <a:tc>
                  <a:txBody>
                    <a:bodyPr/>
                    <a:lstStyle/>
                    <a:p>
                      <a:pPr algn="l" rtl="0" fontAlgn="ctr"/>
                      <a:r>
                        <a:rPr lang="en-US" sz="700" b="0" i="0" u="none" strike="noStrike">
                          <a:solidFill>
                            <a:srgbClr val="000000"/>
                          </a:solidFill>
                          <a:effectLst/>
                          <a:latin typeface="Arial" panose="020B0604020202020204" pitchFamily="34" charset="0"/>
                          <a:ea typeface="맑은 고딕" panose="020B0503020000020004" pitchFamily="50" charset="-127"/>
                        </a:rPr>
                        <a:t>ATL</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5</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48</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r" rtl="0"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242</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769379609"/>
                  </a:ext>
                </a:extLst>
              </a:tr>
              <a:tr h="122400">
                <a:tc>
                  <a:txBody>
                    <a:bodyPr/>
                    <a:lstStyle/>
                    <a:p>
                      <a:pPr algn="l" rtl="0" fontAlgn="ctr"/>
                      <a:r>
                        <a:rPr lang="en-US" sz="700" b="0" i="0" u="none" strike="noStrike">
                          <a:solidFill>
                            <a:srgbClr val="000000"/>
                          </a:solidFill>
                          <a:effectLst/>
                          <a:latin typeface="Arial" panose="020B0604020202020204" pitchFamily="34" charset="0"/>
                          <a:ea typeface="맑은 고딕" panose="020B0503020000020004" pitchFamily="50" charset="-127"/>
                        </a:rPr>
                        <a:t>DGT</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3</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r" rtl="0"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5</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r" rtl="0"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15</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478080889"/>
                  </a:ext>
                </a:extLst>
              </a:tr>
              <a:tr h="122400">
                <a:tc>
                  <a:txBody>
                    <a:bodyPr/>
                    <a:lstStyle/>
                    <a:p>
                      <a:pPr algn="l" rtl="0" fontAlgn="ctr"/>
                      <a:r>
                        <a:rPr lang="en-US" sz="700" b="0" i="0" u="none" strike="noStrike">
                          <a:solidFill>
                            <a:srgbClr val="000000"/>
                          </a:solidFill>
                          <a:effectLst/>
                          <a:latin typeface="Arial" panose="020B0604020202020204" pitchFamily="34" charset="0"/>
                          <a:ea typeface="맑은 고딕" panose="020B0503020000020004" pitchFamily="50" charset="-127"/>
                        </a:rPr>
                        <a:t>FEE</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25400" cap="flat" cmpd="dbl" algn="ctr">
                      <a:solidFill>
                        <a:srgbClr val="00338D"/>
                      </a:solidFill>
                      <a:prstDash val="solid"/>
                      <a:round/>
                      <a:headEnd type="none" w="med" len="med"/>
                      <a:tailEnd type="none" w="med" len="med"/>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3</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25400" cap="flat" cmpd="dbl" algn="ctr">
                      <a:solidFill>
                        <a:srgbClr val="00338D"/>
                      </a:solidFill>
                      <a:prstDash val="solid"/>
                      <a:round/>
                      <a:headEnd type="none" w="med" len="med"/>
                      <a:tailEnd type="none" w="med" len="med"/>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137</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w="25400" cap="flat" cmpd="dbl" algn="ctr">
                      <a:solidFill>
                        <a:srgbClr val="00338D"/>
                      </a:solidFill>
                      <a:prstDash val="solid"/>
                      <a:round/>
                      <a:headEnd type="none" w="med" len="med"/>
                      <a:tailEnd type="none" w="med" len="med"/>
                    </a:lnB>
                  </a:tcPr>
                </a:tc>
                <a:tc>
                  <a:txBody>
                    <a:bodyPr/>
                    <a:lstStyle/>
                    <a:p>
                      <a:pPr algn="r" rtl="0"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412</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a:noFill/>
                    </a:lnT>
                    <a:lnB w="25400" cap="flat" cmpd="dbl" algn="ctr">
                      <a:solidFill>
                        <a:srgbClr val="00338D"/>
                      </a:solidFill>
                      <a:prstDash val="solid"/>
                      <a:round/>
                      <a:headEnd type="none" w="med" len="med"/>
                      <a:tailEnd type="none" w="med" len="med"/>
                    </a:lnB>
                  </a:tcPr>
                </a:tc>
                <a:extLst>
                  <a:ext uri="{0D108BD9-81ED-4DB2-BD59-A6C34878D82A}">
                    <a16:rowId xmlns:a16="http://schemas.microsoft.com/office/drawing/2014/main" val="3093311259"/>
                  </a:ext>
                </a:extLst>
              </a:tr>
              <a:tr h="122400">
                <a:tc>
                  <a:txBody>
                    <a:bodyPr/>
                    <a:lstStyle/>
                    <a:p>
                      <a:pPr algn="l" rtl="0" fontAlgn="ctr"/>
                      <a:r>
                        <a:rPr lang="en-US" sz="700" b="1" i="0" u="none" strike="noStrike" dirty="0">
                          <a:solidFill>
                            <a:srgbClr val="000000"/>
                          </a:solidFill>
                          <a:effectLst/>
                          <a:latin typeface="Arial" panose="020B0604020202020204" pitchFamily="34" charset="0"/>
                          <a:ea typeface="맑은 고딕" panose="020B0503020000020004" pitchFamily="50" charset="-127"/>
                        </a:rPr>
                        <a:t>Total</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25400" cap="flat" cmpd="dbl"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700" b="1" i="0" u="none" strike="noStrike" dirty="0">
                          <a:solidFill>
                            <a:srgbClr val="000000"/>
                          </a:solidFill>
                          <a:effectLst/>
                          <a:latin typeface="Arial" panose="020B0604020202020204" pitchFamily="34" charset="0"/>
                          <a:ea typeface="맑은 고딕" panose="020B0503020000020004" pitchFamily="50" charset="-127"/>
                        </a:rPr>
                        <a:t>14</a:t>
                      </a:r>
                      <a:r>
                        <a:rPr lang="en-US" altLang="ko-KR" sz="700" b="1" i="0" u="none" strike="noStrike" baseline="30000" dirty="0">
                          <a:solidFill>
                            <a:srgbClr val="000000"/>
                          </a:solidFill>
                          <a:effectLst/>
                          <a:latin typeface="Arial" panose="020B0604020202020204" pitchFamily="34" charset="0"/>
                          <a:ea typeface="맑은 고딕" panose="020B0503020000020004" pitchFamily="50" charset="-127"/>
                        </a:rPr>
                        <a:t>2</a:t>
                      </a:r>
                      <a:endParaRPr lang="en-US" altLang="ko-KR" sz="7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w="25400" cap="flat" cmpd="dbl"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700" b="1" i="0" u="none" strike="noStrike" dirty="0">
                          <a:solidFill>
                            <a:srgbClr val="000000"/>
                          </a:solidFill>
                          <a:effectLst/>
                          <a:latin typeface="Arial" panose="020B0604020202020204" pitchFamily="34" charset="0"/>
                          <a:ea typeface="맑은 고딕" panose="020B0503020000020004" pitchFamily="50" charset="-127"/>
                        </a:rPr>
                        <a:t>333</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25400" cap="flat" cmpd="dbl"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700" b="1" i="0" u="none" strike="noStrike" dirty="0">
                          <a:solidFill>
                            <a:srgbClr val="000000"/>
                          </a:solidFill>
                          <a:effectLst/>
                          <a:latin typeface="Arial" panose="020B0604020202020204" pitchFamily="34" charset="0"/>
                          <a:ea typeface="맑은 고딕" panose="020B0503020000020004" pitchFamily="50" charset="-127"/>
                        </a:rPr>
                        <a:t>4,657</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w="25400" cap="flat" cmpd="dbl"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234731273"/>
                  </a:ext>
                </a:extLst>
              </a:tr>
            </a:tbl>
          </a:graphicData>
        </a:graphic>
      </p:graphicFrame>
      <p:graphicFrame>
        <p:nvGraphicFramePr>
          <p:cNvPr id="23" name="표 22">
            <a:extLst>
              <a:ext uri="{FF2B5EF4-FFF2-40B4-BE49-F238E27FC236}">
                <a16:creationId xmlns:a16="http://schemas.microsoft.com/office/drawing/2014/main" id="{8C6E2555-9D00-4DF4-89E0-3C85432F8754}"/>
              </a:ext>
            </a:extLst>
          </p:cNvPr>
          <p:cNvGraphicFramePr>
            <a:graphicFrameLocks noGrp="1"/>
          </p:cNvGraphicFramePr>
          <p:nvPr>
            <p:extLst>
              <p:ext uri="{D42A27DB-BD31-4B8C-83A1-F6EECF244321}">
                <p14:modId xmlns:p14="http://schemas.microsoft.com/office/powerpoint/2010/main" val="276818071"/>
              </p:ext>
            </p:extLst>
          </p:nvPr>
        </p:nvGraphicFramePr>
        <p:xfrm>
          <a:off x="2559255" y="3939001"/>
          <a:ext cx="1620000" cy="856800"/>
        </p:xfrm>
        <a:graphic>
          <a:graphicData uri="http://schemas.openxmlformats.org/drawingml/2006/table">
            <a:tbl>
              <a:tblPr/>
              <a:tblGrid>
                <a:gridCol w="288000">
                  <a:extLst>
                    <a:ext uri="{9D8B030D-6E8A-4147-A177-3AD203B41FA5}">
                      <a16:colId xmlns:a16="http://schemas.microsoft.com/office/drawing/2014/main" val="1934960719"/>
                    </a:ext>
                  </a:extLst>
                </a:gridCol>
                <a:gridCol w="360000">
                  <a:extLst>
                    <a:ext uri="{9D8B030D-6E8A-4147-A177-3AD203B41FA5}">
                      <a16:colId xmlns:a16="http://schemas.microsoft.com/office/drawing/2014/main" val="268416244"/>
                    </a:ext>
                  </a:extLst>
                </a:gridCol>
                <a:gridCol w="576000">
                  <a:extLst>
                    <a:ext uri="{9D8B030D-6E8A-4147-A177-3AD203B41FA5}">
                      <a16:colId xmlns:a16="http://schemas.microsoft.com/office/drawing/2014/main" val="1020041882"/>
                    </a:ext>
                  </a:extLst>
                </a:gridCol>
                <a:gridCol w="396000">
                  <a:extLst>
                    <a:ext uri="{9D8B030D-6E8A-4147-A177-3AD203B41FA5}">
                      <a16:colId xmlns:a16="http://schemas.microsoft.com/office/drawing/2014/main" val="1325972974"/>
                    </a:ext>
                  </a:extLst>
                </a:gridCol>
              </a:tblGrid>
              <a:tr h="122400">
                <a:tc gridSpan="4">
                  <a:txBody>
                    <a:bodyPr/>
                    <a:lstStyle/>
                    <a:p>
                      <a:pPr algn="l" rtl="0" fontAlgn="ctr"/>
                      <a:r>
                        <a:rPr lang="en-US" sz="700" b="1" i="0" u="none" strike="noStrike" dirty="0">
                          <a:solidFill>
                            <a:srgbClr val="FFFFFF"/>
                          </a:solidFill>
                          <a:effectLst/>
                          <a:latin typeface="Arial" panose="020B0604020202020204" pitchFamily="34" charset="0"/>
                          <a:ea typeface="맑은 고딕" panose="020B0503020000020004" pitchFamily="50" charset="-127"/>
                        </a:rPr>
                        <a:t>  Revenue_FY18</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algn="l" rtl="0" fontAlgn="ctr"/>
                      <a:r>
                        <a:rPr lang="ko-KR" altLang="en-US" sz="700" b="1" i="0" u="none" strike="noStrike">
                          <a:solidFill>
                            <a:srgbClr val="FFFFFF"/>
                          </a:solidFill>
                          <a:effectLst/>
                          <a:latin typeface="Arial" panose="020B0604020202020204" pitchFamily="34" charset="0"/>
                          <a:ea typeface="맑은 고딕" panose="020B0503020000020004" pitchFamily="50"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algn="l" rtl="0" fontAlgn="ctr"/>
                      <a:r>
                        <a:rPr lang="ko-KR" altLang="en-US" sz="700" b="1" i="0" u="none" strike="noStrike">
                          <a:solidFill>
                            <a:srgbClr val="FFFFFF"/>
                          </a:solidFill>
                          <a:effectLst/>
                          <a:latin typeface="Arial" panose="020B0604020202020204" pitchFamily="34" charset="0"/>
                          <a:ea typeface="맑은 고딕" panose="020B0503020000020004" pitchFamily="50"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algn="l" rtl="0" fontAlgn="ctr"/>
                      <a:r>
                        <a:rPr lang="ko-KR" altLang="en-US" sz="700" b="1" i="0" u="none" strike="noStrike" dirty="0">
                          <a:solidFill>
                            <a:srgbClr val="FFFFFF"/>
                          </a:solidFill>
                          <a:effectLst/>
                          <a:latin typeface="Arial" panose="020B0604020202020204" pitchFamily="34" charset="0"/>
                          <a:ea typeface="맑은 고딕" panose="020B0503020000020004" pitchFamily="50" charset="-127"/>
                        </a:rPr>
                        <a:t>　</a:t>
                      </a:r>
                    </a:p>
                  </a:txBody>
                  <a:tcPr marL="9525" marR="9525"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491859221"/>
                  </a:ext>
                </a:extLst>
              </a:tr>
              <a:tr h="122400">
                <a:tc>
                  <a:txBody>
                    <a:bodyPr/>
                    <a:lstStyle/>
                    <a:p>
                      <a:pPr algn="l" rtl="0"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구분</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ctr" rtl="0"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광고주</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ctr" rtl="0"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단가</a:t>
                      </a: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광고주</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ctr" rtl="0"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매출액</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138671153"/>
                  </a:ext>
                </a:extLst>
              </a:tr>
              <a:tr h="122400">
                <a:tc>
                  <a:txBody>
                    <a:bodyPr/>
                    <a:lstStyle/>
                    <a:p>
                      <a:pPr algn="l" rtl="0" fontAlgn="ctr"/>
                      <a:r>
                        <a:rPr lang="en-US" sz="700" b="0" i="0" u="none" strike="noStrike">
                          <a:solidFill>
                            <a:srgbClr val="000000"/>
                          </a:solidFill>
                          <a:effectLst/>
                          <a:latin typeface="Arial" panose="020B0604020202020204" pitchFamily="34" charset="0"/>
                          <a:ea typeface="맑은 고딕" panose="020B0503020000020004" pitchFamily="50" charset="-127"/>
                        </a:rPr>
                        <a:t>CRE</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14</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258</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3,613</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403303018"/>
                  </a:ext>
                </a:extLst>
              </a:tr>
              <a:tr h="122400">
                <a:tc>
                  <a:txBody>
                    <a:bodyPr/>
                    <a:lstStyle/>
                    <a:p>
                      <a:pPr algn="l" rtl="0" fontAlgn="ctr"/>
                      <a:r>
                        <a:rPr lang="en-US" sz="700" b="0" i="0" u="none" strike="noStrike" dirty="0">
                          <a:solidFill>
                            <a:srgbClr val="000000"/>
                          </a:solidFill>
                          <a:effectLst/>
                          <a:latin typeface="Arial" panose="020B0604020202020204" pitchFamily="34" charset="0"/>
                          <a:ea typeface="맑은 고딕" panose="020B0503020000020004" pitchFamily="50" charset="-127"/>
                        </a:rPr>
                        <a:t>ATL</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6</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90</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542</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769379609"/>
                  </a:ext>
                </a:extLst>
              </a:tr>
              <a:tr h="122400">
                <a:tc>
                  <a:txBody>
                    <a:bodyPr/>
                    <a:lstStyle/>
                    <a:p>
                      <a:pPr algn="l" rtl="0" fontAlgn="ctr"/>
                      <a:r>
                        <a:rPr lang="en-US" sz="700" b="0" i="0" u="none" strike="noStrike">
                          <a:solidFill>
                            <a:srgbClr val="000000"/>
                          </a:solidFill>
                          <a:effectLst/>
                          <a:latin typeface="Arial" panose="020B0604020202020204" pitchFamily="34" charset="0"/>
                          <a:ea typeface="맑은 고딕" panose="020B0503020000020004" pitchFamily="50" charset="-127"/>
                        </a:rPr>
                        <a:t>DGT</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478080889"/>
                  </a:ext>
                </a:extLst>
              </a:tr>
              <a:tr h="122400">
                <a:tc>
                  <a:txBody>
                    <a:bodyPr/>
                    <a:lstStyle/>
                    <a:p>
                      <a:pPr algn="l" rtl="0" fontAlgn="ctr"/>
                      <a:r>
                        <a:rPr lang="en-US" sz="700" b="0" i="0" u="none" strike="noStrike">
                          <a:solidFill>
                            <a:srgbClr val="000000"/>
                          </a:solidFill>
                          <a:effectLst/>
                          <a:latin typeface="Arial" panose="020B0604020202020204" pitchFamily="34" charset="0"/>
                          <a:ea typeface="맑은 고딕" panose="020B0503020000020004" pitchFamily="50" charset="-127"/>
                        </a:rPr>
                        <a:t>FEE</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25400" cap="flat" cmpd="dbl" algn="ctr">
                      <a:solidFill>
                        <a:srgbClr val="00338D"/>
                      </a:solidFill>
                      <a:prstDash val="solid"/>
                      <a:round/>
                      <a:headEnd type="none" w="med" len="med"/>
                      <a:tailEnd type="none" w="med" len="med"/>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4</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25400" cap="flat" cmpd="dbl" algn="ctr">
                      <a:solidFill>
                        <a:srgbClr val="00338D"/>
                      </a:solidFill>
                      <a:prstDash val="solid"/>
                      <a:round/>
                      <a:headEnd type="none" w="med" len="med"/>
                      <a:tailEnd type="none" w="med" len="med"/>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128</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w="25400" cap="flat" cmpd="dbl" algn="ctr">
                      <a:solidFill>
                        <a:srgbClr val="00338D"/>
                      </a:solidFill>
                      <a:prstDash val="solid"/>
                      <a:round/>
                      <a:headEnd type="none" w="med" len="med"/>
                      <a:tailEnd type="none" w="med" len="med"/>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511</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a:noFill/>
                    </a:lnT>
                    <a:lnB w="25400" cap="flat" cmpd="dbl" algn="ctr">
                      <a:solidFill>
                        <a:srgbClr val="00338D"/>
                      </a:solidFill>
                      <a:prstDash val="solid"/>
                      <a:round/>
                      <a:headEnd type="none" w="med" len="med"/>
                      <a:tailEnd type="none" w="med" len="med"/>
                    </a:lnB>
                  </a:tcPr>
                </a:tc>
                <a:extLst>
                  <a:ext uri="{0D108BD9-81ED-4DB2-BD59-A6C34878D82A}">
                    <a16:rowId xmlns:a16="http://schemas.microsoft.com/office/drawing/2014/main" val="3093311259"/>
                  </a:ext>
                </a:extLst>
              </a:tr>
              <a:tr h="122400">
                <a:tc>
                  <a:txBody>
                    <a:bodyPr/>
                    <a:lstStyle/>
                    <a:p>
                      <a:pPr algn="l" rtl="0" fontAlgn="ctr"/>
                      <a:r>
                        <a:rPr lang="en-US" sz="700" b="1" i="0" u="none" strike="noStrike" dirty="0">
                          <a:solidFill>
                            <a:srgbClr val="000000"/>
                          </a:solidFill>
                          <a:effectLst/>
                          <a:latin typeface="Arial" panose="020B0604020202020204" pitchFamily="34" charset="0"/>
                          <a:ea typeface="맑은 고딕" panose="020B0503020000020004" pitchFamily="50" charset="-127"/>
                        </a:rPr>
                        <a:t>Total</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25400" cap="flat" cmpd="dbl"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700" b="1" i="0" u="none" strike="noStrike" dirty="0">
                          <a:solidFill>
                            <a:srgbClr val="000000"/>
                          </a:solidFill>
                          <a:effectLst/>
                          <a:latin typeface="Arial" panose="020B0604020202020204" pitchFamily="34" charset="0"/>
                          <a:ea typeface="맑은 고딕" panose="020B0503020000020004" pitchFamily="50" charset="-127"/>
                        </a:rPr>
                        <a:t>14</a:t>
                      </a:r>
                      <a:r>
                        <a:rPr lang="en-US" altLang="ko-KR" sz="700" b="1" i="0" u="none" strike="noStrike" baseline="30000" dirty="0">
                          <a:solidFill>
                            <a:srgbClr val="000000"/>
                          </a:solidFill>
                          <a:effectLst/>
                          <a:latin typeface="Arial" panose="020B0604020202020204" pitchFamily="34" charset="0"/>
                          <a:ea typeface="맑은 고딕" panose="020B0503020000020004" pitchFamily="50" charset="-127"/>
                        </a:rPr>
                        <a:t>2</a:t>
                      </a:r>
                      <a:endParaRPr lang="en-US" altLang="ko-KR" sz="7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w="25400" cap="flat" cmpd="dbl"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700" b="1" i="0" u="none" strike="noStrike" dirty="0">
                          <a:solidFill>
                            <a:srgbClr val="000000"/>
                          </a:solidFill>
                          <a:effectLst/>
                          <a:latin typeface="Arial" panose="020B0604020202020204" pitchFamily="34" charset="0"/>
                          <a:ea typeface="맑은 고딕" panose="020B0503020000020004" pitchFamily="50" charset="-127"/>
                        </a:rPr>
                        <a:t>333</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25400" cap="flat" cmpd="dbl"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700" b="1" i="0" u="none" strike="noStrike" dirty="0">
                          <a:solidFill>
                            <a:srgbClr val="000000"/>
                          </a:solidFill>
                          <a:effectLst/>
                          <a:latin typeface="Arial" panose="020B0604020202020204" pitchFamily="34" charset="0"/>
                          <a:ea typeface="맑은 고딕" panose="020B0503020000020004" pitchFamily="50" charset="-127"/>
                        </a:rPr>
                        <a:t>4,666</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w="25400" cap="flat" cmpd="dbl"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234731273"/>
                  </a:ext>
                </a:extLst>
              </a:tr>
            </a:tbl>
          </a:graphicData>
        </a:graphic>
      </p:graphicFrame>
      <p:graphicFrame>
        <p:nvGraphicFramePr>
          <p:cNvPr id="26" name="표 25">
            <a:extLst>
              <a:ext uri="{FF2B5EF4-FFF2-40B4-BE49-F238E27FC236}">
                <a16:creationId xmlns:a16="http://schemas.microsoft.com/office/drawing/2014/main" id="{23956BD8-55F9-4164-B284-76BD31EF6B17}"/>
              </a:ext>
            </a:extLst>
          </p:cNvPr>
          <p:cNvGraphicFramePr>
            <a:graphicFrameLocks noGrp="1"/>
          </p:cNvGraphicFramePr>
          <p:nvPr>
            <p:extLst>
              <p:ext uri="{D42A27DB-BD31-4B8C-83A1-F6EECF244321}">
                <p14:modId xmlns:p14="http://schemas.microsoft.com/office/powerpoint/2010/main" val="2858527849"/>
              </p:ext>
            </p:extLst>
          </p:nvPr>
        </p:nvGraphicFramePr>
        <p:xfrm>
          <a:off x="4373310" y="3939001"/>
          <a:ext cx="1620000" cy="856800"/>
        </p:xfrm>
        <a:graphic>
          <a:graphicData uri="http://schemas.openxmlformats.org/drawingml/2006/table">
            <a:tbl>
              <a:tblPr/>
              <a:tblGrid>
                <a:gridCol w="288000">
                  <a:extLst>
                    <a:ext uri="{9D8B030D-6E8A-4147-A177-3AD203B41FA5}">
                      <a16:colId xmlns:a16="http://schemas.microsoft.com/office/drawing/2014/main" val="1934960719"/>
                    </a:ext>
                  </a:extLst>
                </a:gridCol>
                <a:gridCol w="360000">
                  <a:extLst>
                    <a:ext uri="{9D8B030D-6E8A-4147-A177-3AD203B41FA5}">
                      <a16:colId xmlns:a16="http://schemas.microsoft.com/office/drawing/2014/main" val="268416244"/>
                    </a:ext>
                  </a:extLst>
                </a:gridCol>
                <a:gridCol w="576000">
                  <a:extLst>
                    <a:ext uri="{9D8B030D-6E8A-4147-A177-3AD203B41FA5}">
                      <a16:colId xmlns:a16="http://schemas.microsoft.com/office/drawing/2014/main" val="1020041882"/>
                    </a:ext>
                  </a:extLst>
                </a:gridCol>
                <a:gridCol w="396000">
                  <a:extLst>
                    <a:ext uri="{9D8B030D-6E8A-4147-A177-3AD203B41FA5}">
                      <a16:colId xmlns:a16="http://schemas.microsoft.com/office/drawing/2014/main" val="1325972974"/>
                    </a:ext>
                  </a:extLst>
                </a:gridCol>
              </a:tblGrid>
              <a:tr h="122400">
                <a:tc gridSpan="4">
                  <a:txBody>
                    <a:bodyPr/>
                    <a:lstStyle/>
                    <a:p>
                      <a:pPr algn="l" rtl="0" fontAlgn="ctr"/>
                      <a:r>
                        <a:rPr lang="en-US" sz="700" b="1" i="0" u="none" strike="noStrike" dirty="0">
                          <a:solidFill>
                            <a:srgbClr val="FFFFFF"/>
                          </a:solidFill>
                          <a:effectLst/>
                          <a:latin typeface="Arial" panose="020B0604020202020204" pitchFamily="34" charset="0"/>
                          <a:ea typeface="맑은 고딕" panose="020B0503020000020004" pitchFamily="50" charset="-127"/>
                        </a:rPr>
                        <a:t>  Revenue_FY19</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algn="l" rtl="0" fontAlgn="ctr"/>
                      <a:r>
                        <a:rPr lang="ko-KR" altLang="en-US" sz="700" b="1" i="0" u="none" strike="noStrike">
                          <a:solidFill>
                            <a:srgbClr val="FFFFFF"/>
                          </a:solidFill>
                          <a:effectLst/>
                          <a:latin typeface="Arial" panose="020B0604020202020204" pitchFamily="34" charset="0"/>
                          <a:ea typeface="맑은 고딕" panose="020B0503020000020004" pitchFamily="50"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algn="l" rtl="0" fontAlgn="ctr"/>
                      <a:r>
                        <a:rPr lang="ko-KR" altLang="en-US" sz="700" b="1" i="0" u="none" strike="noStrike">
                          <a:solidFill>
                            <a:srgbClr val="FFFFFF"/>
                          </a:solidFill>
                          <a:effectLst/>
                          <a:latin typeface="Arial" panose="020B0604020202020204" pitchFamily="34" charset="0"/>
                          <a:ea typeface="맑은 고딕" panose="020B0503020000020004" pitchFamily="50"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algn="l" rtl="0" fontAlgn="ctr"/>
                      <a:r>
                        <a:rPr lang="ko-KR" altLang="en-US" sz="700" b="1" i="0" u="none" strike="noStrike" dirty="0">
                          <a:solidFill>
                            <a:srgbClr val="FFFFFF"/>
                          </a:solidFill>
                          <a:effectLst/>
                          <a:latin typeface="Arial" panose="020B0604020202020204" pitchFamily="34" charset="0"/>
                          <a:ea typeface="맑은 고딕" panose="020B0503020000020004" pitchFamily="50" charset="-127"/>
                        </a:rPr>
                        <a:t>　</a:t>
                      </a:r>
                    </a:p>
                  </a:txBody>
                  <a:tcPr marL="9525" marR="9525"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491859221"/>
                  </a:ext>
                </a:extLst>
              </a:tr>
              <a:tr h="122400">
                <a:tc>
                  <a:txBody>
                    <a:bodyPr/>
                    <a:lstStyle/>
                    <a:p>
                      <a:pPr algn="l" rtl="0"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구분</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ctr" rtl="0"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광고주</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ctr" rtl="0"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단가</a:t>
                      </a: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광고주</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ctr" rtl="0"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매출액</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138671153"/>
                  </a:ext>
                </a:extLst>
              </a:tr>
              <a:tr h="122400">
                <a:tc>
                  <a:txBody>
                    <a:bodyPr/>
                    <a:lstStyle/>
                    <a:p>
                      <a:pPr algn="l" rtl="0" fontAlgn="ctr"/>
                      <a:r>
                        <a:rPr lang="en-US" sz="700" b="0" i="0" u="none" strike="noStrike">
                          <a:solidFill>
                            <a:srgbClr val="000000"/>
                          </a:solidFill>
                          <a:effectLst/>
                          <a:latin typeface="Arial" panose="020B0604020202020204" pitchFamily="34" charset="0"/>
                          <a:ea typeface="맑은 고딕" panose="020B0503020000020004" pitchFamily="50" charset="-127"/>
                        </a:rPr>
                        <a:t>CRE</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17</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211</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3,592</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403303018"/>
                  </a:ext>
                </a:extLst>
              </a:tr>
              <a:tr h="122400">
                <a:tc>
                  <a:txBody>
                    <a:bodyPr/>
                    <a:lstStyle/>
                    <a:p>
                      <a:pPr algn="l" rtl="0" fontAlgn="ctr"/>
                      <a:r>
                        <a:rPr lang="en-US" sz="700" b="0" i="0" u="none" strike="noStrike">
                          <a:solidFill>
                            <a:srgbClr val="000000"/>
                          </a:solidFill>
                          <a:effectLst/>
                          <a:latin typeface="Arial" panose="020B0604020202020204" pitchFamily="34" charset="0"/>
                          <a:ea typeface="맑은 고딕" panose="020B0503020000020004" pitchFamily="50" charset="-127"/>
                        </a:rPr>
                        <a:t>ATL</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7</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221</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1,549</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769379609"/>
                  </a:ext>
                </a:extLst>
              </a:tr>
              <a:tr h="122400">
                <a:tc>
                  <a:txBody>
                    <a:bodyPr/>
                    <a:lstStyle/>
                    <a:p>
                      <a:pPr algn="l" rtl="0" fontAlgn="ctr"/>
                      <a:r>
                        <a:rPr lang="en-US" sz="700" b="0" i="0" u="none" strike="noStrike">
                          <a:solidFill>
                            <a:srgbClr val="000000"/>
                          </a:solidFill>
                          <a:effectLst/>
                          <a:latin typeface="Arial" panose="020B0604020202020204" pitchFamily="34" charset="0"/>
                          <a:ea typeface="맑은 고딕" panose="020B0503020000020004" pitchFamily="50" charset="-127"/>
                        </a:rPr>
                        <a:t>DGT</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8</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40</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316</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478080889"/>
                  </a:ext>
                </a:extLst>
              </a:tr>
              <a:tr h="122400">
                <a:tc>
                  <a:txBody>
                    <a:bodyPr/>
                    <a:lstStyle/>
                    <a:p>
                      <a:pPr algn="l" rtl="0" fontAlgn="ctr"/>
                      <a:r>
                        <a:rPr lang="en-US" sz="700" b="0" i="0" u="none" strike="noStrike">
                          <a:solidFill>
                            <a:srgbClr val="000000"/>
                          </a:solidFill>
                          <a:effectLst/>
                          <a:latin typeface="Arial" panose="020B0604020202020204" pitchFamily="34" charset="0"/>
                          <a:ea typeface="맑은 고딕" panose="020B0503020000020004" pitchFamily="50" charset="-127"/>
                        </a:rPr>
                        <a:t>FEE</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25400" cap="flat" cmpd="dbl" algn="ctr">
                      <a:solidFill>
                        <a:srgbClr val="00338D"/>
                      </a:solidFill>
                      <a:prstDash val="solid"/>
                      <a:round/>
                      <a:headEnd type="none" w="med" len="med"/>
                      <a:tailEnd type="none" w="med" len="med"/>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5</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25400" cap="flat" cmpd="dbl" algn="ctr">
                      <a:solidFill>
                        <a:srgbClr val="00338D"/>
                      </a:solidFill>
                      <a:prstDash val="solid"/>
                      <a:round/>
                      <a:headEnd type="none" w="med" len="med"/>
                      <a:tailEnd type="none" w="med" len="med"/>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112</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w="25400" cap="flat" cmpd="dbl" algn="ctr">
                      <a:solidFill>
                        <a:srgbClr val="00338D"/>
                      </a:solidFill>
                      <a:prstDash val="solid"/>
                      <a:round/>
                      <a:headEnd type="none" w="med" len="med"/>
                      <a:tailEnd type="none" w="med" len="med"/>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560</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a:noFill/>
                    </a:lnT>
                    <a:lnB w="25400" cap="flat" cmpd="dbl" algn="ctr">
                      <a:solidFill>
                        <a:srgbClr val="00338D"/>
                      </a:solidFill>
                      <a:prstDash val="solid"/>
                      <a:round/>
                      <a:headEnd type="none" w="med" len="med"/>
                      <a:tailEnd type="none" w="med" len="med"/>
                    </a:lnB>
                  </a:tcPr>
                </a:tc>
                <a:extLst>
                  <a:ext uri="{0D108BD9-81ED-4DB2-BD59-A6C34878D82A}">
                    <a16:rowId xmlns:a16="http://schemas.microsoft.com/office/drawing/2014/main" val="3093311259"/>
                  </a:ext>
                </a:extLst>
              </a:tr>
              <a:tr h="122400">
                <a:tc>
                  <a:txBody>
                    <a:bodyPr/>
                    <a:lstStyle/>
                    <a:p>
                      <a:pPr algn="l" rtl="0" fontAlgn="ctr"/>
                      <a:r>
                        <a:rPr lang="en-US" sz="700" b="1" i="0" u="none" strike="noStrike" dirty="0">
                          <a:solidFill>
                            <a:srgbClr val="000000"/>
                          </a:solidFill>
                          <a:effectLst/>
                          <a:latin typeface="Arial" panose="020B0604020202020204" pitchFamily="34" charset="0"/>
                          <a:ea typeface="맑은 고딕" panose="020B0503020000020004" pitchFamily="50" charset="-127"/>
                        </a:rPr>
                        <a:t>Total</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25400" cap="flat" cmpd="dbl"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700" b="1" i="0" u="none" strike="noStrike" dirty="0">
                          <a:solidFill>
                            <a:srgbClr val="000000"/>
                          </a:solidFill>
                          <a:effectLst/>
                          <a:latin typeface="Arial" panose="020B0604020202020204" pitchFamily="34" charset="0"/>
                          <a:ea typeface="맑은 고딕" panose="020B0503020000020004" pitchFamily="50" charset="-127"/>
                        </a:rPr>
                        <a:t>19</a:t>
                      </a:r>
                      <a:r>
                        <a:rPr lang="en-US" altLang="ko-KR" sz="700" b="1" i="0" u="none" strike="noStrike" baseline="30000" dirty="0">
                          <a:solidFill>
                            <a:srgbClr val="000000"/>
                          </a:solidFill>
                          <a:effectLst/>
                          <a:latin typeface="Arial" panose="020B0604020202020204" pitchFamily="34" charset="0"/>
                          <a:ea typeface="맑은 고딕" panose="020B0503020000020004" pitchFamily="50" charset="-127"/>
                        </a:rPr>
                        <a:t>2</a:t>
                      </a:r>
                      <a:endParaRPr lang="en-US" altLang="ko-KR" sz="7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w="25400" cap="flat" cmpd="dbl"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700" b="1" i="0" u="none" strike="noStrike" dirty="0">
                          <a:solidFill>
                            <a:srgbClr val="000000"/>
                          </a:solidFill>
                          <a:effectLst/>
                          <a:latin typeface="Arial" panose="020B0604020202020204" pitchFamily="34" charset="0"/>
                          <a:ea typeface="맑은 고딕" panose="020B0503020000020004" pitchFamily="50" charset="-127"/>
                        </a:rPr>
                        <a:t>317</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25400" cap="flat" cmpd="dbl"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700" b="1" i="0" u="none" strike="noStrike" dirty="0">
                          <a:solidFill>
                            <a:srgbClr val="000000"/>
                          </a:solidFill>
                          <a:effectLst/>
                          <a:latin typeface="Arial" panose="020B0604020202020204" pitchFamily="34" charset="0"/>
                          <a:ea typeface="맑은 고딕" panose="020B0503020000020004" pitchFamily="50" charset="-127"/>
                        </a:rPr>
                        <a:t>6,017</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w="25400" cap="flat" cmpd="dbl"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234731273"/>
                  </a:ext>
                </a:extLst>
              </a:tr>
            </a:tbl>
          </a:graphicData>
        </a:graphic>
      </p:graphicFrame>
      <p:graphicFrame>
        <p:nvGraphicFramePr>
          <p:cNvPr id="27" name="표 26">
            <a:extLst>
              <a:ext uri="{FF2B5EF4-FFF2-40B4-BE49-F238E27FC236}">
                <a16:creationId xmlns:a16="http://schemas.microsoft.com/office/drawing/2014/main" id="{CA691376-097F-48DE-B9AC-C6C9FC9B64A6}"/>
              </a:ext>
            </a:extLst>
          </p:cNvPr>
          <p:cNvGraphicFramePr>
            <a:graphicFrameLocks noGrp="1"/>
          </p:cNvGraphicFramePr>
          <p:nvPr>
            <p:extLst>
              <p:ext uri="{D42A27DB-BD31-4B8C-83A1-F6EECF244321}">
                <p14:modId xmlns:p14="http://schemas.microsoft.com/office/powerpoint/2010/main" val="2773929597"/>
              </p:ext>
            </p:extLst>
          </p:nvPr>
        </p:nvGraphicFramePr>
        <p:xfrm>
          <a:off x="6187365" y="3939001"/>
          <a:ext cx="1620000" cy="856800"/>
        </p:xfrm>
        <a:graphic>
          <a:graphicData uri="http://schemas.openxmlformats.org/drawingml/2006/table">
            <a:tbl>
              <a:tblPr/>
              <a:tblGrid>
                <a:gridCol w="288000">
                  <a:extLst>
                    <a:ext uri="{9D8B030D-6E8A-4147-A177-3AD203B41FA5}">
                      <a16:colId xmlns:a16="http://schemas.microsoft.com/office/drawing/2014/main" val="1934960719"/>
                    </a:ext>
                  </a:extLst>
                </a:gridCol>
                <a:gridCol w="360000">
                  <a:extLst>
                    <a:ext uri="{9D8B030D-6E8A-4147-A177-3AD203B41FA5}">
                      <a16:colId xmlns:a16="http://schemas.microsoft.com/office/drawing/2014/main" val="268416244"/>
                    </a:ext>
                  </a:extLst>
                </a:gridCol>
                <a:gridCol w="576000">
                  <a:extLst>
                    <a:ext uri="{9D8B030D-6E8A-4147-A177-3AD203B41FA5}">
                      <a16:colId xmlns:a16="http://schemas.microsoft.com/office/drawing/2014/main" val="1020041882"/>
                    </a:ext>
                  </a:extLst>
                </a:gridCol>
                <a:gridCol w="396000">
                  <a:extLst>
                    <a:ext uri="{9D8B030D-6E8A-4147-A177-3AD203B41FA5}">
                      <a16:colId xmlns:a16="http://schemas.microsoft.com/office/drawing/2014/main" val="1325972974"/>
                    </a:ext>
                  </a:extLst>
                </a:gridCol>
              </a:tblGrid>
              <a:tr h="122400">
                <a:tc gridSpan="4">
                  <a:txBody>
                    <a:bodyPr/>
                    <a:lstStyle/>
                    <a:p>
                      <a:pPr algn="l" rtl="0" fontAlgn="ctr"/>
                      <a:r>
                        <a:rPr lang="en-US" sz="700" b="1" i="0" u="none" strike="noStrike" dirty="0">
                          <a:solidFill>
                            <a:srgbClr val="FFFFFF"/>
                          </a:solidFill>
                          <a:effectLst/>
                          <a:latin typeface="Arial" panose="020B0604020202020204" pitchFamily="34" charset="0"/>
                          <a:ea typeface="맑은 고딕" panose="020B0503020000020004" pitchFamily="50" charset="-127"/>
                        </a:rPr>
                        <a:t>  Revenue_FY20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algn="l" rtl="0" fontAlgn="ctr"/>
                      <a:r>
                        <a:rPr lang="ko-KR" altLang="en-US" sz="700" b="1" i="0" u="none" strike="noStrike">
                          <a:solidFill>
                            <a:srgbClr val="FFFFFF"/>
                          </a:solidFill>
                          <a:effectLst/>
                          <a:latin typeface="Arial" panose="020B0604020202020204" pitchFamily="34" charset="0"/>
                          <a:ea typeface="맑은 고딕" panose="020B0503020000020004" pitchFamily="50"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algn="l" rtl="0" fontAlgn="ctr"/>
                      <a:r>
                        <a:rPr lang="ko-KR" altLang="en-US" sz="700" b="1" i="0" u="none" strike="noStrike">
                          <a:solidFill>
                            <a:srgbClr val="FFFFFF"/>
                          </a:solidFill>
                          <a:effectLst/>
                          <a:latin typeface="Arial" panose="020B0604020202020204" pitchFamily="34" charset="0"/>
                          <a:ea typeface="맑은 고딕" panose="020B0503020000020004" pitchFamily="50"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algn="l" rtl="0" fontAlgn="ctr"/>
                      <a:r>
                        <a:rPr lang="ko-KR" altLang="en-US" sz="700" b="1" i="0" u="none" strike="noStrike" dirty="0">
                          <a:solidFill>
                            <a:srgbClr val="FFFFFF"/>
                          </a:solidFill>
                          <a:effectLst/>
                          <a:latin typeface="Arial" panose="020B0604020202020204" pitchFamily="34" charset="0"/>
                          <a:ea typeface="맑은 고딕" panose="020B0503020000020004" pitchFamily="50" charset="-127"/>
                        </a:rPr>
                        <a:t>　</a:t>
                      </a:r>
                    </a:p>
                  </a:txBody>
                  <a:tcPr marL="9525" marR="9525"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491859221"/>
                  </a:ext>
                </a:extLst>
              </a:tr>
              <a:tr h="122400">
                <a:tc>
                  <a:txBody>
                    <a:bodyPr/>
                    <a:lstStyle/>
                    <a:p>
                      <a:pPr algn="l" rtl="0"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구분</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ctr" rtl="0"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광고주</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ctr" rtl="0"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단가</a:t>
                      </a: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광고주</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ctr" rtl="0"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매출액</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138671153"/>
                  </a:ext>
                </a:extLst>
              </a:tr>
              <a:tr h="122400">
                <a:tc>
                  <a:txBody>
                    <a:bodyPr/>
                    <a:lstStyle/>
                    <a:p>
                      <a:pPr algn="l" rtl="0" fontAlgn="ctr"/>
                      <a:r>
                        <a:rPr lang="en-US" sz="700" b="0" i="0" u="none" strike="noStrike" dirty="0">
                          <a:solidFill>
                            <a:srgbClr val="000000"/>
                          </a:solidFill>
                          <a:effectLst/>
                          <a:latin typeface="Arial" panose="020B0604020202020204" pitchFamily="34" charset="0"/>
                          <a:ea typeface="맑은 고딕" panose="020B0503020000020004" pitchFamily="50" charset="-127"/>
                        </a:rPr>
                        <a:t>CRE</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16</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467</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7,472</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403303018"/>
                  </a:ext>
                </a:extLst>
              </a:tr>
              <a:tr h="122400">
                <a:tc>
                  <a:txBody>
                    <a:bodyPr/>
                    <a:lstStyle/>
                    <a:p>
                      <a:pPr algn="l" rtl="0" fontAlgn="ctr"/>
                      <a:r>
                        <a:rPr lang="en-US" sz="700" b="0" i="0" u="none" strike="noStrike">
                          <a:solidFill>
                            <a:srgbClr val="000000"/>
                          </a:solidFill>
                          <a:effectLst/>
                          <a:latin typeface="Arial" panose="020B0604020202020204" pitchFamily="34" charset="0"/>
                          <a:ea typeface="맑은 고딕" panose="020B0503020000020004" pitchFamily="50" charset="-127"/>
                        </a:rPr>
                        <a:t>ATL</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9</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211</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1,898</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769379609"/>
                  </a:ext>
                </a:extLst>
              </a:tr>
              <a:tr h="122400">
                <a:tc>
                  <a:txBody>
                    <a:bodyPr/>
                    <a:lstStyle/>
                    <a:p>
                      <a:pPr algn="l" rtl="0" fontAlgn="ctr"/>
                      <a:r>
                        <a:rPr lang="en-US" sz="700" b="0" i="0" u="none" strike="noStrike">
                          <a:solidFill>
                            <a:srgbClr val="000000"/>
                          </a:solidFill>
                          <a:effectLst/>
                          <a:latin typeface="Arial" panose="020B0604020202020204" pitchFamily="34" charset="0"/>
                          <a:ea typeface="맑은 고딕" panose="020B0503020000020004" pitchFamily="50" charset="-127"/>
                        </a:rPr>
                        <a:t>DGT</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6</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45</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269</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478080889"/>
                  </a:ext>
                </a:extLst>
              </a:tr>
              <a:tr h="122400">
                <a:tc>
                  <a:txBody>
                    <a:bodyPr/>
                    <a:lstStyle/>
                    <a:p>
                      <a:pPr algn="l" rtl="0" fontAlgn="ctr"/>
                      <a:r>
                        <a:rPr lang="en-US" sz="700" b="0" i="0" u="none" strike="noStrike">
                          <a:solidFill>
                            <a:srgbClr val="000000"/>
                          </a:solidFill>
                          <a:effectLst/>
                          <a:latin typeface="Arial" panose="020B0604020202020204" pitchFamily="34" charset="0"/>
                          <a:ea typeface="맑은 고딕" panose="020B0503020000020004" pitchFamily="50" charset="-127"/>
                        </a:rPr>
                        <a:t>FEE</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25400" cap="flat" cmpd="dbl" algn="ctr">
                      <a:solidFill>
                        <a:srgbClr val="00338D"/>
                      </a:solidFill>
                      <a:prstDash val="solid"/>
                      <a:round/>
                      <a:headEnd type="none" w="med" len="med"/>
                      <a:tailEnd type="none" w="med" len="med"/>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2</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25400" cap="flat" cmpd="dbl" algn="ctr">
                      <a:solidFill>
                        <a:srgbClr val="00338D"/>
                      </a:solidFill>
                      <a:prstDash val="solid"/>
                      <a:round/>
                      <a:headEnd type="none" w="med" len="med"/>
                      <a:tailEnd type="none" w="med" len="med"/>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270</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w="25400" cap="flat" cmpd="dbl" algn="ctr">
                      <a:solidFill>
                        <a:srgbClr val="00338D"/>
                      </a:solidFill>
                      <a:prstDash val="solid"/>
                      <a:round/>
                      <a:headEnd type="none" w="med" len="med"/>
                      <a:tailEnd type="none" w="med" len="med"/>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541</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a:noFill/>
                    </a:lnT>
                    <a:lnB w="25400" cap="flat" cmpd="dbl" algn="ctr">
                      <a:solidFill>
                        <a:srgbClr val="00338D"/>
                      </a:solidFill>
                      <a:prstDash val="solid"/>
                      <a:round/>
                      <a:headEnd type="none" w="med" len="med"/>
                      <a:tailEnd type="none" w="med" len="med"/>
                    </a:lnB>
                  </a:tcPr>
                </a:tc>
                <a:extLst>
                  <a:ext uri="{0D108BD9-81ED-4DB2-BD59-A6C34878D82A}">
                    <a16:rowId xmlns:a16="http://schemas.microsoft.com/office/drawing/2014/main" val="3093311259"/>
                  </a:ext>
                </a:extLst>
              </a:tr>
              <a:tr h="122400">
                <a:tc>
                  <a:txBody>
                    <a:bodyPr/>
                    <a:lstStyle/>
                    <a:p>
                      <a:pPr algn="l" rtl="0" fontAlgn="ctr"/>
                      <a:r>
                        <a:rPr lang="en-US" sz="700" b="1" i="0" u="none" strike="noStrike" dirty="0">
                          <a:solidFill>
                            <a:srgbClr val="000000"/>
                          </a:solidFill>
                          <a:effectLst/>
                          <a:latin typeface="Arial" panose="020B0604020202020204" pitchFamily="34" charset="0"/>
                          <a:ea typeface="맑은 고딕" panose="020B0503020000020004" pitchFamily="50" charset="-127"/>
                        </a:rPr>
                        <a:t>Total</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25400" cap="flat" cmpd="dbl"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700" b="1" i="0" u="none" strike="noStrike" dirty="0">
                          <a:solidFill>
                            <a:srgbClr val="000000"/>
                          </a:solidFill>
                          <a:effectLst/>
                          <a:latin typeface="Arial" panose="020B0604020202020204" pitchFamily="34" charset="0"/>
                          <a:ea typeface="맑은 고딕" panose="020B0503020000020004" pitchFamily="50" charset="-127"/>
                        </a:rPr>
                        <a:t>16</a:t>
                      </a:r>
                      <a:r>
                        <a:rPr lang="en-US" altLang="ko-KR" sz="700" b="1" i="0" u="none" strike="noStrike" baseline="30000" dirty="0">
                          <a:solidFill>
                            <a:srgbClr val="000000"/>
                          </a:solidFill>
                          <a:effectLst/>
                          <a:latin typeface="Arial" panose="020B0604020202020204" pitchFamily="34" charset="0"/>
                          <a:ea typeface="맑은 고딕" panose="020B0503020000020004" pitchFamily="50" charset="-127"/>
                        </a:rPr>
                        <a:t>2</a:t>
                      </a:r>
                      <a:endParaRPr lang="en-US" altLang="ko-KR" sz="7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w="25400" cap="flat" cmpd="dbl"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700" b="1" i="0" u="none" strike="noStrike" dirty="0">
                          <a:solidFill>
                            <a:srgbClr val="000000"/>
                          </a:solidFill>
                          <a:effectLst/>
                          <a:latin typeface="Arial" panose="020B0604020202020204" pitchFamily="34" charset="0"/>
                          <a:ea typeface="맑은 고딕" panose="020B0503020000020004" pitchFamily="50" charset="-127"/>
                        </a:rPr>
                        <a:t>636</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25400" cap="flat" cmpd="dbl"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700" b="1" i="0" u="none" strike="noStrike" dirty="0">
                          <a:solidFill>
                            <a:srgbClr val="000000"/>
                          </a:solidFill>
                          <a:effectLst/>
                          <a:latin typeface="Arial" panose="020B0604020202020204" pitchFamily="34" charset="0"/>
                          <a:ea typeface="맑은 고딕" panose="020B0503020000020004" pitchFamily="50" charset="-127"/>
                        </a:rPr>
                        <a:t>10,179</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w="25400" cap="flat" cmpd="dbl"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234731273"/>
                  </a:ext>
                </a:extLst>
              </a:tr>
            </a:tbl>
          </a:graphicData>
        </a:graphic>
      </p:graphicFrame>
      <p:graphicFrame>
        <p:nvGraphicFramePr>
          <p:cNvPr id="28" name="표 27">
            <a:extLst>
              <a:ext uri="{FF2B5EF4-FFF2-40B4-BE49-F238E27FC236}">
                <a16:creationId xmlns:a16="http://schemas.microsoft.com/office/drawing/2014/main" id="{5B416551-42F0-4B28-805F-333DC606A4DB}"/>
              </a:ext>
            </a:extLst>
          </p:cNvPr>
          <p:cNvGraphicFramePr>
            <a:graphicFrameLocks noGrp="1"/>
          </p:cNvGraphicFramePr>
          <p:nvPr>
            <p:extLst>
              <p:ext uri="{D42A27DB-BD31-4B8C-83A1-F6EECF244321}">
                <p14:modId xmlns:p14="http://schemas.microsoft.com/office/powerpoint/2010/main" val="2376779037"/>
              </p:ext>
            </p:extLst>
          </p:nvPr>
        </p:nvGraphicFramePr>
        <p:xfrm>
          <a:off x="8001420" y="3939001"/>
          <a:ext cx="1620000" cy="856800"/>
        </p:xfrm>
        <a:graphic>
          <a:graphicData uri="http://schemas.openxmlformats.org/drawingml/2006/table">
            <a:tbl>
              <a:tblPr/>
              <a:tblGrid>
                <a:gridCol w="288000">
                  <a:extLst>
                    <a:ext uri="{9D8B030D-6E8A-4147-A177-3AD203B41FA5}">
                      <a16:colId xmlns:a16="http://schemas.microsoft.com/office/drawing/2014/main" val="1934960719"/>
                    </a:ext>
                  </a:extLst>
                </a:gridCol>
                <a:gridCol w="360000">
                  <a:extLst>
                    <a:ext uri="{9D8B030D-6E8A-4147-A177-3AD203B41FA5}">
                      <a16:colId xmlns:a16="http://schemas.microsoft.com/office/drawing/2014/main" val="268416244"/>
                    </a:ext>
                  </a:extLst>
                </a:gridCol>
                <a:gridCol w="576000">
                  <a:extLst>
                    <a:ext uri="{9D8B030D-6E8A-4147-A177-3AD203B41FA5}">
                      <a16:colId xmlns:a16="http://schemas.microsoft.com/office/drawing/2014/main" val="1020041882"/>
                    </a:ext>
                  </a:extLst>
                </a:gridCol>
                <a:gridCol w="396000">
                  <a:extLst>
                    <a:ext uri="{9D8B030D-6E8A-4147-A177-3AD203B41FA5}">
                      <a16:colId xmlns:a16="http://schemas.microsoft.com/office/drawing/2014/main" val="1325972974"/>
                    </a:ext>
                  </a:extLst>
                </a:gridCol>
              </a:tblGrid>
              <a:tr h="122400">
                <a:tc gridSpan="4">
                  <a:txBody>
                    <a:bodyPr/>
                    <a:lstStyle/>
                    <a:p>
                      <a:pPr algn="l" rtl="0" fontAlgn="ctr"/>
                      <a:r>
                        <a:rPr lang="en-US" sz="700" b="1" i="0" u="none" strike="noStrike" dirty="0">
                          <a:solidFill>
                            <a:srgbClr val="FFFFFF"/>
                          </a:solidFill>
                          <a:effectLst/>
                          <a:latin typeface="Arial" panose="020B0604020202020204" pitchFamily="34" charset="0"/>
                          <a:ea typeface="맑은 고딕" panose="020B0503020000020004" pitchFamily="50" charset="-127"/>
                        </a:rPr>
                        <a:t>  Revenue_FY21</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algn="l" rtl="0" fontAlgn="ctr"/>
                      <a:r>
                        <a:rPr lang="ko-KR" altLang="en-US" sz="700" b="1" i="0" u="none" strike="noStrike">
                          <a:solidFill>
                            <a:srgbClr val="FFFFFF"/>
                          </a:solidFill>
                          <a:effectLst/>
                          <a:latin typeface="Arial" panose="020B0604020202020204" pitchFamily="34" charset="0"/>
                          <a:ea typeface="맑은 고딕" panose="020B0503020000020004" pitchFamily="50"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algn="l" rtl="0" fontAlgn="ctr"/>
                      <a:r>
                        <a:rPr lang="ko-KR" altLang="en-US" sz="700" b="1" i="0" u="none" strike="noStrike">
                          <a:solidFill>
                            <a:srgbClr val="FFFFFF"/>
                          </a:solidFill>
                          <a:effectLst/>
                          <a:latin typeface="Arial" panose="020B0604020202020204" pitchFamily="34" charset="0"/>
                          <a:ea typeface="맑은 고딕" panose="020B0503020000020004" pitchFamily="50"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algn="l" rtl="0" fontAlgn="ctr"/>
                      <a:r>
                        <a:rPr lang="ko-KR" altLang="en-US" sz="700" b="1" i="0" u="none" strike="noStrike" dirty="0">
                          <a:solidFill>
                            <a:srgbClr val="FFFFFF"/>
                          </a:solidFill>
                          <a:effectLst/>
                          <a:latin typeface="Arial" panose="020B0604020202020204" pitchFamily="34" charset="0"/>
                          <a:ea typeface="맑은 고딕" panose="020B0503020000020004" pitchFamily="50" charset="-127"/>
                        </a:rPr>
                        <a:t>　</a:t>
                      </a:r>
                    </a:p>
                  </a:txBody>
                  <a:tcPr marL="9525" marR="9525"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491859221"/>
                  </a:ext>
                </a:extLst>
              </a:tr>
              <a:tr h="122400">
                <a:tc>
                  <a:txBody>
                    <a:bodyPr/>
                    <a:lstStyle/>
                    <a:p>
                      <a:pPr algn="l" rtl="0"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구분</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ctr" rtl="0"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광고주</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ctr" rtl="0"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단가</a:t>
                      </a: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광고주</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ctr" rtl="0"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매출액</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138671153"/>
                  </a:ext>
                </a:extLst>
              </a:tr>
              <a:tr h="122400">
                <a:tc>
                  <a:txBody>
                    <a:bodyPr/>
                    <a:lstStyle/>
                    <a:p>
                      <a:pPr algn="l" rtl="0" fontAlgn="ctr"/>
                      <a:r>
                        <a:rPr lang="en-US" sz="700" b="0" i="0" u="none" strike="noStrike" dirty="0">
                          <a:solidFill>
                            <a:srgbClr val="000000"/>
                          </a:solidFill>
                          <a:effectLst/>
                          <a:latin typeface="Arial" panose="020B0604020202020204" pitchFamily="34" charset="0"/>
                          <a:ea typeface="맑은 고딕" panose="020B0503020000020004" pitchFamily="50" charset="-127"/>
                        </a:rPr>
                        <a:t>CRE</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24</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404</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9,697</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403303018"/>
                  </a:ext>
                </a:extLst>
              </a:tr>
              <a:tr h="122400">
                <a:tc>
                  <a:txBody>
                    <a:bodyPr/>
                    <a:lstStyle/>
                    <a:p>
                      <a:pPr algn="l" rtl="0" fontAlgn="ctr"/>
                      <a:r>
                        <a:rPr lang="en-US" sz="700" b="0" i="0" u="none" strike="noStrike" dirty="0">
                          <a:solidFill>
                            <a:srgbClr val="000000"/>
                          </a:solidFill>
                          <a:effectLst/>
                          <a:latin typeface="Arial" panose="020B0604020202020204" pitchFamily="34" charset="0"/>
                          <a:ea typeface="맑은 고딕" panose="020B0503020000020004" pitchFamily="50" charset="-127"/>
                        </a:rPr>
                        <a:t>ATL</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14</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353</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4,943</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769379609"/>
                  </a:ext>
                </a:extLst>
              </a:tr>
              <a:tr h="122400">
                <a:tc>
                  <a:txBody>
                    <a:bodyPr/>
                    <a:lstStyle/>
                    <a:p>
                      <a:pPr algn="l" rtl="0" fontAlgn="ctr"/>
                      <a:r>
                        <a:rPr lang="en-US" sz="700" b="0" i="0" u="none" strike="noStrike">
                          <a:solidFill>
                            <a:srgbClr val="000000"/>
                          </a:solidFill>
                          <a:effectLst/>
                          <a:latin typeface="Arial" panose="020B0604020202020204" pitchFamily="34" charset="0"/>
                          <a:ea typeface="맑은 고딕" panose="020B0503020000020004" pitchFamily="50" charset="-127"/>
                        </a:rPr>
                        <a:t>DGT</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11</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88</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970</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478080889"/>
                  </a:ext>
                </a:extLst>
              </a:tr>
              <a:tr h="122400">
                <a:tc>
                  <a:txBody>
                    <a:bodyPr/>
                    <a:lstStyle/>
                    <a:p>
                      <a:pPr algn="l" rtl="0" fontAlgn="ctr"/>
                      <a:r>
                        <a:rPr lang="en-US" sz="700" b="0" i="0" u="none" strike="noStrike">
                          <a:solidFill>
                            <a:srgbClr val="000000"/>
                          </a:solidFill>
                          <a:effectLst/>
                          <a:latin typeface="Arial" panose="020B0604020202020204" pitchFamily="34" charset="0"/>
                          <a:ea typeface="맑은 고딕" panose="020B0503020000020004" pitchFamily="50" charset="-127"/>
                        </a:rPr>
                        <a:t>FEE</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25400" cap="flat" cmpd="dbl" algn="ctr">
                      <a:solidFill>
                        <a:srgbClr val="00338D"/>
                      </a:solidFill>
                      <a:prstDash val="solid"/>
                      <a:round/>
                      <a:headEnd type="none" w="med" len="med"/>
                      <a:tailEnd type="none" w="med" len="med"/>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2</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25400" cap="flat" cmpd="dbl" algn="ctr">
                      <a:solidFill>
                        <a:srgbClr val="00338D"/>
                      </a:solidFill>
                      <a:prstDash val="solid"/>
                      <a:round/>
                      <a:headEnd type="none" w="med" len="med"/>
                      <a:tailEnd type="none" w="med" len="med"/>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74</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w="25400" cap="flat" cmpd="dbl" algn="ctr">
                      <a:solidFill>
                        <a:srgbClr val="00338D"/>
                      </a:solidFill>
                      <a:prstDash val="solid"/>
                      <a:round/>
                      <a:headEnd type="none" w="med" len="med"/>
                      <a:tailEnd type="none" w="med" len="med"/>
                    </a:lnB>
                  </a:tcPr>
                </a:tc>
                <a:tc>
                  <a:txBody>
                    <a:bodyPr/>
                    <a:lstStyle/>
                    <a:p>
                      <a:pPr algn="r" rtl="0"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149</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a:noFill/>
                    </a:lnT>
                    <a:lnB w="25400" cap="flat" cmpd="dbl" algn="ctr">
                      <a:solidFill>
                        <a:srgbClr val="00338D"/>
                      </a:solidFill>
                      <a:prstDash val="solid"/>
                      <a:round/>
                      <a:headEnd type="none" w="med" len="med"/>
                      <a:tailEnd type="none" w="med" len="med"/>
                    </a:lnB>
                  </a:tcPr>
                </a:tc>
                <a:extLst>
                  <a:ext uri="{0D108BD9-81ED-4DB2-BD59-A6C34878D82A}">
                    <a16:rowId xmlns:a16="http://schemas.microsoft.com/office/drawing/2014/main" val="3093311259"/>
                  </a:ext>
                </a:extLst>
              </a:tr>
              <a:tr h="122400">
                <a:tc>
                  <a:txBody>
                    <a:bodyPr/>
                    <a:lstStyle/>
                    <a:p>
                      <a:pPr algn="l" rtl="0" fontAlgn="ctr"/>
                      <a:r>
                        <a:rPr lang="en-US" sz="700" b="1" i="0" u="none" strike="noStrike" dirty="0">
                          <a:solidFill>
                            <a:srgbClr val="000000"/>
                          </a:solidFill>
                          <a:effectLst/>
                          <a:latin typeface="Arial" panose="020B0604020202020204" pitchFamily="34" charset="0"/>
                          <a:ea typeface="맑은 고딕" panose="020B0503020000020004" pitchFamily="50" charset="-127"/>
                        </a:rPr>
                        <a:t>Total</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25400" cap="flat" cmpd="dbl"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700" b="1" i="0" u="none" strike="noStrike" dirty="0">
                          <a:solidFill>
                            <a:srgbClr val="000000"/>
                          </a:solidFill>
                          <a:effectLst/>
                          <a:latin typeface="Arial" panose="020B0604020202020204" pitchFamily="34" charset="0"/>
                          <a:ea typeface="맑은 고딕" panose="020B0503020000020004" pitchFamily="50" charset="-127"/>
                        </a:rPr>
                        <a:t>28</a:t>
                      </a:r>
                      <a:r>
                        <a:rPr lang="en-US" altLang="ko-KR" sz="700" b="1" i="0" u="none" strike="noStrike" baseline="30000" dirty="0">
                          <a:solidFill>
                            <a:srgbClr val="000000"/>
                          </a:solidFill>
                          <a:effectLst/>
                          <a:latin typeface="Arial" panose="020B0604020202020204" pitchFamily="34" charset="0"/>
                          <a:ea typeface="맑은 고딕" panose="020B0503020000020004" pitchFamily="50" charset="-127"/>
                        </a:rPr>
                        <a:t>2</a:t>
                      </a:r>
                      <a:endParaRPr lang="en-US" altLang="ko-KR" sz="7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w="25400" cap="flat" cmpd="dbl"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700" b="1" i="0" u="none" strike="noStrike" dirty="0">
                          <a:solidFill>
                            <a:srgbClr val="000000"/>
                          </a:solidFill>
                          <a:effectLst/>
                          <a:latin typeface="Arial" panose="020B0604020202020204" pitchFamily="34" charset="0"/>
                          <a:ea typeface="맑은 고딕" panose="020B0503020000020004" pitchFamily="50" charset="-127"/>
                        </a:rPr>
                        <a:t>563</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25400" cap="flat" cmpd="dbl"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700" b="1" i="0" u="none" strike="noStrike" dirty="0">
                          <a:solidFill>
                            <a:srgbClr val="000000"/>
                          </a:solidFill>
                          <a:effectLst/>
                          <a:latin typeface="Arial" panose="020B0604020202020204" pitchFamily="34" charset="0"/>
                          <a:ea typeface="맑은 고딕" panose="020B0503020000020004" pitchFamily="50" charset="-127"/>
                        </a:rPr>
                        <a:t>15,759</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w="25400" cap="flat" cmpd="dbl"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234731273"/>
                  </a:ext>
                </a:extLst>
              </a:tr>
            </a:tbl>
          </a:graphicData>
        </a:graphic>
      </p:graphicFrame>
      <p:sp>
        <p:nvSpPr>
          <p:cNvPr id="31" name="직사각형 30">
            <a:extLst>
              <a:ext uri="{FF2B5EF4-FFF2-40B4-BE49-F238E27FC236}">
                <a16:creationId xmlns:a16="http://schemas.microsoft.com/office/drawing/2014/main" id="{22B30A88-339A-4B08-A85F-7FC427A0E9D2}"/>
              </a:ext>
            </a:extLst>
          </p:cNvPr>
          <p:cNvSpPr/>
          <p:nvPr/>
        </p:nvSpPr>
        <p:spPr>
          <a:xfrm>
            <a:off x="718367" y="2878101"/>
            <a:ext cx="356053" cy="883484"/>
          </a:xfrm>
          <a:prstGeom prst="rect">
            <a:avLst/>
          </a:prstGeom>
          <a:noFill/>
          <a:ln w="19050">
            <a:solidFill>
              <a:srgbClr val="4836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순서도: 연결자 31">
            <a:extLst>
              <a:ext uri="{FF2B5EF4-FFF2-40B4-BE49-F238E27FC236}">
                <a16:creationId xmlns:a16="http://schemas.microsoft.com/office/drawing/2014/main" id="{9A28D74C-58CD-464B-9C61-FEF423339C02}"/>
              </a:ext>
            </a:extLst>
          </p:cNvPr>
          <p:cNvSpPr/>
          <p:nvPr/>
        </p:nvSpPr>
        <p:spPr bwMode="auto">
          <a:xfrm>
            <a:off x="636003" y="2804184"/>
            <a:ext cx="144000" cy="144000"/>
          </a:xfrm>
          <a:prstGeom prst="flowChartConnector">
            <a:avLst/>
          </a:prstGeom>
          <a:solidFill>
            <a:srgbClr val="483698"/>
          </a:solidFill>
          <a:ln w="9525" cap="flat" cmpd="sng" algn="ctr">
            <a:solidFill>
              <a:srgbClr val="483698"/>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latin typeface="Arial" panose="020B0604020202020204" pitchFamily="34" charset="0"/>
                <a:cs typeface="Arial" panose="020B0604020202020204" pitchFamily="34" charset="0"/>
              </a:rPr>
              <a:t>A</a:t>
            </a:r>
            <a:endParaRPr lang="ko-KR" altLang="en-US" sz="800" b="1" kern="0" dirty="0">
              <a:solidFill>
                <a:srgbClr val="FFFFFF"/>
              </a:solidFill>
              <a:latin typeface="Arial" panose="020B0604020202020204" pitchFamily="34" charset="0"/>
              <a:cs typeface="Arial" panose="020B0604020202020204" pitchFamily="34" charset="0"/>
            </a:endParaRPr>
          </a:p>
        </p:txBody>
      </p:sp>
      <p:sp>
        <p:nvSpPr>
          <p:cNvPr id="33" name="직사각형 32">
            <a:extLst>
              <a:ext uri="{FF2B5EF4-FFF2-40B4-BE49-F238E27FC236}">
                <a16:creationId xmlns:a16="http://schemas.microsoft.com/office/drawing/2014/main" id="{E6AFD9C5-0F17-4605-8B49-5CF61B3CCD70}"/>
              </a:ext>
            </a:extLst>
          </p:cNvPr>
          <p:cNvSpPr/>
          <p:nvPr/>
        </p:nvSpPr>
        <p:spPr>
          <a:xfrm>
            <a:off x="2745287" y="2878101"/>
            <a:ext cx="356053" cy="883484"/>
          </a:xfrm>
          <a:prstGeom prst="rect">
            <a:avLst/>
          </a:prstGeom>
          <a:noFill/>
          <a:ln w="19050">
            <a:solidFill>
              <a:srgbClr val="4836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순서도: 연결자 33">
            <a:extLst>
              <a:ext uri="{FF2B5EF4-FFF2-40B4-BE49-F238E27FC236}">
                <a16:creationId xmlns:a16="http://schemas.microsoft.com/office/drawing/2014/main" id="{47339016-AF18-4CF6-9359-1E2539A00961}"/>
              </a:ext>
            </a:extLst>
          </p:cNvPr>
          <p:cNvSpPr/>
          <p:nvPr/>
        </p:nvSpPr>
        <p:spPr bwMode="auto">
          <a:xfrm>
            <a:off x="2662923" y="2804184"/>
            <a:ext cx="144000" cy="144000"/>
          </a:xfrm>
          <a:prstGeom prst="flowChartConnector">
            <a:avLst/>
          </a:prstGeom>
          <a:solidFill>
            <a:srgbClr val="483698"/>
          </a:solidFill>
          <a:ln w="9525" cap="flat" cmpd="sng" algn="ctr">
            <a:solidFill>
              <a:srgbClr val="483698"/>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latin typeface="Arial" panose="020B0604020202020204" pitchFamily="34" charset="0"/>
                <a:cs typeface="Arial" panose="020B0604020202020204" pitchFamily="34" charset="0"/>
              </a:rPr>
              <a:t>B</a:t>
            </a:r>
            <a:endParaRPr lang="ko-KR" altLang="en-US" sz="800" b="1" kern="0" dirty="0">
              <a:solidFill>
                <a:srgbClr val="FFFFFF"/>
              </a:solidFill>
              <a:latin typeface="Arial" panose="020B0604020202020204" pitchFamily="34" charset="0"/>
              <a:cs typeface="Arial" panose="020B0604020202020204" pitchFamily="34" charset="0"/>
            </a:endParaRPr>
          </a:p>
        </p:txBody>
      </p:sp>
      <p:sp>
        <p:nvSpPr>
          <p:cNvPr id="35" name="직사각형 34">
            <a:extLst>
              <a:ext uri="{FF2B5EF4-FFF2-40B4-BE49-F238E27FC236}">
                <a16:creationId xmlns:a16="http://schemas.microsoft.com/office/drawing/2014/main" id="{5492EBF0-5485-4B2C-9DE6-ADE633C6E32A}"/>
              </a:ext>
            </a:extLst>
          </p:cNvPr>
          <p:cNvSpPr/>
          <p:nvPr/>
        </p:nvSpPr>
        <p:spPr>
          <a:xfrm>
            <a:off x="4774973" y="2768073"/>
            <a:ext cx="356053" cy="993512"/>
          </a:xfrm>
          <a:prstGeom prst="rect">
            <a:avLst/>
          </a:prstGeom>
          <a:noFill/>
          <a:ln w="19050">
            <a:solidFill>
              <a:srgbClr val="4836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순서도: 연결자 35">
            <a:extLst>
              <a:ext uri="{FF2B5EF4-FFF2-40B4-BE49-F238E27FC236}">
                <a16:creationId xmlns:a16="http://schemas.microsoft.com/office/drawing/2014/main" id="{F4A54EC3-5B44-41F0-86AE-02D583B8650A}"/>
              </a:ext>
            </a:extLst>
          </p:cNvPr>
          <p:cNvSpPr/>
          <p:nvPr/>
        </p:nvSpPr>
        <p:spPr bwMode="auto">
          <a:xfrm>
            <a:off x="4692609" y="2694156"/>
            <a:ext cx="144000" cy="144000"/>
          </a:xfrm>
          <a:prstGeom prst="flowChartConnector">
            <a:avLst/>
          </a:prstGeom>
          <a:solidFill>
            <a:srgbClr val="483698"/>
          </a:solidFill>
          <a:ln w="9525" cap="flat" cmpd="sng" algn="ctr">
            <a:solidFill>
              <a:srgbClr val="483698"/>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latin typeface="Arial" panose="020B0604020202020204" pitchFamily="34" charset="0"/>
                <a:cs typeface="Arial" panose="020B0604020202020204" pitchFamily="34" charset="0"/>
              </a:rPr>
              <a:t>C</a:t>
            </a:r>
            <a:endParaRPr lang="ko-KR" altLang="en-US" sz="800" b="1" kern="0" dirty="0">
              <a:solidFill>
                <a:srgbClr val="FFFFFF"/>
              </a:solidFill>
              <a:latin typeface="Arial" panose="020B0604020202020204" pitchFamily="34" charset="0"/>
              <a:cs typeface="Arial" panose="020B0604020202020204" pitchFamily="34" charset="0"/>
            </a:endParaRPr>
          </a:p>
        </p:txBody>
      </p:sp>
      <p:sp>
        <p:nvSpPr>
          <p:cNvPr id="37" name="직사각형 36">
            <a:extLst>
              <a:ext uri="{FF2B5EF4-FFF2-40B4-BE49-F238E27FC236}">
                <a16:creationId xmlns:a16="http://schemas.microsoft.com/office/drawing/2014/main" id="{24654256-A29D-48B3-A1BA-CED1ABE27F98}"/>
              </a:ext>
            </a:extLst>
          </p:cNvPr>
          <p:cNvSpPr/>
          <p:nvPr/>
        </p:nvSpPr>
        <p:spPr>
          <a:xfrm>
            <a:off x="6804659" y="2348469"/>
            <a:ext cx="388090" cy="1413115"/>
          </a:xfrm>
          <a:prstGeom prst="rect">
            <a:avLst/>
          </a:prstGeom>
          <a:noFill/>
          <a:ln w="19050">
            <a:solidFill>
              <a:srgbClr val="4836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순서도: 연결자 40">
            <a:extLst>
              <a:ext uri="{FF2B5EF4-FFF2-40B4-BE49-F238E27FC236}">
                <a16:creationId xmlns:a16="http://schemas.microsoft.com/office/drawing/2014/main" id="{2290C2F3-78F8-4A84-A4A0-5BDE88007A22}"/>
              </a:ext>
            </a:extLst>
          </p:cNvPr>
          <p:cNvSpPr/>
          <p:nvPr/>
        </p:nvSpPr>
        <p:spPr bwMode="auto">
          <a:xfrm>
            <a:off x="6722295" y="2274553"/>
            <a:ext cx="144000" cy="144000"/>
          </a:xfrm>
          <a:prstGeom prst="flowChartConnector">
            <a:avLst/>
          </a:prstGeom>
          <a:solidFill>
            <a:srgbClr val="483698"/>
          </a:solidFill>
          <a:ln w="9525" cap="flat" cmpd="sng" algn="ctr">
            <a:solidFill>
              <a:srgbClr val="483698"/>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latin typeface="Arial" panose="020B0604020202020204" pitchFamily="34" charset="0"/>
                <a:cs typeface="Arial" panose="020B0604020202020204" pitchFamily="34" charset="0"/>
              </a:rPr>
              <a:t>D</a:t>
            </a:r>
            <a:endParaRPr lang="ko-KR" altLang="en-US" sz="800" b="1" kern="0" dirty="0">
              <a:solidFill>
                <a:srgbClr val="FFFFFF"/>
              </a:solidFill>
              <a:latin typeface="Arial" panose="020B0604020202020204" pitchFamily="34" charset="0"/>
              <a:cs typeface="Arial" panose="020B0604020202020204" pitchFamily="34" charset="0"/>
            </a:endParaRPr>
          </a:p>
        </p:txBody>
      </p:sp>
      <p:sp>
        <p:nvSpPr>
          <p:cNvPr id="42" name="직사각형 41">
            <a:extLst>
              <a:ext uri="{FF2B5EF4-FFF2-40B4-BE49-F238E27FC236}">
                <a16:creationId xmlns:a16="http://schemas.microsoft.com/office/drawing/2014/main" id="{5BDF83ED-2037-4014-B566-9D5ED7957D77}"/>
              </a:ext>
            </a:extLst>
          </p:cNvPr>
          <p:cNvSpPr/>
          <p:nvPr/>
        </p:nvSpPr>
        <p:spPr>
          <a:xfrm>
            <a:off x="8829892" y="1817462"/>
            <a:ext cx="388090" cy="1944122"/>
          </a:xfrm>
          <a:prstGeom prst="rect">
            <a:avLst/>
          </a:prstGeom>
          <a:noFill/>
          <a:ln w="19050">
            <a:solidFill>
              <a:srgbClr val="4836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순서도: 연결자 42">
            <a:extLst>
              <a:ext uri="{FF2B5EF4-FFF2-40B4-BE49-F238E27FC236}">
                <a16:creationId xmlns:a16="http://schemas.microsoft.com/office/drawing/2014/main" id="{381E348E-4011-40FD-BF0C-3D2E7691DA42}"/>
              </a:ext>
            </a:extLst>
          </p:cNvPr>
          <p:cNvSpPr/>
          <p:nvPr/>
        </p:nvSpPr>
        <p:spPr bwMode="auto">
          <a:xfrm>
            <a:off x="8747528" y="1743546"/>
            <a:ext cx="144000" cy="144000"/>
          </a:xfrm>
          <a:prstGeom prst="flowChartConnector">
            <a:avLst/>
          </a:prstGeom>
          <a:solidFill>
            <a:srgbClr val="483698"/>
          </a:solidFill>
          <a:ln w="9525" cap="flat" cmpd="sng" algn="ctr">
            <a:solidFill>
              <a:srgbClr val="483698"/>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latin typeface="Arial" panose="020B0604020202020204" pitchFamily="34" charset="0"/>
                <a:cs typeface="Arial" panose="020B0604020202020204" pitchFamily="34" charset="0"/>
              </a:rPr>
              <a:t>E</a:t>
            </a:r>
            <a:endParaRPr lang="ko-KR" altLang="en-US" sz="800" b="1" kern="0" dirty="0">
              <a:solidFill>
                <a:srgbClr val="FFFFFF"/>
              </a:solidFill>
              <a:latin typeface="Arial" panose="020B0604020202020204" pitchFamily="34" charset="0"/>
              <a:cs typeface="Arial" panose="020B0604020202020204" pitchFamily="34" charset="0"/>
            </a:endParaRPr>
          </a:p>
        </p:txBody>
      </p:sp>
      <p:sp>
        <p:nvSpPr>
          <p:cNvPr id="44" name="순서도: 연결자 43">
            <a:extLst>
              <a:ext uri="{FF2B5EF4-FFF2-40B4-BE49-F238E27FC236}">
                <a16:creationId xmlns:a16="http://schemas.microsoft.com/office/drawing/2014/main" id="{0AB17B5C-870E-4E26-BD5B-FFC9282F3B45}"/>
              </a:ext>
            </a:extLst>
          </p:cNvPr>
          <p:cNvSpPr/>
          <p:nvPr/>
        </p:nvSpPr>
        <p:spPr bwMode="auto">
          <a:xfrm>
            <a:off x="673200" y="3884507"/>
            <a:ext cx="144000" cy="144000"/>
          </a:xfrm>
          <a:prstGeom prst="flowChartConnector">
            <a:avLst/>
          </a:prstGeom>
          <a:solidFill>
            <a:srgbClr val="483698"/>
          </a:solidFill>
          <a:ln w="9525" cap="flat" cmpd="sng" algn="ctr">
            <a:solidFill>
              <a:srgbClr val="483698"/>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latin typeface="Arial" panose="020B0604020202020204" pitchFamily="34" charset="0"/>
                <a:cs typeface="Arial" panose="020B0604020202020204" pitchFamily="34" charset="0"/>
              </a:rPr>
              <a:t>A</a:t>
            </a:r>
            <a:endParaRPr lang="ko-KR" altLang="en-US" sz="800" b="1" kern="0" dirty="0">
              <a:solidFill>
                <a:srgbClr val="FFFFFF"/>
              </a:solidFill>
              <a:latin typeface="Arial" panose="020B0604020202020204" pitchFamily="34" charset="0"/>
              <a:cs typeface="Arial" panose="020B0604020202020204" pitchFamily="34" charset="0"/>
            </a:endParaRPr>
          </a:p>
        </p:txBody>
      </p:sp>
      <p:sp>
        <p:nvSpPr>
          <p:cNvPr id="45" name="순서도: 연결자 44">
            <a:extLst>
              <a:ext uri="{FF2B5EF4-FFF2-40B4-BE49-F238E27FC236}">
                <a16:creationId xmlns:a16="http://schemas.microsoft.com/office/drawing/2014/main" id="{A0DAA12A-829E-47C3-A0EA-51237E7022A0}"/>
              </a:ext>
            </a:extLst>
          </p:cNvPr>
          <p:cNvSpPr/>
          <p:nvPr/>
        </p:nvSpPr>
        <p:spPr bwMode="auto">
          <a:xfrm>
            <a:off x="2487255" y="3884507"/>
            <a:ext cx="144000" cy="144000"/>
          </a:xfrm>
          <a:prstGeom prst="flowChartConnector">
            <a:avLst/>
          </a:prstGeom>
          <a:solidFill>
            <a:srgbClr val="483698"/>
          </a:solidFill>
          <a:ln w="9525" cap="flat" cmpd="sng" algn="ctr">
            <a:solidFill>
              <a:srgbClr val="483698"/>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latin typeface="Arial" panose="020B0604020202020204" pitchFamily="34" charset="0"/>
                <a:cs typeface="Arial" panose="020B0604020202020204" pitchFamily="34" charset="0"/>
              </a:rPr>
              <a:t>B</a:t>
            </a:r>
            <a:endParaRPr lang="ko-KR" altLang="en-US" sz="800" b="1" kern="0" dirty="0">
              <a:solidFill>
                <a:srgbClr val="FFFFFF"/>
              </a:solidFill>
              <a:latin typeface="Arial" panose="020B0604020202020204" pitchFamily="34" charset="0"/>
              <a:cs typeface="Arial" panose="020B0604020202020204" pitchFamily="34" charset="0"/>
            </a:endParaRPr>
          </a:p>
        </p:txBody>
      </p:sp>
      <p:sp>
        <p:nvSpPr>
          <p:cNvPr id="46" name="순서도: 연결자 45">
            <a:extLst>
              <a:ext uri="{FF2B5EF4-FFF2-40B4-BE49-F238E27FC236}">
                <a16:creationId xmlns:a16="http://schemas.microsoft.com/office/drawing/2014/main" id="{C7502C34-B563-4B18-AD23-392E8BF046AD}"/>
              </a:ext>
            </a:extLst>
          </p:cNvPr>
          <p:cNvSpPr/>
          <p:nvPr/>
        </p:nvSpPr>
        <p:spPr bwMode="auto">
          <a:xfrm>
            <a:off x="4301310" y="3884507"/>
            <a:ext cx="144000" cy="144000"/>
          </a:xfrm>
          <a:prstGeom prst="flowChartConnector">
            <a:avLst/>
          </a:prstGeom>
          <a:solidFill>
            <a:srgbClr val="483698"/>
          </a:solidFill>
          <a:ln w="9525" cap="flat" cmpd="sng" algn="ctr">
            <a:solidFill>
              <a:srgbClr val="483698"/>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latin typeface="Arial" panose="020B0604020202020204" pitchFamily="34" charset="0"/>
                <a:cs typeface="Arial" panose="020B0604020202020204" pitchFamily="34" charset="0"/>
              </a:rPr>
              <a:t>C</a:t>
            </a:r>
            <a:endParaRPr lang="ko-KR" altLang="en-US" sz="800" b="1" kern="0" dirty="0">
              <a:solidFill>
                <a:srgbClr val="FFFFFF"/>
              </a:solidFill>
              <a:latin typeface="Arial" panose="020B0604020202020204" pitchFamily="34" charset="0"/>
              <a:cs typeface="Arial" panose="020B0604020202020204" pitchFamily="34" charset="0"/>
            </a:endParaRPr>
          </a:p>
        </p:txBody>
      </p:sp>
      <p:sp>
        <p:nvSpPr>
          <p:cNvPr id="47" name="순서도: 연결자 46">
            <a:extLst>
              <a:ext uri="{FF2B5EF4-FFF2-40B4-BE49-F238E27FC236}">
                <a16:creationId xmlns:a16="http://schemas.microsoft.com/office/drawing/2014/main" id="{A9888878-7CB6-4DEB-B127-D7EA95BB9401}"/>
              </a:ext>
            </a:extLst>
          </p:cNvPr>
          <p:cNvSpPr/>
          <p:nvPr/>
        </p:nvSpPr>
        <p:spPr bwMode="auto">
          <a:xfrm>
            <a:off x="6115365" y="3884507"/>
            <a:ext cx="144000" cy="144000"/>
          </a:xfrm>
          <a:prstGeom prst="flowChartConnector">
            <a:avLst/>
          </a:prstGeom>
          <a:solidFill>
            <a:srgbClr val="483698"/>
          </a:solidFill>
          <a:ln w="9525" cap="flat" cmpd="sng" algn="ctr">
            <a:solidFill>
              <a:srgbClr val="483698"/>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latin typeface="Arial" panose="020B0604020202020204" pitchFamily="34" charset="0"/>
                <a:cs typeface="Arial" panose="020B0604020202020204" pitchFamily="34" charset="0"/>
              </a:rPr>
              <a:t>D</a:t>
            </a:r>
            <a:endParaRPr lang="ko-KR" altLang="en-US" sz="800" b="1" kern="0" dirty="0">
              <a:solidFill>
                <a:srgbClr val="FFFFFF"/>
              </a:solidFill>
              <a:latin typeface="Arial" panose="020B0604020202020204" pitchFamily="34" charset="0"/>
              <a:cs typeface="Arial" panose="020B0604020202020204" pitchFamily="34" charset="0"/>
            </a:endParaRPr>
          </a:p>
        </p:txBody>
      </p:sp>
      <p:sp>
        <p:nvSpPr>
          <p:cNvPr id="48" name="순서도: 연결자 47">
            <a:extLst>
              <a:ext uri="{FF2B5EF4-FFF2-40B4-BE49-F238E27FC236}">
                <a16:creationId xmlns:a16="http://schemas.microsoft.com/office/drawing/2014/main" id="{3A5BB6EA-C32A-445C-A98D-A8E777FAD104}"/>
              </a:ext>
            </a:extLst>
          </p:cNvPr>
          <p:cNvSpPr/>
          <p:nvPr/>
        </p:nvSpPr>
        <p:spPr bwMode="auto">
          <a:xfrm>
            <a:off x="7929420" y="3884507"/>
            <a:ext cx="144000" cy="144000"/>
          </a:xfrm>
          <a:prstGeom prst="flowChartConnector">
            <a:avLst/>
          </a:prstGeom>
          <a:solidFill>
            <a:srgbClr val="483698"/>
          </a:solidFill>
          <a:ln w="9525" cap="flat" cmpd="sng" algn="ctr">
            <a:solidFill>
              <a:srgbClr val="483698"/>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latin typeface="Arial" panose="020B0604020202020204" pitchFamily="34" charset="0"/>
                <a:cs typeface="Arial" panose="020B0604020202020204" pitchFamily="34" charset="0"/>
              </a:rPr>
              <a:t>E</a:t>
            </a:r>
            <a:endParaRPr lang="ko-KR" altLang="en-US" sz="800" b="1" kern="0" dirty="0">
              <a:solidFill>
                <a:srgbClr val="FFFFFF"/>
              </a:solidFill>
              <a:latin typeface="Arial" panose="020B0604020202020204" pitchFamily="34" charset="0"/>
              <a:cs typeface="Arial" panose="020B0604020202020204" pitchFamily="34" charset="0"/>
            </a:endParaRPr>
          </a:p>
        </p:txBody>
      </p:sp>
      <p:sp>
        <p:nvSpPr>
          <p:cNvPr id="51" name="직사각형 50">
            <a:extLst>
              <a:ext uri="{FF2B5EF4-FFF2-40B4-BE49-F238E27FC236}">
                <a16:creationId xmlns:a16="http://schemas.microsoft.com/office/drawing/2014/main" id="{5E4DDF57-1D0E-43CD-BEBD-6D448AB4C47F}"/>
              </a:ext>
            </a:extLst>
          </p:cNvPr>
          <p:cNvSpPr/>
          <p:nvPr/>
        </p:nvSpPr>
        <p:spPr>
          <a:xfrm>
            <a:off x="3532494" y="2689679"/>
            <a:ext cx="791856" cy="424275"/>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solidFill>
                <a:schemeClr val="bg1"/>
              </a:solidFill>
            </a:endParaRPr>
          </a:p>
        </p:txBody>
      </p:sp>
      <p:sp>
        <p:nvSpPr>
          <p:cNvPr id="52" name="순서도: 연결자 51">
            <a:extLst>
              <a:ext uri="{FF2B5EF4-FFF2-40B4-BE49-F238E27FC236}">
                <a16:creationId xmlns:a16="http://schemas.microsoft.com/office/drawing/2014/main" id="{CDE34E45-4836-45C6-8569-984423687AAE}"/>
              </a:ext>
            </a:extLst>
          </p:cNvPr>
          <p:cNvSpPr/>
          <p:nvPr/>
        </p:nvSpPr>
        <p:spPr bwMode="auto">
          <a:xfrm>
            <a:off x="3460494" y="2613204"/>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53" name="직사각형 52">
            <a:extLst>
              <a:ext uri="{FF2B5EF4-FFF2-40B4-BE49-F238E27FC236}">
                <a16:creationId xmlns:a16="http://schemas.microsoft.com/office/drawing/2014/main" id="{3606D56A-CEEB-4025-9D31-8ACDC2CAF287}"/>
              </a:ext>
            </a:extLst>
          </p:cNvPr>
          <p:cNvSpPr/>
          <p:nvPr/>
        </p:nvSpPr>
        <p:spPr>
          <a:xfrm>
            <a:off x="3777117" y="4289667"/>
            <a:ext cx="402137" cy="14400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solidFill>
                <a:schemeClr val="bg1"/>
              </a:solidFill>
            </a:endParaRPr>
          </a:p>
        </p:txBody>
      </p:sp>
      <p:sp>
        <p:nvSpPr>
          <p:cNvPr id="54" name="순서도: 연결자 53">
            <a:extLst>
              <a:ext uri="{FF2B5EF4-FFF2-40B4-BE49-F238E27FC236}">
                <a16:creationId xmlns:a16="http://schemas.microsoft.com/office/drawing/2014/main" id="{9C4F9E82-F3F1-4C76-8FB7-EF274F48F1CB}"/>
              </a:ext>
            </a:extLst>
          </p:cNvPr>
          <p:cNvSpPr/>
          <p:nvPr/>
        </p:nvSpPr>
        <p:spPr bwMode="auto">
          <a:xfrm>
            <a:off x="3705116" y="4237841"/>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55" name="직사각형 54">
            <a:extLst>
              <a:ext uri="{FF2B5EF4-FFF2-40B4-BE49-F238E27FC236}">
                <a16:creationId xmlns:a16="http://schemas.microsoft.com/office/drawing/2014/main" id="{8CB834AB-DD4C-4660-94E2-013D3E2C4211}"/>
              </a:ext>
            </a:extLst>
          </p:cNvPr>
          <p:cNvSpPr/>
          <p:nvPr/>
        </p:nvSpPr>
        <p:spPr>
          <a:xfrm>
            <a:off x="5591174" y="4289667"/>
            <a:ext cx="402135" cy="14400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solidFill>
                <a:schemeClr val="bg1"/>
              </a:solidFill>
            </a:endParaRPr>
          </a:p>
        </p:txBody>
      </p:sp>
      <p:sp>
        <p:nvSpPr>
          <p:cNvPr id="57" name="직사각형 56">
            <a:extLst>
              <a:ext uri="{FF2B5EF4-FFF2-40B4-BE49-F238E27FC236}">
                <a16:creationId xmlns:a16="http://schemas.microsoft.com/office/drawing/2014/main" id="{A64754A9-4C92-48AF-95BB-76464C6F526F}"/>
              </a:ext>
            </a:extLst>
          </p:cNvPr>
          <p:cNvSpPr/>
          <p:nvPr/>
        </p:nvSpPr>
        <p:spPr>
          <a:xfrm>
            <a:off x="5185721" y="2401066"/>
            <a:ext cx="356053" cy="583434"/>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solidFill>
                <a:schemeClr val="bg1"/>
              </a:solidFill>
            </a:endParaRPr>
          </a:p>
        </p:txBody>
      </p:sp>
      <p:sp>
        <p:nvSpPr>
          <p:cNvPr id="58" name="순서도: 연결자 57">
            <a:extLst>
              <a:ext uri="{FF2B5EF4-FFF2-40B4-BE49-F238E27FC236}">
                <a16:creationId xmlns:a16="http://schemas.microsoft.com/office/drawing/2014/main" id="{0AFCAB3D-FB73-407A-9EE8-EDA5665A639B}"/>
              </a:ext>
            </a:extLst>
          </p:cNvPr>
          <p:cNvSpPr/>
          <p:nvPr/>
        </p:nvSpPr>
        <p:spPr bwMode="auto">
          <a:xfrm>
            <a:off x="5113721" y="2324591"/>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
        <p:nvSpPr>
          <p:cNvPr id="59" name="직사각형 58">
            <a:extLst>
              <a:ext uri="{FF2B5EF4-FFF2-40B4-BE49-F238E27FC236}">
                <a16:creationId xmlns:a16="http://schemas.microsoft.com/office/drawing/2014/main" id="{2453A233-5ABD-43DC-B88B-BE5142FE5657}"/>
              </a:ext>
            </a:extLst>
          </p:cNvPr>
          <p:cNvSpPr/>
          <p:nvPr/>
        </p:nvSpPr>
        <p:spPr>
          <a:xfrm>
            <a:off x="6836106" y="4182195"/>
            <a:ext cx="971259" cy="127021"/>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solidFill>
                <a:schemeClr val="bg1"/>
              </a:solidFill>
            </a:endParaRPr>
          </a:p>
        </p:txBody>
      </p:sp>
      <p:sp>
        <p:nvSpPr>
          <p:cNvPr id="60" name="순서도: 연결자 59">
            <a:extLst>
              <a:ext uri="{FF2B5EF4-FFF2-40B4-BE49-F238E27FC236}">
                <a16:creationId xmlns:a16="http://schemas.microsoft.com/office/drawing/2014/main" id="{15E175DD-D944-44F4-B287-B76CD6375079}"/>
              </a:ext>
            </a:extLst>
          </p:cNvPr>
          <p:cNvSpPr/>
          <p:nvPr/>
        </p:nvSpPr>
        <p:spPr bwMode="auto">
          <a:xfrm>
            <a:off x="6764105" y="4130369"/>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
        <p:nvSpPr>
          <p:cNvPr id="61" name="직사각형 60">
            <a:extLst>
              <a:ext uri="{FF2B5EF4-FFF2-40B4-BE49-F238E27FC236}">
                <a16:creationId xmlns:a16="http://schemas.microsoft.com/office/drawing/2014/main" id="{6B061F9A-F75F-42FE-B410-5A31986FE177}"/>
              </a:ext>
            </a:extLst>
          </p:cNvPr>
          <p:cNvSpPr/>
          <p:nvPr/>
        </p:nvSpPr>
        <p:spPr>
          <a:xfrm>
            <a:off x="5018847" y="4175220"/>
            <a:ext cx="971259" cy="127021"/>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solidFill>
                <a:schemeClr val="bg1"/>
              </a:solidFill>
            </a:endParaRPr>
          </a:p>
        </p:txBody>
      </p:sp>
      <p:sp>
        <p:nvSpPr>
          <p:cNvPr id="62" name="순서도: 연결자 61">
            <a:extLst>
              <a:ext uri="{FF2B5EF4-FFF2-40B4-BE49-F238E27FC236}">
                <a16:creationId xmlns:a16="http://schemas.microsoft.com/office/drawing/2014/main" id="{B6571F39-7C21-4CF0-9265-ADE9396C56CF}"/>
              </a:ext>
            </a:extLst>
          </p:cNvPr>
          <p:cNvSpPr/>
          <p:nvPr/>
        </p:nvSpPr>
        <p:spPr bwMode="auto">
          <a:xfrm>
            <a:off x="4946846" y="4123394"/>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
        <p:nvSpPr>
          <p:cNvPr id="56" name="순서도: 연결자 55">
            <a:extLst>
              <a:ext uri="{FF2B5EF4-FFF2-40B4-BE49-F238E27FC236}">
                <a16:creationId xmlns:a16="http://schemas.microsoft.com/office/drawing/2014/main" id="{24564BAD-0C35-457D-9958-24AD0E3DBB9E}"/>
              </a:ext>
            </a:extLst>
          </p:cNvPr>
          <p:cNvSpPr/>
          <p:nvPr/>
        </p:nvSpPr>
        <p:spPr bwMode="auto">
          <a:xfrm>
            <a:off x="5519173" y="4237841"/>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64" name="TextBox 63">
            <a:extLst>
              <a:ext uri="{FF2B5EF4-FFF2-40B4-BE49-F238E27FC236}">
                <a16:creationId xmlns:a16="http://schemas.microsoft.com/office/drawing/2014/main" id="{77C4D9B8-DD66-4967-A3C4-BA6FC69D54F4}"/>
              </a:ext>
            </a:extLst>
          </p:cNvPr>
          <p:cNvSpPr txBox="1"/>
          <p:nvPr/>
        </p:nvSpPr>
        <p:spPr>
          <a:xfrm>
            <a:off x="745200" y="4808417"/>
            <a:ext cx="8566653" cy="107722"/>
          </a:xfrm>
          <a:prstGeom prst="rect">
            <a:avLst/>
          </a:prstGeom>
          <a:noFill/>
        </p:spPr>
        <p:txBody>
          <a:bodyPr wrap="square" lIns="0" tIns="0" rIns="0" bIns="0">
            <a:spAutoFit/>
          </a:bodyPr>
          <a:lstStyle/>
          <a:p>
            <a:r>
              <a:rPr lang="en-US" altLang="ko-KR" sz="700" dirty="0">
                <a:solidFill>
                  <a:srgbClr val="000000"/>
                </a:solidFill>
                <a:latin typeface="Arial" panose="020B0604020202020204" pitchFamily="34" charset="0"/>
                <a:ea typeface="맑은 고딕"/>
                <a:cs typeface="Arial" panose="020B0604020202020204" pitchFamily="34" charset="0"/>
              </a:rPr>
              <a:t>Note 2: </a:t>
            </a:r>
            <a:r>
              <a:rPr lang="ko-KR" altLang="en-US" sz="700" dirty="0">
                <a:solidFill>
                  <a:srgbClr val="000000"/>
                </a:solidFill>
                <a:latin typeface="Arial" panose="020B0604020202020204" pitchFamily="34" charset="0"/>
                <a:ea typeface="맑은 고딕"/>
                <a:cs typeface="Arial" panose="020B0604020202020204" pitchFamily="34" charset="0"/>
              </a:rPr>
              <a:t>한 광고주에서 </a:t>
            </a:r>
            <a:r>
              <a:rPr lang="en-US" altLang="ko-KR" sz="700" dirty="0">
                <a:solidFill>
                  <a:srgbClr val="000000"/>
                </a:solidFill>
                <a:latin typeface="Arial" panose="020B0604020202020204" pitchFamily="34" charset="0"/>
                <a:ea typeface="맑은 고딕"/>
                <a:cs typeface="Arial" panose="020B0604020202020204" pitchFamily="34" charset="0"/>
              </a:rPr>
              <a:t>CRE, ATL, DGT, FEE </a:t>
            </a:r>
            <a:r>
              <a:rPr lang="ko-KR" altLang="en-US" sz="700" dirty="0">
                <a:solidFill>
                  <a:srgbClr val="000000"/>
                </a:solidFill>
                <a:latin typeface="Arial" panose="020B0604020202020204" pitchFamily="34" charset="0"/>
                <a:ea typeface="맑은 고딕"/>
                <a:cs typeface="Arial" panose="020B0604020202020204" pitchFamily="34" charset="0"/>
              </a:rPr>
              <a:t>매출이 동시에 발생할 수 있으며</a:t>
            </a:r>
            <a:r>
              <a:rPr lang="en-US" altLang="ko-KR" sz="700" dirty="0">
                <a:solidFill>
                  <a:srgbClr val="000000"/>
                </a:solidFill>
                <a:latin typeface="Arial" panose="020B0604020202020204" pitchFamily="34" charset="0"/>
                <a:ea typeface="맑은 고딕"/>
                <a:cs typeface="Arial" panose="020B0604020202020204" pitchFamily="34" charset="0"/>
              </a:rPr>
              <a:t>, </a:t>
            </a:r>
            <a:r>
              <a:rPr lang="ko-KR" altLang="en-US" sz="700" dirty="0">
                <a:solidFill>
                  <a:srgbClr val="000000"/>
                </a:solidFill>
                <a:latin typeface="Arial" panose="020B0604020202020204" pitchFamily="34" charset="0"/>
                <a:ea typeface="맑은 고딕"/>
                <a:cs typeface="Arial" panose="020B0604020202020204" pitchFamily="34" charset="0"/>
              </a:rPr>
              <a:t>이에 따라 해당 합계는 부문별 광고주 수 합계와 일치하지 않음</a:t>
            </a:r>
            <a:endParaRPr lang="en-US" altLang="ko-KR" sz="700" dirty="0">
              <a:latin typeface="Arial" panose="020B0604020202020204" pitchFamily="34" charset="0"/>
              <a:cs typeface="Arial" panose="020B0604020202020204" pitchFamily="34" charset="0"/>
            </a:endParaRPr>
          </a:p>
        </p:txBody>
      </p:sp>
      <p:sp>
        <p:nvSpPr>
          <p:cNvPr id="65" name="직사각형 64">
            <a:extLst>
              <a:ext uri="{FF2B5EF4-FFF2-40B4-BE49-F238E27FC236}">
                <a16:creationId xmlns:a16="http://schemas.microsoft.com/office/drawing/2014/main" id="{B0483F57-CF58-4830-8806-C4D6F98E89B4}"/>
              </a:ext>
            </a:extLst>
          </p:cNvPr>
          <p:cNvSpPr/>
          <p:nvPr/>
        </p:nvSpPr>
        <p:spPr>
          <a:xfrm>
            <a:off x="7215407" y="1730910"/>
            <a:ext cx="1205667" cy="843059"/>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solidFill>
                <a:schemeClr val="bg1"/>
              </a:solidFill>
            </a:endParaRPr>
          </a:p>
        </p:txBody>
      </p:sp>
      <p:sp>
        <p:nvSpPr>
          <p:cNvPr id="66" name="순서도: 연결자 65">
            <a:extLst>
              <a:ext uri="{FF2B5EF4-FFF2-40B4-BE49-F238E27FC236}">
                <a16:creationId xmlns:a16="http://schemas.microsoft.com/office/drawing/2014/main" id="{0814AD68-B36B-45D6-8544-B2E96DA7C40C}"/>
              </a:ext>
            </a:extLst>
          </p:cNvPr>
          <p:cNvSpPr/>
          <p:nvPr/>
        </p:nvSpPr>
        <p:spPr bwMode="auto">
          <a:xfrm>
            <a:off x="7143407" y="1654436"/>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3</a:t>
            </a:r>
            <a:endParaRPr lang="ko-KR" altLang="en-US" sz="800" b="1" kern="0" dirty="0">
              <a:solidFill>
                <a:srgbClr val="FFFFFF"/>
              </a:solidFill>
              <a:cs typeface="Arial" panose="020B0604020202020204" pitchFamily="34" charset="0"/>
            </a:endParaRPr>
          </a:p>
        </p:txBody>
      </p:sp>
      <p:sp>
        <p:nvSpPr>
          <p:cNvPr id="67" name="직사각형 66">
            <a:extLst>
              <a:ext uri="{FF2B5EF4-FFF2-40B4-BE49-F238E27FC236}">
                <a16:creationId xmlns:a16="http://schemas.microsoft.com/office/drawing/2014/main" id="{882B4E74-AB78-4126-ABC0-D1EE831B5541}"/>
              </a:ext>
            </a:extLst>
          </p:cNvPr>
          <p:cNvSpPr/>
          <p:nvPr/>
        </p:nvSpPr>
        <p:spPr>
          <a:xfrm>
            <a:off x="9217981" y="4182196"/>
            <a:ext cx="403439" cy="359298"/>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solidFill>
                <a:schemeClr val="bg1"/>
              </a:solidFill>
            </a:endParaRPr>
          </a:p>
        </p:txBody>
      </p:sp>
      <p:sp>
        <p:nvSpPr>
          <p:cNvPr id="68" name="순서도: 연결자 67">
            <a:extLst>
              <a:ext uri="{FF2B5EF4-FFF2-40B4-BE49-F238E27FC236}">
                <a16:creationId xmlns:a16="http://schemas.microsoft.com/office/drawing/2014/main" id="{DEADC1DE-F4C3-490B-93F1-E5DD5DEDC8CB}"/>
              </a:ext>
            </a:extLst>
          </p:cNvPr>
          <p:cNvSpPr/>
          <p:nvPr/>
        </p:nvSpPr>
        <p:spPr bwMode="auto">
          <a:xfrm>
            <a:off x="9145981" y="4124577"/>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3</a:t>
            </a:r>
            <a:endParaRPr lang="ko-KR" altLang="en-US" sz="800" b="1" kern="0" dirty="0">
              <a:solidFill>
                <a:srgbClr val="FFFFFF"/>
              </a:solidFill>
              <a:cs typeface="Arial" panose="020B0604020202020204" pitchFamily="34" charset="0"/>
            </a:endParaRPr>
          </a:p>
        </p:txBody>
      </p:sp>
      <p:sp>
        <p:nvSpPr>
          <p:cNvPr id="69" name="직사각형 68">
            <a:extLst>
              <a:ext uri="{FF2B5EF4-FFF2-40B4-BE49-F238E27FC236}">
                <a16:creationId xmlns:a16="http://schemas.microsoft.com/office/drawing/2014/main" id="{056358A1-65C3-4D3A-8104-430CD5F679D2}"/>
              </a:ext>
            </a:extLst>
          </p:cNvPr>
          <p:cNvSpPr/>
          <p:nvPr/>
        </p:nvSpPr>
        <p:spPr>
          <a:xfrm>
            <a:off x="7403926" y="4182196"/>
            <a:ext cx="403439" cy="359298"/>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solidFill>
                <a:schemeClr val="bg1"/>
              </a:solidFill>
            </a:endParaRPr>
          </a:p>
        </p:txBody>
      </p:sp>
      <p:sp>
        <p:nvSpPr>
          <p:cNvPr id="70" name="순서도: 연결자 69">
            <a:extLst>
              <a:ext uri="{FF2B5EF4-FFF2-40B4-BE49-F238E27FC236}">
                <a16:creationId xmlns:a16="http://schemas.microsoft.com/office/drawing/2014/main" id="{198532D9-8F66-4AB0-85A7-547B07C6711D}"/>
              </a:ext>
            </a:extLst>
          </p:cNvPr>
          <p:cNvSpPr/>
          <p:nvPr/>
        </p:nvSpPr>
        <p:spPr bwMode="auto">
          <a:xfrm>
            <a:off x="7331926" y="4124577"/>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3</a:t>
            </a:r>
            <a:endParaRPr lang="ko-KR" altLang="en-US" sz="800" b="1" kern="0" dirty="0">
              <a:solidFill>
                <a:srgbClr val="FFFFFF"/>
              </a:solidFill>
              <a:cs typeface="Arial" panose="020B0604020202020204" pitchFamily="34" charset="0"/>
            </a:endParaRPr>
          </a:p>
        </p:txBody>
      </p:sp>
    </p:spTree>
    <p:extLst>
      <p:ext uri="{BB962C8B-B14F-4D97-AF65-F5344CB8AC3E}">
        <p14:creationId xmlns:p14="http://schemas.microsoft.com/office/powerpoint/2010/main" val="3138221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제목 2">
            <a:extLst>
              <a:ext uri="{FF2B5EF4-FFF2-40B4-BE49-F238E27FC236}">
                <a16:creationId xmlns:a16="http://schemas.microsoft.com/office/drawing/2014/main" id="{3AC186F3-797A-4FA4-A939-A6FE4AB6C378}"/>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500" b="1" dirty="0">
                <a:solidFill>
                  <a:srgbClr val="00338D"/>
                </a:solidFill>
                <a:latin typeface="KPMG Extralight" panose="020B0303030202040204" pitchFamily="34" charset="0"/>
              </a:rPr>
              <a:t>Revenue by Customer (1/4)</a:t>
            </a:r>
          </a:p>
        </p:txBody>
      </p:sp>
      <p:sp>
        <p:nvSpPr>
          <p:cNvPr id="12" name="제목 2">
            <a:extLst>
              <a:ext uri="{FF2B5EF4-FFF2-40B4-BE49-F238E27FC236}">
                <a16:creationId xmlns:a16="http://schemas.microsoft.com/office/drawing/2014/main" id="{C47717F3-438A-4FE8-9FA3-991ADD705EE3}"/>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800" b="1" dirty="0">
                <a:solidFill>
                  <a:srgbClr val="00338D"/>
                </a:solidFill>
                <a:latin typeface="KPMG Extralight" panose="020B0303030202040204" pitchFamily="34" charset="0"/>
              </a:rPr>
              <a:t>Supporting Analysis</a:t>
            </a:r>
          </a:p>
        </p:txBody>
      </p:sp>
      <p:sp>
        <p:nvSpPr>
          <p:cNvPr id="21" name="Title 1">
            <a:extLst>
              <a:ext uri="{FF2B5EF4-FFF2-40B4-BE49-F238E27FC236}">
                <a16:creationId xmlns:a16="http://schemas.microsoft.com/office/drawing/2014/main" id="{1E0F2AF2-A1C5-4AB1-BAE5-20E44470B754}"/>
              </a:ext>
            </a:extLst>
          </p:cNvPr>
          <p:cNvSpPr txBox="1">
            <a:spLocks/>
          </p:cNvSpPr>
          <p:nvPr/>
        </p:nvSpPr>
        <p:spPr>
          <a:xfrm>
            <a:off x="495464" y="1051517"/>
            <a:ext cx="8809336" cy="435876"/>
          </a:xfrm>
          <a:prstGeom prst="rect">
            <a:avLst/>
          </a:prstGeom>
        </p:spPr>
        <p:txBody>
          <a:bodyPr vert="horz" lIns="0" tIns="0" rIns="0" bIns="0" rtlCol="0" anchor="t" anchorCtr="0">
            <a:noAutofit/>
          </a:bodyPr>
          <a:lstStyle>
            <a:lvl1pPr algn="l" defTabSz="914400" rtl="0" eaLnBrk="1" latinLnBrk="1" hangingPunct="1">
              <a:lnSpc>
                <a:spcPct val="70000"/>
              </a:lnSpc>
              <a:spcBef>
                <a:spcPct val="0"/>
              </a:spcBef>
              <a:buNone/>
              <a:defRPr sz="3800" kern="1200">
                <a:solidFill>
                  <a:srgbClr val="00338D"/>
                </a:solidFill>
                <a:latin typeface="+mj-lt"/>
                <a:ea typeface="+mj-ea"/>
                <a:cs typeface="+mj-cs"/>
              </a:defRPr>
            </a:lvl1pPr>
          </a:lstStyle>
          <a:p>
            <a:pPr marL="0" lvl="4" algn="just"/>
            <a:r>
              <a:rPr lang="ko-KR" altLang="en-US" sz="1000" b="1" dirty="0">
                <a:solidFill>
                  <a:srgbClr val="002997"/>
                </a:solidFill>
                <a:latin typeface="Arial" panose="020B0604020202020204" pitchFamily="34" charset="0"/>
                <a:ea typeface="+mj-ea"/>
                <a:cs typeface="Arial" panose="020B0604020202020204" pitchFamily="34" charset="0"/>
              </a:rPr>
              <a:t>공차</a:t>
            </a:r>
            <a:r>
              <a:rPr lang="en-US" altLang="ko-KR" sz="1000" b="1" dirty="0">
                <a:solidFill>
                  <a:srgbClr val="002997"/>
                </a:solidFill>
                <a:latin typeface="Arial" panose="020B0604020202020204" pitchFamily="34" charset="0"/>
                <a:ea typeface="+mj-ea"/>
                <a:cs typeface="Arial" panose="020B0604020202020204" pitchFamily="34" charset="0"/>
              </a:rPr>
              <a:t>, SK</a:t>
            </a:r>
            <a:r>
              <a:rPr lang="ko-KR" altLang="en-US" sz="1000" b="1" dirty="0">
                <a:solidFill>
                  <a:srgbClr val="002997"/>
                </a:solidFill>
                <a:latin typeface="Arial" panose="020B0604020202020204" pitchFamily="34" charset="0"/>
                <a:ea typeface="+mj-ea"/>
                <a:cs typeface="Arial" panose="020B0604020202020204" pitchFamily="34" charset="0"/>
              </a:rPr>
              <a:t>매직</a:t>
            </a:r>
            <a:r>
              <a:rPr lang="en-US" altLang="ko-KR" sz="1000" b="1" dirty="0">
                <a:solidFill>
                  <a:srgbClr val="002997"/>
                </a:solidFill>
                <a:latin typeface="Arial" panose="020B0604020202020204" pitchFamily="34" charset="0"/>
                <a:ea typeface="+mj-ea"/>
                <a:cs typeface="Arial" panose="020B0604020202020204" pitchFamily="34" charset="0"/>
              </a:rPr>
              <a:t>, </a:t>
            </a:r>
            <a:r>
              <a:rPr lang="ko-KR" altLang="en-US" sz="1000" b="1" dirty="0">
                <a:solidFill>
                  <a:srgbClr val="002997"/>
                </a:solidFill>
                <a:latin typeface="Arial" panose="020B0604020202020204" pitchFamily="34" charset="0"/>
                <a:ea typeface="+mj-ea"/>
                <a:cs typeface="Arial" panose="020B0604020202020204" pitchFamily="34" charset="0"/>
              </a:rPr>
              <a:t>호반건설 등 대형광고주 확보 등으로 인하여 회사의 매출은 </a:t>
            </a:r>
            <a:r>
              <a:rPr lang="en-US" altLang="ko-KR" sz="1000" b="1" dirty="0">
                <a:solidFill>
                  <a:srgbClr val="002997"/>
                </a:solidFill>
                <a:latin typeface="Arial" panose="020B0604020202020204" pitchFamily="34" charset="0"/>
                <a:ea typeface="+mj-ea"/>
                <a:cs typeface="Arial" panose="020B0604020202020204" pitchFamily="34" charset="0"/>
              </a:rPr>
              <a:t>2021</a:t>
            </a:r>
            <a:r>
              <a:rPr lang="ko-KR" altLang="en-US" sz="1000" b="1" dirty="0">
                <a:solidFill>
                  <a:srgbClr val="002997"/>
                </a:solidFill>
                <a:latin typeface="Arial" panose="020B0604020202020204" pitchFamily="34" charset="0"/>
                <a:ea typeface="+mj-ea"/>
                <a:cs typeface="Arial" panose="020B0604020202020204" pitchFamily="34" charset="0"/>
              </a:rPr>
              <a:t>년 기준 약 </a:t>
            </a:r>
            <a:r>
              <a:rPr lang="en-US" altLang="ko-KR" sz="1000" b="1" dirty="0">
                <a:solidFill>
                  <a:srgbClr val="002997"/>
                </a:solidFill>
                <a:latin typeface="Arial" panose="020B0604020202020204" pitchFamily="34" charset="0"/>
                <a:ea typeface="+mj-ea"/>
                <a:cs typeface="Arial" panose="020B0604020202020204" pitchFamily="34" charset="0"/>
              </a:rPr>
              <a:t>158</a:t>
            </a:r>
            <a:r>
              <a:rPr lang="ko-KR" altLang="en-US" sz="1000" b="1" dirty="0">
                <a:solidFill>
                  <a:srgbClr val="002997"/>
                </a:solidFill>
                <a:latin typeface="Arial" panose="020B0604020202020204" pitchFamily="34" charset="0"/>
                <a:ea typeface="+mj-ea"/>
                <a:cs typeface="Arial" panose="020B0604020202020204" pitchFamily="34" charset="0"/>
              </a:rPr>
              <a:t>억원으로 </a:t>
            </a:r>
            <a:r>
              <a:rPr lang="en-US" altLang="ko-KR" sz="1000" b="1" dirty="0">
                <a:solidFill>
                  <a:srgbClr val="002997"/>
                </a:solidFill>
                <a:latin typeface="Arial" panose="020B0604020202020204" pitchFamily="34" charset="0"/>
                <a:ea typeface="+mj-ea"/>
                <a:cs typeface="Arial" panose="020B0604020202020204" pitchFamily="34" charset="0"/>
              </a:rPr>
              <a:t>2017</a:t>
            </a:r>
            <a:r>
              <a:rPr lang="ko-KR" altLang="en-US" sz="1000" b="1" dirty="0">
                <a:solidFill>
                  <a:srgbClr val="002997"/>
                </a:solidFill>
                <a:latin typeface="Arial" panose="020B0604020202020204" pitchFamily="34" charset="0"/>
                <a:ea typeface="+mj-ea"/>
                <a:cs typeface="Arial" panose="020B0604020202020204" pitchFamily="34" charset="0"/>
              </a:rPr>
              <a:t>년 약 </a:t>
            </a:r>
            <a:r>
              <a:rPr lang="en-US" altLang="ko-KR" sz="1000" b="1" dirty="0">
                <a:solidFill>
                  <a:srgbClr val="002997"/>
                </a:solidFill>
                <a:latin typeface="Arial" panose="020B0604020202020204" pitchFamily="34" charset="0"/>
                <a:ea typeface="+mj-ea"/>
                <a:cs typeface="Arial" panose="020B0604020202020204" pitchFamily="34" charset="0"/>
              </a:rPr>
              <a:t>47</a:t>
            </a:r>
            <a:r>
              <a:rPr lang="ko-KR" altLang="en-US" sz="1000" b="1" dirty="0">
                <a:solidFill>
                  <a:srgbClr val="002997"/>
                </a:solidFill>
                <a:latin typeface="Arial" panose="020B0604020202020204" pitchFamily="34" charset="0"/>
                <a:ea typeface="+mj-ea"/>
                <a:cs typeface="Arial" panose="020B0604020202020204" pitchFamily="34" charset="0"/>
              </a:rPr>
              <a:t>억원 대비 약 </a:t>
            </a:r>
            <a:r>
              <a:rPr lang="en-US" altLang="ko-KR" sz="1000" b="1" dirty="0">
                <a:solidFill>
                  <a:srgbClr val="002997"/>
                </a:solidFill>
                <a:latin typeface="Arial" panose="020B0604020202020204" pitchFamily="34" charset="0"/>
                <a:ea typeface="+mj-ea"/>
                <a:cs typeface="Arial" panose="020B0604020202020204" pitchFamily="34" charset="0"/>
              </a:rPr>
              <a:t>111</a:t>
            </a:r>
            <a:r>
              <a:rPr lang="ko-KR" altLang="en-US" sz="1000" b="1" dirty="0">
                <a:solidFill>
                  <a:srgbClr val="002997"/>
                </a:solidFill>
                <a:latin typeface="Arial" panose="020B0604020202020204" pitchFamily="34" charset="0"/>
                <a:ea typeface="+mj-ea"/>
                <a:cs typeface="Arial" panose="020B0604020202020204" pitchFamily="34" charset="0"/>
              </a:rPr>
              <a:t>억원 증가</a:t>
            </a:r>
            <a:r>
              <a:rPr lang="en-US" altLang="ko-KR" sz="1000" b="1" dirty="0">
                <a:solidFill>
                  <a:srgbClr val="002997"/>
                </a:solidFill>
                <a:latin typeface="Arial" panose="020B0604020202020204" pitchFamily="34" charset="0"/>
                <a:ea typeface="+mj-ea"/>
                <a:cs typeface="Arial" panose="020B0604020202020204" pitchFamily="34" charset="0"/>
              </a:rPr>
              <a:t>(CAGR 35.6%) </a:t>
            </a:r>
            <a:r>
              <a:rPr lang="ko-KR" altLang="en-US" sz="1000" b="1" dirty="0">
                <a:solidFill>
                  <a:srgbClr val="002997"/>
                </a:solidFill>
                <a:latin typeface="Arial" panose="020B0604020202020204" pitchFamily="34" charset="0"/>
                <a:ea typeface="+mj-ea"/>
                <a:cs typeface="Arial" panose="020B0604020202020204" pitchFamily="34" charset="0"/>
              </a:rPr>
              <a:t>하였음   </a:t>
            </a:r>
            <a:endParaRPr lang="en-US" altLang="ko-KR" sz="1000" b="1" dirty="0">
              <a:solidFill>
                <a:srgbClr val="002997"/>
              </a:solidFill>
              <a:latin typeface="Arial" panose="020B0604020202020204" pitchFamily="34" charset="0"/>
              <a:ea typeface="+mj-ea"/>
              <a:cs typeface="Arial" panose="020B0604020202020204" pitchFamily="34" charset="0"/>
            </a:endParaRPr>
          </a:p>
        </p:txBody>
      </p:sp>
      <p:graphicFrame>
        <p:nvGraphicFramePr>
          <p:cNvPr id="3" name="표 2">
            <a:extLst>
              <a:ext uri="{FF2B5EF4-FFF2-40B4-BE49-F238E27FC236}">
                <a16:creationId xmlns:a16="http://schemas.microsoft.com/office/drawing/2014/main" id="{763751A3-8EC7-4FA1-B8D9-A07ACB71F773}"/>
              </a:ext>
            </a:extLst>
          </p:cNvPr>
          <p:cNvGraphicFramePr>
            <a:graphicFrameLocks noGrp="1"/>
          </p:cNvGraphicFramePr>
          <p:nvPr>
            <p:extLst>
              <p:ext uri="{D42A27DB-BD31-4B8C-83A1-F6EECF244321}">
                <p14:modId xmlns:p14="http://schemas.microsoft.com/office/powerpoint/2010/main" val="1675810837"/>
              </p:ext>
            </p:extLst>
          </p:nvPr>
        </p:nvGraphicFramePr>
        <p:xfrm>
          <a:off x="601200" y="1515600"/>
          <a:ext cx="5757651" cy="4464000"/>
        </p:xfrm>
        <a:graphic>
          <a:graphicData uri="http://schemas.openxmlformats.org/drawingml/2006/table">
            <a:tbl>
              <a:tblPr/>
              <a:tblGrid>
                <a:gridCol w="125917">
                  <a:extLst>
                    <a:ext uri="{9D8B030D-6E8A-4147-A177-3AD203B41FA5}">
                      <a16:colId xmlns:a16="http://schemas.microsoft.com/office/drawing/2014/main" val="169778876"/>
                    </a:ext>
                  </a:extLst>
                </a:gridCol>
                <a:gridCol w="1085281">
                  <a:extLst>
                    <a:ext uri="{9D8B030D-6E8A-4147-A177-3AD203B41FA5}">
                      <a16:colId xmlns:a16="http://schemas.microsoft.com/office/drawing/2014/main" val="4207642057"/>
                    </a:ext>
                  </a:extLst>
                </a:gridCol>
                <a:gridCol w="431714">
                  <a:extLst>
                    <a:ext uri="{9D8B030D-6E8A-4147-A177-3AD203B41FA5}">
                      <a16:colId xmlns:a16="http://schemas.microsoft.com/office/drawing/2014/main" val="1876031192"/>
                    </a:ext>
                  </a:extLst>
                </a:gridCol>
                <a:gridCol w="431714">
                  <a:extLst>
                    <a:ext uri="{9D8B030D-6E8A-4147-A177-3AD203B41FA5}">
                      <a16:colId xmlns:a16="http://schemas.microsoft.com/office/drawing/2014/main" val="2755297178"/>
                    </a:ext>
                  </a:extLst>
                </a:gridCol>
                <a:gridCol w="431714">
                  <a:extLst>
                    <a:ext uri="{9D8B030D-6E8A-4147-A177-3AD203B41FA5}">
                      <a16:colId xmlns:a16="http://schemas.microsoft.com/office/drawing/2014/main" val="3135724263"/>
                    </a:ext>
                  </a:extLst>
                </a:gridCol>
                <a:gridCol w="431714">
                  <a:extLst>
                    <a:ext uri="{9D8B030D-6E8A-4147-A177-3AD203B41FA5}">
                      <a16:colId xmlns:a16="http://schemas.microsoft.com/office/drawing/2014/main" val="2661563446"/>
                    </a:ext>
                  </a:extLst>
                </a:gridCol>
                <a:gridCol w="431714">
                  <a:extLst>
                    <a:ext uri="{9D8B030D-6E8A-4147-A177-3AD203B41FA5}">
                      <a16:colId xmlns:a16="http://schemas.microsoft.com/office/drawing/2014/main" val="2289907287"/>
                    </a:ext>
                  </a:extLst>
                </a:gridCol>
                <a:gridCol w="97400">
                  <a:extLst>
                    <a:ext uri="{9D8B030D-6E8A-4147-A177-3AD203B41FA5}">
                      <a16:colId xmlns:a16="http://schemas.microsoft.com/office/drawing/2014/main" val="1614450142"/>
                    </a:ext>
                  </a:extLst>
                </a:gridCol>
                <a:gridCol w="439709">
                  <a:extLst>
                    <a:ext uri="{9D8B030D-6E8A-4147-A177-3AD203B41FA5}">
                      <a16:colId xmlns:a16="http://schemas.microsoft.com/office/drawing/2014/main" val="4231421376"/>
                    </a:ext>
                  </a:extLst>
                </a:gridCol>
                <a:gridCol w="439709">
                  <a:extLst>
                    <a:ext uri="{9D8B030D-6E8A-4147-A177-3AD203B41FA5}">
                      <a16:colId xmlns:a16="http://schemas.microsoft.com/office/drawing/2014/main" val="1110565789"/>
                    </a:ext>
                  </a:extLst>
                </a:gridCol>
                <a:gridCol w="439709">
                  <a:extLst>
                    <a:ext uri="{9D8B030D-6E8A-4147-A177-3AD203B41FA5}">
                      <a16:colId xmlns:a16="http://schemas.microsoft.com/office/drawing/2014/main" val="2595495299"/>
                    </a:ext>
                  </a:extLst>
                </a:gridCol>
                <a:gridCol w="497670">
                  <a:extLst>
                    <a:ext uri="{9D8B030D-6E8A-4147-A177-3AD203B41FA5}">
                      <a16:colId xmlns:a16="http://schemas.microsoft.com/office/drawing/2014/main" val="1196484790"/>
                    </a:ext>
                  </a:extLst>
                </a:gridCol>
                <a:gridCol w="473686">
                  <a:extLst>
                    <a:ext uri="{9D8B030D-6E8A-4147-A177-3AD203B41FA5}">
                      <a16:colId xmlns:a16="http://schemas.microsoft.com/office/drawing/2014/main" val="107719760"/>
                    </a:ext>
                  </a:extLst>
                </a:gridCol>
              </a:tblGrid>
              <a:tr h="144000">
                <a:tc gridSpan="7">
                  <a:txBody>
                    <a:bodyPr/>
                    <a:lstStyle/>
                    <a:p>
                      <a:pPr algn="l" rtl="0"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Revenue By Customer</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algn="l"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gridSpan="5">
                  <a:txBody>
                    <a:bodyPr/>
                    <a:lstStyle/>
                    <a:p>
                      <a:pPr algn="l"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매출 비중</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rtl="0" fontAlgn="ctr"/>
                      <a:r>
                        <a:rPr lang="ko-KR" altLang="en-US" sz="800" b="1" i="0" u="none" strike="noStrike">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565273915"/>
                  </a:ext>
                </a:extLst>
              </a:tr>
              <a:tr h="144000">
                <a:tc>
                  <a:txBody>
                    <a:bodyPr/>
                    <a:lstStyle/>
                    <a:p>
                      <a:pPr algn="l"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rtl="0" fontAlgn="ctr"/>
                      <a:r>
                        <a:rPr lang="ko-KR" altLang="en-US" sz="800" b="1" i="0" u="none" strike="noStrike">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rPr>
                        <a:t>FY17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FY18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FY20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FY21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rPr>
                        <a:t>FY17</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FY18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FY20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FY21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614261878"/>
                  </a:ext>
                </a:extLst>
              </a:tr>
              <a:tr h="144000">
                <a:tc gridSpan="2">
                  <a:txBody>
                    <a:bodyPr/>
                    <a:lstStyle/>
                    <a:p>
                      <a:pPr algn="l" rtl="0"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KRW m</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565169723"/>
                  </a:ext>
                </a:extLst>
              </a:tr>
              <a:tr h="144000">
                <a:tc gridSpan="2">
                  <a:txBody>
                    <a:bodyPr/>
                    <a:lstStyle/>
                    <a:p>
                      <a:pPr algn="l" rtl="0" fontAlgn="ctr"/>
                      <a:r>
                        <a:rPr lang="en-US" sz="800" b="1" i="0" u="none" strike="noStrike" dirty="0">
                          <a:solidFill>
                            <a:srgbClr val="000000"/>
                          </a:solidFill>
                          <a:effectLst/>
                          <a:latin typeface="맑은 고딕" panose="020B0503020000020004" pitchFamily="50" charset="-127"/>
                          <a:ea typeface="맑은 고딕" panose="020B0503020000020004" pitchFamily="50" charset="-127"/>
                        </a:rPr>
                        <a:t>Total</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4,657</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4,666</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6,017</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10,179</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15,759</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rPr>
                        <a:t>100.0%</a:t>
                      </a:r>
                    </a:p>
                  </a:txBody>
                  <a:tcPr marL="36000" marR="3600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100.0%</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100.0%</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100.0%</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100.0%</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58036044"/>
                  </a:ext>
                </a:extLst>
              </a:tr>
              <a:tr h="144000">
                <a:tc gridSpan="2">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기존 광고주</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hMerge="1">
                  <a:txBody>
                    <a:bodyPr/>
                    <a:lstStyle/>
                    <a:p>
                      <a:pPr latinLnBrk="1"/>
                      <a:endParaRPr lang="ko-KR" altLang="en-US"/>
                    </a:p>
                  </a:txBody>
                  <a:tcPr/>
                </a:tc>
                <a:tc>
                  <a:txBody>
                    <a:bodyPr/>
                    <a:lstStyle/>
                    <a:p>
                      <a:pPr algn="r" rtl="0" fontAlgn="ctr"/>
                      <a:endParaRPr lang="en-US" altLang="ko-KR"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r" rtl="0" fontAlgn="ctr"/>
                      <a:endParaRPr lang="en-US" altLang="ko-KR"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r" rtl="0" fontAlgn="ctr"/>
                      <a:endParaRPr lang="en-US" altLang="ko-KR"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r" rtl="0" fontAlgn="ctr"/>
                      <a:endParaRPr lang="en-US" altLang="ko-KR"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5,079</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l" fontAlgn="b"/>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endParaRPr lang="en-US" altLang="ko-KR" sz="800" b="1" i="1"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r" rtl="0" fontAlgn="ctr"/>
                      <a:endParaRPr lang="en-US" altLang="ko-KR" sz="800" b="1" i="1"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r" rtl="0" fontAlgn="ctr"/>
                      <a:endParaRPr lang="en-US" altLang="ko-KR" sz="800" b="1" i="1"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r" rtl="0" fontAlgn="ctr"/>
                      <a:endParaRPr lang="en-US" altLang="ko-KR" sz="800" b="1" i="1"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32.2%</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231541820"/>
                  </a:ext>
                </a:extLst>
              </a:tr>
              <a:tr h="144000">
                <a:tc gridSpan="2">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매출액 상위 </a:t>
                      </a: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Top 10</a:t>
                      </a:r>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algn="l" rtl="0" fontAlgn="ctr"/>
                      <a:r>
                        <a:rPr lang="ko-KR" altLang="en-US" sz="6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5996" marR="5996" marT="5996"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3,286</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3,139</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3,737</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7,922</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4,804</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70.6%</a:t>
                      </a:r>
                    </a:p>
                  </a:txBody>
                  <a:tcPr marL="36000" marR="3600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67.3%</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62.1%</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77.8%</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30.5%</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075726600"/>
                  </a:ext>
                </a:extLst>
              </a:tr>
              <a:tr h="144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뉴오리진</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2,012</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2,999</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1,752</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33.4%</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29.5%</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11.1%</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198169527"/>
                  </a:ext>
                </a:extLst>
              </a:tr>
              <a:tr h="144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웅진씽크빅</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863</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2,444</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9525"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9525"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9525"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8.5%</a:t>
                      </a:r>
                    </a:p>
                  </a:txBody>
                  <a:tcPr marL="36000" marR="36000" marT="9525"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15.5%</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131614444"/>
                  </a:ext>
                </a:extLst>
              </a:tr>
              <a:tr h="144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JEEP</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672</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800</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1,119</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196</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9525"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14.4%</a:t>
                      </a:r>
                    </a:p>
                  </a:txBody>
                  <a:tcPr marL="36000" marR="36000" marT="9525"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13.3%</a:t>
                      </a:r>
                    </a:p>
                  </a:txBody>
                  <a:tcPr marL="36000" marR="36000" marT="9525"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11.0%</a:t>
                      </a:r>
                    </a:p>
                  </a:txBody>
                  <a:tcPr marL="36000" marR="36000" marT="9525" marB="0" anchor="ctr">
                    <a:lnL>
                      <a:noFill/>
                    </a:lnL>
                    <a:lnR>
                      <a:noFill/>
                    </a:lnR>
                    <a:lnT>
                      <a:noFill/>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1.2%</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554528351"/>
                  </a:ext>
                </a:extLst>
              </a:tr>
              <a:tr h="144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이베이</a:t>
                      </a:r>
                    </a:p>
                  </a:txBody>
                  <a:tcPr marL="36000" marR="36000" marT="9525"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2,062</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44.3%</a:t>
                      </a:r>
                    </a:p>
                  </a:txBody>
                  <a:tcPr marL="36000" marR="36000" marT="9525"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0.1%</a:t>
                      </a:r>
                    </a:p>
                  </a:txBody>
                  <a:tcPr marL="36000" marR="36000" marT="9525"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9525"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9525"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116124938"/>
                  </a:ext>
                </a:extLst>
              </a:tr>
              <a:tr h="144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미즈노</a:t>
                      </a:r>
                    </a:p>
                  </a:txBody>
                  <a:tcPr marL="36000" marR="36000" marT="9525"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663</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605</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561</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14.2%</a:t>
                      </a:r>
                    </a:p>
                  </a:txBody>
                  <a:tcPr marL="36000" marR="36000" marT="9525"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13.0%</a:t>
                      </a:r>
                    </a:p>
                  </a:txBody>
                  <a:tcPr marL="36000" marR="36000" marT="9525"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9.3%</a:t>
                      </a:r>
                    </a:p>
                  </a:txBody>
                  <a:tcPr marL="36000" marR="36000" marT="9525"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9525"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7870482"/>
                  </a:ext>
                </a:extLst>
              </a:tr>
              <a:tr h="144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인천광역시</a:t>
                      </a:r>
                    </a:p>
                  </a:txBody>
                  <a:tcPr marL="36000" marR="36000" marT="9525"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561</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952</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12.0%</a:t>
                      </a:r>
                    </a:p>
                  </a:txBody>
                  <a:tcPr marL="36000" marR="36000" marT="9525"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20.4%</a:t>
                      </a:r>
                    </a:p>
                  </a:txBody>
                  <a:tcPr marL="36000" marR="36000" marT="9525"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9525"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9525"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122713158"/>
                  </a:ext>
                </a:extLst>
              </a:tr>
              <a:tr h="144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한솔교육</a:t>
                      </a:r>
                    </a:p>
                  </a:txBody>
                  <a:tcPr marL="36000" marR="36000" marT="9525"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220</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901</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315</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9525"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9525"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3.6%</a:t>
                      </a:r>
                    </a:p>
                  </a:txBody>
                  <a:tcPr marL="36000" marR="36000" marT="9525"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8.8%</a:t>
                      </a:r>
                    </a:p>
                  </a:txBody>
                  <a:tcPr marL="36000" marR="36000" marT="9525"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2.0%</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157737767"/>
                  </a:ext>
                </a:extLst>
              </a:tr>
              <a:tr h="144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엘지생활건강</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905</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145</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34</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9525"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19.4%</a:t>
                      </a:r>
                    </a:p>
                  </a:txBody>
                  <a:tcPr marL="36000" marR="36000" marT="9525"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2.4%</a:t>
                      </a:r>
                    </a:p>
                  </a:txBody>
                  <a:tcPr marL="36000" marR="36000" marT="9525"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0.3%</a:t>
                      </a:r>
                    </a:p>
                  </a:txBody>
                  <a:tcPr marL="36000" marR="36000" marT="9525"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529404584"/>
                  </a:ext>
                </a:extLst>
              </a:tr>
              <a:tr h="144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en-US" sz="800" b="0" i="0" u="none" strike="noStrike" dirty="0">
                          <a:solidFill>
                            <a:srgbClr val="000000"/>
                          </a:solidFill>
                          <a:effectLst/>
                          <a:latin typeface="맑은 고딕" panose="020B0503020000020004" pitchFamily="50" charset="-127"/>
                          <a:ea typeface="맑은 고딕" panose="020B0503020000020004" pitchFamily="50" charset="-127"/>
                        </a:rPr>
                        <a:t>CJ</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제일제당</a:t>
                      </a:r>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1,072</a:t>
                      </a:r>
                    </a:p>
                  </a:txBody>
                  <a:tcPr marL="36000" marR="36000" marT="9525"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0.0%</a:t>
                      </a:r>
                    </a:p>
                  </a:txBody>
                  <a:tcPr marL="36000" marR="36000" marT="9525"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9525"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9525"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10.5%</a:t>
                      </a:r>
                    </a:p>
                  </a:txBody>
                  <a:tcPr marL="36000" marR="36000" marT="9525"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325666285"/>
                  </a:ext>
                </a:extLst>
              </a:tr>
              <a:tr h="144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비씨카드</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9525"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9525"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9525"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934</a:t>
                      </a:r>
                    </a:p>
                  </a:txBody>
                  <a:tcPr marL="36000" marR="36000" marT="9525"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95</a:t>
                      </a:r>
                    </a:p>
                  </a:txBody>
                  <a:tcPr marL="36000" marR="36000" marT="9525"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0.0%</a:t>
                      </a:r>
                    </a:p>
                  </a:txBody>
                  <a:tcPr marL="36000" marR="36000" marT="9525"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9525"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9525"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9.2%</a:t>
                      </a:r>
                    </a:p>
                  </a:txBody>
                  <a:tcPr marL="36000" marR="36000" marT="9525"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0.6%</a:t>
                      </a:r>
                    </a:p>
                  </a:txBody>
                  <a:tcPr marL="36000" marR="36000" marT="9525"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65619516"/>
                  </a:ext>
                </a:extLst>
              </a:tr>
              <a:tr h="144000">
                <a:tc gridSpan="2">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기타</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1,371</a:t>
                      </a:r>
                    </a:p>
                  </a:txBody>
                  <a:tcPr marL="36000" marR="36000" marT="9525"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1,527</a:t>
                      </a:r>
                    </a:p>
                  </a:txBody>
                  <a:tcPr marL="36000" marR="36000" marT="9525"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2,280</a:t>
                      </a:r>
                    </a:p>
                  </a:txBody>
                  <a:tcPr marL="36000" marR="36000" marT="9525"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2,258</a:t>
                      </a:r>
                    </a:p>
                  </a:txBody>
                  <a:tcPr marL="36000" marR="36000" marT="9525"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275</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rPr>
                        <a:t>29.4%</a:t>
                      </a:r>
                    </a:p>
                  </a:txBody>
                  <a:tcPr marL="36000" marR="3600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32.7%</a:t>
                      </a:r>
                    </a:p>
                  </a:txBody>
                  <a:tcPr marL="36000" marR="36000" marT="9525"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37.9%</a:t>
                      </a:r>
                    </a:p>
                  </a:txBody>
                  <a:tcPr marL="36000" marR="36000" marT="9525"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22.2%</a:t>
                      </a:r>
                    </a:p>
                  </a:txBody>
                  <a:tcPr marL="36000" marR="36000" marT="9525"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1.7%</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139318328"/>
                  </a:ext>
                </a:extLst>
              </a:tr>
              <a:tr h="144000">
                <a:tc gridSpan="2">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신규 광고주</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hMerge="1">
                  <a:txBody>
                    <a:bodyPr/>
                    <a:lstStyle/>
                    <a:p>
                      <a:pPr latinLnBrk="1"/>
                      <a:endParaRPr lang="ko-KR" altLang="en-US"/>
                    </a:p>
                  </a:txBody>
                  <a:tcPr/>
                </a:tc>
                <a:tc>
                  <a:txBody>
                    <a:bodyPr/>
                    <a:lstStyle/>
                    <a:p>
                      <a:pPr algn="l" rtl="0"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l" rtl="0"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l" rtl="0"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l" rtl="0"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10,680</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endParaRPr lang="en-US" altLang="ko-KR" sz="800" b="1" i="1"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r" rtl="0" fontAlgn="ctr"/>
                      <a:endParaRPr lang="en-US" altLang="ko-KR" sz="800" b="1" i="1"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r" rtl="0" fontAlgn="ctr"/>
                      <a:endParaRPr lang="en-US" altLang="ko-KR" sz="800" b="1" i="1"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r" rtl="0" fontAlgn="ctr"/>
                      <a:endParaRPr lang="en-US" altLang="ko-KR" sz="800" b="1" i="1"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r" rtl="0"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rPr>
                        <a:t>67.8%</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055935447"/>
                  </a:ext>
                </a:extLst>
              </a:tr>
              <a:tr h="144000">
                <a:tc gridSpan="2">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매출액 상위 </a:t>
                      </a: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Top 10</a:t>
                      </a:r>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l"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rgbClr val="D9D9D9"/>
                    </a:solidFill>
                  </a:tcPr>
                </a:tc>
                <a:tc>
                  <a:txBody>
                    <a:bodyPr/>
                    <a:lstStyle/>
                    <a:p>
                      <a:pPr algn="l"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rgbClr val="D9D9D9"/>
                    </a:solidFill>
                  </a:tcPr>
                </a:tc>
                <a:tc>
                  <a:txBody>
                    <a:bodyPr/>
                    <a:lstStyle/>
                    <a:p>
                      <a:pPr algn="l"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rgbClr val="D9D9D9"/>
                    </a:solidFill>
                  </a:tcPr>
                </a:tc>
                <a:tc>
                  <a:txBody>
                    <a:bodyPr/>
                    <a:lstStyle/>
                    <a:p>
                      <a:pPr algn="l"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rgbClr val="D9D9D9"/>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10,288</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rgbClr val="D9D9D9"/>
                    </a:solidFill>
                  </a:tcPr>
                </a:tc>
                <a:tc>
                  <a:txBody>
                    <a:bodyPr/>
                    <a:lstStyle/>
                    <a:p>
                      <a:pPr algn="l"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rgbClr val="D9D9D9"/>
                    </a:solidFill>
                  </a:tcPr>
                </a:tc>
                <a:tc>
                  <a:txBody>
                    <a:bodyPr/>
                    <a:lstStyle/>
                    <a:p>
                      <a:pPr algn="l"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rgbClr val="D9D9D9"/>
                    </a:solidFill>
                  </a:tcPr>
                </a:tc>
                <a:tc>
                  <a:txBody>
                    <a:bodyPr/>
                    <a:lstStyle/>
                    <a:p>
                      <a:pPr algn="l"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rgbClr val="D9D9D9"/>
                    </a:solidFill>
                  </a:tcPr>
                </a:tc>
                <a:tc>
                  <a:txBody>
                    <a:bodyPr/>
                    <a:lstStyle/>
                    <a:p>
                      <a:pPr algn="r"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65.3%</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903216986"/>
                  </a:ext>
                </a:extLst>
              </a:tr>
              <a:tr h="144000">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en-US" sz="800" b="0" i="0" u="none" strike="noStrike" dirty="0">
                          <a:solidFill>
                            <a:srgbClr val="000000"/>
                          </a:solidFill>
                          <a:effectLst/>
                          <a:latin typeface="맑은 고딕" panose="020B0503020000020004" pitchFamily="50" charset="-127"/>
                          <a:ea typeface="맑은 고딕" panose="020B0503020000020004" pitchFamily="50" charset="-127"/>
                        </a:rPr>
                        <a:t>SK</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매직</a:t>
                      </a:r>
                    </a:p>
                  </a:txBody>
                  <a:tcPr marL="36000" marR="36000" marT="9525"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solidFill>
                      <a:srgbClr val="D9D9D9"/>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2,547</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solidFill>
                      <a:srgbClr val="D9D9D9"/>
                    </a:solidFill>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16.2%</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588773798"/>
                  </a:ext>
                </a:extLst>
              </a:tr>
              <a:tr h="144000">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발란</a:t>
                      </a:r>
                    </a:p>
                  </a:txBody>
                  <a:tcPr marL="36000" marR="36000" marT="9525"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1,650</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w="6350" cap="flat" cmpd="sng" algn="ctr">
                      <a:solidFill>
                        <a:srgbClr val="00338D"/>
                      </a:solidFill>
                      <a:prstDash val="solid"/>
                      <a:round/>
                      <a:headEnd type="none" w="med" len="med"/>
                      <a:tailEnd type="none" w="med" len="med"/>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10.5%</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943458522"/>
                  </a:ext>
                </a:extLst>
              </a:tr>
              <a:tr h="144000">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처음처럼</a:t>
                      </a:r>
                    </a:p>
                  </a:txBody>
                  <a:tcPr marL="36000" marR="36000" marT="9525"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1,327</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w="6350" cap="flat" cmpd="sng" algn="ctr">
                      <a:solidFill>
                        <a:srgbClr val="00338D"/>
                      </a:solidFill>
                      <a:prstDash val="solid"/>
                      <a:round/>
                      <a:headEnd type="none" w="med" len="med"/>
                      <a:tailEnd type="none" w="med" len="med"/>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8.4%</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577624041"/>
                  </a:ext>
                </a:extLst>
              </a:tr>
              <a:tr h="144000">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호반건설</a:t>
                      </a:r>
                    </a:p>
                  </a:txBody>
                  <a:tcPr marL="36000" marR="36000" marT="9525"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1,151</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w="6350" cap="flat" cmpd="sng" algn="ctr">
                      <a:solidFill>
                        <a:srgbClr val="00338D"/>
                      </a:solidFill>
                      <a:prstDash val="solid"/>
                      <a:round/>
                      <a:headEnd type="none" w="med" len="med"/>
                      <a:tailEnd type="none" w="med" len="med"/>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7.3%</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142259185"/>
                  </a:ext>
                </a:extLst>
              </a:tr>
              <a:tr h="144000">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비마트</a:t>
                      </a:r>
                    </a:p>
                  </a:txBody>
                  <a:tcPr marL="36000" marR="36000" marT="9525"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996</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w="6350" cap="flat" cmpd="sng" algn="ctr">
                      <a:solidFill>
                        <a:srgbClr val="00338D"/>
                      </a:solidFill>
                      <a:prstDash val="solid"/>
                      <a:round/>
                      <a:headEnd type="none" w="med" len="med"/>
                      <a:tailEnd type="none" w="med" len="med"/>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6.3%</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51618066"/>
                  </a:ext>
                </a:extLst>
              </a:tr>
              <a:tr h="144000">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교촌치킨</a:t>
                      </a:r>
                    </a:p>
                  </a:txBody>
                  <a:tcPr marL="36000" marR="36000" marT="9525"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870</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w="6350" cap="flat" cmpd="sng" algn="ctr">
                      <a:solidFill>
                        <a:srgbClr val="00338D"/>
                      </a:solidFill>
                      <a:prstDash val="solid"/>
                      <a:round/>
                      <a:headEnd type="none" w="med" len="med"/>
                      <a:tailEnd type="none" w="med" len="med"/>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5.5%</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008034110"/>
                  </a:ext>
                </a:extLst>
              </a:tr>
              <a:tr h="144000">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마이크로킥</a:t>
                      </a:r>
                    </a:p>
                  </a:txBody>
                  <a:tcPr marL="36000" marR="36000" marT="9525"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563</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w="6350" cap="flat" cmpd="sng" algn="ctr">
                      <a:solidFill>
                        <a:srgbClr val="00338D"/>
                      </a:solidFill>
                      <a:prstDash val="solid"/>
                      <a:round/>
                      <a:headEnd type="none" w="med" len="med"/>
                      <a:tailEnd type="none" w="med" len="med"/>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3.6%</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309299544"/>
                  </a:ext>
                </a:extLst>
              </a:tr>
              <a:tr h="144000">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롯데손보</a:t>
                      </a:r>
                    </a:p>
                  </a:txBody>
                  <a:tcPr marL="36000" marR="36000" marT="9525"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429</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w="6350" cap="flat" cmpd="sng" algn="ctr">
                      <a:solidFill>
                        <a:srgbClr val="00338D"/>
                      </a:solidFill>
                      <a:prstDash val="solid"/>
                      <a:round/>
                      <a:headEnd type="none" w="med" len="med"/>
                      <a:tailEnd type="none" w="med" len="med"/>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2.7%</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160816417"/>
                  </a:ext>
                </a:extLst>
              </a:tr>
              <a:tr h="144000">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클래스팅</a:t>
                      </a:r>
                    </a:p>
                  </a:txBody>
                  <a:tcPr marL="36000" marR="36000" marT="9525"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405</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w="6350" cap="flat" cmpd="sng" algn="ctr">
                      <a:solidFill>
                        <a:srgbClr val="00338D"/>
                      </a:solidFill>
                      <a:prstDash val="solid"/>
                      <a:round/>
                      <a:headEnd type="none" w="med" len="med"/>
                      <a:tailEnd type="none" w="med" len="med"/>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solidFill>
                      <a:srgbClr val="D9D9D9"/>
                    </a:solidFill>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2.6%</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200781012"/>
                  </a:ext>
                </a:extLst>
              </a:tr>
              <a:tr h="144000">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호갱노노</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w="6350" cap="flat" cmpd="sng" algn="ctr">
                      <a:solidFill>
                        <a:srgbClr val="00338D"/>
                      </a:solidFill>
                      <a:prstDash val="dot"/>
                      <a:round/>
                      <a:headEnd type="none" w="med" len="med"/>
                      <a:tailEnd type="none" w="med" len="med"/>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w="6350" cap="flat" cmpd="sng" algn="ctr">
                      <a:solidFill>
                        <a:srgbClr val="00338D"/>
                      </a:solidFill>
                      <a:prstDash val="dot"/>
                      <a:round/>
                      <a:headEnd type="none" w="med" len="med"/>
                      <a:tailEnd type="none" w="med" len="med"/>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w="6350" cap="flat" cmpd="sng" algn="ctr">
                      <a:solidFill>
                        <a:srgbClr val="00338D"/>
                      </a:solidFill>
                      <a:prstDash val="dot"/>
                      <a:round/>
                      <a:headEnd type="none" w="med" len="med"/>
                      <a:tailEnd type="none" w="med" len="med"/>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w="6350" cap="flat" cmpd="sng" algn="ctr">
                      <a:solidFill>
                        <a:srgbClr val="00338D"/>
                      </a:solidFill>
                      <a:prstDash val="dot"/>
                      <a:round/>
                      <a:headEnd type="none" w="med" len="med"/>
                      <a:tailEnd type="none" w="med" len="med"/>
                    </a:lnB>
                    <a:solidFill>
                      <a:srgbClr val="D9D9D9"/>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350</a:t>
                      </a:r>
                    </a:p>
                  </a:txBody>
                  <a:tcPr marL="36000" marR="36000" marT="9525"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dot"/>
                      <a:round/>
                      <a:headEnd type="none" w="med" len="med"/>
                      <a:tailEnd type="none" w="med" len="med"/>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w="6350" cap="flat" cmpd="sng" algn="ctr">
                      <a:solidFill>
                        <a:srgbClr val="00338D"/>
                      </a:solidFill>
                      <a:prstDash val="dot"/>
                      <a:round/>
                      <a:headEnd type="none" w="med" len="med"/>
                      <a:tailEnd type="none" w="med" len="med"/>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w="6350" cap="flat" cmpd="sng" algn="ctr">
                      <a:solidFill>
                        <a:srgbClr val="00338D"/>
                      </a:solidFill>
                      <a:prstDash val="dot"/>
                      <a:round/>
                      <a:headEnd type="none" w="med" len="med"/>
                      <a:tailEnd type="none" w="med" len="med"/>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w="6350" cap="flat" cmpd="sng" algn="ctr">
                      <a:solidFill>
                        <a:srgbClr val="00338D"/>
                      </a:solidFill>
                      <a:prstDash val="dot"/>
                      <a:round/>
                      <a:headEnd type="none" w="med" len="med"/>
                      <a:tailEnd type="none" w="med" len="med"/>
                    </a:lnB>
                    <a:solidFill>
                      <a:srgbClr val="D9D9D9"/>
                    </a:solidFill>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2.2%</a:t>
                      </a:r>
                    </a:p>
                  </a:txBody>
                  <a:tcPr marL="36000" marR="36000" marT="9525"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995632239"/>
                  </a:ext>
                </a:extLst>
              </a:tr>
              <a:tr h="144000">
                <a:tc gridSpan="2">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기타</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19050" cap="flat" cmpd="sng" algn="ctr">
                      <a:solidFill>
                        <a:srgbClr val="6D2077"/>
                      </a:solidFill>
                      <a:prstDash val="solid"/>
                      <a:round/>
                      <a:headEnd type="none" w="med" len="med"/>
                      <a:tailEnd type="none" w="med" len="med"/>
                    </a:lnB>
                  </a:tcPr>
                </a:tc>
                <a:tc hMerge="1">
                  <a:txBody>
                    <a:bodyPr/>
                    <a:lstStyle/>
                    <a:p>
                      <a:pPr latinLnBrk="1"/>
                      <a:endParaRPr lang="ko-KR" altLang="en-US"/>
                    </a:p>
                  </a:txBody>
                  <a:tcPr/>
                </a:tc>
                <a:tc>
                  <a:txBody>
                    <a:bodyPr/>
                    <a:lstStyle/>
                    <a:p>
                      <a:pPr algn="l"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w="6350" cap="flat" cmpd="sng" algn="ctr">
                      <a:solidFill>
                        <a:srgbClr val="00338D"/>
                      </a:solidFill>
                      <a:prstDash val="dot"/>
                      <a:round/>
                      <a:headEnd type="none" w="med" len="med"/>
                      <a:tailEnd type="none" w="med" len="med"/>
                    </a:lnT>
                    <a:lnB w="19050" cap="flat" cmpd="sng" algn="ctr">
                      <a:solidFill>
                        <a:srgbClr val="6D2077"/>
                      </a:solidFill>
                      <a:prstDash val="solid"/>
                      <a:round/>
                      <a:headEnd type="none" w="med" len="med"/>
                      <a:tailEnd type="none" w="med" len="med"/>
                    </a:lnB>
                    <a:solidFill>
                      <a:srgbClr val="D9D9D9"/>
                    </a:solidFill>
                  </a:tcPr>
                </a:tc>
                <a:tc>
                  <a:txBody>
                    <a:bodyPr/>
                    <a:lstStyle/>
                    <a:p>
                      <a:pPr algn="l"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w="6350" cap="flat" cmpd="sng" algn="ctr">
                      <a:solidFill>
                        <a:srgbClr val="00338D"/>
                      </a:solidFill>
                      <a:prstDash val="dot"/>
                      <a:round/>
                      <a:headEnd type="none" w="med" len="med"/>
                      <a:tailEnd type="none" w="med" len="med"/>
                    </a:lnT>
                    <a:lnB w="19050" cap="flat" cmpd="sng" algn="ctr">
                      <a:solidFill>
                        <a:srgbClr val="6D2077"/>
                      </a:solidFill>
                      <a:prstDash val="solid"/>
                      <a:round/>
                      <a:headEnd type="none" w="med" len="med"/>
                      <a:tailEnd type="none" w="med" len="med"/>
                    </a:lnB>
                    <a:solidFill>
                      <a:srgbClr val="D9D9D9"/>
                    </a:solidFill>
                  </a:tcPr>
                </a:tc>
                <a:tc>
                  <a:txBody>
                    <a:bodyPr/>
                    <a:lstStyle/>
                    <a:p>
                      <a:pPr algn="l"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w="6350" cap="flat" cmpd="sng" algn="ctr">
                      <a:solidFill>
                        <a:srgbClr val="00338D"/>
                      </a:solidFill>
                      <a:prstDash val="dot"/>
                      <a:round/>
                      <a:headEnd type="none" w="med" len="med"/>
                      <a:tailEnd type="none" w="med" len="med"/>
                    </a:lnT>
                    <a:lnB w="19050" cap="flat" cmpd="sng" algn="ctr">
                      <a:solidFill>
                        <a:srgbClr val="6D2077"/>
                      </a:solidFill>
                      <a:prstDash val="solid"/>
                      <a:round/>
                      <a:headEnd type="none" w="med" len="med"/>
                      <a:tailEnd type="none" w="med" len="med"/>
                    </a:lnB>
                    <a:solidFill>
                      <a:srgbClr val="D9D9D9"/>
                    </a:solidFill>
                  </a:tcPr>
                </a:tc>
                <a:tc>
                  <a:txBody>
                    <a:bodyPr/>
                    <a:lstStyle/>
                    <a:p>
                      <a:pPr algn="l"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w="6350" cap="flat" cmpd="sng" algn="ctr">
                      <a:solidFill>
                        <a:srgbClr val="00338D"/>
                      </a:solidFill>
                      <a:prstDash val="dot"/>
                      <a:round/>
                      <a:headEnd type="none" w="med" len="med"/>
                      <a:tailEnd type="none" w="med" len="med"/>
                    </a:lnT>
                    <a:lnB w="19050" cap="flat" cmpd="sng" algn="ctr">
                      <a:solidFill>
                        <a:srgbClr val="6D2077"/>
                      </a:solidFill>
                      <a:prstDash val="solid"/>
                      <a:round/>
                      <a:headEnd type="none" w="med" len="med"/>
                      <a:tailEnd type="none" w="med" len="med"/>
                    </a:lnB>
                    <a:solidFill>
                      <a:srgbClr val="D9D9D9"/>
                    </a:solidFill>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392</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19050" cap="flat" cmpd="sng" algn="ctr">
                      <a:solidFill>
                        <a:srgbClr val="6D2077"/>
                      </a:solidFill>
                      <a:prstDash val="solid"/>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D9D9D9"/>
                    </a:solidFill>
                  </a:tcPr>
                </a:tc>
                <a:tc>
                  <a:txBody>
                    <a:bodyPr/>
                    <a:lstStyle/>
                    <a:p>
                      <a:pPr algn="l"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D9D9D9"/>
                    </a:solidFill>
                  </a:tcPr>
                </a:tc>
                <a:tc>
                  <a:txBody>
                    <a:bodyPr/>
                    <a:lstStyle/>
                    <a:p>
                      <a:pPr algn="l"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D9D9D9"/>
                    </a:solidFill>
                  </a:tcPr>
                </a:tc>
                <a:tc>
                  <a:txBody>
                    <a:bodyPr/>
                    <a:lstStyle/>
                    <a:p>
                      <a:pPr algn="l"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D9D9D9"/>
                    </a:solidFill>
                  </a:tcPr>
                </a:tc>
                <a:tc>
                  <a:txBody>
                    <a:bodyPr/>
                    <a:lstStyle/>
                    <a:p>
                      <a:pPr algn="r"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rPr>
                        <a:t>2.5%</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159036289"/>
                  </a:ext>
                </a:extLst>
              </a:tr>
              <a:tr h="144000">
                <a:tc gridSpan="2">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고객 수</a:t>
                      </a:r>
                    </a:p>
                  </a:txBody>
                  <a:tcPr marL="36000" marR="36000" marT="0" marB="0" anchor="ctr">
                    <a:lnL w="19050" cap="flat" cmpd="sng" algn="ctr">
                      <a:solidFill>
                        <a:srgbClr val="6D2077"/>
                      </a:solidFill>
                      <a:prstDash val="solid"/>
                      <a:round/>
                      <a:headEnd type="none" w="med" len="med"/>
                      <a:tailEnd type="none" w="med" len="med"/>
                    </a:lnL>
                    <a:lnR>
                      <a:noFill/>
                    </a:lnR>
                    <a:lnT w="19050" cap="flat" cmpd="sng" algn="ctr">
                      <a:solidFill>
                        <a:srgbClr val="6D2077"/>
                      </a:solidFill>
                      <a:prstDash val="solid"/>
                      <a:round/>
                      <a:headEnd type="none" w="med" len="med"/>
                      <a:tailEnd type="none" w="med" len="med"/>
                    </a:lnT>
                    <a:lnB w="19050" cap="flat" cmpd="sng" algn="ctr">
                      <a:solidFill>
                        <a:srgbClr val="6D2077"/>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14</a:t>
                      </a:r>
                      <a:endParaRPr lang="ko-KR" altLang="en-US"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9525" marB="0" anchor="ctr">
                    <a:lnL>
                      <a:noFill/>
                    </a:lnL>
                    <a:lnR>
                      <a:noFill/>
                    </a:lnR>
                    <a:lnT w="19050" cap="flat" cmpd="sng" algn="ctr">
                      <a:solidFill>
                        <a:srgbClr val="6D2077"/>
                      </a:solidFill>
                      <a:prstDash val="solid"/>
                      <a:round/>
                      <a:headEnd type="none" w="med" len="med"/>
                      <a:tailEnd type="none" w="med" len="med"/>
                    </a:lnT>
                    <a:lnB w="19050" cap="flat" cmpd="sng" algn="ctr">
                      <a:solidFill>
                        <a:srgbClr val="6D2077"/>
                      </a:solidFill>
                      <a:prstDash val="solid"/>
                      <a:round/>
                      <a:headEnd type="none" w="med" len="med"/>
                      <a:tailEnd type="none" w="med" len="med"/>
                    </a:lnB>
                    <a:noFill/>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14</a:t>
                      </a:r>
                      <a:endParaRPr lang="ko-KR" altLang="en-US"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9525" marB="0" anchor="ctr">
                    <a:lnL>
                      <a:noFill/>
                    </a:lnL>
                    <a:lnR>
                      <a:noFill/>
                    </a:lnR>
                    <a:lnT w="19050" cap="flat" cmpd="sng" algn="ctr">
                      <a:solidFill>
                        <a:srgbClr val="6D2077"/>
                      </a:solidFill>
                      <a:prstDash val="solid"/>
                      <a:round/>
                      <a:headEnd type="none" w="med" len="med"/>
                      <a:tailEnd type="none" w="med" len="med"/>
                    </a:lnT>
                    <a:lnB w="19050" cap="flat" cmpd="sng" algn="ctr">
                      <a:solidFill>
                        <a:srgbClr val="6D2077"/>
                      </a:solidFill>
                      <a:prstDash val="solid"/>
                      <a:round/>
                      <a:headEnd type="none" w="med" len="med"/>
                      <a:tailEnd type="none" w="med" len="med"/>
                    </a:lnB>
                    <a:noFill/>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19</a:t>
                      </a:r>
                      <a:endParaRPr lang="ko-KR" altLang="en-US"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9525" marB="0" anchor="ctr">
                    <a:lnL>
                      <a:noFill/>
                    </a:lnL>
                    <a:lnR>
                      <a:noFill/>
                    </a:lnR>
                    <a:lnT w="19050" cap="flat" cmpd="sng" algn="ctr">
                      <a:solidFill>
                        <a:srgbClr val="6D2077"/>
                      </a:solidFill>
                      <a:prstDash val="solid"/>
                      <a:round/>
                      <a:headEnd type="none" w="med" len="med"/>
                      <a:tailEnd type="none" w="med" len="med"/>
                    </a:lnT>
                    <a:lnB w="19050" cap="flat" cmpd="sng" algn="ctr">
                      <a:solidFill>
                        <a:srgbClr val="6D2077"/>
                      </a:solidFill>
                      <a:prstDash val="solid"/>
                      <a:round/>
                      <a:headEnd type="none" w="med" len="med"/>
                      <a:tailEnd type="none" w="med" len="med"/>
                    </a:lnB>
                    <a:noFill/>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16</a:t>
                      </a:r>
                      <a:endParaRPr lang="ko-KR" altLang="en-US"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9525" marB="0" anchor="ctr">
                    <a:lnL>
                      <a:noFill/>
                    </a:lnL>
                    <a:lnR>
                      <a:noFill/>
                    </a:lnR>
                    <a:lnT w="19050" cap="flat" cmpd="sng" algn="ctr">
                      <a:solidFill>
                        <a:srgbClr val="6D2077"/>
                      </a:solidFill>
                      <a:prstDash val="solid"/>
                      <a:round/>
                      <a:headEnd type="none" w="med" len="med"/>
                      <a:tailEnd type="none" w="med" len="med"/>
                    </a:lnT>
                    <a:lnB w="19050" cap="flat" cmpd="sng" algn="ctr">
                      <a:solidFill>
                        <a:srgbClr val="6D2077"/>
                      </a:solidFill>
                      <a:prstDash val="solid"/>
                      <a:round/>
                      <a:headEnd type="none" w="med" len="med"/>
                      <a:tailEnd type="none" w="med" len="med"/>
                    </a:lnB>
                    <a:noFill/>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28</a:t>
                      </a:r>
                    </a:p>
                  </a:txBody>
                  <a:tcPr marL="36000" marR="36000" marT="9525" marB="0" anchor="ctr">
                    <a:lnL>
                      <a:noFill/>
                    </a:lnL>
                    <a:lnR w="19050" cap="flat" cmpd="sng" algn="ctr">
                      <a:solidFill>
                        <a:srgbClr val="6D2077"/>
                      </a:solidFill>
                      <a:prstDash val="solid"/>
                      <a:round/>
                      <a:headEnd type="none" w="med" len="med"/>
                      <a:tailEnd type="none" w="med" len="med"/>
                    </a:lnR>
                    <a:lnT w="19050" cap="flat" cmpd="sng" algn="ctr">
                      <a:solidFill>
                        <a:srgbClr val="6D2077"/>
                      </a:solidFill>
                      <a:prstDash val="solid"/>
                      <a:round/>
                      <a:headEnd type="none" w="med" len="med"/>
                      <a:tailEnd type="none" w="med" len="med"/>
                    </a:lnT>
                    <a:lnB w="19050" cap="flat" cmpd="sng" algn="ctr">
                      <a:solidFill>
                        <a:srgbClr val="6D2077"/>
                      </a:solidFill>
                      <a:prstDash val="solid"/>
                      <a:round/>
                      <a:headEnd type="none" w="med" len="med"/>
                      <a:tailEnd type="none" w="med" len="med"/>
                    </a:lnB>
                  </a:tcPr>
                </a:tc>
                <a:tc>
                  <a:txBody>
                    <a:bodyPr/>
                    <a:lstStyle/>
                    <a:p>
                      <a:pPr algn="l" fontAlgn="b"/>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9525" marB="0" anchor="b">
                    <a:lnL w="19050" cap="flat" cmpd="sng" algn="ctr">
                      <a:solidFill>
                        <a:srgbClr val="6D2077"/>
                      </a:solidFill>
                      <a:prstDash val="solid"/>
                      <a:round/>
                      <a:headEnd type="none" w="med" len="med"/>
                      <a:tailEnd type="none" w="med" len="med"/>
                    </a:lnL>
                    <a:lnR w="19050" cap="flat" cmpd="sng" algn="ctr">
                      <a:noFill/>
                      <a:prstDash val="solid"/>
                      <a:round/>
                      <a:headEnd type="none" w="med" len="med"/>
                      <a:tailEnd type="none" w="med" len="med"/>
                    </a:lnR>
                    <a:lnT>
                      <a:noFill/>
                    </a:lnT>
                    <a:lnB>
                      <a:noFill/>
                    </a:lnB>
                  </a:tcPr>
                </a:tc>
                <a:tc>
                  <a:txBody>
                    <a:bodyPr/>
                    <a:lstStyle/>
                    <a:p>
                      <a:pPr algn="l" fontAlgn="ctr"/>
                      <a:endParaRPr lang="ko-KR" altLang="en-US"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9525" marB="0" anchor="ctr">
                    <a:lnL w="19050" cap="flat" cmpd="sng" algn="ctr">
                      <a:no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algn="l" fontAlgn="ctr"/>
                      <a:endParaRPr lang="ko-KR" altLang="en-US"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9525" marB="0" anchor="ctr">
                    <a:lnL>
                      <a:noFill/>
                    </a:lnL>
                    <a:lnR>
                      <a:noFill/>
                    </a:lnR>
                    <a:lnT w="6350" cap="flat" cmpd="sng" algn="ctr">
                      <a:solidFill>
                        <a:srgbClr val="00338D"/>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algn="l" fontAlgn="ctr"/>
                      <a:endParaRPr lang="ko-KR" altLang="en-US"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9525" marB="0" anchor="ctr">
                    <a:lnL>
                      <a:noFill/>
                    </a:lnL>
                    <a:lnR>
                      <a:noFill/>
                    </a:lnR>
                    <a:lnT w="6350" cap="flat" cmpd="sng" algn="ctr">
                      <a:solidFill>
                        <a:srgbClr val="00338D"/>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algn="l" fontAlgn="ctr"/>
                      <a:endParaRPr lang="ko-KR" altLang="en-US"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9525" marB="0" anchor="ctr">
                    <a:lnL>
                      <a:noFill/>
                    </a:lnL>
                    <a:lnR>
                      <a:noFill/>
                    </a:lnR>
                    <a:lnT w="6350" cap="flat" cmpd="sng" algn="ctr">
                      <a:solidFill>
                        <a:srgbClr val="00338D"/>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algn="r" fontAlgn="ctr"/>
                      <a:endParaRPr lang="en-US" altLang="ko-KR" sz="800" b="1" i="1"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9525" marB="0" anchor="ctr">
                    <a:lnL>
                      <a:noFill/>
                    </a:lnL>
                    <a:lnR w="19050" cap="flat" cmpd="sng" algn="ctr">
                      <a:noFill/>
                      <a:prstDash val="solid"/>
                      <a:round/>
                      <a:headEnd type="none" w="med" len="med"/>
                      <a:tailEnd type="none" w="med" len="med"/>
                    </a:lnR>
                    <a:lnT w="6350" cap="flat" cmpd="sng" algn="ctr">
                      <a:solidFill>
                        <a:srgbClr val="00338D"/>
                      </a:solidFill>
                      <a:prstDash val="solid"/>
                      <a:round/>
                      <a:headEnd type="none" w="med" len="med"/>
                      <a:tailEnd type="none" w="med" len="med"/>
                    </a:lnT>
                    <a:lnB w="19050" cap="flat" cmpd="sng" algn="ctr">
                      <a:noFill/>
                      <a:prstDash val="solid"/>
                      <a:round/>
                      <a:headEnd type="none" w="med" len="med"/>
                      <a:tailEnd type="none" w="med" len="med"/>
                    </a:lnB>
                    <a:noFill/>
                  </a:tcPr>
                </a:tc>
                <a:extLst>
                  <a:ext uri="{0D108BD9-81ED-4DB2-BD59-A6C34878D82A}">
                    <a16:rowId xmlns:a16="http://schemas.microsoft.com/office/drawing/2014/main" val="804656286"/>
                  </a:ext>
                </a:extLst>
              </a:tr>
            </a:tbl>
          </a:graphicData>
        </a:graphic>
      </p:graphicFrame>
      <p:sp>
        <p:nvSpPr>
          <p:cNvPr id="7" name="TextBox 6">
            <a:extLst>
              <a:ext uri="{FF2B5EF4-FFF2-40B4-BE49-F238E27FC236}">
                <a16:creationId xmlns:a16="http://schemas.microsoft.com/office/drawing/2014/main" id="{92705CD4-2FDD-4E9C-A550-BC284A9B9B99}"/>
              </a:ext>
            </a:extLst>
          </p:cNvPr>
          <p:cNvSpPr txBox="1"/>
          <p:nvPr/>
        </p:nvSpPr>
        <p:spPr>
          <a:xfrm>
            <a:off x="601200" y="5990345"/>
            <a:ext cx="5514975" cy="323165"/>
          </a:xfrm>
          <a:prstGeom prst="rect">
            <a:avLst/>
          </a:prstGeom>
          <a:noFill/>
        </p:spPr>
        <p:txBody>
          <a:bodyPr wrap="square" lIns="0" tIns="0" rIns="0" bIns="0">
            <a:spAutoFit/>
          </a:bodyPr>
          <a:lstStyle/>
          <a:p>
            <a:r>
              <a:rPr lang="en-US" altLang="ko-KR" sz="700" dirty="0">
                <a:solidFill>
                  <a:srgbClr val="000000"/>
                </a:solidFill>
                <a:latin typeface="Arial" panose="020B0604020202020204" pitchFamily="34" charset="0"/>
                <a:ea typeface="맑은 고딕"/>
                <a:cs typeface="Arial" panose="020B0604020202020204" pitchFamily="34" charset="0"/>
              </a:rPr>
              <a:t>Note 1: ATL, DGT </a:t>
            </a:r>
            <a:r>
              <a:rPr lang="ko-KR" altLang="en-US" sz="700" dirty="0">
                <a:solidFill>
                  <a:srgbClr val="000000"/>
                </a:solidFill>
                <a:latin typeface="Arial" panose="020B0604020202020204" pitchFamily="34" charset="0"/>
                <a:ea typeface="맑은 고딕"/>
                <a:cs typeface="Arial" panose="020B0604020202020204" pitchFamily="34" charset="0"/>
              </a:rPr>
              <a:t>매출에서 </a:t>
            </a:r>
            <a:r>
              <a:rPr lang="en-US" altLang="ko-KR" sz="700" dirty="0">
                <a:solidFill>
                  <a:srgbClr val="000000"/>
                </a:solidFill>
                <a:latin typeface="Arial" panose="020B0604020202020204" pitchFamily="34" charset="0"/>
                <a:ea typeface="맑은 고딕"/>
                <a:cs typeface="Arial" panose="020B0604020202020204" pitchFamily="34" charset="0"/>
              </a:rPr>
              <a:t>Pass-through </a:t>
            </a:r>
            <a:r>
              <a:rPr lang="ko-KR" altLang="en-US" sz="700" dirty="0">
                <a:latin typeface="Arial" panose="020B0604020202020204" pitchFamily="34" charset="0"/>
                <a:cs typeface="Arial" panose="020B0604020202020204" pitchFamily="34" charset="0"/>
              </a:rPr>
              <a:t>성격인 </a:t>
            </a:r>
            <a:r>
              <a:rPr lang="en-US" altLang="ko-KR" sz="700" dirty="0">
                <a:latin typeface="Arial" panose="020B0604020202020204" pitchFamily="34" charset="0"/>
                <a:cs typeface="Arial" panose="020B0604020202020204" pitchFamily="34" charset="0"/>
              </a:rPr>
              <a:t>“</a:t>
            </a:r>
            <a:r>
              <a:rPr lang="ko-KR" altLang="en-US" sz="700" dirty="0" err="1">
                <a:latin typeface="Arial" panose="020B0604020202020204" pitchFamily="34" charset="0"/>
                <a:cs typeface="Arial" panose="020B0604020202020204" pitchFamily="34" charset="0"/>
              </a:rPr>
              <a:t>매체비</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해당액을 제거한 매출액임 </a:t>
            </a:r>
            <a:r>
              <a:rPr lang="en-US" altLang="ko-KR" sz="700" dirty="0">
                <a:latin typeface="Arial" panose="020B0604020202020204" pitchFamily="34" charset="0"/>
                <a:cs typeface="Arial" panose="020B0604020202020204" pitchFamily="34" charset="0"/>
              </a:rPr>
              <a:t>(</a:t>
            </a:r>
            <a:r>
              <a:rPr lang="ko-KR" altLang="en-US" sz="700" dirty="0" err="1">
                <a:latin typeface="Arial" panose="020B0604020202020204" pitchFamily="34" charset="0"/>
                <a:cs typeface="Arial" panose="020B0604020202020204" pitchFamily="34" charset="0"/>
              </a:rPr>
              <a:t>순액기준</a:t>
            </a:r>
            <a:r>
              <a:rPr lang="ko-KR" altLang="en-US" sz="700" dirty="0">
                <a:latin typeface="Arial" panose="020B0604020202020204" pitchFamily="34" charset="0"/>
                <a:cs typeface="Arial" panose="020B0604020202020204" pitchFamily="34" charset="0"/>
              </a:rPr>
              <a:t> 매출액</a:t>
            </a:r>
            <a:r>
              <a:rPr lang="en-US" altLang="ko-KR" sz="700" dirty="0">
                <a:latin typeface="Arial" panose="020B0604020202020204" pitchFamily="34" charset="0"/>
                <a:cs typeface="Arial" panose="020B0604020202020204" pitchFamily="34" charset="0"/>
              </a:rPr>
              <a:t>)</a:t>
            </a:r>
          </a:p>
          <a:p>
            <a:r>
              <a:rPr lang="en-US" altLang="ko-KR" sz="700" dirty="0">
                <a:solidFill>
                  <a:srgbClr val="000000"/>
                </a:solidFill>
                <a:latin typeface="Arial" panose="020B0604020202020204" pitchFamily="34" charset="0"/>
                <a:ea typeface="맑은 고딕"/>
                <a:cs typeface="Arial" panose="020B0604020202020204" pitchFamily="34" charset="0"/>
              </a:rPr>
              <a:t>Note 2: 2016~2020</a:t>
            </a:r>
            <a:r>
              <a:rPr lang="ko-KR" altLang="en-US" sz="700" dirty="0">
                <a:solidFill>
                  <a:srgbClr val="000000"/>
                </a:solidFill>
                <a:latin typeface="Arial" panose="020B0604020202020204" pitchFamily="34" charset="0"/>
                <a:ea typeface="맑은 고딕"/>
                <a:cs typeface="Arial" panose="020B0604020202020204" pitchFamily="34" charset="0"/>
              </a:rPr>
              <a:t>년 동안 매출이 발생하였던 광고주</a:t>
            </a:r>
            <a:endParaRPr lang="en-US" altLang="ko-KR" sz="700" dirty="0">
              <a:solidFill>
                <a:srgbClr val="000000"/>
              </a:solidFill>
              <a:latin typeface="Arial" panose="020B0604020202020204" pitchFamily="34" charset="0"/>
              <a:ea typeface="맑은 고딕"/>
              <a:cs typeface="Arial" panose="020B0604020202020204" pitchFamily="34" charset="0"/>
            </a:endParaRPr>
          </a:p>
          <a:p>
            <a:r>
              <a:rPr lang="en-US" altLang="ko-KR" sz="700" dirty="0">
                <a:solidFill>
                  <a:srgbClr val="000000"/>
                </a:solidFill>
                <a:latin typeface="Arial" panose="020B0604020202020204" pitchFamily="34" charset="0"/>
                <a:ea typeface="맑은 고딕"/>
                <a:cs typeface="Arial" panose="020B0604020202020204" pitchFamily="34" charset="0"/>
              </a:rPr>
              <a:t>Note 3: 2016~2020</a:t>
            </a:r>
            <a:r>
              <a:rPr lang="ko-KR" altLang="en-US" sz="700" dirty="0">
                <a:solidFill>
                  <a:srgbClr val="000000"/>
                </a:solidFill>
                <a:latin typeface="Arial" panose="020B0604020202020204" pitchFamily="34" charset="0"/>
                <a:ea typeface="맑은 고딕"/>
                <a:cs typeface="Arial" panose="020B0604020202020204" pitchFamily="34" charset="0"/>
              </a:rPr>
              <a:t>년 동안 매출이 발생하지 않고</a:t>
            </a:r>
            <a:r>
              <a:rPr lang="en-US" altLang="ko-KR" sz="700" dirty="0">
                <a:solidFill>
                  <a:srgbClr val="000000"/>
                </a:solidFill>
                <a:latin typeface="Arial" panose="020B0604020202020204" pitchFamily="34" charset="0"/>
                <a:ea typeface="맑은 고딕"/>
                <a:cs typeface="Arial" panose="020B0604020202020204" pitchFamily="34" charset="0"/>
              </a:rPr>
              <a:t>, 2021</a:t>
            </a:r>
            <a:r>
              <a:rPr lang="ko-KR" altLang="en-US" sz="700" dirty="0">
                <a:solidFill>
                  <a:srgbClr val="000000"/>
                </a:solidFill>
                <a:latin typeface="Arial" panose="020B0604020202020204" pitchFamily="34" charset="0"/>
                <a:ea typeface="맑은 고딕"/>
                <a:cs typeface="Arial" panose="020B0604020202020204" pitchFamily="34" charset="0"/>
              </a:rPr>
              <a:t>년부터 매출이 새로 발생한 광고주</a:t>
            </a:r>
            <a:endParaRPr lang="en-US" altLang="ko-KR" sz="700" dirty="0">
              <a:solidFill>
                <a:srgbClr val="000000"/>
              </a:solidFill>
              <a:latin typeface="Arial" panose="020B0604020202020204" pitchFamily="34" charset="0"/>
              <a:ea typeface="맑은 고딕"/>
              <a:cs typeface="Arial" panose="020B0604020202020204" pitchFamily="34" charset="0"/>
            </a:endParaRPr>
          </a:p>
        </p:txBody>
      </p:sp>
      <p:sp>
        <p:nvSpPr>
          <p:cNvPr id="8" name="TextBox 7">
            <a:extLst>
              <a:ext uri="{FF2B5EF4-FFF2-40B4-BE49-F238E27FC236}">
                <a16:creationId xmlns:a16="http://schemas.microsoft.com/office/drawing/2014/main" id="{41BF559C-F274-4BA9-9FB4-44072CC4B562}"/>
              </a:ext>
            </a:extLst>
          </p:cNvPr>
          <p:cNvSpPr txBox="1"/>
          <p:nvPr/>
        </p:nvSpPr>
        <p:spPr>
          <a:xfrm>
            <a:off x="6382512" y="1515600"/>
            <a:ext cx="2922288" cy="4390250"/>
          </a:xfrm>
          <a:prstGeom prst="rect">
            <a:avLst/>
          </a:prstGeom>
          <a:noFill/>
          <a:ln>
            <a:noFill/>
          </a:ln>
        </p:spPr>
        <p:txBody>
          <a:bodyPr wrap="square" lIns="36000" tIns="108000" rIns="36000" bIns="36000" rtlCol="0">
            <a:noAutofit/>
          </a:bodyPr>
          <a:lstStyle/>
          <a:p>
            <a:pPr marL="171450"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4935538" algn="l"/>
              </a:tabLst>
              <a:defRPr/>
            </a:pP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고객별 매출 </a:t>
            </a:r>
            <a:r>
              <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(Total)</a:t>
            </a:r>
          </a:p>
          <a:p>
            <a:pPr marL="27146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r>
              <a:rPr lang="ko-KR" altLang="en-US" sz="900" dirty="0">
                <a:solidFill>
                  <a:srgbClr val="000000"/>
                </a:solidFill>
                <a:latin typeface="Arial" panose="020B0604020202020204" pitchFamily="34" charset="0"/>
                <a:cs typeface="Arial" panose="020B0604020202020204" pitchFamily="34" charset="0"/>
              </a:rPr>
              <a:t>회사의 </a:t>
            </a:r>
            <a:r>
              <a:rPr lang="en-US" altLang="ko-KR" sz="900" dirty="0">
                <a:solidFill>
                  <a:srgbClr val="000000"/>
                </a:solidFill>
                <a:latin typeface="Arial" panose="020B0604020202020204" pitchFamily="34" charset="0"/>
                <a:cs typeface="Arial" panose="020B0604020202020204" pitchFamily="34" charset="0"/>
              </a:rPr>
              <a:t>2017</a:t>
            </a:r>
            <a:r>
              <a:rPr lang="ko-KR" altLang="en-US" sz="900" dirty="0">
                <a:solidFill>
                  <a:srgbClr val="000000"/>
                </a:solidFill>
                <a:latin typeface="Arial" panose="020B0604020202020204" pitchFamily="34" charset="0"/>
                <a:cs typeface="Arial" panose="020B0604020202020204" pitchFamily="34" charset="0"/>
              </a:rPr>
              <a:t>년</a:t>
            </a:r>
            <a:r>
              <a:rPr lang="en-US" altLang="ko-KR" sz="900" dirty="0">
                <a:solidFill>
                  <a:srgbClr val="000000"/>
                </a:solidFill>
                <a:latin typeface="Arial" panose="020B0604020202020204" pitchFamily="34" charset="0"/>
                <a:cs typeface="Arial" panose="020B0604020202020204" pitchFamily="34" charset="0"/>
              </a:rPr>
              <a:t>~2021</a:t>
            </a:r>
            <a:r>
              <a:rPr lang="ko-KR" altLang="en-US" sz="900" dirty="0">
                <a:solidFill>
                  <a:srgbClr val="000000"/>
                </a:solidFill>
                <a:latin typeface="Arial" panose="020B0604020202020204" pitchFamily="34" charset="0"/>
                <a:cs typeface="Arial" panose="020B0604020202020204" pitchFamily="34" charset="0"/>
              </a:rPr>
              <a:t>년 광고주 수 및 광고주당 매출은 아래와 같음</a:t>
            </a:r>
            <a:endParaRPr lang="en-US" altLang="ko-KR" sz="900" dirty="0">
              <a:solidFill>
                <a:srgbClr val="000000"/>
              </a:solidFill>
              <a:latin typeface="Arial" panose="020B0604020202020204" pitchFamily="34" charset="0"/>
              <a:cs typeface="Arial" panose="020B0604020202020204" pitchFamily="34" charset="0"/>
            </a:endParaRPr>
          </a:p>
          <a:p>
            <a:pPr marL="27146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endParaRPr lang="en-US" altLang="ko-KR" sz="900" dirty="0">
              <a:solidFill>
                <a:srgbClr val="000000"/>
              </a:solidFill>
              <a:latin typeface="Arial" panose="020B0604020202020204" pitchFamily="34" charset="0"/>
              <a:cs typeface="Arial" panose="020B0604020202020204" pitchFamily="34" charset="0"/>
            </a:endParaRPr>
          </a:p>
          <a:p>
            <a:pPr marL="27146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endParaRPr lang="en-US" altLang="ko-KR" sz="900" dirty="0">
              <a:solidFill>
                <a:srgbClr val="000000"/>
              </a:solidFill>
              <a:latin typeface="Arial" panose="020B0604020202020204" pitchFamily="34" charset="0"/>
              <a:cs typeface="Arial" panose="020B0604020202020204" pitchFamily="34" charset="0"/>
            </a:endParaRPr>
          </a:p>
          <a:p>
            <a:pPr marL="27146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endParaRPr lang="en-US" altLang="ko-KR" sz="900" dirty="0">
              <a:solidFill>
                <a:srgbClr val="000000"/>
              </a:solidFill>
              <a:latin typeface="Arial" panose="020B0604020202020204" pitchFamily="34" charset="0"/>
              <a:cs typeface="Arial" panose="020B0604020202020204" pitchFamily="34" charset="0"/>
            </a:endParaRPr>
          </a:p>
          <a:p>
            <a:pPr marL="27146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endParaRPr lang="en-US" altLang="ko-KR" sz="900" dirty="0">
              <a:solidFill>
                <a:srgbClr val="000000"/>
              </a:solidFill>
              <a:latin typeface="Arial" panose="020B0604020202020204" pitchFamily="34" charset="0"/>
              <a:cs typeface="Arial" panose="020B0604020202020204" pitchFamily="34" charset="0"/>
            </a:endParaRPr>
          </a:p>
          <a:p>
            <a:pPr marL="100013" marR="0" lvl="0" algn="l" defTabSz="914400" rtl="0" eaLnBrk="1" fontAlgn="auto" latinLnBrk="0" hangingPunct="1">
              <a:lnSpc>
                <a:spcPts val="1200"/>
              </a:lnSpc>
              <a:spcBef>
                <a:spcPts val="300"/>
              </a:spcBef>
              <a:spcAft>
                <a:spcPts val="0"/>
              </a:spcAft>
              <a:buClr>
                <a:srgbClr val="00338D"/>
              </a:buClr>
              <a:buSzTx/>
              <a:tabLst>
                <a:tab pos="4935538" algn="l"/>
              </a:tabLst>
              <a:defRPr/>
            </a:pPr>
            <a:r>
              <a:rPr lang="ko-KR" altLang="en-US" sz="900" dirty="0">
                <a:solidFill>
                  <a:srgbClr val="000000"/>
                </a:solidFill>
                <a:latin typeface="Arial" panose="020B0604020202020204" pitchFamily="34" charset="0"/>
                <a:cs typeface="Arial" panose="020B0604020202020204" pitchFamily="34" charset="0"/>
              </a:rPr>
              <a:t> </a:t>
            </a:r>
            <a:endParaRPr lang="en-US" altLang="ko-KR" sz="900" dirty="0">
              <a:solidFill>
                <a:srgbClr val="000000"/>
              </a:solidFill>
              <a:latin typeface="Arial" panose="020B0604020202020204" pitchFamily="34" charset="0"/>
              <a:cs typeface="Arial" panose="020B0604020202020204" pitchFamily="34" charset="0"/>
            </a:endParaRPr>
          </a:p>
          <a:p>
            <a:pPr marL="27146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endParaRPr lang="en-US" altLang="ko-KR" sz="900" dirty="0">
              <a:solidFill>
                <a:srgbClr val="000000"/>
              </a:solidFill>
              <a:latin typeface="Arial" panose="020B0604020202020204" pitchFamily="34" charset="0"/>
              <a:cs typeface="Arial" panose="020B0604020202020204" pitchFamily="34" charset="0"/>
            </a:endParaRPr>
          </a:p>
          <a:p>
            <a:pPr marL="27146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r>
              <a:rPr lang="ko-KR" altLang="en-US" sz="900" dirty="0">
                <a:solidFill>
                  <a:srgbClr val="000000"/>
                </a:solidFill>
                <a:latin typeface="Arial" panose="020B0604020202020204" pitchFamily="34" charset="0"/>
                <a:cs typeface="Arial" panose="020B0604020202020204" pitchFamily="34" charset="0"/>
              </a:rPr>
              <a:t>매출 발생 광고주 수는 </a:t>
            </a:r>
            <a:r>
              <a:rPr lang="en-US" altLang="ko-KR" sz="900" dirty="0">
                <a:solidFill>
                  <a:srgbClr val="000000"/>
                </a:solidFill>
                <a:latin typeface="Arial" panose="020B0604020202020204" pitchFamily="34" charset="0"/>
                <a:cs typeface="Arial" panose="020B0604020202020204" pitchFamily="34" charset="0"/>
              </a:rPr>
              <a:t>2017</a:t>
            </a:r>
            <a:r>
              <a:rPr lang="ko-KR" altLang="en-US" sz="900" dirty="0">
                <a:solidFill>
                  <a:srgbClr val="000000"/>
                </a:solidFill>
                <a:latin typeface="Arial" panose="020B0604020202020204" pitchFamily="34" charset="0"/>
                <a:cs typeface="Arial" panose="020B0604020202020204" pitchFamily="34" charset="0"/>
              </a:rPr>
              <a:t>년 </a:t>
            </a:r>
            <a:r>
              <a:rPr lang="en-US" altLang="ko-KR" sz="900" dirty="0">
                <a:solidFill>
                  <a:srgbClr val="000000"/>
                </a:solidFill>
                <a:latin typeface="Arial" panose="020B0604020202020204" pitchFamily="34" charset="0"/>
                <a:cs typeface="Arial" panose="020B0604020202020204" pitchFamily="34" charset="0"/>
              </a:rPr>
              <a:t>14</a:t>
            </a:r>
            <a:r>
              <a:rPr lang="ko-KR" altLang="en-US" sz="900" dirty="0">
                <a:solidFill>
                  <a:srgbClr val="000000"/>
                </a:solidFill>
                <a:latin typeface="Arial" panose="020B0604020202020204" pitchFamily="34" charset="0"/>
                <a:cs typeface="Arial" panose="020B0604020202020204" pitchFamily="34" charset="0"/>
              </a:rPr>
              <a:t>개에서 </a:t>
            </a:r>
            <a:r>
              <a:rPr lang="en-US" altLang="ko-KR" sz="900" dirty="0">
                <a:solidFill>
                  <a:srgbClr val="000000"/>
                </a:solidFill>
                <a:latin typeface="Arial" panose="020B0604020202020204" pitchFamily="34" charset="0"/>
                <a:cs typeface="Arial" panose="020B0604020202020204" pitchFamily="34" charset="0"/>
              </a:rPr>
              <a:t>2021</a:t>
            </a:r>
            <a:r>
              <a:rPr lang="ko-KR" altLang="en-US" sz="900" dirty="0">
                <a:solidFill>
                  <a:srgbClr val="000000"/>
                </a:solidFill>
                <a:latin typeface="Arial" panose="020B0604020202020204" pitchFamily="34" charset="0"/>
                <a:cs typeface="Arial" panose="020B0604020202020204" pitchFamily="34" charset="0"/>
              </a:rPr>
              <a:t>년 </a:t>
            </a:r>
            <a:r>
              <a:rPr lang="en-US" altLang="ko-KR" sz="900" dirty="0">
                <a:solidFill>
                  <a:srgbClr val="000000"/>
                </a:solidFill>
                <a:latin typeface="Arial" panose="020B0604020202020204" pitchFamily="34" charset="0"/>
                <a:cs typeface="Arial" panose="020B0604020202020204" pitchFamily="34" charset="0"/>
              </a:rPr>
              <a:t>28</a:t>
            </a:r>
            <a:r>
              <a:rPr lang="ko-KR" altLang="en-US" sz="900" dirty="0">
                <a:solidFill>
                  <a:srgbClr val="000000"/>
                </a:solidFill>
                <a:latin typeface="Arial" panose="020B0604020202020204" pitchFamily="34" charset="0"/>
                <a:cs typeface="Arial" panose="020B0604020202020204" pitchFamily="34" charset="0"/>
              </a:rPr>
              <a:t>개로 약 </a:t>
            </a:r>
            <a:r>
              <a:rPr lang="en-US" altLang="ko-KR" sz="900" dirty="0">
                <a:solidFill>
                  <a:srgbClr val="000000"/>
                </a:solidFill>
                <a:latin typeface="Arial" panose="020B0604020202020204" pitchFamily="34" charset="0"/>
                <a:cs typeface="Arial" panose="020B0604020202020204" pitchFamily="34" charset="0"/>
              </a:rPr>
              <a:t>2</a:t>
            </a:r>
            <a:r>
              <a:rPr lang="ko-KR" altLang="en-US" sz="900" dirty="0">
                <a:solidFill>
                  <a:srgbClr val="000000"/>
                </a:solidFill>
                <a:latin typeface="Arial" panose="020B0604020202020204" pitchFamily="34" charset="0"/>
                <a:cs typeface="Arial" panose="020B0604020202020204" pitchFamily="34" charset="0"/>
              </a:rPr>
              <a:t>배 수준으로 증가하였으며</a:t>
            </a:r>
            <a:r>
              <a:rPr lang="en-US" altLang="ko-KR" sz="900" dirty="0">
                <a:solidFill>
                  <a:srgbClr val="000000"/>
                </a:solidFill>
                <a:latin typeface="Arial" panose="020B0604020202020204" pitchFamily="34" charset="0"/>
                <a:cs typeface="Arial" panose="020B0604020202020204" pitchFamily="34" charset="0"/>
              </a:rPr>
              <a:t>, 2</a:t>
            </a:r>
            <a:r>
              <a:rPr lang="ko-KR" altLang="en-US" sz="900" dirty="0">
                <a:solidFill>
                  <a:srgbClr val="000000"/>
                </a:solidFill>
                <a:latin typeface="Arial" panose="020B0604020202020204" pitchFamily="34" charset="0"/>
                <a:cs typeface="Arial" panose="020B0604020202020204" pitchFamily="34" charset="0"/>
              </a:rPr>
              <a:t>억원 내외 수준이었던 </a:t>
            </a:r>
            <a:r>
              <a:rPr lang="ko-KR" altLang="en-US" sz="900" dirty="0" err="1">
                <a:solidFill>
                  <a:srgbClr val="000000"/>
                </a:solidFill>
                <a:latin typeface="Arial" panose="020B0604020202020204" pitchFamily="34" charset="0"/>
                <a:cs typeface="Arial" panose="020B0604020202020204" pitchFamily="34" charset="0"/>
              </a:rPr>
              <a:t>고객당</a:t>
            </a:r>
            <a:r>
              <a:rPr lang="ko-KR" altLang="en-US" sz="900" dirty="0">
                <a:solidFill>
                  <a:srgbClr val="000000"/>
                </a:solidFill>
                <a:latin typeface="Arial" panose="020B0604020202020204" pitchFamily="34" charset="0"/>
                <a:cs typeface="Arial" panose="020B0604020202020204" pitchFamily="34" charset="0"/>
              </a:rPr>
              <a:t> 매출은 크게 증가하여 </a:t>
            </a:r>
            <a:r>
              <a:rPr lang="en-US" altLang="ko-KR" sz="900" dirty="0">
                <a:solidFill>
                  <a:srgbClr val="000000"/>
                </a:solidFill>
                <a:latin typeface="Arial" panose="020B0604020202020204" pitchFamily="34" charset="0"/>
                <a:cs typeface="Arial" panose="020B0604020202020204" pitchFamily="34" charset="0"/>
              </a:rPr>
              <a:t>2020</a:t>
            </a:r>
            <a:r>
              <a:rPr lang="ko-KR" altLang="en-US" sz="900" dirty="0">
                <a:solidFill>
                  <a:srgbClr val="000000"/>
                </a:solidFill>
                <a:latin typeface="Arial" panose="020B0604020202020204" pitchFamily="34" charset="0"/>
                <a:cs typeface="Arial" panose="020B0604020202020204" pitchFamily="34" charset="0"/>
              </a:rPr>
              <a:t>년 약 </a:t>
            </a:r>
            <a:r>
              <a:rPr lang="en-US" altLang="ko-KR" sz="900" dirty="0">
                <a:solidFill>
                  <a:srgbClr val="000000"/>
                </a:solidFill>
                <a:latin typeface="Arial" panose="020B0604020202020204" pitchFamily="34" charset="0"/>
                <a:cs typeface="Arial" panose="020B0604020202020204" pitchFamily="34" charset="0"/>
              </a:rPr>
              <a:t>6.4</a:t>
            </a:r>
            <a:r>
              <a:rPr lang="ko-KR" altLang="en-US" sz="900" dirty="0">
                <a:solidFill>
                  <a:srgbClr val="000000"/>
                </a:solidFill>
                <a:latin typeface="Arial" panose="020B0604020202020204" pitchFamily="34" charset="0"/>
                <a:cs typeface="Arial" panose="020B0604020202020204" pitchFamily="34" charset="0"/>
              </a:rPr>
              <a:t>억원</a:t>
            </a:r>
            <a:r>
              <a:rPr lang="en-US" altLang="ko-KR" sz="900" dirty="0">
                <a:solidFill>
                  <a:srgbClr val="000000"/>
                </a:solidFill>
                <a:latin typeface="Arial" panose="020B0604020202020204" pitchFamily="34" charset="0"/>
                <a:cs typeface="Arial" panose="020B0604020202020204" pitchFamily="34" charset="0"/>
              </a:rPr>
              <a:t>, 2021</a:t>
            </a:r>
            <a:r>
              <a:rPr lang="ko-KR" altLang="en-US" sz="900" dirty="0">
                <a:solidFill>
                  <a:srgbClr val="000000"/>
                </a:solidFill>
                <a:latin typeface="Arial" panose="020B0604020202020204" pitchFamily="34" charset="0"/>
                <a:cs typeface="Arial" panose="020B0604020202020204" pitchFamily="34" charset="0"/>
              </a:rPr>
              <a:t>년 약 </a:t>
            </a:r>
            <a:r>
              <a:rPr lang="en-US" altLang="ko-KR" sz="900" dirty="0">
                <a:solidFill>
                  <a:srgbClr val="000000"/>
                </a:solidFill>
                <a:latin typeface="Arial" panose="020B0604020202020204" pitchFamily="34" charset="0"/>
                <a:cs typeface="Arial" panose="020B0604020202020204" pitchFamily="34" charset="0"/>
              </a:rPr>
              <a:t>5.6</a:t>
            </a:r>
            <a:r>
              <a:rPr lang="ko-KR" altLang="en-US" sz="900" dirty="0">
                <a:solidFill>
                  <a:srgbClr val="000000"/>
                </a:solidFill>
                <a:latin typeface="Arial" panose="020B0604020202020204" pitchFamily="34" charset="0"/>
                <a:cs typeface="Arial" panose="020B0604020202020204" pitchFamily="34" charset="0"/>
              </a:rPr>
              <a:t>억원을 보이고 있음</a:t>
            </a:r>
            <a:endParaRPr lang="en-US" altLang="ko-KR" sz="900" dirty="0">
              <a:solidFill>
                <a:srgbClr val="000000"/>
              </a:solidFill>
              <a:latin typeface="Arial" panose="020B0604020202020204" pitchFamily="34" charset="0"/>
              <a:cs typeface="Arial" panose="020B0604020202020204" pitchFamily="34" charset="0"/>
            </a:endParaRPr>
          </a:p>
          <a:p>
            <a:pPr marL="27146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r>
              <a:rPr lang="ko-KR" altLang="en-US" sz="900" dirty="0">
                <a:solidFill>
                  <a:srgbClr val="000000"/>
                </a:solidFill>
                <a:latin typeface="Arial" panose="020B0604020202020204" pitchFamily="34" charset="0"/>
                <a:cs typeface="Arial" panose="020B0604020202020204" pitchFamily="34" charset="0"/>
              </a:rPr>
              <a:t>회사의 주요 고객이었던 이베이</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미즈노</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인천광역시 매출은 </a:t>
            </a:r>
            <a:r>
              <a:rPr lang="en-US" altLang="ko-KR" sz="900" dirty="0">
                <a:solidFill>
                  <a:srgbClr val="000000"/>
                </a:solidFill>
                <a:latin typeface="Arial" panose="020B0604020202020204" pitchFamily="34" charset="0"/>
                <a:cs typeface="Arial" panose="020B0604020202020204" pitchFamily="34" charset="0"/>
              </a:rPr>
              <a:t>2018</a:t>
            </a:r>
            <a:r>
              <a:rPr lang="ko-KR" altLang="en-US" sz="900" dirty="0">
                <a:solidFill>
                  <a:srgbClr val="000000"/>
                </a:solidFill>
                <a:latin typeface="Arial" panose="020B0604020202020204" pitchFamily="34" charset="0"/>
                <a:cs typeface="Arial" panose="020B0604020202020204" pitchFamily="34" charset="0"/>
              </a:rPr>
              <a:t>년</a:t>
            </a:r>
            <a:r>
              <a:rPr lang="en-US" altLang="ko-KR" sz="900" dirty="0">
                <a:solidFill>
                  <a:srgbClr val="000000"/>
                </a:solidFill>
                <a:latin typeface="Arial" panose="020B0604020202020204" pitchFamily="34" charset="0"/>
                <a:cs typeface="Arial" panose="020B0604020202020204" pitchFamily="34" charset="0"/>
              </a:rPr>
              <a:t>, 2019</a:t>
            </a:r>
            <a:r>
              <a:rPr lang="ko-KR" altLang="en-US" sz="900" dirty="0">
                <a:solidFill>
                  <a:srgbClr val="000000"/>
                </a:solidFill>
                <a:latin typeface="Arial" panose="020B0604020202020204" pitchFamily="34" charset="0"/>
                <a:cs typeface="Arial" panose="020B0604020202020204" pitchFamily="34" charset="0"/>
              </a:rPr>
              <a:t>년 이후 발생하지 않았으나</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이후 </a:t>
            </a:r>
            <a:r>
              <a:rPr lang="ko-KR" altLang="en-US" sz="900" dirty="0" err="1">
                <a:solidFill>
                  <a:srgbClr val="000000"/>
                </a:solidFill>
                <a:latin typeface="Arial" panose="020B0604020202020204" pitchFamily="34" charset="0"/>
                <a:cs typeface="Arial" panose="020B0604020202020204" pitchFamily="34" charset="0"/>
              </a:rPr>
              <a:t>뉴오리진</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err="1">
                <a:solidFill>
                  <a:srgbClr val="000000"/>
                </a:solidFill>
                <a:latin typeface="Arial" panose="020B0604020202020204" pitchFamily="34" charset="0"/>
                <a:cs typeface="Arial" panose="020B0604020202020204" pitchFamily="34" charset="0"/>
              </a:rPr>
              <a:t>웅진씽크빅</a:t>
            </a:r>
            <a:r>
              <a:rPr lang="en-US" altLang="ko-KR" sz="900" dirty="0">
                <a:solidFill>
                  <a:srgbClr val="000000"/>
                </a:solidFill>
                <a:latin typeface="Arial" panose="020B0604020202020204" pitchFamily="34" charset="0"/>
                <a:cs typeface="Arial" panose="020B0604020202020204" pitchFamily="34" charset="0"/>
              </a:rPr>
              <a:t>, CJ</a:t>
            </a:r>
            <a:r>
              <a:rPr lang="ko-KR" altLang="en-US" sz="900" dirty="0">
                <a:solidFill>
                  <a:srgbClr val="000000"/>
                </a:solidFill>
                <a:latin typeface="Arial" panose="020B0604020202020204" pitchFamily="34" charset="0"/>
                <a:cs typeface="Arial" panose="020B0604020202020204" pitchFamily="34" charset="0"/>
              </a:rPr>
              <a:t>제일제당</a:t>
            </a:r>
            <a:r>
              <a:rPr lang="en-US" altLang="ko-KR" sz="900" dirty="0">
                <a:solidFill>
                  <a:srgbClr val="000000"/>
                </a:solidFill>
                <a:latin typeface="Arial" panose="020B0604020202020204" pitchFamily="34" charset="0"/>
                <a:cs typeface="Arial" panose="020B0604020202020204" pitchFamily="34" charset="0"/>
              </a:rPr>
              <a:t>, SK</a:t>
            </a:r>
            <a:r>
              <a:rPr lang="ko-KR" altLang="en-US" sz="900" dirty="0">
                <a:solidFill>
                  <a:srgbClr val="000000"/>
                </a:solidFill>
                <a:latin typeface="Arial" panose="020B0604020202020204" pitchFamily="34" charset="0"/>
                <a:cs typeface="Arial" panose="020B0604020202020204" pitchFamily="34" charset="0"/>
              </a:rPr>
              <a:t>매직</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err="1">
                <a:solidFill>
                  <a:srgbClr val="000000"/>
                </a:solidFill>
                <a:latin typeface="Arial" panose="020B0604020202020204" pitchFamily="34" charset="0"/>
                <a:cs typeface="Arial" panose="020B0604020202020204" pitchFamily="34" charset="0"/>
              </a:rPr>
              <a:t>발란</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처음처럼</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호반건설 등 대형 광고주 입찰 성공으로 인해 약 </a:t>
            </a:r>
            <a:r>
              <a:rPr lang="en-US" altLang="ko-KR" sz="900" dirty="0">
                <a:solidFill>
                  <a:srgbClr val="000000"/>
                </a:solidFill>
                <a:latin typeface="Arial" panose="020B0604020202020204" pitchFamily="34" charset="0"/>
                <a:cs typeface="Arial" panose="020B0604020202020204" pitchFamily="34" charset="0"/>
              </a:rPr>
              <a:t>46</a:t>
            </a:r>
            <a:r>
              <a:rPr lang="ko-KR" altLang="en-US" sz="900" dirty="0">
                <a:solidFill>
                  <a:srgbClr val="000000"/>
                </a:solidFill>
                <a:latin typeface="Arial" panose="020B0604020202020204" pitchFamily="34" charset="0"/>
                <a:cs typeface="Arial" panose="020B0604020202020204" pitchFamily="34" charset="0"/>
              </a:rPr>
              <a:t>억원</a:t>
            </a:r>
            <a:r>
              <a:rPr lang="en-US" altLang="ko-KR" sz="900" dirty="0">
                <a:solidFill>
                  <a:srgbClr val="000000"/>
                </a:solidFill>
                <a:latin typeface="Arial" panose="020B0604020202020204" pitchFamily="34" charset="0"/>
                <a:cs typeface="Arial" panose="020B0604020202020204" pitchFamily="34" charset="0"/>
              </a:rPr>
              <a:t>~</a:t>
            </a:r>
            <a:r>
              <a:rPr lang="ko-KR" altLang="en-US" sz="900" dirty="0">
                <a:solidFill>
                  <a:srgbClr val="000000"/>
                </a:solidFill>
                <a:latin typeface="Arial" panose="020B0604020202020204" pitchFamily="34" charset="0"/>
                <a:cs typeface="Arial" panose="020B0604020202020204" pitchFamily="34" charset="0"/>
              </a:rPr>
              <a:t>약 </a:t>
            </a:r>
            <a:r>
              <a:rPr lang="en-US" altLang="ko-KR" sz="900" dirty="0">
                <a:solidFill>
                  <a:srgbClr val="000000"/>
                </a:solidFill>
                <a:latin typeface="Arial" panose="020B0604020202020204" pitchFamily="34" charset="0"/>
                <a:cs typeface="Arial" panose="020B0604020202020204" pitchFamily="34" charset="0"/>
              </a:rPr>
              <a:t>60</a:t>
            </a:r>
            <a:r>
              <a:rPr lang="ko-KR" altLang="en-US" sz="900" dirty="0">
                <a:solidFill>
                  <a:srgbClr val="000000"/>
                </a:solidFill>
                <a:latin typeface="Arial" panose="020B0604020202020204" pitchFamily="34" charset="0"/>
                <a:cs typeface="Arial" panose="020B0604020202020204" pitchFamily="34" charset="0"/>
              </a:rPr>
              <a:t>억원 수준이었던 회사 매출은 </a:t>
            </a:r>
            <a:r>
              <a:rPr lang="en-US" altLang="ko-KR" sz="900" dirty="0">
                <a:solidFill>
                  <a:srgbClr val="000000"/>
                </a:solidFill>
                <a:latin typeface="Arial" panose="020B0604020202020204" pitchFamily="34" charset="0"/>
                <a:cs typeface="Arial" panose="020B0604020202020204" pitchFamily="34" charset="0"/>
              </a:rPr>
              <a:t>2021</a:t>
            </a:r>
            <a:r>
              <a:rPr lang="ko-KR" altLang="en-US" sz="900" dirty="0">
                <a:solidFill>
                  <a:srgbClr val="000000"/>
                </a:solidFill>
                <a:latin typeface="Arial" panose="020B0604020202020204" pitchFamily="34" charset="0"/>
                <a:cs typeface="Arial" panose="020B0604020202020204" pitchFamily="34" charset="0"/>
              </a:rPr>
              <a:t>년 기준 약 </a:t>
            </a:r>
            <a:r>
              <a:rPr lang="en-US" altLang="ko-KR" sz="900" dirty="0">
                <a:solidFill>
                  <a:srgbClr val="000000"/>
                </a:solidFill>
                <a:latin typeface="Arial" panose="020B0604020202020204" pitchFamily="34" charset="0"/>
                <a:cs typeface="Arial" panose="020B0604020202020204" pitchFamily="34" charset="0"/>
              </a:rPr>
              <a:t>158</a:t>
            </a:r>
            <a:r>
              <a:rPr lang="ko-KR" altLang="en-US" sz="900" dirty="0">
                <a:solidFill>
                  <a:srgbClr val="000000"/>
                </a:solidFill>
                <a:latin typeface="Arial" panose="020B0604020202020204" pitchFamily="34" charset="0"/>
                <a:cs typeface="Arial" panose="020B0604020202020204" pitchFamily="34" charset="0"/>
              </a:rPr>
              <a:t>억원으로 급성장하였음</a:t>
            </a:r>
            <a:endParaRPr lang="en-US" altLang="ko-KR" sz="900" dirty="0">
              <a:solidFill>
                <a:srgbClr val="000000"/>
              </a:solidFill>
              <a:latin typeface="Arial" panose="020B0604020202020204" pitchFamily="34" charset="0"/>
              <a:cs typeface="Arial" panose="020B0604020202020204" pitchFamily="34" charset="0"/>
            </a:endParaRPr>
          </a:p>
          <a:p>
            <a:pPr marL="27146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r>
              <a:rPr lang="ko-KR" altLang="en-US" sz="900" dirty="0">
                <a:solidFill>
                  <a:srgbClr val="000000"/>
                </a:solidFill>
                <a:latin typeface="Arial" panose="020B0604020202020204" pitchFamily="34" charset="0"/>
                <a:cs typeface="Arial" panose="020B0604020202020204" pitchFamily="34" charset="0"/>
              </a:rPr>
              <a:t>특히 </a:t>
            </a:r>
            <a:r>
              <a:rPr lang="en-US" altLang="ko-KR" sz="900" dirty="0">
                <a:solidFill>
                  <a:srgbClr val="000000"/>
                </a:solidFill>
                <a:latin typeface="Arial" panose="020B0604020202020204" pitchFamily="34" charset="0"/>
                <a:cs typeface="Arial" panose="020B0604020202020204" pitchFamily="34" charset="0"/>
              </a:rPr>
              <a:t>2021</a:t>
            </a:r>
            <a:r>
              <a:rPr lang="ko-KR" altLang="en-US" sz="900" dirty="0">
                <a:solidFill>
                  <a:srgbClr val="000000"/>
                </a:solidFill>
                <a:latin typeface="Arial" panose="020B0604020202020204" pitchFamily="34" charset="0"/>
                <a:cs typeface="Arial" panose="020B0604020202020204" pitchFamily="34" charset="0"/>
              </a:rPr>
              <a:t>년 신규 광고주 매출은 기존광고주 매출 약 </a:t>
            </a:r>
            <a:r>
              <a:rPr lang="en-US" altLang="ko-KR" sz="900" dirty="0">
                <a:solidFill>
                  <a:srgbClr val="000000"/>
                </a:solidFill>
                <a:latin typeface="Arial" panose="020B0604020202020204" pitchFamily="34" charset="0"/>
                <a:cs typeface="Arial" panose="020B0604020202020204" pitchFamily="34" charset="0"/>
              </a:rPr>
              <a:t>51</a:t>
            </a:r>
            <a:r>
              <a:rPr lang="ko-KR" altLang="en-US" sz="900" dirty="0">
                <a:solidFill>
                  <a:srgbClr val="000000"/>
                </a:solidFill>
                <a:latin typeface="Arial" panose="020B0604020202020204" pitchFamily="34" charset="0"/>
                <a:cs typeface="Arial" panose="020B0604020202020204" pitchFamily="34" charset="0"/>
              </a:rPr>
              <a:t>억원 대비 </a:t>
            </a:r>
            <a:r>
              <a:rPr lang="en-US" altLang="ko-KR" sz="900" dirty="0">
                <a:solidFill>
                  <a:srgbClr val="000000"/>
                </a:solidFill>
                <a:latin typeface="Arial" panose="020B0604020202020204" pitchFamily="34" charset="0"/>
                <a:cs typeface="Arial" panose="020B0604020202020204" pitchFamily="34" charset="0"/>
              </a:rPr>
              <a:t>2</a:t>
            </a:r>
            <a:r>
              <a:rPr lang="ko-KR" altLang="en-US" sz="900" dirty="0">
                <a:solidFill>
                  <a:srgbClr val="000000"/>
                </a:solidFill>
                <a:latin typeface="Arial" panose="020B0604020202020204" pitchFamily="34" charset="0"/>
                <a:cs typeface="Arial" panose="020B0604020202020204" pitchFamily="34" charset="0"/>
              </a:rPr>
              <a:t>배 이상 큰 약 </a:t>
            </a:r>
            <a:r>
              <a:rPr lang="en-US" altLang="ko-KR" sz="900" dirty="0">
                <a:solidFill>
                  <a:srgbClr val="000000"/>
                </a:solidFill>
                <a:latin typeface="Arial" panose="020B0604020202020204" pitchFamily="34" charset="0"/>
                <a:cs typeface="Arial" panose="020B0604020202020204" pitchFamily="34" charset="0"/>
              </a:rPr>
              <a:t>107</a:t>
            </a:r>
            <a:r>
              <a:rPr lang="ko-KR" altLang="en-US" sz="900" dirty="0">
                <a:solidFill>
                  <a:srgbClr val="000000"/>
                </a:solidFill>
                <a:latin typeface="Arial" panose="020B0604020202020204" pitchFamily="34" charset="0"/>
                <a:cs typeface="Arial" panose="020B0604020202020204" pitchFamily="34" charset="0"/>
              </a:rPr>
              <a:t>억원에 달함   </a:t>
            </a:r>
            <a:r>
              <a:rPr lang="en-US" altLang="ko-KR" sz="900" dirty="0">
                <a:solidFill>
                  <a:srgbClr val="000000"/>
                </a:solidFill>
                <a:latin typeface="Arial" panose="020B0604020202020204" pitchFamily="34" charset="0"/>
                <a:cs typeface="Arial" panose="020B0604020202020204" pitchFamily="34" charset="0"/>
              </a:rPr>
              <a:t> </a:t>
            </a:r>
          </a:p>
          <a:p>
            <a:pPr marL="100013">
              <a:lnSpc>
                <a:spcPts val="1200"/>
              </a:lnSpc>
              <a:spcBef>
                <a:spcPts val="300"/>
              </a:spcBef>
              <a:buClr>
                <a:srgbClr val="00338D"/>
              </a:buClr>
              <a:tabLst>
                <a:tab pos="4935538" algn="l"/>
              </a:tabLst>
              <a:defRPr/>
            </a:pP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aphicFrame>
        <p:nvGraphicFramePr>
          <p:cNvPr id="4" name="표 3">
            <a:extLst>
              <a:ext uri="{FF2B5EF4-FFF2-40B4-BE49-F238E27FC236}">
                <a16:creationId xmlns:a16="http://schemas.microsoft.com/office/drawing/2014/main" id="{E69060C7-C7C8-4F37-92BD-C16A82E8EF79}"/>
              </a:ext>
            </a:extLst>
          </p:cNvPr>
          <p:cNvGraphicFramePr>
            <a:graphicFrameLocks noGrp="1"/>
          </p:cNvGraphicFramePr>
          <p:nvPr>
            <p:extLst>
              <p:ext uri="{D42A27DB-BD31-4B8C-83A1-F6EECF244321}">
                <p14:modId xmlns:p14="http://schemas.microsoft.com/office/powerpoint/2010/main" val="1244557015"/>
              </p:ext>
            </p:extLst>
          </p:nvPr>
        </p:nvGraphicFramePr>
        <p:xfrm>
          <a:off x="6542182" y="2134987"/>
          <a:ext cx="2845800" cy="1028700"/>
        </p:xfrm>
        <a:graphic>
          <a:graphicData uri="http://schemas.openxmlformats.org/drawingml/2006/table">
            <a:tbl>
              <a:tblPr/>
              <a:tblGrid>
                <a:gridCol w="685800">
                  <a:extLst>
                    <a:ext uri="{9D8B030D-6E8A-4147-A177-3AD203B41FA5}">
                      <a16:colId xmlns:a16="http://schemas.microsoft.com/office/drawing/2014/main" val="787253135"/>
                    </a:ext>
                  </a:extLst>
                </a:gridCol>
                <a:gridCol w="432000">
                  <a:extLst>
                    <a:ext uri="{9D8B030D-6E8A-4147-A177-3AD203B41FA5}">
                      <a16:colId xmlns:a16="http://schemas.microsoft.com/office/drawing/2014/main" val="2410482983"/>
                    </a:ext>
                  </a:extLst>
                </a:gridCol>
                <a:gridCol w="432000">
                  <a:extLst>
                    <a:ext uri="{9D8B030D-6E8A-4147-A177-3AD203B41FA5}">
                      <a16:colId xmlns:a16="http://schemas.microsoft.com/office/drawing/2014/main" val="918418035"/>
                    </a:ext>
                  </a:extLst>
                </a:gridCol>
                <a:gridCol w="432000">
                  <a:extLst>
                    <a:ext uri="{9D8B030D-6E8A-4147-A177-3AD203B41FA5}">
                      <a16:colId xmlns:a16="http://schemas.microsoft.com/office/drawing/2014/main" val="2226556980"/>
                    </a:ext>
                  </a:extLst>
                </a:gridCol>
                <a:gridCol w="432000">
                  <a:extLst>
                    <a:ext uri="{9D8B030D-6E8A-4147-A177-3AD203B41FA5}">
                      <a16:colId xmlns:a16="http://schemas.microsoft.com/office/drawing/2014/main" val="1420358156"/>
                    </a:ext>
                  </a:extLst>
                </a:gridCol>
                <a:gridCol w="432000">
                  <a:extLst>
                    <a:ext uri="{9D8B030D-6E8A-4147-A177-3AD203B41FA5}">
                      <a16:colId xmlns:a16="http://schemas.microsoft.com/office/drawing/2014/main" val="1445101880"/>
                    </a:ext>
                  </a:extLst>
                </a:gridCol>
              </a:tblGrid>
              <a:tr h="171450">
                <a:tc gridSpan="4">
                  <a:txBody>
                    <a:bodyPr/>
                    <a:lstStyle/>
                    <a:p>
                      <a:pPr algn="l" rtl="0" fontAlgn="ctr"/>
                      <a:r>
                        <a:rPr lang="en-US" sz="700" b="1" i="0" u="none" strike="noStrike" dirty="0">
                          <a:solidFill>
                            <a:srgbClr val="FFFFFF"/>
                          </a:solidFill>
                          <a:effectLst/>
                          <a:latin typeface="맑은 고딕" panose="020B0503020000020004" pitchFamily="50" charset="-127"/>
                          <a:ea typeface="맑은 고딕" panose="020B0503020000020004" pitchFamily="50" charset="-127"/>
                        </a:rPr>
                        <a:t>Revenue per Customer</a:t>
                      </a:r>
                    </a:p>
                  </a:txBody>
                  <a:tcPr marL="9525" marR="9525"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a:txBody>
                    <a:bodyPr/>
                    <a:lstStyle/>
                    <a:p>
                      <a:pPr algn="ctr" rtl="0" fontAlgn="ctr"/>
                      <a:r>
                        <a:rPr lang="ko-KR" altLang="en-US" sz="700" b="1" i="0" u="none" strike="noStrike">
                          <a:solidFill>
                            <a:srgbClr val="FFFFFF"/>
                          </a:solidFill>
                          <a:effectLst/>
                          <a:latin typeface="맑은 고딕" panose="020B0503020000020004" pitchFamily="50" charset="-127"/>
                          <a:ea typeface="맑은 고딕" panose="020B0503020000020004" pitchFamily="50"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700" b="1" i="0" u="none" strike="noStrike">
                          <a:solidFill>
                            <a:srgbClr val="FFFFFF"/>
                          </a:solidFill>
                          <a:effectLst/>
                          <a:latin typeface="맑은 고딕" panose="020B0503020000020004" pitchFamily="50" charset="-127"/>
                          <a:ea typeface="맑은 고딕" panose="020B0503020000020004" pitchFamily="50" charset="-127"/>
                        </a:rPr>
                        <a:t>　</a:t>
                      </a:r>
                    </a:p>
                  </a:txBody>
                  <a:tcPr marL="9525" marR="9525"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3493530885"/>
                  </a:ext>
                </a:extLst>
              </a:tr>
              <a:tr h="171450">
                <a:tc>
                  <a:txBody>
                    <a:bodyPr/>
                    <a:lstStyle/>
                    <a:p>
                      <a:pPr algn="l" rtl="0" fontAlgn="ctr"/>
                      <a:r>
                        <a:rPr lang="ko-KR" altLang="en-US" sz="700" b="1" i="0" u="none" strike="noStrike">
                          <a:solidFill>
                            <a:srgbClr val="FFFFFF"/>
                          </a:solidFill>
                          <a:effectLst/>
                          <a:latin typeface="맑은 고딕" panose="020B0503020000020004" pitchFamily="50" charset="-127"/>
                          <a:ea typeface="맑은 고딕" panose="020B0503020000020004" pitchFamily="50" charset="-127"/>
                        </a:rPr>
                        <a:t>　</a:t>
                      </a:r>
                    </a:p>
                  </a:txBody>
                  <a:tcPr marL="9525" marR="9525"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700" b="0" i="0" u="none" strike="noStrike" dirty="0">
                          <a:solidFill>
                            <a:srgbClr val="000000"/>
                          </a:solidFill>
                          <a:effectLst/>
                          <a:latin typeface="맑은 고딕" panose="020B0503020000020004" pitchFamily="50" charset="-127"/>
                          <a:ea typeface="맑은 고딕" panose="020B0503020000020004" pitchFamily="50" charset="-127"/>
                        </a:rPr>
                        <a:t>FY17</a:t>
                      </a:r>
                    </a:p>
                  </a:txBody>
                  <a:tcPr marL="9525" marR="9525" marT="9525"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700" b="0" i="0" u="none" strike="noStrike">
                          <a:solidFill>
                            <a:srgbClr val="000000"/>
                          </a:solidFill>
                          <a:effectLst/>
                          <a:latin typeface="맑은 고딕" panose="020B0503020000020004" pitchFamily="50" charset="-127"/>
                          <a:ea typeface="맑은 고딕" panose="020B0503020000020004" pitchFamily="50" charset="-127"/>
                        </a:rPr>
                        <a:t>FY18</a:t>
                      </a:r>
                    </a:p>
                  </a:txBody>
                  <a:tcPr marL="9525" marR="9525" marT="9525"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700" b="0" i="0" u="none" strike="noStrike">
                          <a:solidFill>
                            <a:srgbClr val="000000"/>
                          </a:solidFill>
                          <a:effectLst/>
                          <a:latin typeface="맑은 고딕" panose="020B0503020000020004" pitchFamily="50" charset="-127"/>
                          <a:ea typeface="맑은 고딕" panose="020B0503020000020004" pitchFamily="50" charset="-127"/>
                        </a:rPr>
                        <a:t>FY19</a:t>
                      </a:r>
                    </a:p>
                  </a:txBody>
                  <a:tcPr marL="9525" marR="9525" marT="9525"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700" b="0" i="0" u="none" strike="noStrike">
                          <a:solidFill>
                            <a:srgbClr val="000000"/>
                          </a:solidFill>
                          <a:effectLst/>
                          <a:latin typeface="맑은 고딕" panose="020B0503020000020004" pitchFamily="50" charset="-127"/>
                          <a:ea typeface="맑은 고딕" panose="020B0503020000020004" pitchFamily="50" charset="-127"/>
                        </a:rPr>
                        <a:t>FY20</a:t>
                      </a:r>
                    </a:p>
                  </a:txBody>
                  <a:tcPr marL="9525" marR="9525" marT="9525"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700" b="0" i="0" u="none" strike="noStrike">
                          <a:solidFill>
                            <a:srgbClr val="000000"/>
                          </a:solidFill>
                          <a:effectLst/>
                          <a:latin typeface="맑은 고딕" panose="020B0503020000020004" pitchFamily="50" charset="-127"/>
                          <a:ea typeface="맑은 고딕" panose="020B0503020000020004" pitchFamily="50" charset="-127"/>
                        </a:rPr>
                        <a:t>FY21</a:t>
                      </a:r>
                    </a:p>
                  </a:txBody>
                  <a:tcPr marL="9525" marR="9525"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2754334492"/>
                  </a:ext>
                </a:extLst>
              </a:tr>
              <a:tr h="171450">
                <a:tc>
                  <a:txBody>
                    <a:bodyPr/>
                    <a:lstStyle/>
                    <a:p>
                      <a:pPr algn="l" rtl="0" fontAlgn="ctr"/>
                      <a:r>
                        <a:rPr lang="en-US" sz="700" b="0" i="0" u="none" strike="noStrike" dirty="0">
                          <a:solidFill>
                            <a:srgbClr val="000000"/>
                          </a:solidFill>
                          <a:effectLst/>
                          <a:latin typeface="맑은 고딕" panose="020B0503020000020004" pitchFamily="50" charset="-127"/>
                          <a:ea typeface="맑은 고딕" panose="020B0503020000020004" pitchFamily="50" charset="-127"/>
                        </a:rPr>
                        <a:t>KRW m</a:t>
                      </a:r>
                    </a:p>
                  </a:txBody>
                  <a:tcPr marL="9525" marR="9525" marT="9525"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700" b="0" i="0" u="none" strike="noStrike">
                          <a:solidFill>
                            <a:srgbClr val="000000"/>
                          </a:solidFill>
                          <a:effectLst/>
                          <a:latin typeface="맑은 고딕" panose="020B0503020000020004" pitchFamily="50" charset="-127"/>
                          <a:ea typeface="맑은 고딕" panose="020B0503020000020004" pitchFamily="50" charset="-127"/>
                        </a:rPr>
                        <a:t>12mths</a:t>
                      </a:r>
                    </a:p>
                  </a:txBody>
                  <a:tcPr marL="9525" marR="9525"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700" b="0" i="0" u="none" strike="noStrike" dirty="0">
                          <a:solidFill>
                            <a:srgbClr val="000000"/>
                          </a:solidFill>
                          <a:effectLst/>
                          <a:latin typeface="맑은 고딕" panose="020B0503020000020004" pitchFamily="50" charset="-127"/>
                          <a:ea typeface="맑은 고딕" panose="020B0503020000020004" pitchFamily="50" charset="-127"/>
                        </a:rPr>
                        <a:t>12mths</a:t>
                      </a:r>
                    </a:p>
                  </a:txBody>
                  <a:tcPr marL="9525" marR="9525"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700" b="0" i="0" u="none" strike="noStrike" dirty="0">
                          <a:solidFill>
                            <a:srgbClr val="000000"/>
                          </a:solidFill>
                          <a:effectLst/>
                          <a:latin typeface="맑은 고딕" panose="020B0503020000020004" pitchFamily="50" charset="-127"/>
                          <a:ea typeface="맑은 고딕" panose="020B0503020000020004" pitchFamily="50" charset="-127"/>
                        </a:rPr>
                        <a:t>12mths</a:t>
                      </a:r>
                    </a:p>
                  </a:txBody>
                  <a:tcPr marL="9525" marR="9525"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700" b="0" i="0" u="none" strike="noStrike">
                          <a:solidFill>
                            <a:srgbClr val="000000"/>
                          </a:solidFill>
                          <a:effectLst/>
                          <a:latin typeface="맑은 고딕" panose="020B0503020000020004" pitchFamily="50" charset="-127"/>
                          <a:ea typeface="맑은 고딕" panose="020B0503020000020004" pitchFamily="50" charset="-127"/>
                        </a:rPr>
                        <a:t>12mths</a:t>
                      </a:r>
                    </a:p>
                  </a:txBody>
                  <a:tcPr marL="9525" marR="9525"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700" b="0" i="0" u="none" strike="noStrike" dirty="0">
                          <a:solidFill>
                            <a:srgbClr val="000000"/>
                          </a:solidFill>
                          <a:effectLst/>
                          <a:latin typeface="맑은 고딕" panose="020B0503020000020004" pitchFamily="50" charset="-127"/>
                          <a:ea typeface="맑은 고딕" panose="020B0503020000020004" pitchFamily="50" charset="-127"/>
                        </a:rPr>
                        <a:t>12mths</a:t>
                      </a:r>
                    </a:p>
                  </a:txBody>
                  <a:tcPr marL="9525" marR="9525" marT="9525"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91526967"/>
                  </a:ext>
                </a:extLst>
              </a:tr>
              <a:tr h="171450">
                <a:tc>
                  <a:txBody>
                    <a:bodyPr/>
                    <a:lstStyle/>
                    <a:p>
                      <a:pPr algn="l" rtl="0" fontAlgn="ctr"/>
                      <a:r>
                        <a:rPr lang="ko-KR" altLang="en-US" sz="700" b="1" i="0" u="none" strike="noStrike" dirty="0">
                          <a:solidFill>
                            <a:srgbClr val="000000"/>
                          </a:solidFill>
                          <a:effectLst/>
                          <a:latin typeface="맑은 고딕" panose="020B0503020000020004" pitchFamily="50" charset="-127"/>
                          <a:ea typeface="맑은 고딕" panose="020B0503020000020004" pitchFamily="50" charset="-127"/>
                        </a:rPr>
                        <a:t>매출액</a:t>
                      </a:r>
                    </a:p>
                  </a:txBody>
                  <a:tcPr marL="9525" marR="9525"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noFill/>
                  </a:tcPr>
                </a:tc>
                <a:tc>
                  <a:txBody>
                    <a:bodyPr/>
                    <a:lstStyle/>
                    <a:p>
                      <a:pPr algn="r" rtl="0" fontAlgn="ctr"/>
                      <a:r>
                        <a:rPr lang="en-US" altLang="ko-KR" sz="700" b="1" i="0" u="none" strike="noStrike" dirty="0">
                          <a:solidFill>
                            <a:srgbClr val="000000"/>
                          </a:solidFill>
                          <a:effectLst/>
                          <a:latin typeface="맑은 고딕" panose="020B0503020000020004" pitchFamily="50" charset="-127"/>
                          <a:ea typeface="맑은 고딕" panose="020B0503020000020004" pitchFamily="50" charset="-127"/>
                        </a:rPr>
                        <a:t>4,657</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noFill/>
                  </a:tcPr>
                </a:tc>
                <a:tc>
                  <a:txBody>
                    <a:bodyPr/>
                    <a:lstStyle/>
                    <a:p>
                      <a:pPr algn="r" rtl="0" fontAlgn="ctr"/>
                      <a:r>
                        <a:rPr lang="en-US" altLang="ko-KR" sz="700" b="1" i="0" u="none" strike="noStrike" dirty="0">
                          <a:solidFill>
                            <a:srgbClr val="000000"/>
                          </a:solidFill>
                          <a:effectLst/>
                          <a:latin typeface="맑은 고딕" panose="020B0503020000020004" pitchFamily="50" charset="-127"/>
                          <a:ea typeface="맑은 고딕" panose="020B0503020000020004" pitchFamily="50" charset="-127"/>
                        </a:rPr>
                        <a:t>4,666</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noFill/>
                  </a:tcPr>
                </a:tc>
                <a:tc>
                  <a:txBody>
                    <a:bodyPr/>
                    <a:lstStyle/>
                    <a:p>
                      <a:pPr algn="r" rtl="0" fontAlgn="ctr"/>
                      <a:r>
                        <a:rPr lang="en-US" altLang="ko-KR" sz="700" b="1" i="0" u="none" strike="noStrike" dirty="0">
                          <a:solidFill>
                            <a:srgbClr val="000000"/>
                          </a:solidFill>
                          <a:effectLst/>
                          <a:latin typeface="맑은 고딕" panose="020B0503020000020004" pitchFamily="50" charset="-127"/>
                          <a:ea typeface="맑은 고딕" panose="020B0503020000020004" pitchFamily="50" charset="-127"/>
                        </a:rPr>
                        <a:t>6,017</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noFill/>
                  </a:tcPr>
                </a:tc>
                <a:tc>
                  <a:txBody>
                    <a:bodyPr/>
                    <a:lstStyle/>
                    <a:p>
                      <a:pPr algn="r" rtl="0" fontAlgn="ctr"/>
                      <a:r>
                        <a:rPr lang="en-US" altLang="ko-KR" sz="700" b="1" i="0" u="none" strike="noStrike" dirty="0">
                          <a:solidFill>
                            <a:srgbClr val="000000"/>
                          </a:solidFill>
                          <a:effectLst/>
                          <a:latin typeface="맑은 고딕" panose="020B0503020000020004" pitchFamily="50" charset="-127"/>
                          <a:ea typeface="맑은 고딕" panose="020B0503020000020004" pitchFamily="50" charset="-127"/>
                        </a:rPr>
                        <a:t>10,179</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noFill/>
                  </a:tcPr>
                </a:tc>
                <a:tc>
                  <a:txBody>
                    <a:bodyPr/>
                    <a:lstStyle/>
                    <a:p>
                      <a:pPr algn="r" rtl="0" fontAlgn="ctr"/>
                      <a:r>
                        <a:rPr lang="en-US" altLang="ko-KR" sz="700" b="1" i="0" u="none" strike="noStrike" dirty="0">
                          <a:solidFill>
                            <a:srgbClr val="000000"/>
                          </a:solidFill>
                          <a:effectLst/>
                          <a:latin typeface="맑은 고딕" panose="020B0503020000020004" pitchFamily="50" charset="-127"/>
                          <a:ea typeface="맑은 고딕" panose="020B0503020000020004" pitchFamily="50" charset="-127"/>
                        </a:rPr>
                        <a:t>15,759</a:t>
                      </a:r>
                    </a:p>
                  </a:txBody>
                  <a:tcPr marL="9525" marR="9525"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noFill/>
                  </a:tcPr>
                </a:tc>
                <a:extLst>
                  <a:ext uri="{0D108BD9-81ED-4DB2-BD59-A6C34878D82A}">
                    <a16:rowId xmlns:a16="http://schemas.microsoft.com/office/drawing/2014/main" val="248852303"/>
                  </a:ext>
                </a:extLst>
              </a:tr>
              <a:tr h="171450">
                <a:tc>
                  <a:txBody>
                    <a:bodyPr/>
                    <a:lstStyle/>
                    <a:p>
                      <a:pPr algn="l" rtl="0" fontAlgn="ctr"/>
                      <a:r>
                        <a:rPr lang="ko-KR" altLang="en-US" sz="700" b="1" i="0" u="none" strike="noStrike" dirty="0" err="1">
                          <a:solidFill>
                            <a:srgbClr val="000000"/>
                          </a:solidFill>
                          <a:effectLst/>
                          <a:latin typeface="맑은 고딕" panose="020B0503020000020004" pitchFamily="50" charset="-127"/>
                          <a:ea typeface="맑은 고딕" panose="020B0503020000020004" pitchFamily="50" charset="-127"/>
                        </a:rPr>
                        <a:t>고객수</a:t>
                      </a:r>
                      <a:endParaRPr lang="ko-KR" altLang="en-US" sz="7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noFill/>
                  </a:tcPr>
                </a:tc>
                <a:tc>
                  <a:txBody>
                    <a:bodyPr/>
                    <a:lstStyle/>
                    <a:p>
                      <a:pPr algn="r" rtl="0" fontAlgn="ctr"/>
                      <a:r>
                        <a:rPr lang="en-US" altLang="ko-KR" sz="700" b="1" i="0" u="none" strike="noStrike" dirty="0">
                          <a:solidFill>
                            <a:srgbClr val="000000"/>
                          </a:solidFill>
                          <a:effectLst/>
                          <a:latin typeface="맑은 고딕" panose="020B0503020000020004" pitchFamily="50" charset="-127"/>
                          <a:ea typeface="맑은 고딕" panose="020B0503020000020004" pitchFamily="50" charset="-127"/>
                        </a:rPr>
                        <a:t>14</a:t>
                      </a:r>
                    </a:p>
                  </a:txBody>
                  <a:tcPr marL="9525" marR="9525" marT="9525"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noFill/>
                  </a:tcPr>
                </a:tc>
                <a:tc>
                  <a:txBody>
                    <a:bodyPr/>
                    <a:lstStyle/>
                    <a:p>
                      <a:pPr algn="r" rtl="0" fontAlgn="ctr"/>
                      <a:r>
                        <a:rPr lang="en-US" altLang="ko-KR" sz="700" b="1" i="0" u="none" strike="noStrike" dirty="0">
                          <a:solidFill>
                            <a:srgbClr val="000000"/>
                          </a:solidFill>
                          <a:effectLst/>
                          <a:latin typeface="맑은 고딕" panose="020B0503020000020004" pitchFamily="50" charset="-127"/>
                          <a:ea typeface="맑은 고딕" panose="020B0503020000020004" pitchFamily="50" charset="-127"/>
                        </a:rPr>
                        <a:t>14</a:t>
                      </a:r>
                    </a:p>
                  </a:txBody>
                  <a:tcPr marL="9525" marR="9525" marT="9525"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noFill/>
                  </a:tcPr>
                </a:tc>
                <a:tc>
                  <a:txBody>
                    <a:bodyPr/>
                    <a:lstStyle/>
                    <a:p>
                      <a:pPr algn="r" rtl="0" fontAlgn="ctr"/>
                      <a:r>
                        <a:rPr lang="en-US" altLang="ko-KR" sz="700" b="1" i="0" u="none" strike="noStrike" dirty="0">
                          <a:solidFill>
                            <a:srgbClr val="000000"/>
                          </a:solidFill>
                          <a:effectLst/>
                          <a:latin typeface="맑은 고딕" panose="020B0503020000020004" pitchFamily="50" charset="-127"/>
                          <a:ea typeface="맑은 고딕" panose="020B0503020000020004" pitchFamily="50" charset="-127"/>
                        </a:rPr>
                        <a:t>19</a:t>
                      </a:r>
                    </a:p>
                  </a:txBody>
                  <a:tcPr marL="9525" marR="9525" marT="9525"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noFill/>
                  </a:tcPr>
                </a:tc>
                <a:tc>
                  <a:txBody>
                    <a:bodyPr/>
                    <a:lstStyle/>
                    <a:p>
                      <a:pPr algn="r" rtl="0" fontAlgn="ctr"/>
                      <a:r>
                        <a:rPr lang="en-US" altLang="ko-KR" sz="700" b="1" i="0" u="none" strike="noStrike" dirty="0">
                          <a:solidFill>
                            <a:srgbClr val="000000"/>
                          </a:solidFill>
                          <a:effectLst/>
                          <a:latin typeface="맑은 고딕" panose="020B0503020000020004" pitchFamily="50" charset="-127"/>
                          <a:ea typeface="맑은 고딕" panose="020B0503020000020004" pitchFamily="50" charset="-127"/>
                        </a:rPr>
                        <a:t>16</a:t>
                      </a:r>
                    </a:p>
                  </a:txBody>
                  <a:tcPr marL="9525" marR="9525" marT="9525"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noFill/>
                  </a:tcPr>
                </a:tc>
                <a:tc>
                  <a:txBody>
                    <a:bodyPr/>
                    <a:lstStyle/>
                    <a:p>
                      <a:pPr algn="r" rtl="0" fontAlgn="ctr"/>
                      <a:r>
                        <a:rPr lang="en-US" altLang="ko-KR" sz="700" b="1" i="0" u="none" strike="noStrike" dirty="0">
                          <a:solidFill>
                            <a:srgbClr val="000000"/>
                          </a:solidFill>
                          <a:effectLst/>
                          <a:latin typeface="맑은 고딕" panose="020B0503020000020004" pitchFamily="50" charset="-127"/>
                          <a:ea typeface="맑은 고딕" panose="020B0503020000020004" pitchFamily="50" charset="-127"/>
                        </a:rPr>
                        <a:t>28</a:t>
                      </a:r>
                    </a:p>
                  </a:txBody>
                  <a:tcPr marL="9525" marR="9525"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573124935"/>
                  </a:ext>
                </a:extLst>
              </a:tr>
              <a:tr h="171450">
                <a:tc>
                  <a:txBody>
                    <a:bodyPr/>
                    <a:lstStyle/>
                    <a:p>
                      <a:pPr algn="l" rtl="0" fontAlgn="ctr"/>
                      <a:r>
                        <a:rPr lang="ko-KR" altLang="en-US" sz="700" b="1" i="1" u="none" strike="noStrike" dirty="0" err="1">
                          <a:solidFill>
                            <a:srgbClr val="000000"/>
                          </a:solidFill>
                          <a:effectLst/>
                          <a:latin typeface="맑은 고딕" panose="020B0503020000020004" pitchFamily="50" charset="-127"/>
                          <a:ea typeface="맑은 고딕" panose="020B0503020000020004" pitchFamily="50" charset="-127"/>
                        </a:rPr>
                        <a:t>고객당</a:t>
                      </a:r>
                      <a:r>
                        <a:rPr lang="ko-KR" altLang="en-US" sz="700" b="1" i="1" u="none" strike="noStrike" dirty="0">
                          <a:solidFill>
                            <a:srgbClr val="000000"/>
                          </a:solidFill>
                          <a:effectLst/>
                          <a:latin typeface="맑은 고딕" panose="020B0503020000020004" pitchFamily="50" charset="-127"/>
                          <a:ea typeface="맑은 고딕" panose="020B0503020000020004" pitchFamily="50" charset="-127"/>
                        </a:rPr>
                        <a:t> 매출</a:t>
                      </a:r>
                    </a:p>
                  </a:txBody>
                  <a:tcPr marL="9525" marR="9525"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rtl="0" fontAlgn="ctr"/>
                      <a:r>
                        <a:rPr lang="en-US" altLang="ko-KR" sz="700" b="1" i="1" u="none" strike="noStrike" dirty="0">
                          <a:solidFill>
                            <a:srgbClr val="000000"/>
                          </a:solidFill>
                          <a:effectLst/>
                          <a:latin typeface="맑은 고딕" panose="020B0503020000020004" pitchFamily="50" charset="-127"/>
                          <a:ea typeface="맑은 고딕" panose="020B0503020000020004" pitchFamily="50" charset="-127"/>
                        </a:rPr>
                        <a:t>333</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rtl="0" fontAlgn="ctr"/>
                      <a:r>
                        <a:rPr lang="en-US" altLang="ko-KR" sz="700" b="1" i="1" u="none" strike="noStrike" dirty="0">
                          <a:solidFill>
                            <a:srgbClr val="000000"/>
                          </a:solidFill>
                          <a:effectLst/>
                          <a:latin typeface="맑은 고딕" panose="020B0503020000020004" pitchFamily="50" charset="-127"/>
                          <a:ea typeface="맑은 고딕" panose="020B0503020000020004" pitchFamily="50" charset="-127"/>
                        </a:rPr>
                        <a:t>333</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rtl="0" fontAlgn="ctr"/>
                      <a:r>
                        <a:rPr lang="en-US" altLang="ko-KR" sz="700" b="1" i="1" u="none" strike="noStrike" dirty="0">
                          <a:solidFill>
                            <a:srgbClr val="000000"/>
                          </a:solidFill>
                          <a:effectLst/>
                          <a:latin typeface="맑은 고딕" panose="020B0503020000020004" pitchFamily="50" charset="-127"/>
                          <a:ea typeface="맑은 고딕" panose="020B0503020000020004" pitchFamily="50" charset="-127"/>
                        </a:rPr>
                        <a:t>317</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rtl="0" fontAlgn="ctr"/>
                      <a:r>
                        <a:rPr lang="en-US" altLang="ko-KR" sz="700" b="1" i="1" u="none" strike="noStrike" dirty="0">
                          <a:solidFill>
                            <a:srgbClr val="000000"/>
                          </a:solidFill>
                          <a:effectLst/>
                          <a:latin typeface="맑은 고딕" panose="020B0503020000020004" pitchFamily="50" charset="-127"/>
                          <a:ea typeface="맑은 고딕" panose="020B0503020000020004" pitchFamily="50" charset="-127"/>
                        </a:rPr>
                        <a:t>636</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rtl="0" fontAlgn="ctr"/>
                      <a:r>
                        <a:rPr lang="en-US" altLang="ko-KR" sz="700" b="1" i="1" u="none" strike="noStrike" dirty="0">
                          <a:solidFill>
                            <a:srgbClr val="000000"/>
                          </a:solidFill>
                          <a:effectLst/>
                          <a:latin typeface="맑은 고딕" panose="020B0503020000020004" pitchFamily="50" charset="-127"/>
                          <a:ea typeface="맑은 고딕" panose="020B0503020000020004" pitchFamily="50" charset="-127"/>
                        </a:rPr>
                        <a:t>563</a:t>
                      </a:r>
                    </a:p>
                  </a:txBody>
                  <a:tcPr marL="9525" marR="9525"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extLst>
                  <a:ext uri="{0D108BD9-81ED-4DB2-BD59-A6C34878D82A}">
                    <a16:rowId xmlns:a16="http://schemas.microsoft.com/office/drawing/2014/main" val="3057010469"/>
                  </a:ext>
                </a:extLst>
              </a:tr>
            </a:tbl>
          </a:graphicData>
        </a:graphic>
      </p:graphicFrame>
    </p:spTree>
    <p:extLst>
      <p:ext uri="{BB962C8B-B14F-4D97-AF65-F5344CB8AC3E}">
        <p14:creationId xmlns:p14="http://schemas.microsoft.com/office/powerpoint/2010/main" val="84679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제목 2">
            <a:extLst>
              <a:ext uri="{FF2B5EF4-FFF2-40B4-BE49-F238E27FC236}">
                <a16:creationId xmlns:a16="http://schemas.microsoft.com/office/drawing/2014/main" id="{3AC186F3-797A-4FA4-A939-A6FE4AB6C378}"/>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500" b="1" dirty="0">
                <a:solidFill>
                  <a:srgbClr val="00338D"/>
                </a:solidFill>
                <a:latin typeface="KPMG Extralight" panose="020B0303030202040204" pitchFamily="34" charset="0"/>
              </a:rPr>
              <a:t>Revenue by Customer (2/4)</a:t>
            </a:r>
          </a:p>
        </p:txBody>
      </p:sp>
      <p:sp>
        <p:nvSpPr>
          <p:cNvPr id="12" name="제목 2">
            <a:extLst>
              <a:ext uri="{FF2B5EF4-FFF2-40B4-BE49-F238E27FC236}">
                <a16:creationId xmlns:a16="http://schemas.microsoft.com/office/drawing/2014/main" id="{C47717F3-438A-4FE8-9FA3-991ADD705EE3}"/>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800" b="1" dirty="0">
                <a:solidFill>
                  <a:srgbClr val="00338D"/>
                </a:solidFill>
                <a:latin typeface="KPMG Extralight" panose="020B0303030202040204" pitchFamily="34" charset="0"/>
              </a:rPr>
              <a:t>Supporting Analysis</a:t>
            </a:r>
          </a:p>
        </p:txBody>
      </p:sp>
      <p:graphicFrame>
        <p:nvGraphicFramePr>
          <p:cNvPr id="3" name="표 2">
            <a:extLst>
              <a:ext uri="{FF2B5EF4-FFF2-40B4-BE49-F238E27FC236}">
                <a16:creationId xmlns:a16="http://schemas.microsoft.com/office/drawing/2014/main" id="{763751A3-8EC7-4FA1-B8D9-A07ACB71F773}"/>
              </a:ext>
            </a:extLst>
          </p:cNvPr>
          <p:cNvGraphicFramePr>
            <a:graphicFrameLocks noGrp="1"/>
          </p:cNvGraphicFramePr>
          <p:nvPr>
            <p:extLst>
              <p:ext uri="{D42A27DB-BD31-4B8C-83A1-F6EECF244321}">
                <p14:modId xmlns:p14="http://schemas.microsoft.com/office/powerpoint/2010/main" val="3998660493"/>
              </p:ext>
            </p:extLst>
          </p:nvPr>
        </p:nvGraphicFramePr>
        <p:xfrm>
          <a:off x="601200" y="1515600"/>
          <a:ext cx="5757651" cy="4464000"/>
        </p:xfrm>
        <a:graphic>
          <a:graphicData uri="http://schemas.openxmlformats.org/drawingml/2006/table">
            <a:tbl>
              <a:tblPr/>
              <a:tblGrid>
                <a:gridCol w="125917">
                  <a:extLst>
                    <a:ext uri="{9D8B030D-6E8A-4147-A177-3AD203B41FA5}">
                      <a16:colId xmlns:a16="http://schemas.microsoft.com/office/drawing/2014/main" val="169778876"/>
                    </a:ext>
                  </a:extLst>
                </a:gridCol>
                <a:gridCol w="1085281">
                  <a:extLst>
                    <a:ext uri="{9D8B030D-6E8A-4147-A177-3AD203B41FA5}">
                      <a16:colId xmlns:a16="http://schemas.microsoft.com/office/drawing/2014/main" val="4207642057"/>
                    </a:ext>
                  </a:extLst>
                </a:gridCol>
                <a:gridCol w="431714">
                  <a:extLst>
                    <a:ext uri="{9D8B030D-6E8A-4147-A177-3AD203B41FA5}">
                      <a16:colId xmlns:a16="http://schemas.microsoft.com/office/drawing/2014/main" val="1876031192"/>
                    </a:ext>
                  </a:extLst>
                </a:gridCol>
                <a:gridCol w="431714">
                  <a:extLst>
                    <a:ext uri="{9D8B030D-6E8A-4147-A177-3AD203B41FA5}">
                      <a16:colId xmlns:a16="http://schemas.microsoft.com/office/drawing/2014/main" val="2755297178"/>
                    </a:ext>
                  </a:extLst>
                </a:gridCol>
                <a:gridCol w="431714">
                  <a:extLst>
                    <a:ext uri="{9D8B030D-6E8A-4147-A177-3AD203B41FA5}">
                      <a16:colId xmlns:a16="http://schemas.microsoft.com/office/drawing/2014/main" val="3135724263"/>
                    </a:ext>
                  </a:extLst>
                </a:gridCol>
                <a:gridCol w="431714">
                  <a:extLst>
                    <a:ext uri="{9D8B030D-6E8A-4147-A177-3AD203B41FA5}">
                      <a16:colId xmlns:a16="http://schemas.microsoft.com/office/drawing/2014/main" val="2661563446"/>
                    </a:ext>
                  </a:extLst>
                </a:gridCol>
                <a:gridCol w="431714">
                  <a:extLst>
                    <a:ext uri="{9D8B030D-6E8A-4147-A177-3AD203B41FA5}">
                      <a16:colId xmlns:a16="http://schemas.microsoft.com/office/drawing/2014/main" val="2289907287"/>
                    </a:ext>
                  </a:extLst>
                </a:gridCol>
                <a:gridCol w="97400">
                  <a:extLst>
                    <a:ext uri="{9D8B030D-6E8A-4147-A177-3AD203B41FA5}">
                      <a16:colId xmlns:a16="http://schemas.microsoft.com/office/drawing/2014/main" val="1614450142"/>
                    </a:ext>
                  </a:extLst>
                </a:gridCol>
                <a:gridCol w="439709">
                  <a:extLst>
                    <a:ext uri="{9D8B030D-6E8A-4147-A177-3AD203B41FA5}">
                      <a16:colId xmlns:a16="http://schemas.microsoft.com/office/drawing/2014/main" val="4231421376"/>
                    </a:ext>
                  </a:extLst>
                </a:gridCol>
                <a:gridCol w="439709">
                  <a:extLst>
                    <a:ext uri="{9D8B030D-6E8A-4147-A177-3AD203B41FA5}">
                      <a16:colId xmlns:a16="http://schemas.microsoft.com/office/drawing/2014/main" val="1110565789"/>
                    </a:ext>
                  </a:extLst>
                </a:gridCol>
                <a:gridCol w="439709">
                  <a:extLst>
                    <a:ext uri="{9D8B030D-6E8A-4147-A177-3AD203B41FA5}">
                      <a16:colId xmlns:a16="http://schemas.microsoft.com/office/drawing/2014/main" val="2595495299"/>
                    </a:ext>
                  </a:extLst>
                </a:gridCol>
                <a:gridCol w="497670">
                  <a:extLst>
                    <a:ext uri="{9D8B030D-6E8A-4147-A177-3AD203B41FA5}">
                      <a16:colId xmlns:a16="http://schemas.microsoft.com/office/drawing/2014/main" val="1196484790"/>
                    </a:ext>
                  </a:extLst>
                </a:gridCol>
                <a:gridCol w="473686">
                  <a:extLst>
                    <a:ext uri="{9D8B030D-6E8A-4147-A177-3AD203B41FA5}">
                      <a16:colId xmlns:a16="http://schemas.microsoft.com/office/drawing/2014/main" val="107719760"/>
                    </a:ext>
                  </a:extLst>
                </a:gridCol>
              </a:tblGrid>
              <a:tr h="144000">
                <a:tc gridSpan="7">
                  <a:txBody>
                    <a:bodyPr/>
                    <a:lstStyle/>
                    <a:p>
                      <a:pPr algn="l" rtl="0"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Revenue By </a:t>
                      </a:r>
                      <a:r>
                        <a:rPr lang="en-US" sz="800" b="1" i="0" u="none" strike="noStrike" dirty="0" err="1">
                          <a:solidFill>
                            <a:srgbClr val="FFFFFF"/>
                          </a:solidFill>
                          <a:effectLst/>
                          <a:latin typeface="맑은 고딕" panose="020B0503020000020004" pitchFamily="50" charset="-127"/>
                          <a:ea typeface="맑은 고딕" panose="020B0503020000020004" pitchFamily="50" charset="-127"/>
                        </a:rPr>
                        <a:t>Customer_CRE</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algn="l"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gridSpan="5">
                  <a:txBody>
                    <a:bodyPr/>
                    <a:lstStyle/>
                    <a:p>
                      <a:pPr algn="l"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매출 비중</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rtl="0" fontAlgn="ctr"/>
                      <a:r>
                        <a:rPr lang="ko-KR" altLang="en-US" sz="800" b="1" i="0" u="none" strike="noStrike">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565273915"/>
                  </a:ext>
                </a:extLst>
              </a:tr>
              <a:tr h="144000">
                <a:tc>
                  <a:txBody>
                    <a:bodyPr/>
                    <a:lstStyle/>
                    <a:p>
                      <a:pPr algn="l"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rtl="0" fontAlgn="ctr"/>
                      <a:r>
                        <a:rPr lang="ko-KR" altLang="en-US" sz="800" b="1" i="0" u="none" strike="noStrike">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rPr>
                        <a:t>FY17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FY18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FY20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FY21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rPr>
                        <a:t>FY17</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FY18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FY20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FY21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614261878"/>
                  </a:ext>
                </a:extLst>
              </a:tr>
              <a:tr h="144000">
                <a:tc gridSpan="2">
                  <a:txBody>
                    <a:bodyPr/>
                    <a:lstStyle/>
                    <a:p>
                      <a:pPr algn="l" rtl="0"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KRW m</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565169723"/>
                  </a:ext>
                </a:extLst>
              </a:tr>
              <a:tr h="144000">
                <a:tc gridSpan="2">
                  <a:txBody>
                    <a:bodyPr/>
                    <a:lstStyle/>
                    <a:p>
                      <a:pPr algn="l" rtl="0" fontAlgn="ctr"/>
                      <a:r>
                        <a:rPr lang="en-US" sz="800" b="1" i="0" u="none" strike="noStrike" dirty="0">
                          <a:solidFill>
                            <a:srgbClr val="000000"/>
                          </a:solidFill>
                          <a:effectLst/>
                          <a:latin typeface="맑은 고딕" panose="020B0503020000020004" pitchFamily="50" charset="-127"/>
                          <a:ea typeface="맑은 고딕" panose="020B0503020000020004" pitchFamily="50" charset="-127"/>
                        </a:rPr>
                        <a:t>CRE Total</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3,987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3,613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3,592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7,472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9,697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100.0%</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rPr>
                        <a:t>100.0%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100.0%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100.0%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100.0%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58036044"/>
                  </a:ext>
                </a:extLst>
              </a:tr>
              <a:tr h="144000">
                <a:tc gridSpan="2">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기존 광고주</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hMerge="1">
                  <a:txBody>
                    <a:bodyPr/>
                    <a:lstStyle/>
                    <a:p>
                      <a:pPr latinLnBrk="1"/>
                      <a:endParaRPr lang="ko-KR" altLang="en-US"/>
                    </a:p>
                  </a:txBody>
                  <a:tcPr/>
                </a:tc>
                <a:tc>
                  <a:txBody>
                    <a:bodyPr/>
                    <a:lstStyle/>
                    <a:p>
                      <a:pPr algn="r" rtl="0" fontAlgn="ctr"/>
                      <a:endParaRPr lang="en-US" altLang="ko-KR"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r" rtl="0" fontAlgn="ctr"/>
                      <a:endParaRPr lang="en-US" altLang="ko-KR"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r" rtl="0" fontAlgn="ctr"/>
                      <a:endParaRPr lang="en-US" altLang="ko-KR"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r" rtl="0" fontAlgn="ctr"/>
                      <a:endParaRPr lang="en-US" altLang="ko-KR"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3,642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l" fontAlgn="b"/>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endParaRPr lang="en-US" altLang="ko-KR" sz="800" b="1" i="1"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r" rtl="0" fontAlgn="ctr"/>
                      <a:endParaRPr lang="en-US" altLang="ko-KR" sz="800" b="1" i="1"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r" rtl="0" fontAlgn="ctr"/>
                      <a:endParaRPr lang="en-US" altLang="ko-KR" sz="800" b="1" i="1"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r" rtl="0" fontAlgn="ctr"/>
                      <a:endParaRPr lang="en-US" altLang="ko-KR" sz="800" b="1" i="1"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r" rtl="0"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rPr>
                        <a:t>37.6%</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231541820"/>
                  </a:ext>
                </a:extLst>
              </a:tr>
              <a:tr h="144000">
                <a:tc gridSpan="2">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매출액 상위 </a:t>
                      </a: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Top 10</a:t>
                      </a:r>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algn="l" rtl="0" fontAlgn="ctr"/>
                      <a:r>
                        <a:rPr lang="ko-KR" altLang="en-US" sz="6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5996" marR="5996" marT="5996"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3,261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1,785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1,929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6,168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3,475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rPr>
                        <a:t>81.8%</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rPr>
                        <a:t>49.4%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rPr>
                        <a:t>53.7%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rPr>
                        <a:t>82.6%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rPr>
                        <a:t>35.8%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075726600"/>
                  </a:ext>
                </a:extLst>
              </a:tr>
              <a:tr h="144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뉴오리진</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904</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2,106</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1,184</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25.2%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28.2%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12.2%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198169527"/>
                  </a:ext>
                </a:extLst>
              </a:tr>
              <a:tr h="144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웅진씽크빅</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787</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1,826</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a:noFill/>
                    </a:lnR>
                    <a:lnT>
                      <a:noFill/>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10.5%</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18.8%</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131614444"/>
                  </a:ext>
                </a:extLst>
              </a:tr>
              <a:tr h="144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JEEP</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488</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524</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843</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116</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13.5%</a:t>
                      </a:r>
                    </a:p>
                  </a:txBody>
                  <a:tcPr marL="36000" marR="36000" marT="0" marB="0" anchor="ctr">
                    <a:lnL>
                      <a:noFill/>
                    </a:lnL>
                    <a:lnR>
                      <a:noFill/>
                    </a:lnR>
                    <a:lnT>
                      <a:noFill/>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14.6%</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11.3%</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1.2%</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554528351"/>
                  </a:ext>
                </a:extLst>
              </a:tr>
              <a:tr h="144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이베이</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1,943</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48.7%</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0.1%</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116124938"/>
                  </a:ext>
                </a:extLst>
              </a:tr>
              <a:tr h="144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인천광역시</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531</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922</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13.3%</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25.5%</a:t>
                      </a:r>
                    </a:p>
                  </a:txBody>
                  <a:tcPr marL="36000" marR="36000" marT="0" marB="0" anchor="ctr">
                    <a:lnL>
                      <a:noFill/>
                    </a:lnL>
                    <a:lnR>
                      <a:noFill/>
                    </a:lnR>
                    <a:lnT>
                      <a:noFill/>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7870482"/>
                  </a:ext>
                </a:extLst>
              </a:tr>
              <a:tr h="144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한솔교육</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158</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794</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219</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a:noFill/>
                    </a:lnR>
                    <a:lnT>
                      <a:noFill/>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4.4%</a:t>
                      </a:r>
                    </a:p>
                  </a:txBody>
                  <a:tcPr marL="36000" marR="36000" marT="0" marB="0" anchor="ctr">
                    <a:lnL>
                      <a:noFill/>
                    </a:lnL>
                    <a:lnR>
                      <a:noFill/>
                    </a:lnR>
                    <a:lnT>
                      <a:noFill/>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10.6%</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2.3%</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122713158"/>
                  </a:ext>
                </a:extLst>
              </a:tr>
              <a:tr h="144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미즈노</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380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371</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344</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9.5%</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10.3%</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9.6%</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157737767"/>
                  </a:ext>
                </a:extLst>
              </a:tr>
              <a:tr h="144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CJ</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제일제당</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807</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a:noFill/>
                    </a:lnR>
                    <a:lnT>
                      <a:noFill/>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10.8%</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529404584"/>
                  </a:ext>
                </a:extLst>
              </a:tr>
              <a:tr h="144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비씨카드</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594</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a:noFill/>
                    </a:lnR>
                    <a:lnT>
                      <a:noFill/>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a:noFill/>
                    </a:lnR>
                    <a:lnT>
                      <a:noFill/>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7.9%</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0.9%</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325666285"/>
                  </a:ext>
                </a:extLst>
              </a:tr>
              <a:tr h="144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공차</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407</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238</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39</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10.2%</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3.2%</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0.4%</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65619516"/>
                  </a:ext>
                </a:extLst>
              </a:tr>
              <a:tr h="144000">
                <a:tc gridSpan="2">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기타</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726</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1,827</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1,663</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1,304</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167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18.2%</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50.6%</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46.3%</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17.4%</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1.7%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139318328"/>
                  </a:ext>
                </a:extLst>
              </a:tr>
              <a:tr h="144000">
                <a:tc gridSpan="2">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신규 광고주</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hMerge="1">
                  <a:txBody>
                    <a:bodyPr/>
                    <a:lstStyle/>
                    <a:p>
                      <a:pPr latinLnBrk="1"/>
                      <a:endParaRPr lang="ko-KR" altLang="en-US"/>
                    </a:p>
                  </a:txBody>
                  <a:tcPr/>
                </a:tc>
                <a:tc>
                  <a:txBody>
                    <a:bodyPr/>
                    <a:lstStyle/>
                    <a:p>
                      <a:pPr algn="l" fontAlgn="ctr"/>
                      <a:endParaRPr lang="ko-KR" altLang="en-US"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l" fontAlgn="ctr"/>
                      <a:endParaRPr lang="ko-KR" altLang="en-US" sz="800" b="1"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l" fontAlgn="ctr"/>
                      <a:endParaRPr lang="ko-KR" altLang="en-US" sz="800" b="1"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l" fontAlgn="ctr"/>
                      <a:endParaRPr lang="ko-KR" altLang="en-US" sz="800" b="1"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6,054</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l" fontAlgn="b"/>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endParaRPr lang="ko-KR" altLang="en-US"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l" fontAlgn="ctr"/>
                      <a:endParaRPr lang="ko-KR" altLang="en-US"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l" fontAlgn="ctr"/>
                      <a:endParaRPr lang="ko-KR" altLang="en-US"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l" fontAlgn="ctr"/>
                      <a:endParaRPr lang="ko-KR" altLang="en-US"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r"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rPr>
                        <a:t>62.4%</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055935447"/>
                  </a:ext>
                </a:extLst>
              </a:tr>
              <a:tr h="144000">
                <a:tc gridSpan="2">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매출액 상위 </a:t>
                      </a: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Top 10</a:t>
                      </a:r>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rgbClr val="D9D9D9"/>
                    </a:solidFill>
                  </a:tcPr>
                </a:tc>
                <a:tc>
                  <a:txBody>
                    <a:bodyPr/>
                    <a:lstStyle/>
                    <a:p>
                      <a:pPr algn="l"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rgbClr val="D9D9D9"/>
                    </a:solidFill>
                  </a:tcPr>
                </a:tc>
                <a:tc>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rgbClr val="D9D9D9"/>
                    </a:solidFill>
                  </a:tcPr>
                </a:tc>
                <a:tc>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rgbClr val="D9D9D9"/>
                    </a:solidFill>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5,848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rgbClr val="D9D9D9"/>
                    </a:solidFill>
                  </a:tcPr>
                </a:tc>
                <a:tc>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rgbClr val="D9D9D9"/>
                    </a:solidFill>
                  </a:tcPr>
                </a:tc>
                <a:tc>
                  <a:txBody>
                    <a:bodyPr/>
                    <a:lstStyle/>
                    <a:p>
                      <a:pPr algn="l"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rgbClr val="D9D9D9"/>
                    </a:solidFill>
                  </a:tcPr>
                </a:tc>
                <a:tc>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rgbClr val="D9D9D9"/>
                    </a:solidFill>
                  </a:tcPr>
                </a:tc>
                <a:tc>
                  <a:txBody>
                    <a:bodyPr/>
                    <a:lstStyle/>
                    <a:p>
                      <a:pPr algn="r"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rPr>
                        <a:t>60.3%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903216986"/>
                  </a:ext>
                </a:extLst>
              </a:tr>
              <a:tr h="144000">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발란</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solidFill>
                      <a:srgbClr val="D9D9D9"/>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1,160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solidFill>
                      <a:srgbClr val="D9D9D9"/>
                    </a:solidFill>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12.0%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588773798"/>
                  </a:ext>
                </a:extLst>
              </a:tr>
              <a:tr h="144000">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SK</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매직</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978</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10.1%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943458522"/>
                  </a:ext>
                </a:extLst>
              </a:tr>
              <a:tr h="144000">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처음처럼</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725</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7.5%</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577624041"/>
                  </a:ext>
                </a:extLst>
              </a:tr>
              <a:tr h="144000">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비마트</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506</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5.2%</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142259185"/>
                  </a:ext>
                </a:extLst>
              </a:tr>
              <a:tr h="144000">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호반건설</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496</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5.1%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51618066"/>
                  </a:ext>
                </a:extLst>
              </a:tr>
              <a:tr h="144000">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롯데손보</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429</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4.4%</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008034110"/>
                  </a:ext>
                </a:extLst>
              </a:tr>
              <a:tr h="144000">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마이크로킥</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425</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4.4%</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309299544"/>
                  </a:ext>
                </a:extLst>
              </a:tr>
              <a:tr h="144000">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클래스팅</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405</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4.2%</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160816417"/>
                  </a:ext>
                </a:extLst>
              </a:tr>
              <a:tr h="144000">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교촌치킨</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375</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3.9%</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200781012"/>
                  </a:ext>
                </a:extLst>
              </a:tr>
              <a:tr h="144000">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호갱노노</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solidFill>
                      <a:srgbClr val="D9D9D9"/>
                    </a:solidFill>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solidFill>
                      <a:srgbClr val="D9D9D9"/>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350</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dot"/>
                      <a:round/>
                      <a:headEnd type="none" w="med" len="med"/>
                      <a:tailEnd type="none" w="med" len="med"/>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solidFill>
                      <a:srgbClr val="D9D9D9"/>
                    </a:solidFill>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3.6%</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995632239"/>
                  </a:ext>
                </a:extLst>
              </a:tr>
              <a:tr h="144000">
                <a:tc gridSpan="2">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기타</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19050" cap="flat" cmpd="sng" algn="ctr">
                      <a:solidFill>
                        <a:srgbClr val="6D2077"/>
                      </a:solidFill>
                      <a:prstDash val="solid"/>
                      <a:round/>
                      <a:headEnd type="none" w="med" len="med"/>
                      <a:tailEnd type="none" w="med" len="med"/>
                    </a:lnB>
                  </a:tcPr>
                </a:tc>
                <a:tc hMerge="1">
                  <a:txBody>
                    <a:bodyPr/>
                    <a:lstStyle/>
                    <a:p>
                      <a:pPr latinLnBrk="1"/>
                      <a:endParaRPr lang="ko-KR" altLang="en-US"/>
                    </a:p>
                  </a:txBody>
                  <a:tcPr/>
                </a:tc>
                <a:tc>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dot"/>
                      <a:round/>
                      <a:headEnd type="none" w="med" len="med"/>
                      <a:tailEnd type="none" w="med" len="med"/>
                    </a:lnT>
                    <a:lnB w="19050" cap="flat" cmpd="sng" algn="ctr">
                      <a:solidFill>
                        <a:srgbClr val="6D2077"/>
                      </a:solidFill>
                      <a:prstDash val="solid"/>
                      <a:round/>
                      <a:headEnd type="none" w="med" len="med"/>
                      <a:tailEnd type="none" w="med" len="med"/>
                    </a:lnB>
                    <a:solidFill>
                      <a:srgbClr val="D9D9D9"/>
                    </a:solidFill>
                  </a:tcPr>
                </a:tc>
                <a:tc>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dot"/>
                      <a:round/>
                      <a:headEnd type="none" w="med" len="med"/>
                      <a:tailEnd type="none" w="med" len="med"/>
                    </a:lnT>
                    <a:lnB w="19050" cap="flat" cmpd="sng" algn="ctr">
                      <a:solidFill>
                        <a:srgbClr val="6D2077"/>
                      </a:solidFill>
                      <a:prstDash val="solid"/>
                      <a:round/>
                      <a:headEnd type="none" w="med" len="med"/>
                      <a:tailEnd type="none" w="med" len="med"/>
                    </a:lnB>
                    <a:solidFill>
                      <a:srgbClr val="D9D9D9"/>
                    </a:solidFill>
                  </a:tcPr>
                </a:tc>
                <a:tc>
                  <a:txBody>
                    <a:bodyPr/>
                    <a:lstStyle/>
                    <a:p>
                      <a:pPr algn="l"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dot"/>
                      <a:round/>
                      <a:headEnd type="none" w="med" len="med"/>
                      <a:tailEnd type="none" w="med" len="med"/>
                    </a:lnT>
                    <a:lnB w="19050" cap="flat" cmpd="sng" algn="ctr">
                      <a:solidFill>
                        <a:srgbClr val="6D2077"/>
                      </a:solidFill>
                      <a:prstDash val="solid"/>
                      <a:round/>
                      <a:headEnd type="none" w="med" len="med"/>
                      <a:tailEnd type="none" w="med" len="med"/>
                    </a:lnB>
                    <a:solidFill>
                      <a:srgbClr val="D9D9D9"/>
                    </a:solidFill>
                  </a:tcPr>
                </a:tc>
                <a:tc>
                  <a:txBody>
                    <a:bodyPr/>
                    <a:lstStyle/>
                    <a:p>
                      <a:pPr algn="l"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dot"/>
                      <a:round/>
                      <a:headEnd type="none" w="med" len="med"/>
                      <a:tailEnd type="none" w="med" len="med"/>
                    </a:lnT>
                    <a:lnB w="19050" cap="flat" cmpd="sng" algn="ctr">
                      <a:solidFill>
                        <a:srgbClr val="6D2077"/>
                      </a:solidFill>
                      <a:prstDash val="solid"/>
                      <a:round/>
                      <a:headEnd type="none" w="med" len="med"/>
                      <a:tailEnd type="none" w="med" len="med"/>
                    </a:lnB>
                    <a:solidFill>
                      <a:srgbClr val="D9D9D9"/>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206</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19050" cap="flat" cmpd="sng" algn="ctr">
                      <a:solidFill>
                        <a:srgbClr val="6D2077"/>
                      </a:solidFill>
                      <a:prstDash val="solid"/>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D9D9D9"/>
                    </a:solidFill>
                  </a:tcPr>
                </a:tc>
                <a:tc>
                  <a:txBody>
                    <a:bodyPr/>
                    <a:lstStyle/>
                    <a:p>
                      <a:pPr algn="l"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D9D9D9"/>
                    </a:solidFill>
                  </a:tcPr>
                </a:tc>
                <a:tc>
                  <a:txBody>
                    <a:bodyPr/>
                    <a:lstStyle/>
                    <a:p>
                      <a:pPr algn="l"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D9D9D9"/>
                    </a:solidFill>
                  </a:tcPr>
                </a:tc>
                <a:tc>
                  <a:txBody>
                    <a:bodyPr/>
                    <a:lstStyle/>
                    <a:p>
                      <a:pPr algn="l"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D9D9D9"/>
                    </a:solidFill>
                  </a:tcPr>
                </a:tc>
                <a:tc>
                  <a:txBody>
                    <a:bodyPr/>
                    <a:lstStyle/>
                    <a:p>
                      <a:pPr algn="r"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rPr>
                        <a:t>2.1%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159036289"/>
                  </a:ext>
                </a:extLst>
              </a:tr>
              <a:tr h="144000">
                <a:tc gridSpan="2">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고객 수</a:t>
                      </a:r>
                    </a:p>
                  </a:txBody>
                  <a:tcPr marL="36000" marR="36000" marT="0" marB="0" anchor="ctr">
                    <a:lnL w="19050" cap="flat" cmpd="sng" algn="ctr">
                      <a:solidFill>
                        <a:srgbClr val="6D2077"/>
                      </a:solidFill>
                      <a:prstDash val="solid"/>
                      <a:round/>
                      <a:headEnd type="none" w="med" len="med"/>
                      <a:tailEnd type="none" w="med" len="med"/>
                    </a:lnL>
                    <a:lnR>
                      <a:noFill/>
                    </a:lnR>
                    <a:lnT w="19050" cap="flat" cmpd="sng" algn="ctr">
                      <a:solidFill>
                        <a:srgbClr val="6D2077"/>
                      </a:solidFill>
                      <a:prstDash val="solid"/>
                      <a:round/>
                      <a:headEnd type="none" w="med" len="med"/>
                      <a:tailEnd type="none" w="med" len="med"/>
                    </a:lnT>
                    <a:lnB w="19050" cap="flat" cmpd="sng" algn="ctr">
                      <a:solidFill>
                        <a:srgbClr val="6D2077"/>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13</a:t>
                      </a:r>
                      <a:endParaRPr lang="ko-KR" altLang="en-US"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19050" cap="flat" cmpd="sng" algn="ctr">
                      <a:solidFill>
                        <a:srgbClr val="6D2077"/>
                      </a:solidFill>
                      <a:prstDash val="solid"/>
                      <a:round/>
                      <a:headEnd type="none" w="med" len="med"/>
                      <a:tailEnd type="none" w="med" len="med"/>
                    </a:lnT>
                    <a:lnB w="19050" cap="flat" cmpd="sng" algn="ctr">
                      <a:solidFill>
                        <a:srgbClr val="6D2077"/>
                      </a:solidFill>
                      <a:prstDash val="solid"/>
                      <a:round/>
                      <a:headEnd type="none" w="med" len="med"/>
                      <a:tailEnd type="none" w="med" len="med"/>
                    </a:lnB>
                    <a:noFill/>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14</a:t>
                      </a:r>
                      <a:endParaRPr lang="ko-KR" altLang="en-US"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19050" cap="flat" cmpd="sng" algn="ctr">
                      <a:solidFill>
                        <a:srgbClr val="6D2077"/>
                      </a:solidFill>
                      <a:prstDash val="solid"/>
                      <a:round/>
                      <a:headEnd type="none" w="med" len="med"/>
                      <a:tailEnd type="none" w="med" len="med"/>
                    </a:lnT>
                    <a:lnB w="19050" cap="flat" cmpd="sng" algn="ctr">
                      <a:solidFill>
                        <a:srgbClr val="6D2077"/>
                      </a:solidFill>
                      <a:prstDash val="solid"/>
                      <a:round/>
                      <a:headEnd type="none" w="med" len="med"/>
                      <a:tailEnd type="none" w="med" len="med"/>
                    </a:lnB>
                    <a:noFill/>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17</a:t>
                      </a:r>
                      <a:endParaRPr lang="ko-KR" altLang="en-US"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19050" cap="flat" cmpd="sng" algn="ctr">
                      <a:solidFill>
                        <a:srgbClr val="6D2077"/>
                      </a:solidFill>
                      <a:prstDash val="solid"/>
                      <a:round/>
                      <a:headEnd type="none" w="med" len="med"/>
                      <a:tailEnd type="none" w="med" len="med"/>
                    </a:lnT>
                    <a:lnB w="19050" cap="flat" cmpd="sng" algn="ctr">
                      <a:solidFill>
                        <a:srgbClr val="6D2077"/>
                      </a:solidFill>
                      <a:prstDash val="solid"/>
                      <a:round/>
                      <a:headEnd type="none" w="med" len="med"/>
                      <a:tailEnd type="none" w="med" len="med"/>
                    </a:lnB>
                    <a:noFill/>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16</a:t>
                      </a:r>
                      <a:endParaRPr lang="ko-KR" altLang="en-US"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19050" cap="flat" cmpd="sng" algn="ctr">
                      <a:solidFill>
                        <a:srgbClr val="6D2077"/>
                      </a:solidFill>
                      <a:prstDash val="solid"/>
                      <a:round/>
                      <a:headEnd type="none" w="med" len="med"/>
                      <a:tailEnd type="none" w="med" len="med"/>
                    </a:lnT>
                    <a:lnB w="19050" cap="flat" cmpd="sng" algn="ctr">
                      <a:solidFill>
                        <a:srgbClr val="6D2077"/>
                      </a:solidFill>
                      <a:prstDash val="solid"/>
                      <a:round/>
                      <a:headEnd type="none" w="med" len="med"/>
                      <a:tailEnd type="none" w="med" len="med"/>
                    </a:lnB>
                    <a:noFill/>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24</a:t>
                      </a:r>
                    </a:p>
                  </a:txBody>
                  <a:tcPr marL="36000" marR="36000" marT="0" marB="0" anchor="ctr">
                    <a:lnL>
                      <a:noFill/>
                    </a:lnL>
                    <a:lnR w="19050" cap="flat" cmpd="sng" algn="ctr">
                      <a:solidFill>
                        <a:srgbClr val="6D2077"/>
                      </a:solidFill>
                      <a:prstDash val="solid"/>
                      <a:round/>
                      <a:headEnd type="none" w="med" len="med"/>
                      <a:tailEnd type="none" w="med" len="med"/>
                    </a:lnR>
                    <a:lnT w="19050" cap="flat" cmpd="sng" algn="ctr">
                      <a:solidFill>
                        <a:srgbClr val="6D2077"/>
                      </a:solidFill>
                      <a:prstDash val="solid"/>
                      <a:round/>
                      <a:headEnd type="none" w="med" len="med"/>
                      <a:tailEnd type="none" w="med" len="med"/>
                    </a:lnT>
                    <a:lnB w="19050" cap="flat" cmpd="sng" algn="ctr">
                      <a:solidFill>
                        <a:srgbClr val="6D2077"/>
                      </a:solidFill>
                      <a:prstDash val="solid"/>
                      <a:round/>
                      <a:headEnd type="none" w="med" len="med"/>
                      <a:tailEnd type="none" w="med" len="med"/>
                    </a:lnB>
                    <a:noFill/>
                  </a:tcPr>
                </a:tc>
                <a:tc>
                  <a:txBody>
                    <a:bodyPr/>
                    <a:lstStyle/>
                    <a:p>
                      <a:pPr algn="l" fontAlgn="b"/>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19050" cap="flat" cmpd="sng" algn="ctr">
                      <a:solidFill>
                        <a:srgbClr val="6D2077"/>
                      </a:solidFill>
                      <a:prstDash val="solid"/>
                      <a:round/>
                      <a:headEnd type="none" w="med" len="med"/>
                      <a:tailEnd type="none" w="med" len="med"/>
                    </a:lnL>
                    <a:lnR w="19050" cap="flat" cmpd="sng" algn="ctr">
                      <a:noFill/>
                      <a:prstDash val="solid"/>
                      <a:round/>
                      <a:headEnd type="none" w="med" len="med"/>
                      <a:tailEnd type="none" w="med" len="med"/>
                    </a:lnR>
                    <a:lnT>
                      <a:noFill/>
                    </a:lnT>
                    <a:lnB>
                      <a:noFill/>
                    </a:lnB>
                    <a:noFill/>
                  </a:tcPr>
                </a:tc>
                <a:tc>
                  <a:txBody>
                    <a:bodyPr/>
                    <a:lstStyle/>
                    <a:p>
                      <a:pPr algn="l" fontAlgn="ctr"/>
                      <a:endParaRPr lang="ko-KR" altLang="en-US"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19050" cap="flat" cmpd="sng" algn="ctr">
                      <a:no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algn="l" fontAlgn="ctr"/>
                      <a:endParaRPr lang="ko-KR" altLang="en-US"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algn="l" fontAlgn="ctr"/>
                      <a:endParaRPr lang="ko-KR" altLang="en-US"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algn="l" fontAlgn="ctr"/>
                      <a:endParaRPr lang="ko-KR" altLang="en-US"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algn="r" fontAlgn="ctr"/>
                      <a:endParaRPr lang="en-US" altLang="ko-KR" sz="800" b="1" i="1"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w="19050" cap="flat" cmpd="sng" algn="ctr">
                      <a:noFill/>
                      <a:prstDash val="solid"/>
                      <a:round/>
                      <a:headEnd type="none" w="med" len="med"/>
                      <a:tailEnd type="none" w="med" len="med"/>
                    </a:lnR>
                    <a:lnT w="6350" cap="flat" cmpd="sng" algn="ctr">
                      <a:solidFill>
                        <a:srgbClr val="00338D"/>
                      </a:solidFill>
                      <a:prstDash val="solid"/>
                      <a:round/>
                      <a:headEnd type="none" w="med" len="med"/>
                      <a:tailEnd type="none" w="med" len="med"/>
                    </a:lnT>
                    <a:lnB w="19050" cap="flat" cmpd="sng" algn="ctr">
                      <a:noFill/>
                      <a:prstDash val="solid"/>
                      <a:round/>
                      <a:headEnd type="none" w="med" len="med"/>
                      <a:tailEnd type="none" w="med" len="med"/>
                    </a:lnB>
                  </a:tcPr>
                </a:tc>
                <a:extLst>
                  <a:ext uri="{0D108BD9-81ED-4DB2-BD59-A6C34878D82A}">
                    <a16:rowId xmlns:a16="http://schemas.microsoft.com/office/drawing/2014/main" val="2851651234"/>
                  </a:ext>
                </a:extLst>
              </a:tr>
            </a:tbl>
          </a:graphicData>
        </a:graphic>
      </p:graphicFrame>
      <p:sp>
        <p:nvSpPr>
          <p:cNvPr id="7" name="TextBox 6">
            <a:extLst>
              <a:ext uri="{FF2B5EF4-FFF2-40B4-BE49-F238E27FC236}">
                <a16:creationId xmlns:a16="http://schemas.microsoft.com/office/drawing/2014/main" id="{CDA86712-1F93-4F95-9340-99C3CC755B2E}"/>
              </a:ext>
            </a:extLst>
          </p:cNvPr>
          <p:cNvSpPr txBox="1"/>
          <p:nvPr/>
        </p:nvSpPr>
        <p:spPr>
          <a:xfrm>
            <a:off x="6382512" y="1515600"/>
            <a:ext cx="2922288" cy="4390250"/>
          </a:xfrm>
          <a:prstGeom prst="rect">
            <a:avLst/>
          </a:prstGeom>
          <a:noFill/>
          <a:ln>
            <a:noFill/>
          </a:ln>
        </p:spPr>
        <p:txBody>
          <a:bodyPr wrap="square" lIns="36000" tIns="108000" rIns="36000" bIns="36000" rtlCol="0">
            <a:noAutofit/>
          </a:bodyPr>
          <a:lstStyle/>
          <a:p>
            <a:pPr marL="171450"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4935538" algn="l"/>
              </a:tabLst>
              <a:defRPr/>
            </a:pP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고객별 매출 </a:t>
            </a:r>
            <a:r>
              <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(CRE)</a:t>
            </a:r>
          </a:p>
          <a:p>
            <a:pPr marL="27146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r>
              <a:rPr lang="en-US" altLang="ko-KR" sz="900" dirty="0">
                <a:solidFill>
                  <a:srgbClr val="000000"/>
                </a:solidFill>
                <a:latin typeface="Arial" panose="020B0604020202020204" pitchFamily="34" charset="0"/>
                <a:cs typeface="Arial" panose="020B0604020202020204" pitchFamily="34" charset="0"/>
              </a:rPr>
              <a:t>CRE </a:t>
            </a:r>
            <a:r>
              <a:rPr lang="ko-KR" altLang="en-US" sz="900" dirty="0">
                <a:solidFill>
                  <a:srgbClr val="000000"/>
                </a:solidFill>
                <a:latin typeface="Arial" panose="020B0604020202020204" pitchFamily="34" charset="0"/>
                <a:cs typeface="Arial" panose="020B0604020202020204" pitchFamily="34" charset="0"/>
              </a:rPr>
              <a:t>부문의 매출은 </a:t>
            </a:r>
            <a:r>
              <a:rPr lang="en-US" altLang="ko-KR" sz="900" dirty="0">
                <a:solidFill>
                  <a:srgbClr val="000000"/>
                </a:solidFill>
                <a:latin typeface="Arial" panose="020B0604020202020204" pitchFamily="34" charset="0"/>
                <a:cs typeface="Arial" panose="020B0604020202020204" pitchFamily="34" charset="0"/>
              </a:rPr>
              <a:t>2021</a:t>
            </a:r>
            <a:r>
              <a:rPr lang="ko-KR" altLang="en-US" sz="900" dirty="0">
                <a:solidFill>
                  <a:srgbClr val="000000"/>
                </a:solidFill>
                <a:latin typeface="Arial" panose="020B0604020202020204" pitchFamily="34" charset="0"/>
                <a:cs typeface="Arial" panose="020B0604020202020204" pitchFamily="34" charset="0"/>
              </a:rPr>
              <a:t>년 약 </a:t>
            </a:r>
            <a:r>
              <a:rPr lang="en-US" altLang="ko-KR" sz="900" dirty="0">
                <a:solidFill>
                  <a:srgbClr val="000000"/>
                </a:solidFill>
                <a:latin typeface="Arial" panose="020B0604020202020204" pitchFamily="34" charset="0"/>
                <a:cs typeface="Arial" panose="020B0604020202020204" pitchFamily="34" charset="0"/>
              </a:rPr>
              <a:t>97</a:t>
            </a:r>
            <a:r>
              <a:rPr lang="ko-KR" altLang="en-US" sz="900" dirty="0">
                <a:solidFill>
                  <a:srgbClr val="000000"/>
                </a:solidFill>
                <a:latin typeface="Arial" panose="020B0604020202020204" pitchFamily="34" charset="0"/>
                <a:cs typeface="Arial" panose="020B0604020202020204" pitchFamily="34" charset="0"/>
              </a:rPr>
              <a:t>억원으로 </a:t>
            </a:r>
            <a:r>
              <a:rPr lang="en-US" altLang="ko-KR" sz="900" dirty="0">
                <a:solidFill>
                  <a:srgbClr val="000000"/>
                </a:solidFill>
                <a:latin typeface="Arial" panose="020B0604020202020204" pitchFamily="34" charset="0"/>
                <a:cs typeface="Arial" panose="020B0604020202020204" pitchFamily="34" charset="0"/>
              </a:rPr>
              <a:t>2017</a:t>
            </a:r>
            <a:r>
              <a:rPr lang="ko-KR" altLang="en-US" sz="900" dirty="0">
                <a:solidFill>
                  <a:srgbClr val="000000"/>
                </a:solidFill>
                <a:latin typeface="Arial" panose="020B0604020202020204" pitchFamily="34" charset="0"/>
                <a:cs typeface="Arial" panose="020B0604020202020204" pitchFamily="34" charset="0"/>
              </a:rPr>
              <a:t>년 대비 약 </a:t>
            </a:r>
            <a:r>
              <a:rPr lang="en-US" altLang="ko-KR" sz="900" dirty="0">
                <a:solidFill>
                  <a:srgbClr val="000000"/>
                </a:solidFill>
                <a:latin typeface="Arial" panose="020B0604020202020204" pitchFamily="34" charset="0"/>
                <a:cs typeface="Arial" panose="020B0604020202020204" pitchFamily="34" charset="0"/>
              </a:rPr>
              <a:t>57</a:t>
            </a:r>
            <a:r>
              <a:rPr lang="ko-KR" altLang="en-US" sz="900" dirty="0">
                <a:solidFill>
                  <a:srgbClr val="000000"/>
                </a:solidFill>
                <a:latin typeface="Arial" panose="020B0604020202020204" pitchFamily="34" charset="0"/>
                <a:cs typeface="Arial" panose="020B0604020202020204" pitchFamily="34" charset="0"/>
              </a:rPr>
              <a:t>억원 증가</a:t>
            </a:r>
            <a:r>
              <a:rPr lang="en-US" altLang="ko-KR" sz="900" dirty="0">
                <a:solidFill>
                  <a:srgbClr val="000000"/>
                </a:solidFill>
                <a:latin typeface="Arial" panose="020B0604020202020204" pitchFamily="34" charset="0"/>
                <a:cs typeface="Arial" panose="020B0604020202020204" pitchFamily="34" charset="0"/>
              </a:rPr>
              <a:t>(CAGR 24.9%)</a:t>
            </a:r>
            <a:r>
              <a:rPr lang="ko-KR" altLang="en-US" sz="900" dirty="0">
                <a:solidFill>
                  <a:srgbClr val="000000"/>
                </a:solidFill>
                <a:latin typeface="Arial" panose="020B0604020202020204" pitchFamily="34" charset="0"/>
                <a:cs typeface="Arial" panose="020B0604020202020204" pitchFamily="34" charset="0"/>
              </a:rPr>
              <a:t>하였으나</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매체부문 비중 확대로 인하여 전체 매출 대비 비중은 감소하였음</a:t>
            </a:r>
            <a:endParaRPr lang="en-US" altLang="ko-KR" sz="900" dirty="0">
              <a:solidFill>
                <a:srgbClr val="000000"/>
              </a:solidFill>
              <a:latin typeface="Arial" panose="020B0604020202020204" pitchFamily="34" charset="0"/>
              <a:cs typeface="Arial" panose="020B0604020202020204" pitchFamily="34" charset="0"/>
            </a:endParaRPr>
          </a:p>
          <a:p>
            <a:pPr marL="27146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endParaRPr lang="en-US" altLang="ko-KR" sz="900" dirty="0">
              <a:solidFill>
                <a:srgbClr val="000000"/>
              </a:solidFill>
              <a:latin typeface="Arial" panose="020B0604020202020204" pitchFamily="34" charset="0"/>
              <a:cs typeface="Arial" panose="020B0604020202020204" pitchFamily="34" charset="0"/>
            </a:endParaRPr>
          </a:p>
          <a:p>
            <a:pPr marL="27146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endParaRPr lang="en-US" altLang="ko-KR" sz="900" dirty="0">
              <a:solidFill>
                <a:srgbClr val="000000"/>
              </a:solidFill>
              <a:latin typeface="Arial" panose="020B0604020202020204" pitchFamily="34" charset="0"/>
              <a:cs typeface="Arial" panose="020B0604020202020204" pitchFamily="34" charset="0"/>
            </a:endParaRPr>
          </a:p>
          <a:p>
            <a:pPr marL="27146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endParaRPr lang="en-US" altLang="ko-KR" sz="900" dirty="0">
              <a:solidFill>
                <a:srgbClr val="000000"/>
              </a:solidFill>
              <a:latin typeface="Arial" panose="020B0604020202020204" pitchFamily="34" charset="0"/>
              <a:cs typeface="Arial" panose="020B0604020202020204" pitchFamily="34" charset="0"/>
            </a:endParaRPr>
          </a:p>
          <a:p>
            <a:pPr marL="27146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endParaRPr lang="en-US" altLang="ko-KR" sz="900" dirty="0">
              <a:solidFill>
                <a:srgbClr val="000000"/>
              </a:solidFill>
              <a:latin typeface="Arial" panose="020B0604020202020204" pitchFamily="34" charset="0"/>
              <a:cs typeface="Arial" panose="020B0604020202020204" pitchFamily="34" charset="0"/>
            </a:endParaRPr>
          </a:p>
          <a:p>
            <a:pPr marL="100013" marR="0" lvl="0" algn="l" defTabSz="914400" rtl="0" eaLnBrk="1" fontAlgn="auto" latinLnBrk="0" hangingPunct="1">
              <a:lnSpc>
                <a:spcPts val="1200"/>
              </a:lnSpc>
              <a:spcBef>
                <a:spcPts val="300"/>
              </a:spcBef>
              <a:spcAft>
                <a:spcPts val="0"/>
              </a:spcAft>
              <a:buClr>
                <a:srgbClr val="00338D"/>
              </a:buClr>
              <a:buSzTx/>
              <a:tabLst>
                <a:tab pos="4935538" algn="l"/>
              </a:tabLst>
              <a:defRPr/>
            </a:pPr>
            <a:r>
              <a:rPr lang="ko-KR" altLang="en-US" sz="900" dirty="0">
                <a:solidFill>
                  <a:srgbClr val="000000"/>
                </a:solidFill>
                <a:latin typeface="Arial" panose="020B0604020202020204" pitchFamily="34" charset="0"/>
                <a:cs typeface="Arial" panose="020B0604020202020204" pitchFamily="34" charset="0"/>
              </a:rPr>
              <a:t> </a:t>
            </a:r>
            <a:endParaRPr lang="en-US" altLang="ko-KR" sz="900" dirty="0">
              <a:solidFill>
                <a:srgbClr val="000000"/>
              </a:solidFill>
              <a:latin typeface="Arial" panose="020B0604020202020204" pitchFamily="34" charset="0"/>
              <a:cs typeface="Arial" panose="020B0604020202020204" pitchFamily="34" charset="0"/>
            </a:endParaRPr>
          </a:p>
          <a:p>
            <a:pPr marL="27146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endParaRPr lang="en-US" altLang="ko-KR" sz="900" dirty="0">
              <a:solidFill>
                <a:srgbClr val="000000"/>
              </a:solidFill>
              <a:latin typeface="Arial" panose="020B0604020202020204" pitchFamily="34" charset="0"/>
              <a:cs typeface="Arial" panose="020B0604020202020204" pitchFamily="34" charset="0"/>
            </a:endParaRPr>
          </a:p>
          <a:p>
            <a:pPr marL="100013" marR="0" lvl="0" algn="l" defTabSz="914400" rtl="0" eaLnBrk="1" fontAlgn="auto" latinLnBrk="0" hangingPunct="1">
              <a:lnSpc>
                <a:spcPts val="1200"/>
              </a:lnSpc>
              <a:spcBef>
                <a:spcPts val="300"/>
              </a:spcBef>
              <a:spcAft>
                <a:spcPts val="0"/>
              </a:spcAft>
              <a:buClr>
                <a:srgbClr val="00338D"/>
              </a:buClr>
              <a:buSzTx/>
              <a:tabLst>
                <a:tab pos="4935538" algn="l"/>
              </a:tabLst>
              <a:defRPr/>
            </a:pPr>
            <a:endParaRPr lang="en-US" altLang="ko-KR" sz="900" dirty="0">
              <a:solidFill>
                <a:srgbClr val="000000"/>
              </a:solidFill>
              <a:latin typeface="Arial" panose="020B0604020202020204" pitchFamily="34" charset="0"/>
              <a:cs typeface="Arial" panose="020B0604020202020204" pitchFamily="34" charset="0"/>
            </a:endParaRPr>
          </a:p>
          <a:p>
            <a:pPr marL="27146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endParaRPr lang="en-US" altLang="ko-KR" sz="900" dirty="0">
              <a:solidFill>
                <a:srgbClr val="000000"/>
              </a:solidFill>
              <a:latin typeface="Arial" panose="020B0604020202020204" pitchFamily="34" charset="0"/>
              <a:cs typeface="Arial" panose="020B0604020202020204" pitchFamily="34" charset="0"/>
            </a:endParaRPr>
          </a:p>
          <a:p>
            <a:pPr marL="27146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r>
              <a:rPr lang="ko-KR" altLang="en-US" sz="900" dirty="0">
                <a:solidFill>
                  <a:srgbClr val="000000"/>
                </a:solidFill>
                <a:latin typeface="Arial" panose="020B0604020202020204" pitchFamily="34" charset="0"/>
                <a:cs typeface="Arial" panose="020B0604020202020204" pitchFamily="34" charset="0"/>
              </a:rPr>
              <a:t>기존 광고주 매출의 경우</a:t>
            </a:r>
            <a:r>
              <a:rPr lang="en-US" altLang="ko-KR" sz="900" dirty="0">
                <a:solidFill>
                  <a:srgbClr val="000000"/>
                </a:solidFill>
                <a:latin typeface="Arial" panose="020B0604020202020204" pitchFamily="34" charset="0"/>
                <a:cs typeface="Arial" panose="020B0604020202020204" pitchFamily="34" charset="0"/>
              </a:rPr>
              <a:t>, 2017</a:t>
            </a:r>
            <a:r>
              <a:rPr lang="ko-KR" altLang="en-US" sz="900" dirty="0">
                <a:solidFill>
                  <a:srgbClr val="000000"/>
                </a:solidFill>
                <a:latin typeface="Arial" panose="020B0604020202020204" pitchFamily="34" charset="0"/>
                <a:cs typeface="Arial" panose="020B0604020202020204" pitchFamily="34" charset="0"/>
              </a:rPr>
              <a:t>년</a:t>
            </a:r>
            <a:r>
              <a:rPr lang="en-US" altLang="ko-KR" sz="900" dirty="0">
                <a:solidFill>
                  <a:srgbClr val="000000"/>
                </a:solidFill>
                <a:latin typeface="Arial" panose="020B0604020202020204" pitchFamily="34" charset="0"/>
                <a:cs typeface="Arial" panose="020B0604020202020204" pitchFamily="34" charset="0"/>
              </a:rPr>
              <a:t>~2019</a:t>
            </a:r>
            <a:r>
              <a:rPr lang="ko-KR" altLang="en-US" sz="900" dirty="0">
                <a:solidFill>
                  <a:srgbClr val="000000"/>
                </a:solidFill>
                <a:latin typeface="Arial" panose="020B0604020202020204" pitchFamily="34" charset="0"/>
                <a:cs typeface="Arial" panose="020B0604020202020204" pitchFamily="34" charset="0"/>
              </a:rPr>
              <a:t>년까지 </a:t>
            </a:r>
            <a:r>
              <a:rPr lang="en-US" altLang="ko-KR" sz="900" dirty="0">
                <a:solidFill>
                  <a:srgbClr val="000000"/>
                </a:solidFill>
                <a:latin typeface="Arial" panose="020B0604020202020204" pitchFamily="34" charset="0"/>
                <a:cs typeface="Arial" panose="020B0604020202020204" pitchFamily="34" charset="0"/>
              </a:rPr>
              <a:t>30</a:t>
            </a:r>
            <a:r>
              <a:rPr lang="ko-KR" altLang="en-US" sz="900" dirty="0">
                <a:solidFill>
                  <a:srgbClr val="000000"/>
                </a:solidFill>
                <a:latin typeface="Arial" panose="020B0604020202020204" pitchFamily="34" charset="0"/>
                <a:cs typeface="Arial" panose="020B0604020202020204" pitchFamily="34" charset="0"/>
              </a:rPr>
              <a:t>억원 중반 </a:t>
            </a:r>
            <a:r>
              <a:rPr lang="en-US" altLang="ko-KR" sz="900" dirty="0">
                <a:solidFill>
                  <a:srgbClr val="000000"/>
                </a:solidFill>
                <a:latin typeface="Arial" panose="020B0604020202020204" pitchFamily="34" charset="0"/>
                <a:cs typeface="Arial" panose="020B0604020202020204" pitchFamily="34" charset="0"/>
              </a:rPr>
              <a:t>~ 40</a:t>
            </a:r>
            <a:r>
              <a:rPr lang="ko-KR" altLang="en-US" sz="900" dirty="0">
                <a:solidFill>
                  <a:srgbClr val="000000"/>
                </a:solidFill>
                <a:latin typeface="Arial" panose="020B0604020202020204" pitchFamily="34" charset="0"/>
                <a:cs typeface="Arial" panose="020B0604020202020204" pitchFamily="34" charset="0"/>
              </a:rPr>
              <a:t>억원 수준이었으나</a:t>
            </a:r>
            <a:r>
              <a:rPr lang="en-US" altLang="ko-KR" sz="900" dirty="0">
                <a:solidFill>
                  <a:srgbClr val="000000"/>
                </a:solidFill>
                <a:latin typeface="Arial" panose="020B0604020202020204" pitchFamily="34" charset="0"/>
                <a:cs typeface="Arial" panose="020B0604020202020204" pitchFamily="34" charset="0"/>
              </a:rPr>
              <a:t>, 2020</a:t>
            </a:r>
            <a:r>
              <a:rPr lang="ko-KR" altLang="en-US" sz="900" dirty="0">
                <a:solidFill>
                  <a:srgbClr val="000000"/>
                </a:solidFill>
                <a:latin typeface="Arial" panose="020B0604020202020204" pitchFamily="34" charset="0"/>
                <a:cs typeface="Arial" panose="020B0604020202020204" pitchFamily="34" charset="0"/>
              </a:rPr>
              <a:t>년 </a:t>
            </a:r>
            <a:r>
              <a:rPr lang="ko-KR" altLang="en-US" sz="900" dirty="0" err="1">
                <a:solidFill>
                  <a:srgbClr val="000000"/>
                </a:solidFill>
                <a:latin typeface="Arial" panose="020B0604020202020204" pitchFamily="34" charset="0"/>
                <a:cs typeface="Arial" panose="020B0604020202020204" pitchFamily="34" charset="0"/>
              </a:rPr>
              <a:t>뉴오리진</a:t>
            </a:r>
            <a:r>
              <a:rPr lang="ko-KR" altLang="en-US" sz="900" dirty="0">
                <a:solidFill>
                  <a:srgbClr val="000000"/>
                </a:solidFill>
                <a:latin typeface="Arial" panose="020B0604020202020204" pitchFamily="34" charset="0"/>
                <a:cs typeface="Arial" panose="020B0604020202020204" pitchFamily="34" charset="0"/>
              </a:rPr>
              <a:t> 매출의 증가</a:t>
            </a:r>
            <a:r>
              <a:rPr lang="en-US" altLang="ko-KR" sz="900" dirty="0">
                <a:solidFill>
                  <a:srgbClr val="000000"/>
                </a:solidFill>
                <a:latin typeface="Arial" panose="020B0604020202020204" pitchFamily="34" charset="0"/>
                <a:cs typeface="Arial" panose="020B0604020202020204" pitchFamily="34" charset="0"/>
              </a:rPr>
              <a:t>, CJ</a:t>
            </a:r>
            <a:r>
              <a:rPr lang="ko-KR" altLang="en-US" sz="900" dirty="0">
                <a:solidFill>
                  <a:srgbClr val="000000"/>
                </a:solidFill>
                <a:latin typeface="Arial" panose="020B0604020202020204" pitchFamily="34" charset="0"/>
                <a:cs typeface="Arial" panose="020B0604020202020204" pitchFamily="34" charset="0"/>
              </a:rPr>
              <a:t>제일제당</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err="1">
                <a:solidFill>
                  <a:srgbClr val="000000"/>
                </a:solidFill>
                <a:latin typeface="Arial" panose="020B0604020202020204" pitchFamily="34" charset="0"/>
                <a:cs typeface="Arial" panose="020B0604020202020204" pitchFamily="34" charset="0"/>
              </a:rPr>
              <a:t>비씨카드</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공차 등 새로운 광고주 매출 발생으로 인하여 </a:t>
            </a:r>
            <a:r>
              <a:rPr lang="en-US" altLang="ko-KR" sz="900" dirty="0">
                <a:solidFill>
                  <a:srgbClr val="000000"/>
                </a:solidFill>
                <a:latin typeface="Arial" panose="020B0604020202020204" pitchFamily="34" charset="0"/>
                <a:cs typeface="Arial" panose="020B0604020202020204" pitchFamily="34" charset="0"/>
              </a:rPr>
              <a:t>2020</a:t>
            </a:r>
            <a:r>
              <a:rPr lang="ko-KR" altLang="en-US" sz="900" dirty="0">
                <a:solidFill>
                  <a:srgbClr val="000000"/>
                </a:solidFill>
                <a:latin typeface="Arial" panose="020B0604020202020204" pitchFamily="34" charset="0"/>
                <a:cs typeface="Arial" panose="020B0604020202020204" pitchFamily="34" charset="0"/>
              </a:rPr>
              <a:t>년 약 </a:t>
            </a:r>
            <a:r>
              <a:rPr lang="en-US" altLang="ko-KR" sz="900" dirty="0">
                <a:solidFill>
                  <a:srgbClr val="000000"/>
                </a:solidFill>
                <a:latin typeface="Arial" panose="020B0604020202020204" pitchFamily="34" charset="0"/>
                <a:cs typeface="Arial" panose="020B0604020202020204" pitchFamily="34" charset="0"/>
              </a:rPr>
              <a:t>75</a:t>
            </a:r>
            <a:r>
              <a:rPr lang="ko-KR" altLang="en-US" sz="900" dirty="0">
                <a:solidFill>
                  <a:srgbClr val="000000"/>
                </a:solidFill>
                <a:latin typeface="Arial" panose="020B0604020202020204" pitchFamily="34" charset="0"/>
                <a:cs typeface="Arial" panose="020B0604020202020204" pitchFamily="34" charset="0"/>
              </a:rPr>
              <a:t>억원의 매출이 발생함</a:t>
            </a:r>
            <a:endParaRPr lang="en-US" altLang="ko-KR" sz="900" dirty="0">
              <a:solidFill>
                <a:srgbClr val="000000"/>
              </a:solidFill>
              <a:latin typeface="Arial" panose="020B0604020202020204" pitchFamily="34" charset="0"/>
              <a:cs typeface="Arial" panose="020B0604020202020204" pitchFamily="34" charset="0"/>
            </a:endParaRPr>
          </a:p>
          <a:p>
            <a:pPr marL="27146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r>
              <a:rPr lang="en-US" altLang="ko-KR" sz="900" dirty="0">
                <a:solidFill>
                  <a:srgbClr val="000000"/>
                </a:solidFill>
                <a:latin typeface="Arial" panose="020B0604020202020204" pitchFamily="34" charset="0"/>
                <a:cs typeface="Arial" panose="020B0604020202020204" pitchFamily="34" charset="0"/>
              </a:rPr>
              <a:t>2021</a:t>
            </a:r>
            <a:r>
              <a:rPr lang="ko-KR" altLang="en-US" sz="900" dirty="0">
                <a:solidFill>
                  <a:srgbClr val="000000"/>
                </a:solidFill>
                <a:latin typeface="Arial" panose="020B0604020202020204" pitchFamily="34" charset="0"/>
                <a:cs typeface="Arial" panose="020B0604020202020204" pitchFamily="34" charset="0"/>
              </a:rPr>
              <a:t>년 기존광고주 매출은 약 </a:t>
            </a:r>
            <a:r>
              <a:rPr lang="en-US" altLang="ko-KR" sz="900" dirty="0">
                <a:solidFill>
                  <a:srgbClr val="000000"/>
                </a:solidFill>
                <a:latin typeface="Arial" panose="020B0604020202020204" pitchFamily="34" charset="0"/>
                <a:cs typeface="Arial" panose="020B0604020202020204" pitchFamily="34" charset="0"/>
              </a:rPr>
              <a:t>27</a:t>
            </a:r>
            <a:r>
              <a:rPr lang="ko-KR" altLang="en-US" sz="900" dirty="0">
                <a:solidFill>
                  <a:srgbClr val="000000"/>
                </a:solidFill>
                <a:latin typeface="Arial" panose="020B0604020202020204" pitchFamily="34" charset="0"/>
                <a:cs typeface="Arial" panose="020B0604020202020204" pitchFamily="34" charset="0"/>
              </a:rPr>
              <a:t>억원만큼</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감소하였으나</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err="1">
                <a:solidFill>
                  <a:srgbClr val="000000"/>
                </a:solidFill>
                <a:latin typeface="Arial" panose="020B0604020202020204" pitchFamily="34" charset="0"/>
                <a:cs typeface="Arial" panose="020B0604020202020204" pitchFamily="34" charset="0"/>
              </a:rPr>
              <a:t>발란</a:t>
            </a:r>
            <a:r>
              <a:rPr lang="en-US" altLang="ko-KR" sz="900" dirty="0">
                <a:solidFill>
                  <a:srgbClr val="000000"/>
                </a:solidFill>
                <a:latin typeface="Arial" panose="020B0604020202020204" pitchFamily="34" charset="0"/>
                <a:cs typeface="Arial" panose="020B0604020202020204" pitchFamily="34" charset="0"/>
              </a:rPr>
              <a:t>, SK</a:t>
            </a:r>
            <a:r>
              <a:rPr lang="ko-KR" altLang="en-US" sz="900" dirty="0">
                <a:solidFill>
                  <a:srgbClr val="000000"/>
                </a:solidFill>
                <a:latin typeface="Arial" panose="020B0604020202020204" pitchFamily="34" charset="0"/>
                <a:cs typeface="Arial" panose="020B0604020202020204" pitchFamily="34" charset="0"/>
              </a:rPr>
              <a:t>매직</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처음처럼 등 신규거래처 매출이 약 </a:t>
            </a:r>
            <a:r>
              <a:rPr lang="en-US" altLang="ko-KR" sz="900" dirty="0">
                <a:solidFill>
                  <a:srgbClr val="000000"/>
                </a:solidFill>
                <a:latin typeface="Arial" panose="020B0604020202020204" pitchFamily="34" charset="0"/>
                <a:cs typeface="Arial" panose="020B0604020202020204" pitchFamily="34" charset="0"/>
              </a:rPr>
              <a:t>58</a:t>
            </a:r>
            <a:r>
              <a:rPr lang="ko-KR" altLang="en-US" sz="900" dirty="0">
                <a:solidFill>
                  <a:srgbClr val="000000"/>
                </a:solidFill>
                <a:latin typeface="Arial" panose="020B0604020202020204" pitchFamily="34" charset="0"/>
                <a:cs typeface="Arial" panose="020B0604020202020204" pitchFamily="34" charset="0"/>
              </a:rPr>
              <a:t>억원만큼 발생하여 전년 대비 매출이 약 </a:t>
            </a:r>
            <a:r>
              <a:rPr lang="en-US" altLang="ko-KR" sz="900" dirty="0">
                <a:solidFill>
                  <a:srgbClr val="000000"/>
                </a:solidFill>
                <a:latin typeface="Arial" panose="020B0604020202020204" pitchFamily="34" charset="0"/>
                <a:cs typeface="Arial" panose="020B0604020202020204" pitchFamily="34" charset="0"/>
              </a:rPr>
              <a:t>22</a:t>
            </a:r>
            <a:r>
              <a:rPr lang="ko-KR" altLang="en-US" sz="900" dirty="0">
                <a:solidFill>
                  <a:srgbClr val="000000"/>
                </a:solidFill>
                <a:latin typeface="Arial" panose="020B0604020202020204" pitchFamily="34" charset="0"/>
                <a:cs typeface="Arial" panose="020B0604020202020204" pitchFamily="34" charset="0"/>
              </a:rPr>
              <a:t>억원만큼 증가하였음</a:t>
            </a:r>
            <a:endParaRPr lang="en-US" altLang="ko-KR" sz="900" dirty="0">
              <a:solidFill>
                <a:srgbClr val="000000"/>
              </a:solidFill>
              <a:latin typeface="Arial" panose="020B0604020202020204" pitchFamily="34" charset="0"/>
              <a:cs typeface="Arial" panose="020B0604020202020204" pitchFamily="34" charset="0"/>
            </a:endParaRPr>
          </a:p>
          <a:p>
            <a:pPr marL="100013">
              <a:lnSpc>
                <a:spcPts val="1200"/>
              </a:lnSpc>
              <a:spcBef>
                <a:spcPts val="300"/>
              </a:spcBef>
              <a:buClr>
                <a:srgbClr val="00338D"/>
              </a:buClr>
              <a:tabLst>
                <a:tab pos="4935538" algn="l"/>
              </a:tabLst>
              <a:defRPr/>
            </a:pP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aphicFrame>
        <p:nvGraphicFramePr>
          <p:cNvPr id="8" name="차트 7">
            <a:extLst>
              <a:ext uri="{FF2B5EF4-FFF2-40B4-BE49-F238E27FC236}">
                <a16:creationId xmlns:a16="http://schemas.microsoft.com/office/drawing/2014/main" id="{2E25D6AB-7F7B-43CA-8723-A87988064ACE}"/>
              </a:ext>
            </a:extLst>
          </p:cNvPr>
          <p:cNvGraphicFramePr>
            <a:graphicFrameLocks/>
          </p:cNvGraphicFramePr>
          <p:nvPr>
            <p:extLst>
              <p:ext uri="{D42A27DB-BD31-4B8C-83A1-F6EECF244321}">
                <p14:modId xmlns:p14="http://schemas.microsoft.com/office/powerpoint/2010/main" val="143241515"/>
              </p:ext>
            </p:extLst>
          </p:nvPr>
        </p:nvGraphicFramePr>
        <p:xfrm>
          <a:off x="6515101" y="2414399"/>
          <a:ext cx="3162299" cy="1488733"/>
        </p:xfrm>
        <a:graphic>
          <a:graphicData uri="http://schemas.openxmlformats.org/drawingml/2006/chart">
            <c:chart xmlns:c="http://schemas.openxmlformats.org/drawingml/2006/chart" xmlns:r="http://schemas.openxmlformats.org/officeDocument/2006/relationships" r:id="rId3"/>
          </a:graphicData>
        </a:graphic>
      </p:graphicFrame>
      <p:sp>
        <p:nvSpPr>
          <p:cNvPr id="9" name="Title 1">
            <a:extLst>
              <a:ext uri="{FF2B5EF4-FFF2-40B4-BE49-F238E27FC236}">
                <a16:creationId xmlns:a16="http://schemas.microsoft.com/office/drawing/2014/main" id="{682F9093-1DC7-4C96-AB8D-195AA2FB72C5}"/>
              </a:ext>
            </a:extLst>
          </p:cNvPr>
          <p:cNvSpPr txBox="1">
            <a:spLocks/>
          </p:cNvSpPr>
          <p:nvPr/>
        </p:nvSpPr>
        <p:spPr>
          <a:xfrm>
            <a:off x="495464" y="1051517"/>
            <a:ext cx="8809336" cy="435876"/>
          </a:xfrm>
          <a:prstGeom prst="rect">
            <a:avLst/>
          </a:prstGeom>
        </p:spPr>
        <p:txBody>
          <a:bodyPr vert="horz" lIns="0" tIns="0" rIns="0" bIns="0" rtlCol="0" anchor="t" anchorCtr="0">
            <a:noAutofit/>
          </a:bodyPr>
          <a:lstStyle>
            <a:lvl1pPr algn="l" defTabSz="914400" rtl="0" eaLnBrk="1" latinLnBrk="1" hangingPunct="1">
              <a:lnSpc>
                <a:spcPct val="70000"/>
              </a:lnSpc>
              <a:spcBef>
                <a:spcPct val="0"/>
              </a:spcBef>
              <a:buNone/>
              <a:defRPr sz="3800" kern="1200">
                <a:solidFill>
                  <a:srgbClr val="00338D"/>
                </a:solidFill>
                <a:latin typeface="+mj-lt"/>
                <a:ea typeface="+mj-ea"/>
                <a:cs typeface="+mj-cs"/>
              </a:defRPr>
            </a:lvl1pPr>
          </a:lstStyle>
          <a:p>
            <a:pPr marL="0" lvl="4" algn="just"/>
            <a:r>
              <a:rPr lang="en-US" altLang="ko-KR" sz="1000" b="1" dirty="0">
                <a:solidFill>
                  <a:srgbClr val="002997"/>
                </a:solidFill>
                <a:latin typeface="Arial" panose="020B0604020202020204" pitchFamily="34" charset="0"/>
                <a:ea typeface="+mj-ea"/>
                <a:cs typeface="Arial" panose="020B0604020202020204" pitchFamily="34" charset="0"/>
              </a:rPr>
              <a:t>CRE </a:t>
            </a:r>
            <a:r>
              <a:rPr lang="ko-KR" altLang="en-US" sz="1000" b="1" dirty="0">
                <a:solidFill>
                  <a:srgbClr val="002997"/>
                </a:solidFill>
                <a:latin typeface="Arial" panose="020B0604020202020204" pitchFamily="34" charset="0"/>
                <a:ea typeface="+mj-ea"/>
                <a:cs typeface="Arial" panose="020B0604020202020204" pitchFamily="34" charset="0"/>
              </a:rPr>
              <a:t>매출은 광고제작 매출로 지난 </a:t>
            </a:r>
            <a:r>
              <a:rPr lang="en-US" altLang="ko-KR" sz="1000" b="1" dirty="0">
                <a:solidFill>
                  <a:srgbClr val="002997"/>
                </a:solidFill>
                <a:latin typeface="Arial" panose="020B0604020202020204" pitchFamily="34" charset="0"/>
                <a:ea typeface="+mj-ea"/>
                <a:cs typeface="Arial" panose="020B0604020202020204" pitchFamily="34" charset="0"/>
              </a:rPr>
              <a:t>5</a:t>
            </a:r>
            <a:r>
              <a:rPr lang="ko-KR" altLang="en-US" sz="1000" b="1" dirty="0">
                <a:solidFill>
                  <a:srgbClr val="002997"/>
                </a:solidFill>
                <a:latin typeface="Arial" panose="020B0604020202020204" pitchFamily="34" charset="0"/>
                <a:ea typeface="+mj-ea"/>
                <a:cs typeface="Arial" panose="020B0604020202020204" pitchFamily="34" charset="0"/>
              </a:rPr>
              <a:t>년간 </a:t>
            </a:r>
            <a:r>
              <a:rPr lang="en-US" altLang="ko-KR" sz="1000" b="1" dirty="0">
                <a:solidFill>
                  <a:srgbClr val="002997"/>
                </a:solidFill>
                <a:latin typeface="Arial" panose="020B0604020202020204" pitchFamily="34" charset="0"/>
                <a:ea typeface="+mj-ea"/>
                <a:cs typeface="Arial" panose="020B0604020202020204" pitchFamily="34" charset="0"/>
              </a:rPr>
              <a:t>CAGR 24.9%</a:t>
            </a:r>
            <a:r>
              <a:rPr lang="ko-KR" altLang="en-US" sz="1000" b="1" dirty="0">
                <a:solidFill>
                  <a:srgbClr val="002997"/>
                </a:solidFill>
                <a:latin typeface="Arial" panose="020B0604020202020204" pitchFamily="34" charset="0"/>
                <a:ea typeface="+mj-ea"/>
                <a:cs typeface="Arial" panose="020B0604020202020204" pitchFamily="34" charset="0"/>
              </a:rPr>
              <a:t>만큼 성장하여 </a:t>
            </a:r>
            <a:r>
              <a:rPr lang="en-US" altLang="ko-KR" sz="1000" b="1" dirty="0">
                <a:solidFill>
                  <a:srgbClr val="002997"/>
                </a:solidFill>
                <a:latin typeface="Arial" panose="020B0604020202020204" pitchFamily="34" charset="0"/>
                <a:ea typeface="+mj-ea"/>
                <a:cs typeface="Arial" panose="020B0604020202020204" pitchFamily="34" charset="0"/>
              </a:rPr>
              <a:t>2021</a:t>
            </a:r>
            <a:r>
              <a:rPr lang="ko-KR" altLang="en-US" sz="1000" b="1" dirty="0">
                <a:solidFill>
                  <a:srgbClr val="002997"/>
                </a:solidFill>
                <a:latin typeface="Arial" panose="020B0604020202020204" pitchFamily="34" charset="0"/>
                <a:ea typeface="+mj-ea"/>
                <a:cs typeface="Arial" panose="020B0604020202020204" pitchFamily="34" charset="0"/>
              </a:rPr>
              <a:t>년 기준 약 </a:t>
            </a:r>
            <a:r>
              <a:rPr lang="en-US" altLang="ko-KR" sz="1000" b="1" dirty="0">
                <a:solidFill>
                  <a:srgbClr val="002997"/>
                </a:solidFill>
                <a:latin typeface="Arial" panose="020B0604020202020204" pitchFamily="34" charset="0"/>
                <a:ea typeface="+mj-ea"/>
                <a:cs typeface="Arial" panose="020B0604020202020204" pitchFamily="34" charset="0"/>
              </a:rPr>
              <a:t>97</a:t>
            </a:r>
            <a:r>
              <a:rPr lang="ko-KR" altLang="en-US" sz="1000" b="1" dirty="0">
                <a:solidFill>
                  <a:srgbClr val="002997"/>
                </a:solidFill>
                <a:latin typeface="Arial" panose="020B0604020202020204" pitchFamily="34" charset="0"/>
                <a:ea typeface="+mj-ea"/>
                <a:cs typeface="Arial" panose="020B0604020202020204" pitchFamily="34" charset="0"/>
              </a:rPr>
              <a:t>억원임</a:t>
            </a:r>
            <a:endParaRPr lang="en-US" altLang="ko-KR" sz="1000" b="1" dirty="0">
              <a:solidFill>
                <a:srgbClr val="002997"/>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2182346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제목 2">
            <a:extLst>
              <a:ext uri="{FF2B5EF4-FFF2-40B4-BE49-F238E27FC236}">
                <a16:creationId xmlns:a16="http://schemas.microsoft.com/office/drawing/2014/main" id="{3AC186F3-797A-4FA4-A939-A6FE4AB6C378}"/>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500" b="1" dirty="0">
                <a:solidFill>
                  <a:srgbClr val="00338D"/>
                </a:solidFill>
                <a:latin typeface="KPMG Extralight" panose="020B0303030202040204" pitchFamily="34" charset="0"/>
              </a:rPr>
              <a:t>Revenue by Customer (3/4)</a:t>
            </a:r>
          </a:p>
        </p:txBody>
      </p:sp>
      <p:sp>
        <p:nvSpPr>
          <p:cNvPr id="12" name="제목 2">
            <a:extLst>
              <a:ext uri="{FF2B5EF4-FFF2-40B4-BE49-F238E27FC236}">
                <a16:creationId xmlns:a16="http://schemas.microsoft.com/office/drawing/2014/main" id="{C47717F3-438A-4FE8-9FA3-991ADD705EE3}"/>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800" b="1" dirty="0">
                <a:solidFill>
                  <a:srgbClr val="00338D"/>
                </a:solidFill>
                <a:latin typeface="KPMG Extralight" panose="020B0303030202040204" pitchFamily="34" charset="0"/>
              </a:rPr>
              <a:t>Supporting Analysis</a:t>
            </a:r>
          </a:p>
        </p:txBody>
      </p:sp>
      <p:sp>
        <p:nvSpPr>
          <p:cNvPr id="21" name="Title 1">
            <a:extLst>
              <a:ext uri="{FF2B5EF4-FFF2-40B4-BE49-F238E27FC236}">
                <a16:creationId xmlns:a16="http://schemas.microsoft.com/office/drawing/2014/main" id="{1E0F2AF2-A1C5-4AB1-BAE5-20E44470B754}"/>
              </a:ext>
            </a:extLst>
          </p:cNvPr>
          <p:cNvSpPr txBox="1">
            <a:spLocks/>
          </p:cNvSpPr>
          <p:nvPr/>
        </p:nvSpPr>
        <p:spPr>
          <a:xfrm>
            <a:off x="495464" y="1051517"/>
            <a:ext cx="8809336" cy="435876"/>
          </a:xfrm>
          <a:prstGeom prst="rect">
            <a:avLst/>
          </a:prstGeom>
        </p:spPr>
        <p:txBody>
          <a:bodyPr vert="horz" lIns="0" tIns="0" rIns="0" bIns="0" rtlCol="0" anchor="t" anchorCtr="0">
            <a:noAutofit/>
          </a:bodyPr>
          <a:lstStyle>
            <a:lvl1pPr algn="l" defTabSz="914400" rtl="0" eaLnBrk="1" latinLnBrk="1" hangingPunct="1">
              <a:lnSpc>
                <a:spcPct val="70000"/>
              </a:lnSpc>
              <a:spcBef>
                <a:spcPct val="0"/>
              </a:spcBef>
              <a:buNone/>
              <a:defRPr sz="3800" kern="1200">
                <a:solidFill>
                  <a:srgbClr val="00338D"/>
                </a:solidFill>
                <a:latin typeface="+mj-lt"/>
                <a:ea typeface="+mj-ea"/>
                <a:cs typeface="+mj-cs"/>
              </a:defRPr>
            </a:lvl1pPr>
          </a:lstStyle>
          <a:p>
            <a:pPr marL="0" lvl="4" algn="just"/>
            <a:r>
              <a:rPr lang="en-US" altLang="ko-KR" sz="1000" b="1" dirty="0">
                <a:solidFill>
                  <a:srgbClr val="002997"/>
                </a:solidFill>
                <a:latin typeface="Arial" panose="020B0604020202020204" pitchFamily="34" charset="0"/>
                <a:ea typeface="+mj-ea"/>
                <a:cs typeface="Arial" panose="020B0604020202020204" pitchFamily="34" charset="0"/>
              </a:rPr>
              <a:t>ATL</a:t>
            </a:r>
            <a:r>
              <a:rPr lang="ko-KR" altLang="en-US" sz="1000" b="1" dirty="0">
                <a:solidFill>
                  <a:srgbClr val="002997"/>
                </a:solidFill>
                <a:latin typeface="Arial" panose="020B0604020202020204" pitchFamily="34" charset="0"/>
                <a:ea typeface="+mj-ea"/>
                <a:cs typeface="Arial" panose="020B0604020202020204" pitchFamily="34" charset="0"/>
              </a:rPr>
              <a:t>매출은 전통적인 매체로의 매체대행용역 수수료 매출로 </a:t>
            </a:r>
            <a:r>
              <a:rPr lang="en-US" altLang="ko-KR" sz="1000" b="1" dirty="0">
                <a:solidFill>
                  <a:srgbClr val="002997"/>
                </a:solidFill>
                <a:latin typeface="Arial" panose="020B0604020202020204" pitchFamily="34" charset="0"/>
                <a:ea typeface="+mj-ea"/>
                <a:cs typeface="Arial" panose="020B0604020202020204" pitchFamily="34" charset="0"/>
              </a:rPr>
              <a:t>2019</a:t>
            </a:r>
            <a:r>
              <a:rPr lang="ko-KR" altLang="en-US" sz="1000" b="1" dirty="0">
                <a:solidFill>
                  <a:srgbClr val="002997"/>
                </a:solidFill>
                <a:latin typeface="Arial" panose="020B0604020202020204" pitchFamily="34" charset="0"/>
                <a:ea typeface="+mj-ea"/>
                <a:cs typeface="Arial" panose="020B0604020202020204" pitchFamily="34" charset="0"/>
              </a:rPr>
              <a:t>년까지 회사의 매출성장을 견인하였으며</a:t>
            </a:r>
            <a:r>
              <a:rPr lang="en-US" altLang="ko-KR" sz="1000" b="1" dirty="0">
                <a:solidFill>
                  <a:srgbClr val="002997"/>
                </a:solidFill>
                <a:latin typeface="Arial" panose="020B0604020202020204" pitchFamily="34" charset="0"/>
                <a:ea typeface="+mj-ea"/>
                <a:cs typeface="Arial" panose="020B0604020202020204" pitchFamily="34" charset="0"/>
              </a:rPr>
              <a:t>, 2017</a:t>
            </a:r>
            <a:r>
              <a:rPr lang="ko-KR" altLang="en-US" sz="1000" b="1" dirty="0">
                <a:solidFill>
                  <a:srgbClr val="002997"/>
                </a:solidFill>
                <a:latin typeface="Arial" panose="020B0604020202020204" pitchFamily="34" charset="0"/>
                <a:ea typeface="+mj-ea"/>
                <a:cs typeface="Arial" panose="020B0604020202020204" pitchFamily="34" charset="0"/>
              </a:rPr>
              <a:t>년</a:t>
            </a:r>
            <a:r>
              <a:rPr lang="en-US" altLang="ko-KR" sz="1000" b="1" dirty="0">
                <a:solidFill>
                  <a:srgbClr val="002997"/>
                </a:solidFill>
                <a:latin typeface="Arial" panose="020B0604020202020204" pitchFamily="34" charset="0"/>
                <a:ea typeface="+mj-ea"/>
                <a:cs typeface="Arial" panose="020B0604020202020204" pitchFamily="34" charset="0"/>
              </a:rPr>
              <a:t>~2021</a:t>
            </a:r>
            <a:r>
              <a:rPr lang="ko-KR" altLang="en-US" sz="1000" b="1" dirty="0">
                <a:solidFill>
                  <a:srgbClr val="002997"/>
                </a:solidFill>
                <a:latin typeface="Arial" panose="020B0604020202020204" pitchFamily="34" charset="0"/>
                <a:ea typeface="+mj-ea"/>
                <a:cs typeface="Arial" panose="020B0604020202020204" pitchFamily="34" charset="0"/>
              </a:rPr>
              <a:t>년 </a:t>
            </a:r>
            <a:r>
              <a:rPr lang="en-US" altLang="ko-KR" sz="1000" b="1" dirty="0">
                <a:solidFill>
                  <a:srgbClr val="002997"/>
                </a:solidFill>
                <a:latin typeface="Arial" panose="020B0604020202020204" pitchFamily="34" charset="0"/>
                <a:ea typeface="+mj-ea"/>
                <a:cs typeface="Arial" panose="020B0604020202020204" pitchFamily="34" charset="0"/>
              </a:rPr>
              <a:t>CAGR 112.5%</a:t>
            </a:r>
            <a:r>
              <a:rPr lang="ko-KR" altLang="en-US" sz="1000" b="1" dirty="0">
                <a:solidFill>
                  <a:srgbClr val="002997"/>
                </a:solidFill>
                <a:latin typeface="Arial" panose="020B0604020202020204" pitchFamily="34" charset="0"/>
                <a:ea typeface="+mj-ea"/>
                <a:cs typeface="Arial" panose="020B0604020202020204" pitchFamily="34" charset="0"/>
              </a:rPr>
              <a:t>로 증가하여 </a:t>
            </a:r>
            <a:r>
              <a:rPr lang="en-US" altLang="ko-KR" sz="1000" b="1" dirty="0">
                <a:solidFill>
                  <a:srgbClr val="002997"/>
                </a:solidFill>
                <a:latin typeface="Arial" panose="020B0604020202020204" pitchFamily="34" charset="0"/>
                <a:ea typeface="+mj-ea"/>
                <a:cs typeface="Arial" panose="020B0604020202020204" pitchFamily="34" charset="0"/>
              </a:rPr>
              <a:t>2021</a:t>
            </a:r>
            <a:r>
              <a:rPr lang="ko-KR" altLang="en-US" sz="1000" b="1" dirty="0">
                <a:solidFill>
                  <a:srgbClr val="002997"/>
                </a:solidFill>
                <a:latin typeface="Arial" panose="020B0604020202020204" pitchFamily="34" charset="0"/>
                <a:ea typeface="+mj-ea"/>
                <a:cs typeface="Arial" panose="020B0604020202020204" pitchFamily="34" charset="0"/>
              </a:rPr>
              <a:t>년 기준 매출은 약 </a:t>
            </a:r>
            <a:r>
              <a:rPr lang="en-US" altLang="ko-KR" sz="1000" b="1" dirty="0">
                <a:solidFill>
                  <a:srgbClr val="002997"/>
                </a:solidFill>
                <a:latin typeface="Arial" panose="020B0604020202020204" pitchFamily="34" charset="0"/>
                <a:ea typeface="+mj-ea"/>
                <a:cs typeface="Arial" panose="020B0604020202020204" pitchFamily="34" charset="0"/>
              </a:rPr>
              <a:t>49</a:t>
            </a:r>
            <a:r>
              <a:rPr lang="ko-KR" altLang="en-US" sz="1000" b="1" dirty="0">
                <a:solidFill>
                  <a:srgbClr val="002997"/>
                </a:solidFill>
                <a:latin typeface="Arial" panose="020B0604020202020204" pitchFamily="34" charset="0"/>
                <a:ea typeface="+mj-ea"/>
                <a:cs typeface="Arial" panose="020B0604020202020204" pitchFamily="34" charset="0"/>
              </a:rPr>
              <a:t>억원임 </a:t>
            </a:r>
            <a:r>
              <a:rPr lang="en-US" altLang="ko-KR" sz="1000" b="1" dirty="0">
                <a:solidFill>
                  <a:srgbClr val="002997"/>
                </a:solidFill>
                <a:latin typeface="Arial" panose="020B0604020202020204" pitchFamily="34" charset="0"/>
                <a:ea typeface="+mj-ea"/>
                <a:cs typeface="Arial" panose="020B0604020202020204" pitchFamily="34" charset="0"/>
              </a:rPr>
              <a:t> </a:t>
            </a:r>
            <a:r>
              <a:rPr lang="ko-KR" altLang="en-US" sz="1000" b="1" dirty="0">
                <a:solidFill>
                  <a:srgbClr val="002997"/>
                </a:solidFill>
                <a:latin typeface="Arial" panose="020B0604020202020204" pitchFamily="34" charset="0"/>
                <a:ea typeface="+mj-ea"/>
                <a:cs typeface="Arial" panose="020B0604020202020204" pitchFamily="34" charset="0"/>
              </a:rPr>
              <a:t>  </a:t>
            </a:r>
            <a:endParaRPr lang="en-US" altLang="ko-KR" sz="1000" b="1" dirty="0">
              <a:solidFill>
                <a:srgbClr val="002997"/>
              </a:solidFill>
              <a:latin typeface="Arial" panose="020B0604020202020204" pitchFamily="34" charset="0"/>
              <a:ea typeface="+mj-ea"/>
              <a:cs typeface="Arial" panose="020B0604020202020204" pitchFamily="34" charset="0"/>
            </a:endParaRPr>
          </a:p>
        </p:txBody>
      </p:sp>
      <p:graphicFrame>
        <p:nvGraphicFramePr>
          <p:cNvPr id="3" name="표 2">
            <a:extLst>
              <a:ext uri="{FF2B5EF4-FFF2-40B4-BE49-F238E27FC236}">
                <a16:creationId xmlns:a16="http://schemas.microsoft.com/office/drawing/2014/main" id="{763751A3-8EC7-4FA1-B8D9-A07ACB71F773}"/>
              </a:ext>
            </a:extLst>
          </p:cNvPr>
          <p:cNvGraphicFramePr>
            <a:graphicFrameLocks noGrp="1"/>
          </p:cNvGraphicFramePr>
          <p:nvPr>
            <p:extLst>
              <p:ext uri="{D42A27DB-BD31-4B8C-83A1-F6EECF244321}">
                <p14:modId xmlns:p14="http://schemas.microsoft.com/office/powerpoint/2010/main" val="2919121663"/>
              </p:ext>
            </p:extLst>
          </p:nvPr>
        </p:nvGraphicFramePr>
        <p:xfrm>
          <a:off x="601200" y="1515600"/>
          <a:ext cx="5757651" cy="4032000"/>
        </p:xfrm>
        <a:graphic>
          <a:graphicData uri="http://schemas.openxmlformats.org/drawingml/2006/table">
            <a:tbl>
              <a:tblPr/>
              <a:tblGrid>
                <a:gridCol w="125917">
                  <a:extLst>
                    <a:ext uri="{9D8B030D-6E8A-4147-A177-3AD203B41FA5}">
                      <a16:colId xmlns:a16="http://schemas.microsoft.com/office/drawing/2014/main" val="169778876"/>
                    </a:ext>
                  </a:extLst>
                </a:gridCol>
                <a:gridCol w="1085281">
                  <a:extLst>
                    <a:ext uri="{9D8B030D-6E8A-4147-A177-3AD203B41FA5}">
                      <a16:colId xmlns:a16="http://schemas.microsoft.com/office/drawing/2014/main" val="4207642057"/>
                    </a:ext>
                  </a:extLst>
                </a:gridCol>
                <a:gridCol w="431714">
                  <a:extLst>
                    <a:ext uri="{9D8B030D-6E8A-4147-A177-3AD203B41FA5}">
                      <a16:colId xmlns:a16="http://schemas.microsoft.com/office/drawing/2014/main" val="1876031192"/>
                    </a:ext>
                  </a:extLst>
                </a:gridCol>
                <a:gridCol w="431714">
                  <a:extLst>
                    <a:ext uri="{9D8B030D-6E8A-4147-A177-3AD203B41FA5}">
                      <a16:colId xmlns:a16="http://schemas.microsoft.com/office/drawing/2014/main" val="2755297178"/>
                    </a:ext>
                  </a:extLst>
                </a:gridCol>
                <a:gridCol w="431714">
                  <a:extLst>
                    <a:ext uri="{9D8B030D-6E8A-4147-A177-3AD203B41FA5}">
                      <a16:colId xmlns:a16="http://schemas.microsoft.com/office/drawing/2014/main" val="3135724263"/>
                    </a:ext>
                  </a:extLst>
                </a:gridCol>
                <a:gridCol w="431714">
                  <a:extLst>
                    <a:ext uri="{9D8B030D-6E8A-4147-A177-3AD203B41FA5}">
                      <a16:colId xmlns:a16="http://schemas.microsoft.com/office/drawing/2014/main" val="2661563446"/>
                    </a:ext>
                  </a:extLst>
                </a:gridCol>
                <a:gridCol w="431714">
                  <a:extLst>
                    <a:ext uri="{9D8B030D-6E8A-4147-A177-3AD203B41FA5}">
                      <a16:colId xmlns:a16="http://schemas.microsoft.com/office/drawing/2014/main" val="2289907287"/>
                    </a:ext>
                  </a:extLst>
                </a:gridCol>
                <a:gridCol w="97400">
                  <a:extLst>
                    <a:ext uri="{9D8B030D-6E8A-4147-A177-3AD203B41FA5}">
                      <a16:colId xmlns:a16="http://schemas.microsoft.com/office/drawing/2014/main" val="1614450142"/>
                    </a:ext>
                  </a:extLst>
                </a:gridCol>
                <a:gridCol w="439709">
                  <a:extLst>
                    <a:ext uri="{9D8B030D-6E8A-4147-A177-3AD203B41FA5}">
                      <a16:colId xmlns:a16="http://schemas.microsoft.com/office/drawing/2014/main" val="4231421376"/>
                    </a:ext>
                  </a:extLst>
                </a:gridCol>
                <a:gridCol w="439709">
                  <a:extLst>
                    <a:ext uri="{9D8B030D-6E8A-4147-A177-3AD203B41FA5}">
                      <a16:colId xmlns:a16="http://schemas.microsoft.com/office/drawing/2014/main" val="1110565789"/>
                    </a:ext>
                  </a:extLst>
                </a:gridCol>
                <a:gridCol w="439709">
                  <a:extLst>
                    <a:ext uri="{9D8B030D-6E8A-4147-A177-3AD203B41FA5}">
                      <a16:colId xmlns:a16="http://schemas.microsoft.com/office/drawing/2014/main" val="2595495299"/>
                    </a:ext>
                  </a:extLst>
                </a:gridCol>
                <a:gridCol w="497670">
                  <a:extLst>
                    <a:ext uri="{9D8B030D-6E8A-4147-A177-3AD203B41FA5}">
                      <a16:colId xmlns:a16="http://schemas.microsoft.com/office/drawing/2014/main" val="1196484790"/>
                    </a:ext>
                  </a:extLst>
                </a:gridCol>
                <a:gridCol w="473686">
                  <a:extLst>
                    <a:ext uri="{9D8B030D-6E8A-4147-A177-3AD203B41FA5}">
                      <a16:colId xmlns:a16="http://schemas.microsoft.com/office/drawing/2014/main" val="107719760"/>
                    </a:ext>
                  </a:extLst>
                </a:gridCol>
              </a:tblGrid>
              <a:tr h="144000">
                <a:tc gridSpan="7">
                  <a:txBody>
                    <a:bodyPr/>
                    <a:lstStyle/>
                    <a:p>
                      <a:pPr algn="l" rtl="0"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Revenue By </a:t>
                      </a:r>
                      <a:r>
                        <a:rPr lang="en-US" sz="800" b="1" i="0" u="none" strike="noStrike" dirty="0" err="1">
                          <a:solidFill>
                            <a:srgbClr val="FFFFFF"/>
                          </a:solidFill>
                          <a:effectLst/>
                          <a:latin typeface="맑은 고딕" panose="020B0503020000020004" pitchFamily="50" charset="-127"/>
                          <a:ea typeface="맑은 고딕" panose="020B0503020000020004" pitchFamily="50" charset="-127"/>
                        </a:rPr>
                        <a:t>Customer_ATL_Adjusted</a:t>
                      </a:r>
                      <a:r>
                        <a:rPr lang="en-US" sz="800" b="1" i="0" u="none" strike="noStrike" dirty="0">
                          <a:solidFill>
                            <a:srgbClr val="FFFFFF"/>
                          </a:solidFill>
                          <a:effectLst/>
                          <a:latin typeface="맑은 고딕" panose="020B0503020000020004" pitchFamily="50" charset="-127"/>
                          <a:ea typeface="맑은 고딕" panose="020B0503020000020004" pitchFamily="50" charset="-127"/>
                        </a:rPr>
                        <a:t> Pro-forma</a:t>
                      </a:r>
                      <a:r>
                        <a:rPr lang="en-US" sz="800" b="1" i="0" u="none" strike="noStrike" baseline="30000" dirty="0">
                          <a:solidFill>
                            <a:srgbClr val="FFFFFF"/>
                          </a:solidFill>
                          <a:effectLst/>
                          <a:latin typeface="맑은 고딕" panose="020B0503020000020004" pitchFamily="50" charset="-127"/>
                          <a:ea typeface="맑은 고딕" panose="020B0503020000020004" pitchFamily="50" charset="-127"/>
                        </a:rPr>
                        <a:t>1</a:t>
                      </a:r>
                      <a:endParaRPr lang="ko-KR" altLang="en-US" sz="8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algn="l"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gridSpan="5">
                  <a:txBody>
                    <a:bodyPr/>
                    <a:lstStyle/>
                    <a:p>
                      <a:pPr algn="l"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매출 비중</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rtl="0" fontAlgn="ctr"/>
                      <a:r>
                        <a:rPr lang="ko-KR" altLang="en-US" sz="800" b="1" i="0" u="none" strike="noStrike">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565273915"/>
                  </a:ext>
                </a:extLst>
              </a:tr>
              <a:tr h="144000">
                <a:tc>
                  <a:txBody>
                    <a:bodyPr/>
                    <a:lstStyle/>
                    <a:p>
                      <a:pPr algn="l"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rtl="0" fontAlgn="ctr"/>
                      <a:r>
                        <a:rPr lang="ko-KR" altLang="en-US" sz="800" b="1" i="0" u="none" strike="noStrike">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rPr>
                        <a:t>FY17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FY18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FY20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FY21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rPr>
                        <a:t>FY17</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FY18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FY20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FY21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614261878"/>
                  </a:ext>
                </a:extLst>
              </a:tr>
              <a:tr h="144000">
                <a:tc gridSpan="2">
                  <a:txBody>
                    <a:bodyPr/>
                    <a:lstStyle/>
                    <a:p>
                      <a:pPr algn="l" rtl="0"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KRW m</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565169723"/>
                  </a:ext>
                </a:extLst>
              </a:tr>
              <a:tr h="144000">
                <a:tc gridSpan="2">
                  <a:txBody>
                    <a:bodyPr/>
                    <a:lstStyle/>
                    <a:p>
                      <a:pPr algn="l" rtl="0" fontAlgn="ctr"/>
                      <a:r>
                        <a:rPr lang="en-US" sz="800" b="1" i="0" u="none" strike="noStrike" dirty="0">
                          <a:solidFill>
                            <a:srgbClr val="000000"/>
                          </a:solidFill>
                          <a:effectLst/>
                          <a:latin typeface="맑은 고딕" panose="020B0503020000020004" pitchFamily="50" charset="-127"/>
                          <a:ea typeface="맑은 고딕" panose="020B0503020000020004" pitchFamily="50" charset="-127"/>
                        </a:rPr>
                        <a:t>ATL Total</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242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542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1,549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1,898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4,943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100.0%</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rPr>
                        <a:t>100.0%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100.0%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100.0%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100.0%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58036044"/>
                  </a:ext>
                </a:extLst>
              </a:tr>
              <a:tr h="144000">
                <a:tc gridSpan="2">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기존 광고주</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hMerge="1">
                  <a:txBody>
                    <a:bodyPr/>
                    <a:lstStyle/>
                    <a:p>
                      <a:pPr latinLnBrk="1"/>
                      <a:endParaRPr lang="ko-KR" altLang="en-US"/>
                    </a:p>
                  </a:txBody>
                  <a:tcPr/>
                </a:tc>
                <a:tc>
                  <a:txBody>
                    <a:bodyPr/>
                    <a:lstStyle/>
                    <a:p>
                      <a:pPr algn="r" rtl="0" fontAlgn="ctr"/>
                      <a:endParaRPr lang="en-US" altLang="ko-KR"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r" rtl="0" fontAlgn="ctr"/>
                      <a:endParaRPr lang="en-US" altLang="ko-KR"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r" rtl="0" fontAlgn="ctr"/>
                      <a:endParaRPr lang="en-US" altLang="ko-KR"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r" rtl="0" fontAlgn="ctr"/>
                      <a:endParaRPr lang="en-US" altLang="ko-KR"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1,255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endParaRPr lang="en-US" altLang="ko-KR" sz="800" b="1" i="1"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r" rtl="0" fontAlgn="ctr"/>
                      <a:endParaRPr lang="en-US" altLang="ko-KR" sz="800" b="1" i="1"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r" rtl="0" fontAlgn="ctr"/>
                      <a:endParaRPr lang="en-US" altLang="ko-KR" sz="800" b="1" i="1"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r" rtl="0" fontAlgn="ctr"/>
                      <a:endParaRPr lang="en-US" altLang="ko-KR" sz="800" b="1" i="1"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25.4%</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231541820"/>
                  </a:ext>
                </a:extLst>
              </a:tr>
              <a:tr h="144000">
                <a:tc gridSpan="2">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매출액 상위 </a:t>
                      </a: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Top 10</a:t>
                      </a:r>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algn="l" rtl="0" fontAlgn="ctr"/>
                      <a:r>
                        <a:rPr lang="ko-KR" altLang="en-US" sz="6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5996" marR="5996" marT="5996"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361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1,500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1,874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1,200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rPr>
                        <a:t>66.5%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96.9%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98.8%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24.3%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075726600"/>
                  </a:ext>
                </a:extLst>
              </a:tr>
              <a:tr h="144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뉴오리진</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1,008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893</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568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65.1%</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47.0%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11.5%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198169527"/>
                  </a:ext>
                </a:extLst>
              </a:tr>
              <a:tr h="144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웅진씽크빅</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69</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530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3.6%</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10.7%</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131614444"/>
                  </a:ext>
                </a:extLst>
              </a:tr>
              <a:tr h="144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엘지생활건강</a:t>
                      </a:r>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275</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135</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13</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50.7%</a:t>
                      </a:r>
                    </a:p>
                  </a:txBody>
                  <a:tcPr marL="36000" marR="36000" marT="0" marB="0" anchor="ctr">
                    <a:lnL>
                      <a:noFill/>
                    </a:lnL>
                    <a:lnR>
                      <a:noFill/>
                    </a:lnR>
                    <a:lnT>
                      <a:noFill/>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8.7%</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0.7%</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554528351"/>
                  </a:ext>
                </a:extLst>
              </a:tr>
              <a:tr h="144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가산홀딩스</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342</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18.0%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116124938"/>
                  </a:ext>
                </a:extLst>
              </a:tr>
              <a:tr h="144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루헨스</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318</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20.5%</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7870482"/>
                  </a:ext>
                </a:extLst>
              </a:tr>
              <a:tr h="144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한솔교육</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105</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96</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5.6%</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2.0%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122713158"/>
                  </a:ext>
                </a:extLst>
              </a:tr>
              <a:tr h="144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빙그레</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159</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a:noFill/>
                    </a:lnR>
                    <a:lnT>
                      <a:noFill/>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8.4%</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157737767"/>
                  </a:ext>
                </a:extLst>
              </a:tr>
              <a:tr h="144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에임</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154</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0.1%</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8.1%</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529404584"/>
                  </a:ext>
                </a:extLst>
              </a:tr>
              <a:tr h="144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비씨카드</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139</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7.3%</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325666285"/>
                  </a:ext>
                </a:extLst>
              </a:tr>
              <a:tr h="144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밀리</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86</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39</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15.8%</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2.5%</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65619516"/>
                  </a:ext>
                </a:extLst>
              </a:tr>
              <a:tr h="144000">
                <a:tc gridSpan="2">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기타</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242</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182</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48</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24</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55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100.0%</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rPr>
                        <a:t>33.5%</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3.1%</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rPr>
                        <a:t>1.2%</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1.1%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139318328"/>
                  </a:ext>
                </a:extLst>
              </a:tr>
              <a:tr h="144000">
                <a:tc gridSpan="2">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신규 광고주</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hMerge="1">
                  <a:txBody>
                    <a:bodyPr/>
                    <a:lstStyle/>
                    <a:p>
                      <a:pPr latinLnBrk="1"/>
                      <a:endParaRPr lang="ko-KR" altLang="en-US"/>
                    </a:p>
                  </a:txBody>
                  <a:tcPr/>
                </a:tc>
                <a:tc>
                  <a:txBody>
                    <a:bodyPr/>
                    <a:lstStyle/>
                    <a:p>
                      <a:pPr algn="l" rtl="0"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l" rtl="0"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l" rtl="0"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l" rtl="0"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3,687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rtl="0" fontAlgn="ctr"/>
                      <a:r>
                        <a:rPr lang="ko-KR" altLang="en-US" sz="800" b="1" i="1"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l" rtl="0" fontAlgn="ctr"/>
                      <a:r>
                        <a:rPr lang="ko-KR" altLang="en-US" sz="800" b="1" i="1"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l" rtl="0" fontAlgn="ctr"/>
                      <a:r>
                        <a:rPr lang="ko-KR" altLang="en-US" sz="800" b="1" i="1"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l" rtl="0" fontAlgn="ctr"/>
                      <a:r>
                        <a:rPr lang="ko-KR" altLang="en-US" sz="800" b="1" i="1"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74.6%</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055935447"/>
                  </a:ext>
                </a:extLst>
              </a:tr>
              <a:tr h="144000">
                <a:tc gridSpan="2">
                  <a:txBody>
                    <a:bodyPr/>
                    <a:lstStyle/>
                    <a:p>
                      <a:pPr algn="l"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SK</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매직</a:t>
                      </a:r>
                    </a:p>
                  </a:txBody>
                  <a:tcPr marL="36000" marR="360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발란</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D9D9D9"/>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1,374</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D9D9D9"/>
                    </a:solidFill>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27.8%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588773798"/>
                  </a:ext>
                </a:extLst>
              </a:tr>
              <a:tr h="144000">
                <a:tc gridSpan="2">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호반건설</a:t>
                      </a:r>
                    </a:p>
                  </a:txBody>
                  <a:tcPr marL="36000" marR="36000" marT="0" marB="0" anchor="b">
                    <a:lnL w="6350" cap="flat" cmpd="sng" algn="ctr">
                      <a:solidFill>
                        <a:srgbClr val="00338D"/>
                      </a:solidFill>
                      <a:prstDash val="solid"/>
                      <a:round/>
                      <a:headEnd type="none" w="med" len="med"/>
                      <a:tailEnd type="none" w="med" len="med"/>
                    </a:lnL>
                    <a:lnR>
                      <a:noFill/>
                    </a:lnR>
                    <a:lnT>
                      <a:noFill/>
                    </a:lnT>
                    <a:lnB>
                      <a:noFill/>
                    </a:lnB>
                  </a:tcPr>
                </a:tc>
                <a:tc hMerge="1">
                  <a:txBody>
                    <a:bodyPr/>
                    <a:lstStyle/>
                    <a:p>
                      <a:pPr algn="l" fontAlgn="ctr"/>
                      <a:r>
                        <a:rPr lang="en-US" sz="800" b="0" i="0" u="none" strike="noStrike" dirty="0">
                          <a:solidFill>
                            <a:srgbClr val="000000"/>
                          </a:solidFill>
                          <a:effectLst/>
                          <a:latin typeface="맑은 고딕" panose="020B0503020000020004" pitchFamily="50" charset="-127"/>
                          <a:ea typeface="맑은 고딕" panose="020B0503020000020004" pitchFamily="50" charset="-127"/>
                        </a:rPr>
                        <a:t>SK</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매직</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621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12.6%</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943458522"/>
                  </a:ext>
                </a:extLst>
              </a:tr>
              <a:tr h="144000">
                <a:tc gridSpan="2">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처음처럼</a:t>
                      </a:r>
                    </a:p>
                  </a:txBody>
                  <a:tcPr marL="36000" marR="36000" marT="0" marB="0" anchor="b">
                    <a:lnL w="6350" cap="flat" cmpd="sng" algn="ctr">
                      <a:solidFill>
                        <a:srgbClr val="00338D"/>
                      </a:solidFill>
                      <a:prstDash val="solid"/>
                      <a:round/>
                      <a:headEnd type="none" w="med" len="med"/>
                      <a:tailEnd type="none" w="med" len="med"/>
                    </a:lnL>
                    <a:lnR>
                      <a:noFill/>
                    </a:lnR>
                    <a:lnT>
                      <a:noFill/>
                    </a:lnT>
                    <a:lnB>
                      <a:noFill/>
                    </a:lnB>
                  </a:tcPr>
                </a:tc>
                <a:tc hMerge="1">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처음처럼</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508</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10.3%</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577624041"/>
                  </a:ext>
                </a:extLst>
              </a:tr>
              <a:tr h="144000">
                <a:tc gridSpan="2">
                  <a:txBody>
                    <a:bodyPr/>
                    <a:lstStyle/>
                    <a:p>
                      <a:pPr algn="l" fontAlgn="b"/>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발란</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a:noFill/>
                    </a:lnR>
                    <a:lnT>
                      <a:noFill/>
                    </a:lnT>
                    <a:lnB>
                      <a:noFill/>
                    </a:lnB>
                  </a:tcPr>
                </a:tc>
                <a:tc hMerge="1">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비마트</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480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9.7%</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142259185"/>
                  </a:ext>
                </a:extLst>
              </a:tr>
              <a:tr h="144000">
                <a:tc gridSpan="2">
                  <a:txBody>
                    <a:bodyPr/>
                    <a:lstStyle/>
                    <a:p>
                      <a:pPr algn="l" fontAlgn="b"/>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교촌치킨</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a:noFill/>
                    </a:lnR>
                    <a:lnT>
                      <a:noFill/>
                    </a:lnT>
                    <a:lnB>
                      <a:noFill/>
                    </a:lnB>
                  </a:tcPr>
                </a:tc>
                <a:tc hMerge="1">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호반건설</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476</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9.6%</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51618066"/>
                  </a:ext>
                </a:extLst>
              </a:tr>
              <a:tr h="144000">
                <a:tc gridSpan="2">
                  <a:txBody>
                    <a:bodyPr/>
                    <a:lstStyle/>
                    <a:p>
                      <a:pPr algn="l" fontAlgn="b"/>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마이크로킥</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a:noFill/>
                    </a:lnR>
                    <a:lnT>
                      <a:noFill/>
                    </a:lnT>
                    <a:lnB>
                      <a:noFill/>
                    </a:lnB>
                  </a:tcPr>
                </a:tc>
                <a:tc hMerge="1">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마이크로킥</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112</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2.3%</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309299544"/>
                  </a:ext>
                </a:extLst>
              </a:tr>
              <a:tr h="144000">
                <a:tc gridSpan="2">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코리아서버</a:t>
                      </a:r>
                    </a:p>
                  </a:txBody>
                  <a:tcPr marL="36000" marR="36000" marT="0" marB="0" anchor="b">
                    <a:lnL w="6350" cap="flat" cmpd="sng" algn="ctr">
                      <a:solidFill>
                        <a:srgbClr val="00338D"/>
                      </a:solidFill>
                      <a:prstDash val="solid"/>
                      <a:round/>
                      <a:headEnd type="none" w="med" len="med"/>
                      <a:tailEnd type="none" w="med" len="med"/>
                    </a:lnL>
                    <a:lnR>
                      <a:noFill/>
                    </a:lnR>
                    <a:lnT>
                      <a:noFill/>
                    </a:lnT>
                    <a:lnB>
                      <a:noFill/>
                    </a:lnB>
                  </a:tcPr>
                </a:tc>
                <a:tc hMerge="1">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클래스팅</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103</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2.1%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160816417"/>
                  </a:ext>
                </a:extLst>
              </a:tr>
              <a:tr h="144000">
                <a:tc gridSpan="2">
                  <a:txBody>
                    <a:bodyPr/>
                    <a:lstStyle/>
                    <a:p>
                      <a:pPr algn="l" fontAlgn="b"/>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셀퓨전씨</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a:noFill/>
                    </a:lnR>
                    <a:lnT>
                      <a:noFill/>
                    </a:lnT>
                    <a:lnB>
                      <a:noFill/>
                    </a:lnB>
                  </a:tcPr>
                </a:tc>
                <a:tc hMerge="1">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교촌치킨</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14</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0.3%</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200781012"/>
                  </a:ext>
                </a:extLst>
              </a:tr>
              <a:tr h="144000">
                <a:tc gridSpan="2">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기타</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noFill/>
                      <a:prstDash val="dot"/>
                      <a:round/>
                      <a:headEnd type="none" w="med" len="med"/>
                      <a:tailEnd type="none" w="med" len="med"/>
                    </a:lnT>
                    <a:lnB w="19050" cap="flat" cmpd="sng" algn="ctr">
                      <a:solidFill>
                        <a:srgbClr val="6D2077"/>
                      </a:solidFill>
                      <a:prstDash val="solid"/>
                      <a:round/>
                      <a:headEnd type="none" w="med" len="med"/>
                      <a:tailEnd type="none" w="med" len="med"/>
                    </a:lnB>
                  </a:tcPr>
                </a:tc>
                <a:tc hMerge="1">
                  <a:txBody>
                    <a:bodyPr/>
                    <a:lstStyle/>
                    <a:p>
                      <a:pPr latinLnBrk="1"/>
                      <a:endParaRPr lang="ko-KR" altLang="en-US"/>
                    </a:p>
                  </a:txBody>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noFill/>
                      <a:prstDash val="dot"/>
                      <a:round/>
                      <a:headEnd type="none" w="med" len="med"/>
                      <a:tailEnd type="none" w="med" len="med"/>
                    </a:lnT>
                    <a:lnB w="19050" cap="flat" cmpd="sng" algn="ctr">
                      <a:solidFill>
                        <a:srgbClr val="6D2077"/>
                      </a:solidFill>
                      <a:prstDash val="solid"/>
                      <a:round/>
                      <a:headEnd type="none" w="med" len="med"/>
                      <a:tailEnd type="none" w="med" len="med"/>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noFill/>
                      <a:prstDash val="dot"/>
                      <a:round/>
                      <a:headEnd type="none" w="med" len="med"/>
                      <a:tailEnd type="none" w="med" len="med"/>
                    </a:lnT>
                    <a:lnB w="19050" cap="flat" cmpd="sng" algn="ctr">
                      <a:solidFill>
                        <a:srgbClr val="6D2077"/>
                      </a:solidFill>
                      <a:prstDash val="solid"/>
                      <a:round/>
                      <a:headEnd type="none" w="med" len="med"/>
                      <a:tailEnd type="none" w="med" len="med"/>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noFill/>
                      <a:prstDash val="dot"/>
                      <a:round/>
                      <a:headEnd type="none" w="med" len="med"/>
                      <a:tailEnd type="none" w="med" len="med"/>
                    </a:lnT>
                    <a:lnB w="19050" cap="flat" cmpd="sng" algn="ctr">
                      <a:solidFill>
                        <a:srgbClr val="6D2077"/>
                      </a:solidFill>
                      <a:prstDash val="solid"/>
                      <a:round/>
                      <a:headEnd type="none" w="med" len="med"/>
                      <a:tailEnd type="none" w="med" len="med"/>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noFill/>
                      <a:prstDash val="dot"/>
                      <a:round/>
                      <a:headEnd type="none" w="med" len="med"/>
                      <a:tailEnd type="none" w="med" len="med"/>
                    </a:lnT>
                    <a:lnB w="19050" cap="flat" cmpd="sng" algn="ctr">
                      <a:solidFill>
                        <a:srgbClr val="6D2077"/>
                      </a:solidFill>
                      <a:prstDash val="solid"/>
                      <a:round/>
                      <a:headEnd type="none" w="med" len="med"/>
                      <a:tailEnd type="none" w="med" len="med"/>
                    </a:lnB>
                    <a:solidFill>
                      <a:srgbClr val="D9D9D9"/>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noFill/>
                      <a:prstDash val="dot"/>
                      <a:round/>
                      <a:headEnd type="none" w="med" len="med"/>
                      <a:tailEnd type="none" w="med" len="med"/>
                    </a:lnT>
                    <a:lnB w="19050" cap="flat" cmpd="sng" algn="ctr">
                      <a:solidFill>
                        <a:srgbClr val="6D2077"/>
                      </a:solidFill>
                      <a:prstDash val="solid"/>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no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no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no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no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D9D9D9"/>
                    </a:solidFill>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noFill/>
                      <a:prstDash val="dot"/>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159036289"/>
                  </a:ext>
                </a:extLst>
              </a:tr>
              <a:tr h="144000">
                <a:tc gridSpan="2">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고객 수</a:t>
                      </a:r>
                    </a:p>
                  </a:txBody>
                  <a:tcPr marL="36000" marR="36000" marT="0" marB="0" anchor="ctr">
                    <a:lnL w="19050" cap="flat" cmpd="sng" algn="ctr">
                      <a:solidFill>
                        <a:srgbClr val="6D2077"/>
                      </a:solidFill>
                      <a:prstDash val="solid"/>
                      <a:round/>
                      <a:headEnd type="none" w="med" len="med"/>
                      <a:tailEnd type="none" w="med" len="med"/>
                    </a:lnL>
                    <a:lnR>
                      <a:noFill/>
                    </a:lnR>
                    <a:lnT w="19050" cap="flat" cmpd="sng" algn="ctr">
                      <a:solidFill>
                        <a:srgbClr val="6D2077"/>
                      </a:solidFill>
                      <a:prstDash val="solid"/>
                      <a:round/>
                      <a:headEnd type="none" w="med" len="med"/>
                      <a:tailEnd type="none" w="med" len="med"/>
                    </a:lnT>
                    <a:lnB w="19050" cap="flat" cmpd="sng" algn="ctr">
                      <a:solidFill>
                        <a:srgbClr val="6D2077"/>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5</a:t>
                      </a:r>
                      <a:endParaRPr lang="ko-KR" altLang="en-US"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19050" cap="flat" cmpd="sng" algn="ctr">
                      <a:solidFill>
                        <a:srgbClr val="6D2077"/>
                      </a:solidFill>
                      <a:prstDash val="solid"/>
                      <a:round/>
                      <a:headEnd type="none" w="med" len="med"/>
                      <a:tailEnd type="none" w="med" len="med"/>
                    </a:lnT>
                    <a:lnB w="19050" cap="flat" cmpd="sng" algn="ctr">
                      <a:solidFill>
                        <a:srgbClr val="6D2077"/>
                      </a:solidFill>
                      <a:prstDash val="solid"/>
                      <a:round/>
                      <a:headEnd type="none" w="med" len="med"/>
                      <a:tailEnd type="none" w="med" len="med"/>
                    </a:lnB>
                    <a:noFill/>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6</a:t>
                      </a:r>
                      <a:endParaRPr lang="ko-KR" altLang="en-US"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19050" cap="flat" cmpd="sng" algn="ctr">
                      <a:solidFill>
                        <a:srgbClr val="6D2077"/>
                      </a:solidFill>
                      <a:prstDash val="solid"/>
                      <a:round/>
                      <a:headEnd type="none" w="med" len="med"/>
                      <a:tailEnd type="none" w="med" len="med"/>
                    </a:lnT>
                    <a:lnB w="19050" cap="flat" cmpd="sng" algn="ctr">
                      <a:solidFill>
                        <a:srgbClr val="6D2077"/>
                      </a:solidFill>
                      <a:prstDash val="solid"/>
                      <a:round/>
                      <a:headEnd type="none" w="med" len="med"/>
                      <a:tailEnd type="none" w="med" len="med"/>
                    </a:lnB>
                    <a:noFill/>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7</a:t>
                      </a:r>
                      <a:endParaRPr lang="ko-KR" altLang="en-US"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19050" cap="flat" cmpd="sng" algn="ctr">
                      <a:solidFill>
                        <a:srgbClr val="6D2077"/>
                      </a:solidFill>
                      <a:prstDash val="solid"/>
                      <a:round/>
                      <a:headEnd type="none" w="med" len="med"/>
                      <a:tailEnd type="none" w="med" len="med"/>
                    </a:lnT>
                    <a:lnB w="19050" cap="flat" cmpd="sng" algn="ctr">
                      <a:solidFill>
                        <a:srgbClr val="6D2077"/>
                      </a:solidFill>
                      <a:prstDash val="solid"/>
                      <a:round/>
                      <a:headEnd type="none" w="med" len="med"/>
                      <a:tailEnd type="none" w="med" len="med"/>
                    </a:lnB>
                    <a:noFill/>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9</a:t>
                      </a:r>
                      <a:endParaRPr lang="ko-KR" altLang="en-US"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19050" cap="flat" cmpd="sng" algn="ctr">
                      <a:solidFill>
                        <a:srgbClr val="6D2077"/>
                      </a:solidFill>
                      <a:prstDash val="solid"/>
                      <a:round/>
                      <a:headEnd type="none" w="med" len="med"/>
                      <a:tailEnd type="none" w="med" len="med"/>
                    </a:lnT>
                    <a:lnB w="19050" cap="flat" cmpd="sng" algn="ctr">
                      <a:solidFill>
                        <a:srgbClr val="6D2077"/>
                      </a:solidFill>
                      <a:prstDash val="solid"/>
                      <a:round/>
                      <a:headEnd type="none" w="med" len="med"/>
                      <a:tailEnd type="none" w="med" len="med"/>
                    </a:lnB>
                    <a:noFill/>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14</a:t>
                      </a:r>
                    </a:p>
                  </a:txBody>
                  <a:tcPr marL="36000" marR="36000" marT="0" marB="0" anchor="ctr">
                    <a:lnL>
                      <a:noFill/>
                    </a:lnL>
                    <a:lnR w="19050" cap="flat" cmpd="sng" algn="ctr">
                      <a:solidFill>
                        <a:srgbClr val="6D2077"/>
                      </a:solidFill>
                      <a:prstDash val="solid"/>
                      <a:round/>
                      <a:headEnd type="none" w="med" len="med"/>
                      <a:tailEnd type="none" w="med" len="med"/>
                    </a:lnR>
                    <a:lnT w="19050" cap="flat" cmpd="sng" algn="ctr">
                      <a:solidFill>
                        <a:srgbClr val="6D2077"/>
                      </a:solidFill>
                      <a:prstDash val="solid"/>
                      <a:round/>
                      <a:headEnd type="none" w="med" len="med"/>
                      <a:tailEnd type="none" w="med" len="med"/>
                    </a:lnT>
                    <a:lnB w="19050" cap="flat" cmpd="sng" algn="ctr">
                      <a:solidFill>
                        <a:srgbClr val="6D2077"/>
                      </a:solidFill>
                      <a:prstDash val="solid"/>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19050" cap="flat" cmpd="sng" algn="ctr">
                      <a:solidFill>
                        <a:srgbClr val="6D2077"/>
                      </a:solidFill>
                      <a:prstDash val="solid"/>
                      <a:round/>
                      <a:headEnd type="none" w="med" len="med"/>
                      <a:tailEnd type="none" w="med" len="med"/>
                    </a:lnL>
                    <a:lnR w="19050" cap="flat" cmpd="sng" algn="ctr">
                      <a:noFill/>
                      <a:prstDash val="solid"/>
                      <a:round/>
                      <a:headEnd type="none" w="med" len="med"/>
                      <a:tailEnd type="none" w="med" len="med"/>
                    </a:lnR>
                    <a:lnT>
                      <a:noFill/>
                    </a:lnT>
                    <a:lnB>
                      <a:noFill/>
                    </a:lnB>
                  </a:tcPr>
                </a:tc>
                <a:tc>
                  <a:txBody>
                    <a:bodyPr/>
                    <a:lstStyle/>
                    <a:p>
                      <a:pPr algn="l" fontAlgn="ctr"/>
                      <a:endParaRPr lang="ko-KR" altLang="en-US" sz="8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19050" cap="flat" cmpd="sng" algn="ctr">
                      <a:no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algn="l" fontAlgn="ctr"/>
                      <a:endParaRPr lang="ko-KR" altLang="en-US" sz="8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algn="l" fontAlgn="ctr"/>
                      <a:endParaRPr lang="ko-KR" altLang="en-US" sz="8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algn="l" fontAlgn="ctr"/>
                      <a:endParaRPr lang="ko-KR" altLang="en-US" sz="8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algn="r" fontAlgn="ctr"/>
                      <a:endParaRPr lang="en-US" altLang="ko-KR" sz="800" b="0" i="1"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w="19050" cap="flat" cmpd="sng" algn="ctr">
                      <a:noFill/>
                      <a:prstDash val="solid"/>
                      <a:round/>
                      <a:headEnd type="none" w="med" len="med"/>
                      <a:tailEnd type="none" w="med" len="med"/>
                    </a:lnR>
                    <a:lnT w="6350" cap="flat" cmpd="sng" algn="ctr">
                      <a:solidFill>
                        <a:srgbClr val="00338D"/>
                      </a:solidFill>
                      <a:prstDash val="solid"/>
                      <a:round/>
                      <a:headEnd type="none" w="med" len="med"/>
                      <a:tailEnd type="none" w="med" len="med"/>
                    </a:lnT>
                    <a:lnB w="19050" cap="flat" cmpd="sng" algn="ctr">
                      <a:noFill/>
                      <a:prstDash val="solid"/>
                      <a:round/>
                      <a:headEnd type="none" w="med" len="med"/>
                      <a:tailEnd type="none" w="med" len="med"/>
                    </a:lnB>
                    <a:noFill/>
                  </a:tcPr>
                </a:tc>
                <a:extLst>
                  <a:ext uri="{0D108BD9-81ED-4DB2-BD59-A6C34878D82A}">
                    <a16:rowId xmlns:a16="http://schemas.microsoft.com/office/drawing/2014/main" val="3149354823"/>
                  </a:ext>
                </a:extLst>
              </a:tr>
            </a:tbl>
          </a:graphicData>
        </a:graphic>
      </p:graphicFrame>
      <p:sp>
        <p:nvSpPr>
          <p:cNvPr id="7" name="TextBox 6">
            <a:extLst>
              <a:ext uri="{FF2B5EF4-FFF2-40B4-BE49-F238E27FC236}">
                <a16:creationId xmlns:a16="http://schemas.microsoft.com/office/drawing/2014/main" id="{F71CB76A-5408-4AA4-8AAA-EA37EC3ADE43}"/>
              </a:ext>
            </a:extLst>
          </p:cNvPr>
          <p:cNvSpPr txBox="1"/>
          <p:nvPr/>
        </p:nvSpPr>
        <p:spPr>
          <a:xfrm>
            <a:off x="6382512" y="1515600"/>
            <a:ext cx="2922288" cy="4390250"/>
          </a:xfrm>
          <a:prstGeom prst="rect">
            <a:avLst/>
          </a:prstGeom>
          <a:noFill/>
          <a:ln>
            <a:noFill/>
          </a:ln>
        </p:spPr>
        <p:txBody>
          <a:bodyPr wrap="square" lIns="36000" tIns="108000" rIns="36000" bIns="36000" rtlCol="0">
            <a:noAutofit/>
          </a:bodyPr>
          <a:lstStyle/>
          <a:p>
            <a:pPr marL="171450"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4935538" algn="l"/>
              </a:tabLst>
              <a:defRPr/>
            </a:pP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고객별 매출 </a:t>
            </a:r>
            <a:r>
              <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lang="en-US" altLang="ko-KR" sz="900" b="1" u="sng" dirty="0">
                <a:solidFill>
                  <a:srgbClr val="000000"/>
                </a:solidFill>
                <a:latin typeface="Arial" panose="020B0604020202020204" pitchFamily="34" charset="0"/>
                <a:cs typeface="Arial" panose="020B0604020202020204" pitchFamily="34" charset="0"/>
              </a:rPr>
              <a:t>ATL</a:t>
            </a:r>
            <a:r>
              <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27146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r>
              <a:rPr lang="en-US" altLang="ko-KR" sz="900" dirty="0">
                <a:solidFill>
                  <a:srgbClr val="000000"/>
                </a:solidFill>
                <a:latin typeface="Arial" panose="020B0604020202020204" pitchFamily="34" charset="0"/>
                <a:cs typeface="Arial" panose="020B0604020202020204" pitchFamily="34" charset="0"/>
              </a:rPr>
              <a:t>ATL </a:t>
            </a:r>
            <a:r>
              <a:rPr lang="ko-KR" altLang="en-US" sz="900" dirty="0">
                <a:solidFill>
                  <a:srgbClr val="000000"/>
                </a:solidFill>
                <a:latin typeface="Arial" panose="020B0604020202020204" pitchFamily="34" charset="0"/>
                <a:cs typeface="Arial" panose="020B0604020202020204" pitchFamily="34" charset="0"/>
              </a:rPr>
              <a:t>매출은 전통적인 매체</a:t>
            </a:r>
            <a:r>
              <a:rPr lang="en-US" altLang="ko-KR" sz="900" dirty="0">
                <a:solidFill>
                  <a:srgbClr val="000000"/>
                </a:solidFill>
                <a:latin typeface="Arial" panose="020B0604020202020204" pitchFamily="34" charset="0"/>
                <a:cs typeface="Arial" panose="020B0604020202020204" pitchFamily="34" charset="0"/>
              </a:rPr>
              <a:t>(TV, </a:t>
            </a:r>
            <a:r>
              <a:rPr lang="ko-KR" altLang="en-US" sz="900" dirty="0">
                <a:solidFill>
                  <a:srgbClr val="000000"/>
                </a:solidFill>
                <a:latin typeface="Arial" panose="020B0604020202020204" pitchFamily="34" charset="0"/>
                <a:cs typeface="Arial" panose="020B0604020202020204" pitchFamily="34" charset="0"/>
              </a:rPr>
              <a:t>라디오</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신문 등</a:t>
            </a:r>
            <a:r>
              <a:rPr lang="en-US" altLang="ko-KR" sz="900" dirty="0">
                <a:solidFill>
                  <a:srgbClr val="000000"/>
                </a:solidFill>
                <a:latin typeface="Arial" panose="020B0604020202020204" pitchFamily="34" charset="0"/>
                <a:cs typeface="Arial" panose="020B0604020202020204" pitchFamily="34" charset="0"/>
              </a:rPr>
              <a:t>)</a:t>
            </a:r>
            <a:r>
              <a:rPr lang="ko-KR" altLang="en-US" sz="900" dirty="0">
                <a:solidFill>
                  <a:srgbClr val="000000"/>
                </a:solidFill>
                <a:latin typeface="Arial" panose="020B0604020202020204" pitchFamily="34" charset="0"/>
                <a:cs typeface="Arial" panose="020B0604020202020204" pitchFamily="34" charset="0"/>
              </a:rPr>
              <a:t>로의 </a:t>
            </a:r>
            <a:r>
              <a:rPr lang="ko-KR" altLang="en-US" sz="900" dirty="0" err="1">
                <a:solidFill>
                  <a:srgbClr val="000000"/>
                </a:solidFill>
                <a:latin typeface="Arial" panose="020B0604020202020204" pitchFamily="34" charset="0"/>
                <a:cs typeface="Arial" panose="020B0604020202020204" pitchFamily="34" charset="0"/>
              </a:rPr>
              <a:t>매채대행용역으로</a:t>
            </a:r>
            <a:r>
              <a:rPr lang="ko-KR" altLang="en-US" sz="900" dirty="0">
                <a:solidFill>
                  <a:srgbClr val="000000"/>
                </a:solidFill>
                <a:latin typeface="Arial" panose="020B0604020202020204" pitchFamily="34" charset="0"/>
                <a:cs typeface="Arial" panose="020B0604020202020204" pitchFamily="34" charset="0"/>
              </a:rPr>
              <a:t> 인해 발생하는 매출로 </a:t>
            </a:r>
            <a:r>
              <a:rPr lang="en-US" altLang="ko-KR" sz="900" dirty="0">
                <a:solidFill>
                  <a:srgbClr val="000000"/>
                </a:solidFill>
                <a:latin typeface="Arial" panose="020B0604020202020204" pitchFamily="34" charset="0"/>
                <a:cs typeface="Arial" panose="020B0604020202020204" pitchFamily="34" charset="0"/>
              </a:rPr>
              <a:t>2019</a:t>
            </a:r>
            <a:r>
              <a:rPr lang="ko-KR" altLang="en-US" sz="900" dirty="0">
                <a:solidFill>
                  <a:srgbClr val="000000"/>
                </a:solidFill>
                <a:latin typeface="Arial" panose="020B0604020202020204" pitchFamily="34" charset="0"/>
                <a:cs typeface="Arial" panose="020B0604020202020204" pitchFamily="34" charset="0"/>
              </a:rPr>
              <a:t>년까지 회사의 매출성장을 견인하였음</a:t>
            </a:r>
            <a:endParaRPr lang="en-US" altLang="ko-KR" sz="900" dirty="0">
              <a:solidFill>
                <a:srgbClr val="000000"/>
              </a:solidFill>
              <a:latin typeface="Arial" panose="020B0604020202020204" pitchFamily="34" charset="0"/>
              <a:cs typeface="Arial" panose="020B0604020202020204" pitchFamily="34" charset="0"/>
            </a:endParaRPr>
          </a:p>
          <a:p>
            <a:pPr marL="27146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r>
              <a:rPr lang="en-US" altLang="ko-KR" sz="900" dirty="0">
                <a:solidFill>
                  <a:srgbClr val="000000"/>
                </a:solidFill>
                <a:latin typeface="Arial" panose="020B0604020202020204" pitchFamily="34" charset="0"/>
                <a:cs typeface="Arial" panose="020B0604020202020204" pitchFamily="34" charset="0"/>
              </a:rPr>
              <a:t>ATL </a:t>
            </a:r>
            <a:r>
              <a:rPr lang="ko-KR" altLang="en-US" sz="900" dirty="0">
                <a:solidFill>
                  <a:srgbClr val="000000"/>
                </a:solidFill>
                <a:latin typeface="Arial" panose="020B0604020202020204" pitchFamily="34" charset="0"/>
                <a:cs typeface="Arial" panose="020B0604020202020204" pitchFamily="34" charset="0"/>
              </a:rPr>
              <a:t>부문의 매출은 </a:t>
            </a:r>
            <a:r>
              <a:rPr lang="en-US" altLang="ko-KR" sz="900" dirty="0">
                <a:solidFill>
                  <a:srgbClr val="000000"/>
                </a:solidFill>
                <a:latin typeface="Arial" panose="020B0604020202020204" pitchFamily="34" charset="0"/>
                <a:cs typeface="Arial" panose="020B0604020202020204" pitchFamily="34" charset="0"/>
              </a:rPr>
              <a:t>2021</a:t>
            </a:r>
            <a:r>
              <a:rPr lang="ko-KR" altLang="en-US" sz="900" dirty="0">
                <a:solidFill>
                  <a:srgbClr val="000000"/>
                </a:solidFill>
                <a:latin typeface="Arial" panose="020B0604020202020204" pitchFamily="34" charset="0"/>
                <a:cs typeface="Arial" panose="020B0604020202020204" pitchFamily="34" charset="0"/>
              </a:rPr>
              <a:t>년 약 </a:t>
            </a:r>
            <a:r>
              <a:rPr lang="en-US" altLang="ko-KR" sz="900" dirty="0">
                <a:solidFill>
                  <a:srgbClr val="000000"/>
                </a:solidFill>
                <a:latin typeface="Arial" panose="020B0604020202020204" pitchFamily="34" charset="0"/>
                <a:cs typeface="Arial" panose="020B0604020202020204" pitchFamily="34" charset="0"/>
              </a:rPr>
              <a:t>49</a:t>
            </a:r>
            <a:r>
              <a:rPr lang="ko-KR" altLang="en-US" sz="900" dirty="0">
                <a:solidFill>
                  <a:srgbClr val="000000"/>
                </a:solidFill>
                <a:latin typeface="Arial" panose="020B0604020202020204" pitchFamily="34" charset="0"/>
                <a:cs typeface="Arial" panose="020B0604020202020204" pitchFamily="34" charset="0"/>
              </a:rPr>
              <a:t>억원으로 </a:t>
            </a:r>
            <a:r>
              <a:rPr lang="en-US" altLang="ko-KR" sz="900" dirty="0">
                <a:solidFill>
                  <a:srgbClr val="000000"/>
                </a:solidFill>
                <a:latin typeface="Arial" panose="020B0604020202020204" pitchFamily="34" charset="0"/>
                <a:cs typeface="Arial" panose="020B0604020202020204" pitchFamily="34" charset="0"/>
              </a:rPr>
              <a:t>2017</a:t>
            </a:r>
            <a:r>
              <a:rPr lang="ko-KR" altLang="en-US" sz="900" dirty="0">
                <a:solidFill>
                  <a:srgbClr val="000000"/>
                </a:solidFill>
                <a:latin typeface="Arial" panose="020B0604020202020204" pitchFamily="34" charset="0"/>
                <a:cs typeface="Arial" panose="020B0604020202020204" pitchFamily="34" charset="0"/>
              </a:rPr>
              <a:t>년 약 </a:t>
            </a:r>
            <a:r>
              <a:rPr lang="en-US" altLang="ko-KR" sz="900" dirty="0">
                <a:solidFill>
                  <a:srgbClr val="000000"/>
                </a:solidFill>
                <a:latin typeface="Arial" panose="020B0604020202020204" pitchFamily="34" charset="0"/>
                <a:cs typeface="Arial" panose="020B0604020202020204" pitchFamily="34" charset="0"/>
              </a:rPr>
              <a:t>2.4</a:t>
            </a:r>
            <a:r>
              <a:rPr lang="ko-KR" altLang="en-US" sz="900" dirty="0">
                <a:solidFill>
                  <a:srgbClr val="000000"/>
                </a:solidFill>
                <a:latin typeface="Arial" panose="020B0604020202020204" pitchFamily="34" charset="0"/>
                <a:cs typeface="Arial" panose="020B0604020202020204" pitchFamily="34" charset="0"/>
              </a:rPr>
              <a:t>억원 대비 약 </a:t>
            </a:r>
            <a:r>
              <a:rPr lang="en-US" altLang="ko-KR" sz="900" dirty="0">
                <a:solidFill>
                  <a:srgbClr val="000000"/>
                </a:solidFill>
                <a:latin typeface="Arial" panose="020B0604020202020204" pitchFamily="34" charset="0"/>
                <a:cs typeface="Arial" panose="020B0604020202020204" pitchFamily="34" charset="0"/>
              </a:rPr>
              <a:t>57</a:t>
            </a:r>
            <a:r>
              <a:rPr lang="ko-KR" altLang="en-US" sz="900" dirty="0">
                <a:solidFill>
                  <a:srgbClr val="000000"/>
                </a:solidFill>
                <a:latin typeface="Arial" panose="020B0604020202020204" pitchFamily="34" charset="0"/>
                <a:cs typeface="Arial" panose="020B0604020202020204" pitchFamily="34" charset="0"/>
              </a:rPr>
              <a:t>억원 증가</a:t>
            </a:r>
            <a:r>
              <a:rPr lang="en-US" altLang="ko-KR" sz="900" dirty="0">
                <a:solidFill>
                  <a:srgbClr val="000000"/>
                </a:solidFill>
                <a:latin typeface="Arial" panose="020B0604020202020204" pitchFamily="34" charset="0"/>
                <a:cs typeface="Arial" panose="020B0604020202020204" pitchFamily="34" charset="0"/>
              </a:rPr>
              <a:t>(CAGR 112.5%)</a:t>
            </a:r>
            <a:r>
              <a:rPr lang="ko-KR" altLang="en-US" sz="900" dirty="0">
                <a:solidFill>
                  <a:srgbClr val="000000"/>
                </a:solidFill>
                <a:latin typeface="Arial" panose="020B0604020202020204" pitchFamily="34" charset="0"/>
                <a:cs typeface="Arial" panose="020B0604020202020204" pitchFamily="34" charset="0"/>
              </a:rPr>
              <a:t>하였으며</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전체 매출 대비</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비중 또한 확대되어 </a:t>
            </a:r>
            <a:r>
              <a:rPr lang="en-US" altLang="ko-KR" sz="900" dirty="0">
                <a:solidFill>
                  <a:srgbClr val="000000"/>
                </a:solidFill>
                <a:latin typeface="Arial" panose="020B0604020202020204" pitchFamily="34" charset="0"/>
                <a:cs typeface="Arial" panose="020B0604020202020204" pitchFamily="34" charset="0"/>
              </a:rPr>
              <a:t>2021</a:t>
            </a:r>
            <a:r>
              <a:rPr lang="ko-KR" altLang="en-US" sz="900" dirty="0">
                <a:solidFill>
                  <a:srgbClr val="000000"/>
                </a:solidFill>
                <a:latin typeface="Arial" panose="020B0604020202020204" pitchFamily="34" charset="0"/>
                <a:cs typeface="Arial" panose="020B0604020202020204" pitchFamily="34" charset="0"/>
              </a:rPr>
              <a:t>년 기준 </a:t>
            </a:r>
            <a:r>
              <a:rPr lang="en-US" altLang="ko-KR" sz="900" dirty="0">
                <a:solidFill>
                  <a:srgbClr val="000000"/>
                </a:solidFill>
                <a:latin typeface="Arial" panose="020B0604020202020204" pitchFamily="34" charset="0"/>
                <a:cs typeface="Arial" panose="020B0604020202020204" pitchFamily="34" charset="0"/>
              </a:rPr>
              <a:t>31.4%</a:t>
            </a:r>
            <a:r>
              <a:rPr lang="ko-KR" altLang="en-US" sz="900" dirty="0">
                <a:solidFill>
                  <a:srgbClr val="000000"/>
                </a:solidFill>
                <a:latin typeface="Arial" panose="020B0604020202020204" pitchFamily="34" charset="0"/>
                <a:cs typeface="Arial" panose="020B0604020202020204" pitchFamily="34" charset="0"/>
              </a:rPr>
              <a:t>의 매출 비중을 차지하고 있음</a:t>
            </a:r>
            <a:endParaRPr lang="en-US" altLang="ko-KR" sz="900" dirty="0">
              <a:solidFill>
                <a:srgbClr val="000000"/>
              </a:solidFill>
              <a:latin typeface="Arial" panose="020B0604020202020204" pitchFamily="34" charset="0"/>
              <a:cs typeface="Arial" panose="020B0604020202020204" pitchFamily="34" charset="0"/>
            </a:endParaRPr>
          </a:p>
          <a:p>
            <a:pPr marL="27146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endParaRPr lang="en-US" altLang="ko-KR" sz="900" dirty="0">
              <a:solidFill>
                <a:srgbClr val="000000"/>
              </a:solidFill>
              <a:latin typeface="Arial" panose="020B0604020202020204" pitchFamily="34" charset="0"/>
              <a:cs typeface="Arial" panose="020B0604020202020204" pitchFamily="34" charset="0"/>
            </a:endParaRPr>
          </a:p>
          <a:p>
            <a:pPr marL="27146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endParaRPr lang="en-US" altLang="ko-KR" sz="900" dirty="0">
              <a:solidFill>
                <a:srgbClr val="000000"/>
              </a:solidFill>
              <a:latin typeface="Arial" panose="020B0604020202020204" pitchFamily="34" charset="0"/>
              <a:cs typeface="Arial" panose="020B0604020202020204" pitchFamily="34" charset="0"/>
            </a:endParaRPr>
          </a:p>
          <a:p>
            <a:pPr marL="27146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endParaRPr lang="en-US" altLang="ko-KR" sz="900" dirty="0">
              <a:solidFill>
                <a:srgbClr val="000000"/>
              </a:solidFill>
              <a:latin typeface="Arial" panose="020B0604020202020204" pitchFamily="34" charset="0"/>
              <a:cs typeface="Arial" panose="020B0604020202020204" pitchFamily="34" charset="0"/>
            </a:endParaRPr>
          </a:p>
          <a:p>
            <a:pPr marL="27146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endParaRPr lang="en-US" altLang="ko-KR" sz="900" dirty="0">
              <a:solidFill>
                <a:srgbClr val="000000"/>
              </a:solidFill>
              <a:latin typeface="Arial" panose="020B0604020202020204" pitchFamily="34" charset="0"/>
              <a:cs typeface="Arial" panose="020B0604020202020204" pitchFamily="34" charset="0"/>
            </a:endParaRPr>
          </a:p>
          <a:p>
            <a:pPr marL="100013" marR="0" lvl="0" algn="l" defTabSz="914400" rtl="0" eaLnBrk="1" fontAlgn="auto" latinLnBrk="0" hangingPunct="1">
              <a:lnSpc>
                <a:spcPts val="1200"/>
              </a:lnSpc>
              <a:spcBef>
                <a:spcPts val="300"/>
              </a:spcBef>
              <a:spcAft>
                <a:spcPts val="0"/>
              </a:spcAft>
              <a:buClr>
                <a:srgbClr val="00338D"/>
              </a:buClr>
              <a:buSzTx/>
              <a:tabLst>
                <a:tab pos="4935538" algn="l"/>
              </a:tabLst>
              <a:defRPr/>
            </a:pPr>
            <a:r>
              <a:rPr lang="ko-KR" altLang="en-US" sz="900" dirty="0">
                <a:solidFill>
                  <a:srgbClr val="000000"/>
                </a:solidFill>
                <a:latin typeface="Arial" panose="020B0604020202020204" pitchFamily="34" charset="0"/>
                <a:cs typeface="Arial" panose="020B0604020202020204" pitchFamily="34" charset="0"/>
              </a:rPr>
              <a:t> </a:t>
            </a:r>
            <a:endParaRPr lang="en-US" altLang="ko-KR" sz="900" dirty="0">
              <a:solidFill>
                <a:srgbClr val="000000"/>
              </a:solidFill>
              <a:latin typeface="Arial" panose="020B0604020202020204" pitchFamily="34" charset="0"/>
              <a:cs typeface="Arial" panose="020B0604020202020204" pitchFamily="34" charset="0"/>
            </a:endParaRPr>
          </a:p>
          <a:p>
            <a:pPr marL="27146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endParaRPr lang="en-US" altLang="ko-KR" sz="900" dirty="0">
              <a:solidFill>
                <a:srgbClr val="000000"/>
              </a:solidFill>
              <a:latin typeface="Arial" panose="020B0604020202020204" pitchFamily="34" charset="0"/>
              <a:cs typeface="Arial" panose="020B0604020202020204" pitchFamily="34" charset="0"/>
            </a:endParaRPr>
          </a:p>
          <a:p>
            <a:pPr marL="100013" marR="0" lvl="0" algn="l" defTabSz="914400" rtl="0" eaLnBrk="1" fontAlgn="auto" latinLnBrk="0" hangingPunct="1">
              <a:lnSpc>
                <a:spcPts val="1200"/>
              </a:lnSpc>
              <a:spcBef>
                <a:spcPts val="300"/>
              </a:spcBef>
              <a:spcAft>
                <a:spcPts val="0"/>
              </a:spcAft>
              <a:buClr>
                <a:srgbClr val="00338D"/>
              </a:buClr>
              <a:buSzTx/>
              <a:tabLst>
                <a:tab pos="4935538" algn="l"/>
              </a:tabLst>
              <a:defRPr/>
            </a:pPr>
            <a:endParaRPr lang="en-US" altLang="ko-KR" sz="900" dirty="0">
              <a:solidFill>
                <a:srgbClr val="000000"/>
              </a:solidFill>
              <a:latin typeface="Arial" panose="020B0604020202020204" pitchFamily="34" charset="0"/>
              <a:cs typeface="Arial" panose="020B0604020202020204" pitchFamily="34" charset="0"/>
            </a:endParaRPr>
          </a:p>
          <a:p>
            <a:pPr marL="27146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endParaRPr lang="en-US" altLang="ko-KR" sz="900" dirty="0">
              <a:solidFill>
                <a:srgbClr val="000000"/>
              </a:solidFill>
              <a:latin typeface="Arial" panose="020B0604020202020204" pitchFamily="34" charset="0"/>
              <a:cs typeface="Arial" panose="020B0604020202020204" pitchFamily="34" charset="0"/>
            </a:endParaRPr>
          </a:p>
          <a:p>
            <a:pPr marL="27146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r>
              <a:rPr lang="en-US" altLang="ko-KR" sz="900" dirty="0">
                <a:solidFill>
                  <a:srgbClr val="000000"/>
                </a:solidFill>
                <a:latin typeface="Arial" panose="020B0604020202020204" pitchFamily="34" charset="0"/>
                <a:cs typeface="Arial" panose="020B0604020202020204" pitchFamily="34" charset="0"/>
              </a:rPr>
              <a:t>2018</a:t>
            </a:r>
            <a:r>
              <a:rPr lang="ko-KR" altLang="en-US" sz="900" dirty="0">
                <a:solidFill>
                  <a:srgbClr val="000000"/>
                </a:solidFill>
                <a:latin typeface="Arial" panose="020B0604020202020204" pitchFamily="34" charset="0"/>
                <a:cs typeface="Arial" panose="020B0604020202020204" pitchFamily="34" charset="0"/>
              </a:rPr>
              <a:t>년까지 </a:t>
            </a:r>
            <a:r>
              <a:rPr lang="en-US" altLang="ko-KR" sz="900" dirty="0">
                <a:solidFill>
                  <a:srgbClr val="000000"/>
                </a:solidFill>
                <a:latin typeface="Arial" panose="020B0604020202020204" pitchFamily="34" charset="0"/>
                <a:cs typeface="Arial" panose="020B0604020202020204" pitchFamily="34" charset="0"/>
              </a:rPr>
              <a:t>ATL </a:t>
            </a:r>
            <a:r>
              <a:rPr lang="ko-KR" altLang="en-US" sz="900" dirty="0">
                <a:solidFill>
                  <a:srgbClr val="000000"/>
                </a:solidFill>
                <a:latin typeface="Arial" panose="020B0604020202020204" pitchFamily="34" charset="0"/>
                <a:cs typeface="Arial" panose="020B0604020202020204" pitchFamily="34" charset="0"/>
              </a:rPr>
              <a:t>수수료매출 금액 규모는 다소 낮은 수준이었으나</a:t>
            </a:r>
            <a:r>
              <a:rPr lang="en-US" altLang="ko-KR" sz="900" dirty="0">
                <a:solidFill>
                  <a:srgbClr val="000000"/>
                </a:solidFill>
                <a:latin typeface="Arial" panose="020B0604020202020204" pitchFamily="34" charset="0"/>
                <a:cs typeface="Arial" panose="020B0604020202020204" pitchFamily="34" charset="0"/>
              </a:rPr>
              <a:t>, 2019</a:t>
            </a:r>
            <a:r>
              <a:rPr lang="ko-KR" altLang="en-US" sz="900" dirty="0">
                <a:solidFill>
                  <a:srgbClr val="000000"/>
                </a:solidFill>
                <a:latin typeface="Arial" panose="020B0604020202020204" pitchFamily="34" charset="0"/>
                <a:cs typeface="Arial" panose="020B0604020202020204" pitchFamily="34" charset="0"/>
              </a:rPr>
              <a:t>년 </a:t>
            </a:r>
            <a:r>
              <a:rPr lang="ko-KR" altLang="en-US" sz="900" dirty="0" err="1">
                <a:solidFill>
                  <a:srgbClr val="000000"/>
                </a:solidFill>
                <a:latin typeface="Arial" panose="020B0604020202020204" pitchFamily="34" charset="0"/>
                <a:cs typeface="Arial" panose="020B0604020202020204" pitchFamily="34" charset="0"/>
              </a:rPr>
              <a:t>뉴오리진</a:t>
            </a:r>
            <a:r>
              <a:rPr lang="ko-KR" altLang="en-US" sz="900" dirty="0">
                <a:solidFill>
                  <a:srgbClr val="000000"/>
                </a:solidFill>
                <a:latin typeface="Arial" panose="020B0604020202020204" pitchFamily="34" charset="0"/>
                <a:cs typeface="Arial" panose="020B0604020202020204" pitchFamily="34" charset="0"/>
              </a:rPr>
              <a:t> 수주</a:t>
            </a:r>
            <a:r>
              <a:rPr lang="en-US" altLang="ko-KR" sz="900" dirty="0">
                <a:solidFill>
                  <a:srgbClr val="000000"/>
                </a:solidFill>
                <a:latin typeface="Arial" panose="020B0604020202020204" pitchFamily="34" charset="0"/>
                <a:cs typeface="Arial" panose="020B0604020202020204" pitchFamily="34" charset="0"/>
              </a:rPr>
              <a:t>, 2020</a:t>
            </a:r>
            <a:r>
              <a:rPr lang="ko-KR" altLang="en-US" sz="900" dirty="0">
                <a:solidFill>
                  <a:srgbClr val="000000"/>
                </a:solidFill>
                <a:latin typeface="Arial" panose="020B0604020202020204" pitchFamily="34" charset="0"/>
                <a:cs typeface="Arial" panose="020B0604020202020204" pitchFamily="34" charset="0"/>
              </a:rPr>
              <a:t>년 한솔교육</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빙그레</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에임 등의 수주로 </a:t>
            </a:r>
            <a:r>
              <a:rPr lang="en-US" altLang="ko-KR" sz="900" dirty="0">
                <a:solidFill>
                  <a:srgbClr val="000000"/>
                </a:solidFill>
                <a:latin typeface="Arial" panose="020B0604020202020204" pitchFamily="34" charset="0"/>
                <a:cs typeface="Arial" panose="020B0604020202020204" pitchFamily="34" charset="0"/>
              </a:rPr>
              <a:t>20</a:t>
            </a:r>
            <a:r>
              <a:rPr lang="ko-KR" altLang="en-US" sz="900" dirty="0">
                <a:solidFill>
                  <a:srgbClr val="000000"/>
                </a:solidFill>
                <a:latin typeface="Arial" panose="020B0604020202020204" pitchFamily="34" charset="0"/>
                <a:cs typeface="Arial" panose="020B0604020202020204" pitchFamily="34" charset="0"/>
              </a:rPr>
              <a:t>억원 수준으로 증가하였음</a:t>
            </a:r>
            <a:endParaRPr lang="en-US" altLang="ko-KR" sz="900" dirty="0">
              <a:solidFill>
                <a:srgbClr val="000000"/>
              </a:solidFill>
              <a:latin typeface="Arial" panose="020B0604020202020204" pitchFamily="34" charset="0"/>
              <a:cs typeface="Arial" panose="020B0604020202020204" pitchFamily="34" charset="0"/>
            </a:endParaRPr>
          </a:p>
          <a:p>
            <a:pPr marL="27146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r>
              <a:rPr lang="en-US" altLang="ko-KR" sz="900" dirty="0">
                <a:solidFill>
                  <a:srgbClr val="000000"/>
                </a:solidFill>
                <a:latin typeface="Arial" panose="020B0604020202020204" pitchFamily="34" charset="0"/>
                <a:cs typeface="Arial" panose="020B0604020202020204" pitchFamily="34" charset="0"/>
              </a:rPr>
              <a:t>2021</a:t>
            </a:r>
            <a:r>
              <a:rPr lang="ko-KR" altLang="en-US" sz="900" dirty="0">
                <a:solidFill>
                  <a:srgbClr val="000000"/>
                </a:solidFill>
                <a:latin typeface="Arial" panose="020B0604020202020204" pitchFamily="34" charset="0"/>
                <a:cs typeface="Arial" panose="020B0604020202020204" pitchFamily="34" charset="0"/>
              </a:rPr>
              <a:t>년 </a:t>
            </a:r>
            <a:r>
              <a:rPr lang="ko-KR" altLang="en-US" sz="900" dirty="0" err="1">
                <a:solidFill>
                  <a:srgbClr val="000000"/>
                </a:solidFill>
                <a:latin typeface="Arial" panose="020B0604020202020204" pitchFamily="34" charset="0"/>
                <a:cs typeface="Arial" panose="020B0604020202020204" pitchFamily="34" charset="0"/>
              </a:rPr>
              <a:t>가산홀딩스</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빙그레</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에임 등의 기존 거래처 매출이 중단되었으나</a:t>
            </a:r>
            <a:r>
              <a:rPr lang="en-US" altLang="ko-KR" sz="900" dirty="0">
                <a:solidFill>
                  <a:srgbClr val="000000"/>
                </a:solidFill>
                <a:latin typeface="Arial" panose="020B0604020202020204" pitchFamily="34" charset="0"/>
                <a:cs typeface="Arial" panose="020B0604020202020204" pitchFamily="34" charset="0"/>
              </a:rPr>
              <a:t>, SK</a:t>
            </a:r>
            <a:r>
              <a:rPr lang="ko-KR" altLang="en-US" sz="900" dirty="0">
                <a:solidFill>
                  <a:srgbClr val="000000"/>
                </a:solidFill>
                <a:latin typeface="Arial" panose="020B0604020202020204" pitchFamily="34" charset="0"/>
                <a:cs typeface="Arial" panose="020B0604020202020204" pitchFamily="34" charset="0"/>
              </a:rPr>
              <a:t>매직</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호반건설 등의 신규거래처 매출이 크게 증가하여 매출액이 전년 대비 약 </a:t>
            </a:r>
            <a:r>
              <a:rPr lang="en-US" altLang="ko-KR" sz="900" dirty="0">
                <a:solidFill>
                  <a:srgbClr val="000000"/>
                </a:solidFill>
                <a:latin typeface="Arial" panose="020B0604020202020204" pitchFamily="34" charset="0"/>
                <a:cs typeface="Arial" panose="020B0604020202020204" pitchFamily="34" charset="0"/>
              </a:rPr>
              <a:t>30</a:t>
            </a:r>
            <a:r>
              <a:rPr lang="ko-KR" altLang="en-US" sz="900" dirty="0">
                <a:solidFill>
                  <a:srgbClr val="000000"/>
                </a:solidFill>
                <a:latin typeface="Arial" panose="020B0604020202020204" pitchFamily="34" charset="0"/>
                <a:cs typeface="Arial" panose="020B0604020202020204" pitchFamily="34" charset="0"/>
              </a:rPr>
              <a:t>억원만큼 증가하였음   </a:t>
            </a: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 name="TextBox 7">
            <a:extLst>
              <a:ext uri="{FF2B5EF4-FFF2-40B4-BE49-F238E27FC236}">
                <a16:creationId xmlns:a16="http://schemas.microsoft.com/office/drawing/2014/main" id="{54550709-6AF0-4F72-977B-0AE5FF0DA971}"/>
              </a:ext>
            </a:extLst>
          </p:cNvPr>
          <p:cNvSpPr txBox="1"/>
          <p:nvPr/>
        </p:nvSpPr>
        <p:spPr>
          <a:xfrm>
            <a:off x="601200" y="5575477"/>
            <a:ext cx="5514975" cy="107722"/>
          </a:xfrm>
          <a:prstGeom prst="rect">
            <a:avLst/>
          </a:prstGeom>
          <a:noFill/>
        </p:spPr>
        <p:txBody>
          <a:bodyPr wrap="square" lIns="0" tIns="0" rIns="0" bIns="0">
            <a:spAutoFit/>
          </a:bodyPr>
          <a:lstStyle/>
          <a:p>
            <a:r>
              <a:rPr lang="en-US" altLang="ko-KR" sz="700" dirty="0">
                <a:solidFill>
                  <a:srgbClr val="000000"/>
                </a:solidFill>
                <a:latin typeface="Arial" panose="020B0604020202020204" pitchFamily="34" charset="0"/>
                <a:ea typeface="맑은 고딕"/>
                <a:cs typeface="Arial" panose="020B0604020202020204" pitchFamily="34" charset="0"/>
              </a:rPr>
              <a:t>Note 1: Pass-through </a:t>
            </a:r>
            <a:r>
              <a:rPr lang="ko-KR" altLang="en-US" sz="700" dirty="0">
                <a:latin typeface="Arial" panose="020B0604020202020204" pitchFamily="34" charset="0"/>
                <a:cs typeface="Arial" panose="020B0604020202020204" pitchFamily="34" charset="0"/>
              </a:rPr>
              <a:t>성격인 </a:t>
            </a:r>
            <a:r>
              <a:rPr lang="en-US" altLang="ko-KR" sz="700" dirty="0">
                <a:latin typeface="Arial" panose="020B0604020202020204" pitchFamily="34" charset="0"/>
                <a:cs typeface="Arial" panose="020B0604020202020204" pitchFamily="34" charset="0"/>
              </a:rPr>
              <a:t>“</a:t>
            </a:r>
            <a:r>
              <a:rPr lang="ko-KR" altLang="en-US" sz="700" dirty="0" err="1">
                <a:latin typeface="Arial" panose="020B0604020202020204" pitchFamily="34" charset="0"/>
                <a:cs typeface="Arial" panose="020B0604020202020204" pitchFamily="34" charset="0"/>
              </a:rPr>
              <a:t>매체비</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해당액을 제거한 대행수수료 매출액임 </a:t>
            </a:r>
            <a:r>
              <a:rPr lang="en-US" altLang="ko-KR" sz="700" dirty="0">
                <a:latin typeface="Arial" panose="020B0604020202020204" pitchFamily="34" charset="0"/>
                <a:cs typeface="Arial" panose="020B0604020202020204" pitchFamily="34" charset="0"/>
              </a:rPr>
              <a:t>(</a:t>
            </a:r>
            <a:r>
              <a:rPr lang="ko-KR" altLang="en-US" sz="700" dirty="0" err="1">
                <a:latin typeface="Arial" panose="020B0604020202020204" pitchFamily="34" charset="0"/>
                <a:cs typeface="Arial" panose="020B0604020202020204" pitchFamily="34" charset="0"/>
              </a:rPr>
              <a:t>순액기준</a:t>
            </a:r>
            <a:r>
              <a:rPr lang="ko-KR" altLang="en-US" sz="700" dirty="0">
                <a:latin typeface="Arial" panose="020B0604020202020204" pitchFamily="34" charset="0"/>
                <a:cs typeface="Arial" panose="020B0604020202020204" pitchFamily="34" charset="0"/>
              </a:rPr>
              <a:t> 매출액</a:t>
            </a:r>
            <a:r>
              <a:rPr lang="en-US" altLang="ko-KR" sz="700" dirty="0">
                <a:latin typeface="Arial" panose="020B0604020202020204" pitchFamily="34" charset="0"/>
                <a:cs typeface="Arial" panose="020B0604020202020204" pitchFamily="34" charset="0"/>
              </a:rPr>
              <a:t>)</a:t>
            </a:r>
          </a:p>
        </p:txBody>
      </p:sp>
      <p:graphicFrame>
        <p:nvGraphicFramePr>
          <p:cNvPr id="11" name="차트 10">
            <a:extLst>
              <a:ext uri="{FF2B5EF4-FFF2-40B4-BE49-F238E27FC236}">
                <a16:creationId xmlns:a16="http://schemas.microsoft.com/office/drawing/2014/main" id="{1D4B3D61-E949-4D55-A2B1-7B13D0942122}"/>
              </a:ext>
            </a:extLst>
          </p:cNvPr>
          <p:cNvGraphicFramePr>
            <a:graphicFrameLocks/>
          </p:cNvGraphicFramePr>
          <p:nvPr>
            <p:extLst>
              <p:ext uri="{D42A27DB-BD31-4B8C-83A1-F6EECF244321}">
                <p14:modId xmlns:p14="http://schemas.microsoft.com/office/powerpoint/2010/main" val="2422979212"/>
              </p:ext>
            </p:extLst>
          </p:nvPr>
        </p:nvGraphicFramePr>
        <p:xfrm>
          <a:off x="6516000" y="2940534"/>
          <a:ext cx="3160800" cy="1490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52302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제목 2">
            <a:extLst>
              <a:ext uri="{FF2B5EF4-FFF2-40B4-BE49-F238E27FC236}">
                <a16:creationId xmlns:a16="http://schemas.microsoft.com/office/drawing/2014/main" id="{3AC186F3-797A-4FA4-A939-A6FE4AB6C378}"/>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500" b="1" dirty="0">
                <a:solidFill>
                  <a:srgbClr val="00338D"/>
                </a:solidFill>
                <a:latin typeface="KPMG Extralight" panose="020B0303030202040204" pitchFamily="34" charset="0"/>
              </a:rPr>
              <a:t>Revenue by Customer (4/4)</a:t>
            </a:r>
          </a:p>
        </p:txBody>
      </p:sp>
      <p:sp>
        <p:nvSpPr>
          <p:cNvPr id="12" name="제목 2">
            <a:extLst>
              <a:ext uri="{FF2B5EF4-FFF2-40B4-BE49-F238E27FC236}">
                <a16:creationId xmlns:a16="http://schemas.microsoft.com/office/drawing/2014/main" id="{C47717F3-438A-4FE8-9FA3-991ADD705EE3}"/>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800" b="1" dirty="0">
                <a:solidFill>
                  <a:srgbClr val="00338D"/>
                </a:solidFill>
                <a:latin typeface="KPMG Extralight" panose="020B0303030202040204" pitchFamily="34" charset="0"/>
              </a:rPr>
              <a:t>Supporting Analysis</a:t>
            </a:r>
          </a:p>
        </p:txBody>
      </p:sp>
      <p:sp>
        <p:nvSpPr>
          <p:cNvPr id="21" name="Title 1">
            <a:extLst>
              <a:ext uri="{FF2B5EF4-FFF2-40B4-BE49-F238E27FC236}">
                <a16:creationId xmlns:a16="http://schemas.microsoft.com/office/drawing/2014/main" id="{1E0F2AF2-A1C5-4AB1-BAE5-20E44470B754}"/>
              </a:ext>
            </a:extLst>
          </p:cNvPr>
          <p:cNvSpPr txBox="1">
            <a:spLocks/>
          </p:cNvSpPr>
          <p:nvPr/>
        </p:nvSpPr>
        <p:spPr>
          <a:xfrm>
            <a:off x="495464" y="1051517"/>
            <a:ext cx="8809336" cy="435876"/>
          </a:xfrm>
          <a:prstGeom prst="rect">
            <a:avLst/>
          </a:prstGeom>
        </p:spPr>
        <p:txBody>
          <a:bodyPr vert="horz" lIns="0" tIns="0" rIns="0" bIns="0" rtlCol="0" anchor="t" anchorCtr="0">
            <a:noAutofit/>
          </a:bodyPr>
          <a:lstStyle>
            <a:lvl1pPr algn="l" defTabSz="914400" rtl="0" eaLnBrk="1" latinLnBrk="1" hangingPunct="1">
              <a:lnSpc>
                <a:spcPct val="70000"/>
              </a:lnSpc>
              <a:spcBef>
                <a:spcPct val="0"/>
              </a:spcBef>
              <a:buNone/>
              <a:defRPr sz="3800" kern="1200">
                <a:solidFill>
                  <a:srgbClr val="00338D"/>
                </a:solidFill>
                <a:latin typeface="+mj-lt"/>
                <a:ea typeface="+mj-ea"/>
                <a:cs typeface="+mj-cs"/>
              </a:defRPr>
            </a:lvl1pPr>
          </a:lstStyle>
          <a:p>
            <a:pPr marL="0" lvl="4" algn="just"/>
            <a:r>
              <a:rPr lang="en-US" altLang="ko-KR" sz="1000" b="1" dirty="0">
                <a:solidFill>
                  <a:srgbClr val="002997"/>
                </a:solidFill>
                <a:latin typeface="Arial" panose="020B0604020202020204" pitchFamily="34" charset="0"/>
                <a:ea typeface="+mj-ea"/>
                <a:cs typeface="Arial" panose="020B0604020202020204" pitchFamily="34" charset="0"/>
              </a:rPr>
              <a:t>DGT </a:t>
            </a:r>
            <a:r>
              <a:rPr lang="ko-KR" altLang="en-US" sz="1000" b="1" dirty="0">
                <a:solidFill>
                  <a:srgbClr val="002997"/>
                </a:solidFill>
                <a:latin typeface="Arial" panose="020B0604020202020204" pitchFamily="34" charset="0"/>
                <a:ea typeface="+mj-ea"/>
                <a:cs typeface="Arial" panose="020B0604020202020204" pitchFamily="34" charset="0"/>
              </a:rPr>
              <a:t>매출은</a:t>
            </a:r>
            <a:r>
              <a:rPr lang="en-US" altLang="ko-KR" sz="1000" b="1" dirty="0">
                <a:solidFill>
                  <a:srgbClr val="002997"/>
                </a:solidFill>
                <a:latin typeface="Arial" panose="020B0604020202020204" pitchFamily="34" charset="0"/>
                <a:ea typeface="+mj-ea"/>
                <a:cs typeface="Arial" panose="020B0604020202020204" pitchFamily="34" charset="0"/>
              </a:rPr>
              <a:t> </a:t>
            </a:r>
            <a:r>
              <a:rPr lang="ko-KR" altLang="en-US" sz="1000" b="1" dirty="0">
                <a:solidFill>
                  <a:srgbClr val="002997"/>
                </a:solidFill>
                <a:latin typeface="Arial" panose="020B0604020202020204" pitchFamily="34" charset="0"/>
                <a:ea typeface="+mj-ea"/>
                <a:cs typeface="Arial" panose="020B0604020202020204" pitchFamily="34" charset="0"/>
              </a:rPr>
              <a:t>유튜브</a:t>
            </a:r>
            <a:r>
              <a:rPr lang="en-US" altLang="ko-KR" sz="1000" b="1" dirty="0">
                <a:solidFill>
                  <a:srgbClr val="002997"/>
                </a:solidFill>
                <a:latin typeface="Arial" panose="020B0604020202020204" pitchFamily="34" charset="0"/>
                <a:ea typeface="+mj-ea"/>
                <a:cs typeface="Arial" panose="020B0604020202020204" pitchFamily="34" charset="0"/>
              </a:rPr>
              <a:t>, </a:t>
            </a:r>
            <a:r>
              <a:rPr lang="ko-KR" altLang="en-US" sz="1000" b="1" dirty="0">
                <a:solidFill>
                  <a:srgbClr val="002997"/>
                </a:solidFill>
                <a:latin typeface="Arial" panose="020B0604020202020204" pitchFamily="34" charset="0"/>
                <a:ea typeface="+mj-ea"/>
                <a:cs typeface="Arial" panose="020B0604020202020204" pitchFamily="34" charset="0"/>
              </a:rPr>
              <a:t>페이스북 등 디지털 매체로의 매체대행용역 수수료 매출로 </a:t>
            </a:r>
            <a:r>
              <a:rPr lang="en-US" altLang="ko-KR" sz="1000" b="1" dirty="0">
                <a:solidFill>
                  <a:srgbClr val="002997"/>
                </a:solidFill>
                <a:latin typeface="Arial" panose="020B0604020202020204" pitchFamily="34" charset="0"/>
                <a:ea typeface="+mj-ea"/>
                <a:cs typeface="Arial" panose="020B0604020202020204" pitchFamily="34" charset="0"/>
              </a:rPr>
              <a:t>2019</a:t>
            </a:r>
            <a:r>
              <a:rPr lang="ko-KR" altLang="en-US" sz="1000" b="1" dirty="0">
                <a:solidFill>
                  <a:srgbClr val="002997"/>
                </a:solidFill>
                <a:latin typeface="Arial" panose="020B0604020202020204" pitchFamily="34" charset="0"/>
                <a:ea typeface="+mj-ea"/>
                <a:cs typeface="Arial" panose="020B0604020202020204" pitchFamily="34" charset="0"/>
              </a:rPr>
              <a:t>년부터 본격적으로 매출이 발생</a:t>
            </a:r>
            <a:r>
              <a:rPr lang="en-US" altLang="ko-KR" sz="1000" b="1" dirty="0">
                <a:solidFill>
                  <a:srgbClr val="002997"/>
                </a:solidFill>
                <a:latin typeface="Arial" panose="020B0604020202020204" pitchFamily="34" charset="0"/>
                <a:ea typeface="+mj-ea"/>
                <a:cs typeface="Arial" panose="020B0604020202020204" pitchFamily="34" charset="0"/>
              </a:rPr>
              <a:t>, 2021</a:t>
            </a:r>
            <a:r>
              <a:rPr lang="ko-KR" altLang="en-US" sz="1000" b="1" dirty="0">
                <a:solidFill>
                  <a:srgbClr val="002997"/>
                </a:solidFill>
                <a:latin typeface="Arial" panose="020B0604020202020204" pitchFamily="34" charset="0"/>
                <a:ea typeface="+mj-ea"/>
                <a:cs typeface="Arial" panose="020B0604020202020204" pitchFamily="34" charset="0"/>
              </a:rPr>
              <a:t>년 기준 약 </a:t>
            </a:r>
            <a:r>
              <a:rPr lang="en-US" altLang="ko-KR" sz="1000" b="1" dirty="0">
                <a:solidFill>
                  <a:srgbClr val="002997"/>
                </a:solidFill>
                <a:latin typeface="Arial" panose="020B0604020202020204" pitchFamily="34" charset="0"/>
                <a:ea typeface="+mj-ea"/>
                <a:cs typeface="Arial" panose="020B0604020202020204" pitchFamily="34" charset="0"/>
              </a:rPr>
              <a:t>9.7</a:t>
            </a:r>
            <a:r>
              <a:rPr lang="ko-KR" altLang="en-US" sz="1000" b="1" dirty="0">
                <a:solidFill>
                  <a:srgbClr val="002997"/>
                </a:solidFill>
                <a:latin typeface="Arial" panose="020B0604020202020204" pitchFamily="34" charset="0"/>
                <a:ea typeface="+mj-ea"/>
                <a:cs typeface="Arial" panose="020B0604020202020204" pitchFamily="34" charset="0"/>
              </a:rPr>
              <a:t>억원 </a:t>
            </a:r>
            <a:r>
              <a:rPr lang="en-US" altLang="ko-KR" sz="1000" b="1" dirty="0">
                <a:solidFill>
                  <a:srgbClr val="002997"/>
                </a:solidFill>
                <a:latin typeface="Arial" panose="020B0604020202020204" pitchFamily="34" charset="0"/>
                <a:ea typeface="+mj-ea"/>
                <a:cs typeface="Arial" panose="020B0604020202020204" pitchFamily="34" charset="0"/>
              </a:rPr>
              <a:t>(</a:t>
            </a:r>
            <a:r>
              <a:rPr lang="ko-KR" altLang="en-US" sz="1000" b="1" dirty="0">
                <a:solidFill>
                  <a:srgbClr val="002997"/>
                </a:solidFill>
                <a:latin typeface="Arial" panose="020B0604020202020204" pitchFamily="34" charset="0"/>
                <a:ea typeface="+mj-ea"/>
                <a:cs typeface="Arial" panose="020B0604020202020204" pitchFamily="34" charset="0"/>
              </a:rPr>
              <a:t>전체 매출 대비 </a:t>
            </a:r>
            <a:r>
              <a:rPr lang="en-US" altLang="ko-KR" sz="1000" b="1" dirty="0">
                <a:solidFill>
                  <a:srgbClr val="002997"/>
                </a:solidFill>
                <a:latin typeface="Arial" panose="020B0604020202020204" pitchFamily="34" charset="0"/>
                <a:ea typeface="+mj-ea"/>
                <a:cs typeface="Arial" panose="020B0604020202020204" pitchFamily="34" charset="0"/>
              </a:rPr>
              <a:t>6.2%)</a:t>
            </a:r>
            <a:r>
              <a:rPr lang="ko-KR" altLang="en-US" sz="1000" b="1" dirty="0">
                <a:solidFill>
                  <a:srgbClr val="002997"/>
                </a:solidFill>
                <a:latin typeface="Arial" panose="020B0604020202020204" pitchFamily="34" charset="0"/>
                <a:ea typeface="+mj-ea"/>
                <a:cs typeface="Arial" panose="020B0604020202020204" pitchFamily="34" charset="0"/>
              </a:rPr>
              <a:t>의 매출이 발생하였음</a:t>
            </a:r>
            <a:endParaRPr lang="en-US" altLang="ko-KR" sz="1000" b="1" dirty="0">
              <a:solidFill>
                <a:srgbClr val="002997"/>
              </a:solidFill>
              <a:latin typeface="Arial" panose="020B0604020202020204" pitchFamily="34" charset="0"/>
              <a:ea typeface="+mj-ea"/>
              <a:cs typeface="Arial" panose="020B0604020202020204" pitchFamily="34" charset="0"/>
            </a:endParaRPr>
          </a:p>
        </p:txBody>
      </p:sp>
      <p:graphicFrame>
        <p:nvGraphicFramePr>
          <p:cNvPr id="3" name="표 2">
            <a:extLst>
              <a:ext uri="{FF2B5EF4-FFF2-40B4-BE49-F238E27FC236}">
                <a16:creationId xmlns:a16="http://schemas.microsoft.com/office/drawing/2014/main" id="{763751A3-8EC7-4FA1-B8D9-A07ACB71F773}"/>
              </a:ext>
            </a:extLst>
          </p:cNvPr>
          <p:cNvGraphicFramePr>
            <a:graphicFrameLocks noGrp="1"/>
          </p:cNvGraphicFramePr>
          <p:nvPr>
            <p:extLst>
              <p:ext uri="{D42A27DB-BD31-4B8C-83A1-F6EECF244321}">
                <p14:modId xmlns:p14="http://schemas.microsoft.com/office/powerpoint/2010/main" val="2470476167"/>
              </p:ext>
            </p:extLst>
          </p:nvPr>
        </p:nvGraphicFramePr>
        <p:xfrm>
          <a:off x="601200" y="1515600"/>
          <a:ext cx="5757651" cy="3888000"/>
        </p:xfrm>
        <a:graphic>
          <a:graphicData uri="http://schemas.openxmlformats.org/drawingml/2006/table">
            <a:tbl>
              <a:tblPr/>
              <a:tblGrid>
                <a:gridCol w="125917">
                  <a:extLst>
                    <a:ext uri="{9D8B030D-6E8A-4147-A177-3AD203B41FA5}">
                      <a16:colId xmlns:a16="http://schemas.microsoft.com/office/drawing/2014/main" val="169778876"/>
                    </a:ext>
                  </a:extLst>
                </a:gridCol>
                <a:gridCol w="1085281">
                  <a:extLst>
                    <a:ext uri="{9D8B030D-6E8A-4147-A177-3AD203B41FA5}">
                      <a16:colId xmlns:a16="http://schemas.microsoft.com/office/drawing/2014/main" val="4207642057"/>
                    </a:ext>
                  </a:extLst>
                </a:gridCol>
                <a:gridCol w="431714">
                  <a:extLst>
                    <a:ext uri="{9D8B030D-6E8A-4147-A177-3AD203B41FA5}">
                      <a16:colId xmlns:a16="http://schemas.microsoft.com/office/drawing/2014/main" val="1876031192"/>
                    </a:ext>
                  </a:extLst>
                </a:gridCol>
                <a:gridCol w="431714">
                  <a:extLst>
                    <a:ext uri="{9D8B030D-6E8A-4147-A177-3AD203B41FA5}">
                      <a16:colId xmlns:a16="http://schemas.microsoft.com/office/drawing/2014/main" val="2755297178"/>
                    </a:ext>
                  </a:extLst>
                </a:gridCol>
                <a:gridCol w="431714">
                  <a:extLst>
                    <a:ext uri="{9D8B030D-6E8A-4147-A177-3AD203B41FA5}">
                      <a16:colId xmlns:a16="http://schemas.microsoft.com/office/drawing/2014/main" val="3135724263"/>
                    </a:ext>
                  </a:extLst>
                </a:gridCol>
                <a:gridCol w="431714">
                  <a:extLst>
                    <a:ext uri="{9D8B030D-6E8A-4147-A177-3AD203B41FA5}">
                      <a16:colId xmlns:a16="http://schemas.microsoft.com/office/drawing/2014/main" val="2661563446"/>
                    </a:ext>
                  </a:extLst>
                </a:gridCol>
                <a:gridCol w="431714">
                  <a:extLst>
                    <a:ext uri="{9D8B030D-6E8A-4147-A177-3AD203B41FA5}">
                      <a16:colId xmlns:a16="http://schemas.microsoft.com/office/drawing/2014/main" val="2289907287"/>
                    </a:ext>
                  </a:extLst>
                </a:gridCol>
                <a:gridCol w="97400">
                  <a:extLst>
                    <a:ext uri="{9D8B030D-6E8A-4147-A177-3AD203B41FA5}">
                      <a16:colId xmlns:a16="http://schemas.microsoft.com/office/drawing/2014/main" val="1614450142"/>
                    </a:ext>
                  </a:extLst>
                </a:gridCol>
                <a:gridCol w="439709">
                  <a:extLst>
                    <a:ext uri="{9D8B030D-6E8A-4147-A177-3AD203B41FA5}">
                      <a16:colId xmlns:a16="http://schemas.microsoft.com/office/drawing/2014/main" val="4231421376"/>
                    </a:ext>
                  </a:extLst>
                </a:gridCol>
                <a:gridCol w="439709">
                  <a:extLst>
                    <a:ext uri="{9D8B030D-6E8A-4147-A177-3AD203B41FA5}">
                      <a16:colId xmlns:a16="http://schemas.microsoft.com/office/drawing/2014/main" val="1110565789"/>
                    </a:ext>
                  </a:extLst>
                </a:gridCol>
                <a:gridCol w="439709">
                  <a:extLst>
                    <a:ext uri="{9D8B030D-6E8A-4147-A177-3AD203B41FA5}">
                      <a16:colId xmlns:a16="http://schemas.microsoft.com/office/drawing/2014/main" val="2595495299"/>
                    </a:ext>
                  </a:extLst>
                </a:gridCol>
                <a:gridCol w="497670">
                  <a:extLst>
                    <a:ext uri="{9D8B030D-6E8A-4147-A177-3AD203B41FA5}">
                      <a16:colId xmlns:a16="http://schemas.microsoft.com/office/drawing/2014/main" val="1196484790"/>
                    </a:ext>
                  </a:extLst>
                </a:gridCol>
                <a:gridCol w="473686">
                  <a:extLst>
                    <a:ext uri="{9D8B030D-6E8A-4147-A177-3AD203B41FA5}">
                      <a16:colId xmlns:a16="http://schemas.microsoft.com/office/drawing/2014/main" val="107719760"/>
                    </a:ext>
                  </a:extLst>
                </a:gridCol>
              </a:tblGrid>
              <a:tr h="144000">
                <a:tc gridSpan="7">
                  <a:txBody>
                    <a:bodyPr/>
                    <a:lstStyle/>
                    <a:p>
                      <a:pPr algn="l" rtl="0"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Revenue By </a:t>
                      </a:r>
                      <a:r>
                        <a:rPr lang="en-US" sz="800" b="1" i="0" u="none" strike="noStrike" dirty="0" err="1">
                          <a:solidFill>
                            <a:srgbClr val="FFFFFF"/>
                          </a:solidFill>
                          <a:effectLst/>
                          <a:latin typeface="맑은 고딕" panose="020B0503020000020004" pitchFamily="50" charset="-127"/>
                          <a:ea typeface="맑은 고딕" panose="020B0503020000020004" pitchFamily="50" charset="-127"/>
                        </a:rPr>
                        <a:t>Customer_DGT_Adjusted</a:t>
                      </a:r>
                      <a:r>
                        <a:rPr lang="en-US" sz="800" b="1" i="0" u="none" strike="noStrike" dirty="0">
                          <a:solidFill>
                            <a:srgbClr val="FFFFFF"/>
                          </a:solidFill>
                          <a:effectLst/>
                          <a:latin typeface="맑은 고딕" panose="020B0503020000020004" pitchFamily="50" charset="-127"/>
                          <a:ea typeface="맑은 고딕" panose="020B0503020000020004" pitchFamily="50" charset="-127"/>
                        </a:rPr>
                        <a:t> Pro-forma</a:t>
                      </a:r>
                      <a:r>
                        <a:rPr lang="en-US" sz="800" b="1" i="0" u="none" strike="noStrike" baseline="30000" dirty="0">
                          <a:solidFill>
                            <a:srgbClr val="FFFFFF"/>
                          </a:solidFill>
                          <a:effectLst/>
                          <a:latin typeface="맑은 고딕" panose="020B0503020000020004" pitchFamily="50" charset="-127"/>
                          <a:ea typeface="맑은 고딕" panose="020B0503020000020004" pitchFamily="50" charset="-127"/>
                        </a:rPr>
                        <a:t>1</a:t>
                      </a:r>
                      <a:endParaRPr lang="ko-KR" altLang="en-US" sz="8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algn="l"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gridSpan="5">
                  <a:txBody>
                    <a:bodyPr/>
                    <a:lstStyle/>
                    <a:p>
                      <a:pPr algn="l"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매출 비중</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rtl="0" fontAlgn="ctr"/>
                      <a:r>
                        <a:rPr lang="ko-KR" altLang="en-US" sz="800" b="1" i="0" u="none" strike="noStrike">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565273915"/>
                  </a:ext>
                </a:extLst>
              </a:tr>
              <a:tr h="144000">
                <a:tc>
                  <a:txBody>
                    <a:bodyPr/>
                    <a:lstStyle/>
                    <a:p>
                      <a:pPr algn="l"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rtl="0" fontAlgn="ctr"/>
                      <a:r>
                        <a:rPr lang="ko-KR" altLang="en-US" sz="800" b="1" i="0" u="none" strike="noStrike">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rPr>
                        <a:t>FY17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FY18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FY20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FY21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FY17</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FY18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FY20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FY21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614261878"/>
                  </a:ext>
                </a:extLst>
              </a:tr>
              <a:tr h="144000">
                <a:tc gridSpan="2">
                  <a:txBody>
                    <a:bodyPr/>
                    <a:lstStyle/>
                    <a:p>
                      <a:pPr algn="l" rtl="0"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KRW m</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565169723"/>
                  </a:ext>
                </a:extLst>
              </a:tr>
              <a:tr h="144000">
                <a:tc gridSpan="2">
                  <a:txBody>
                    <a:bodyPr/>
                    <a:lstStyle/>
                    <a:p>
                      <a:pPr algn="l" rtl="0" fontAlgn="ctr"/>
                      <a:r>
                        <a:rPr lang="en-US" sz="800" b="1" i="0" u="none" strike="noStrike" dirty="0">
                          <a:solidFill>
                            <a:srgbClr val="000000"/>
                          </a:solidFill>
                          <a:effectLst/>
                          <a:latin typeface="맑은 고딕" panose="020B0503020000020004" pitchFamily="50" charset="-127"/>
                          <a:ea typeface="맑은 고딕" panose="020B0503020000020004" pitchFamily="50" charset="-127"/>
                        </a:rPr>
                        <a:t>DGT Total</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15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316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269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970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rPr>
                        <a:t>100.0%</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rPr>
                        <a:t>N/A</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100.0%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100.0%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100.0%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58036044"/>
                  </a:ext>
                </a:extLst>
              </a:tr>
              <a:tr h="144000">
                <a:tc gridSpan="2">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기존 광고주</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hMerge="1">
                  <a:txBody>
                    <a:bodyPr/>
                    <a:lstStyle/>
                    <a:p>
                      <a:pPr latinLnBrk="1"/>
                      <a:endParaRPr lang="ko-KR" altLang="en-US"/>
                    </a:p>
                  </a:txBody>
                  <a:tcPr/>
                </a:tc>
                <a:tc>
                  <a:txBody>
                    <a:bodyPr/>
                    <a:lstStyle/>
                    <a:p>
                      <a:pPr algn="r" rtl="0" fontAlgn="ctr"/>
                      <a:endParaRPr lang="en-US" altLang="ko-KR"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r" rtl="0" fontAlgn="ctr"/>
                      <a:endParaRPr lang="en-US" altLang="ko-KR"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r" rtl="0" fontAlgn="ctr"/>
                      <a:endParaRPr lang="en-US" altLang="ko-KR"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r" rtl="0" fontAlgn="ctr"/>
                      <a:endParaRPr lang="en-US" altLang="ko-KR"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99</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l" fontAlgn="b"/>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endParaRPr lang="en-US" altLang="ko-KR" sz="800" b="1" i="1"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r" rtl="0" fontAlgn="ctr"/>
                      <a:endParaRPr lang="en-US" altLang="ko-KR" sz="800" b="1" i="1"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r" rtl="0" fontAlgn="ctr"/>
                      <a:endParaRPr lang="en-US" altLang="ko-KR" sz="800" b="1" i="1"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r" rtl="0" fontAlgn="ctr"/>
                      <a:endParaRPr lang="en-US" altLang="ko-KR" sz="800" b="1" i="1"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10.2%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231541820"/>
                  </a:ext>
                </a:extLst>
              </a:tr>
              <a:tr h="144000">
                <a:tc gridSpan="2">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매출액 상위 </a:t>
                      </a:r>
                      <a:r>
                        <a:rPr lang="en-US" altLang="ko-KR" sz="800" b="1" i="0" u="none" strike="noStrike" dirty="0">
                          <a:solidFill>
                            <a:srgbClr val="000000"/>
                          </a:solidFill>
                          <a:effectLst/>
                          <a:latin typeface="맑은 고딕" panose="020B0503020000020004" pitchFamily="50" charset="-127"/>
                          <a:ea typeface="맑은 고딕" panose="020B0503020000020004" pitchFamily="50" charset="-127"/>
                        </a:rPr>
                        <a:t>Top 10</a:t>
                      </a:r>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algn="l" rtl="0" fontAlgn="ctr"/>
                      <a:r>
                        <a:rPr lang="ko-KR" altLang="en-US" sz="6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5996" marR="5996" marT="5996"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313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267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97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80.5%</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rPr>
                        <a:t>N/A</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98.9%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99.1%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10.0%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075726600"/>
                  </a:ext>
                </a:extLst>
              </a:tr>
              <a:tr h="144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비씨카드</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202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N/A</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75.1%</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198169527"/>
                  </a:ext>
                </a:extLst>
              </a:tr>
              <a:tr h="144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뉴오리진</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100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kumimoji="0" lang="en-US" altLang="ko-KR" sz="800" b="0" i="1"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mn-cs"/>
                        </a:rPr>
                        <a:t>N/A</a:t>
                      </a:r>
                      <a:endParaRPr lang="en-US" altLang="ko-KR" sz="800" b="0" i="1"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31.6%</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131614444"/>
                  </a:ext>
                </a:extLst>
              </a:tr>
              <a:tr h="144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웅진씽크빅</a:t>
                      </a:r>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88</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kumimoji="0" lang="en-US" altLang="ko-KR" sz="800" b="0" i="1"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mn-cs"/>
                        </a:rPr>
                        <a:t>N/A</a:t>
                      </a:r>
                      <a:endParaRPr lang="en-US" altLang="ko-KR" sz="800" b="0" i="1"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2.7%</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9.0%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554528351"/>
                  </a:ext>
                </a:extLst>
              </a:tr>
              <a:tr h="144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유니베라</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71</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kumimoji="0" lang="en-US" altLang="ko-KR" sz="800" b="0" i="1"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mn-cs"/>
                        </a:rPr>
                        <a:t>N/A</a:t>
                      </a:r>
                      <a:endParaRPr lang="en-US" altLang="ko-KR" sz="800" b="0" i="1"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22.4%</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116124938"/>
                  </a:ext>
                </a:extLst>
              </a:tr>
              <a:tr h="144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한솔교육</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62</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kumimoji="0" lang="en-US" altLang="ko-KR" sz="800" b="0" i="1"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mn-cs"/>
                        </a:rPr>
                        <a:t>N/A</a:t>
                      </a:r>
                      <a:endParaRPr lang="en-US" altLang="ko-KR" sz="800" b="0" i="1"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19.6%</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0.6%</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7870482"/>
                  </a:ext>
                </a:extLst>
              </a:tr>
              <a:tr h="144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루헨스</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62</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kumimoji="0" lang="en-US" altLang="ko-KR" sz="800" b="0" i="1"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mn-cs"/>
                        </a:rPr>
                        <a:t>N/A</a:t>
                      </a:r>
                      <a:endParaRPr lang="en-US" altLang="ko-KR" sz="800" b="0" i="1"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19.7%</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122713158"/>
                  </a:ext>
                </a:extLst>
              </a:tr>
              <a:tr h="144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공차</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44</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kumimoji="0" lang="en-US" altLang="ko-KR" sz="800" b="0" i="1"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mn-cs"/>
                        </a:rPr>
                        <a:t>N/A</a:t>
                      </a:r>
                      <a:endParaRPr lang="en-US" altLang="ko-KR" sz="800" b="0" i="1"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16.3%</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157737767"/>
                  </a:ext>
                </a:extLst>
              </a:tr>
              <a:tr h="144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세더칠</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16</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kumimoji="0" lang="en-US" altLang="ko-KR" sz="800" b="0" i="1"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mn-cs"/>
                        </a:rPr>
                        <a:t>N/A</a:t>
                      </a:r>
                      <a:endParaRPr lang="en-US" altLang="ko-KR" sz="800" b="0" i="1"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4.9%</a:t>
                      </a:r>
                    </a:p>
                  </a:txBody>
                  <a:tcPr marL="36000" marR="36000" marT="0" marB="0" anchor="ctr">
                    <a:lnL>
                      <a:noFill/>
                    </a:lnL>
                    <a:lnR>
                      <a:noFill/>
                    </a:lnR>
                    <a:lnT>
                      <a:noFill/>
                    </a:lnT>
                    <a:lnB>
                      <a:noFill/>
                    </a:lnB>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1.0%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529404584"/>
                  </a:ext>
                </a:extLst>
              </a:tr>
              <a:tr h="144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미즈노</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12</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80.5%</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kumimoji="0" lang="en-US" altLang="ko-KR" sz="800" b="0" i="1"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mn-cs"/>
                        </a:rPr>
                        <a:t>N/A</a:t>
                      </a:r>
                      <a:endParaRPr lang="en-US" altLang="ko-KR" sz="800" b="0" i="1"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0.6%</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a:noFill/>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325666285"/>
                  </a:ext>
                </a:extLst>
              </a:tr>
              <a:tr h="1440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빙그레</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12</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kumimoji="0" lang="en-US" altLang="ko-KR" sz="800" b="0" i="1" u="none" strike="noStrike" kern="1200" cap="none" spc="0" normalizeH="0" baseline="0" noProof="0" dirty="0">
                          <a:ln>
                            <a:noFill/>
                          </a:ln>
                          <a:solidFill>
                            <a:srgbClr val="000000"/>
                          </a:solidFill>
                          <a:effectLst/>
                          <a:uLnTx/>
                          <a:uFillTx/>
                          <a:latin typeface="Arial" panose="020B0604020202020204" pitchFamily="34" charset="0"/>
                          <a:ea typeface="맑은 고딕" panose="020B0503020000020004" pitchFamily="50" charset="-127"/>
                          <a:cs typeface="+mn-cs"/>
                        </a:rPr>
                        <a:t>N/A</a:t>
                      </a:r>
                      <a:endParaRPr lang="en-US" altLang="ko-KR" sz="800" b="0" i="1"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4.5%</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0.0%</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65619516"/>
                  </a:ext>
                </a:extLst>
              </a:tr>
              <a:tr h="144000">
                <a:tc gridSpan="2">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기타</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3</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3</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19.5%</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rPr>
                        <a:t>N/A</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1.1%</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0.9%</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rPr>
                        <a:t>0.2%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139318328"/>
                  </a:ext>
                </a:extLst>
              </a:tr>
              <a:tr h="144000">
                <a:tc gridSpan="2">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신규 광고주</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hMerge="1">
                  <a:txBody>
                    <a:bodyPr/>
                    <a:lstStyle/>
                    <a:p>
                      <a:pPr latinLnBrk="1"/>
                      <a:endParaRPr lang="ko-KR" altLang="en-US"/>
                    </a:p>
                  </a:txBody>
                  <a:tcPr/>
                </a:tc>
                <a:tc>
                  <a:txBody>
                    <a:bodyPr/>
                    <a:lstStyle/>
                    <a:p>
                      <a:pPr algn="l" rtl="0"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l" rtl="0"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l" rtl="0"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l" rtl="0"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871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endParaRPr lang="en-US" altLang="ko-KR" sz="800" b="1" i="1"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r" rtl="0" fontAlgn="ctr"/>
                      <a:endParaRPr lang="en-US" altLang="ko-KR" sz="800" b="1" i="1"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r" rtl="0" fontAlgn="ctr"/>
                      <a:endParaRPr lang="en-US" altLang="ko-KR" sz="800" b="1" i="1"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r" rtl="0" fontAlgn="ctr"/>
                      <a:endParaRPr lang="en-US" altLang="ko-KR" sz="800" b="1" i="1"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rPr>
                        <a:t>89.8%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055935447"/>
                  </a:ext>
                </a:extLst>
              </a:tr>
              <a:tr h="144000">
                <a:tc gridSpan="2">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비마트</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발란</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D9D9D9"/>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490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D9D9D9"/>
                    </a:solidFill>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50.5%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588773798"/>
                  </a:ext>
                </a:extLst>
              </a:tr>
              <a:tr h="144000">
                <a:tc gridSpan="2">
                  <a:txBody>
                    <a:bodyPr/>
                    <a:lstStyle/>
                    <a:p>
                      <a:pPr algn="l"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SK</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매직</a:t>
                      </a:r>
                    </a:p>
                  </a:txBody>
                  <a:tcPr marL="36000" marR="36000" marT="0" marB="0" anchor="b">
                    <a:lnL w="6350" cap="flat" cmpd="sng" algn="ctr">
                      <a:solidFill>
                        <a:srgbClr val="00338D"/>
                      </a:solidFill>
                      <a:prstDash val="solid"/>
                      <a:round/>
                      <a:headEnd type="none" w="med" len="med"/>
                      <a:tailEnd type="none" w="med" len="med"/>
                    </a:lnL>
                    <a:lnR>
                      <a:noFill/>
                    </a:lnR>
                    <a:lnT>
                      <a:noFill/>
                    </a:lnT>
                    <a:lnB>
                      <a:noFill/>
                    </a:lnB>
                  </a:tcPr>
                </a:tc>
                <a:tc hMerge="1">
                  <a:txBody>
                    <a:bodyPr/>
                    <a:lstStyle/>
                    <a:p>
                      <a:pPr algn="l" fontAlgn="ctr"/>
                      <a:r>
                        <a:rPr lang="en-US" sz="800" b="0" i="0" u="none" strike="noStrike" dirty="0">
                          <a:solidFill>
                            <a:srgbClr val="000000"/>
                          </a:solidFill>
                          <a:effectLst/>
                          <a:latin typeface="맑은 고딕" panose="020B0503020000020004" pitchFamily="50" charset="-127"/>
                          <a:ea typeface="맑은 고딕" panose="020B0503020000020004" pitchFamily="50" charset="-127"/>
                        </a:rPr>
                        <a:t>SK</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매직</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195</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20.1%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943458522"/>
                  </a:ext>
                </a:extLst>
              </a:tr>
              <a:tr h="144000">
                <a:tc gridSpan="2">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처음처럼</a:t>
                      </a:r>
                    </a:p>
                  </a:txBody>
                  <a:tcPr marL="36000" marR="36000" marT="0" marB="0" anchor="b">
                    <a:lnL w="6350" cap="flat" cmpd="sng" algn="ctr">
                      <a:solidFill>
                        <a:srgbClr val="00338D"/>
                      </a:solidFill>
                      <a:prstDash val="solid"/>
                      <a:round/>
                      <a:headEnd type="none" w="med" len="med"/>
                      <a:tailEnd type="none" w="med" len="med"/>
                    </a:lnL>
                    <a:lnR>
                      <a:noFill/>
                    </a:lnR>
                    <a:lnT>
                      <a:noFill/>
                    </a:lnT>
                    <a:lnB>
                      <a:noFill/>
                    </a:lnB>
                  </a:tcPr>
                </a:tc>
                <a:tc hMerge="1">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처음처럼</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95</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9.7%</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577624041"/>
                  </a:ext>
                </a:extLst>
              </a:tr>
              <a:tr h="144000">
                <a:tc gridSpan="2">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호반건설</a:t>
                      </a:r>
                    </a:p>
                  </a:txBody>
                  <a:tcPr marL="36000" marR="36000" marT="0" marB="0" anchor="b">
                    <a:lnL w="6350" cap="flat" cmpd="sng" algn="ctr">
                      <a:solidFill>
                        <a:srgbClr val="00338D"/>
                      </a:solidFill>
                      <a:prstDash val="solid"/>
                      <a:round/>
                      <a:headEnd type="none" w="med" len="med"/>
                      <a:tailEnd type="none" w="med" len="med"/>
                    </a:lnL>
                    <a:lnR>
                      <a:noFill/>
                    </a:lnR>
                    <a:lnT>
                      <a:noFill/>
                    </a:lnT>
                    <a:lnB>
                      <a:noFill/>
                    </a:lnB>
                  </a:tcPr>
                </a:tc>
                <a:tc hMerge="1">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비마트</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33</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3.4%</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142259185"/>
                  </a:ext>
                </a:extLst>
              </a:tr>
              <a:tr h="144000">
                <a:tc gridSpan="2">
                  <a:txBody>
                    <a:bodyPr/>
                    <a:lstStyle/>
                    <a:p>
                      <a:pPr algn="l" fontAlgn="b"/>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마이크로킥</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a:noFill/>
                    </a:lnR>
                    <a:lnT>
                      <a:noFill/>
                    </a:lnT>
                    <a:lnB>
                      <a:noFill/>
                    </a:lnB>
                  </a:tcPr>
                </a:tc>
                <a:tc hMerge="1">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호반건설</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27</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2.8%</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51618066"/>
                  </a:ext>
                </a:extLst>
              </a:tr>
              <a:tr h="144000">
                <a:tc gridSpan="2">
                  <a:txBody>
                    <a:bodyPr/>
                    <a:lstStyle/>
                    <a:p>
                      <a:pPr algn="l" fontAlgn="b"/>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교촌치킨</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a:noFill/>
                    </a:lnR>
                    <a:lnT>
                      <a:noFill/>
                    </a:lnT>
                    <a:lnB>
                      <a:noFill/>
                    </a:lnB>
                  </a:tcPr>
                </a:tc>
                <a:tc hMerge="1">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마이크로킥</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2.0%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309299544"/>
                  </a:ext>
                </a:extLst>
              </a:tr>
              <a:tr h="144000">
                <a:tc gridSpan="2">
                  <a:txBody>
                    <a:bodyPr/>
                    <a:lstStyle/>
                    <a:p>
                      <a:pPr algn="l" fontAlgn="b"/>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발란</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a:noFill/>
                    </a:lnR>
                    <a:lnT>
                      <a:noFill/>
                    </a:lnT>
                    <a:lnB>
                      <a:noFill/>
                    </a:lnB>
                  </a:tcPr>
                </a:tc>
                <a:tc hMerge="1">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클래스팅</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solidFill>
                      <a:srgbClr val="D9D9D9"/>
                    </a:solidFill>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1.1%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160816417"/>
                  </a:ext>
                </a:extLst>
              </a:tr>
              <a:tr h="144000">
                <a:tc gridSpan="2">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기타</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noFill/>
                      <a:prstDash val="dot"/>
                      <a:round/>
                      <a:headEnd type="none" w="med" len="med"/>
                      <a:tailEnd type="none" w="med" len="med"/>
                    </a:lnT>
                    <a:lnB w="19050" cap="flat" cmpd="sng" algn="ctr">
                      <a:solidFill>
                        <a:srgbClr val="6D2077"/>
                      </a:solidFill>
                      <a:prstDash val="solid"/>
                      <a:round/>
                      <a:headEnd type="none" w="med" len="med"/>
                      <a:tailEnd type="none" w="med" len="med"/>
                    </a:lnB>
                  </a:tcPr>
                </a:tc>
                <a:tc hMerge="1">
                  <a:txBody>
                    <a:bodyPr/>
                    <a:lstStyle/>
                    <a:p>
                      <a:pPr latinLnBrk="1"/>
                      <a:endParaRPr lang="ko-KR" altLang="en-US"/>
                    </a:p>
                  </a:txBody>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noFill/>
                      <a:prstDash val="dot"/>
                      <a:round/>
                      <a:headEnd type="none" w="med" len="med"/>
                      <a:tailEnd type="none" w="med" len="med"/>
                    </a:lnT>
                    <a:lnB w="19050" cap="flat" cmpd="sng" algn="ctr">
                      <a:solidFill>
                        <a:srgbClr val="6D2077"/>
                      </a:solidFill>
                      <a:prstDash val="solid"/>
                      <a:round/>
                      <a:headEnd type="none" w="med" len="med"/>
                      <a:tailEnd type="none" w="med" len="med"/>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noFill/>
                      <a:prstDash val="dot"/>
                      <a:round/>
                      <a:headEnd type="none" w="med" len="med"/>
                      <a:tailEnd type="none" w="med" len="med"/>
                    </a:lnT>
                    <a:lnB w="19050" cap="flat" cmpd="sng" algn="ctr">
                      <a:solidFill>
                        <a:srgbClr val="6D2077"/>
                      </a:solidFill>
                      <a:prstDash val="solid"/>
                      <a:round/>
                      <a:headEnd type="none" w="med" len="med"/>
                      <a:tailEnd type="none" w="med" len="med"/>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noFill/>
                      <a:prstDash val="dot"/>
                      <a:round/>
                      <a:headEnd type="none" w="med" len="med"/>
                      <a:tailEnd type="none" w="med" len="med"/>
                    </a:lnT>
                    <a:lnB w="19050" cap="flat" cmpd="sng" algn="ctr">
                      <a:solidFill>
                        <a:srgbClr val="6D2077"/>
                      </a:solidFill>
                      <a:prstDash val="solid"/>
                      <a:round/>
                      <a:headEnd type="none" w="med" len="med"/>
                      <a:tailEnd type="none" w="med" len="med"/>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noFill/>
                      <a:prstDash val="dot"/>
                      <a:round/>
                      <a:headEnd type="none" w="med" len="med"/>
                      <a:tailEnd type="none" w="med" len="med"/>
                    </a:lnT>
                    <a:lnB w="19050" cap="flat" cmpd="sng" algn="ctr">
                      <a:solidFill>
                        <a:srgbClr val="6D2077"/>
                      </a:solidFill>
                      <a:prstDash val="solid"/>
                      <a:round/>
                      <a:headEnd type="none" w="med" len="med"/>
                      <a:tailEnd type="none" w="med" len="med"/>
                    </a:lnB>
                    <a:solidFill>
                      <a:srgbClr val="D9D9D9"/>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noFill/>
                      <a:prstDash val="dot"/>
                      <a:round/>
                      <a:headEnd type="none" w="med" len="med"/>
                      <a:tailEnd type="none" w="med" len="med"/>
                    </a:lnT>
                    <a:lnB w="19050" cap="flat" cmpd="sng" algn="ctr">
                      <a:solidFill>
                        <a:srgbClr val="6D2077"/>
                      </a:solidFill>
                      <a:prstDash val="solid"/>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no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no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no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D9D9D9"/>
                    </a:solidFill>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no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D9D9D9"/>
                    </a:solidFill>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0.1%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noFill/>
                      <a:prstDash val="dot"/>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159036289"/>
                  </a:ext>
                </a:extLst>
              </a:tr>
              <a:tr h="144000">
                <a:tc gridSpan="2">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고객 수</a:t>
                      </a:r>
                    </a:p>
                  </a:txBody>
                  <a:tcPr marL="36000" marR="36000" marT="0" marB="0" anchor="ctr">
                    <a:lnL w="19050" cap="flat" cmpd="sng" algn="ctr">
                      <a:solidFill>
                        <a:srgbClr val="6D2077"/>
                      </a:solidFill>
                      <a:prstDash val="solid"/>
                      <a:round/>
                      <a:headEnd type="none" w="med" len="med"/>
                      <a:tailEnd type="none" w="med" len="med"/>
                    </a:lnL>
                    <a:lnR>
                      <a:noFill/>
                    </a:lnR>
                    <a:lnT w="19050" cap="flat" cmpd="sng" algn="ctr">
                      <a:solidFill>
                        <a:srgbClr val="6D2077"/>
                      </a:solidFill>
                      <a:prstDash val="solid"/>
                      <a:round/>
                      <a:headEnd type="none" w="med" len="med"/>
                      <a:tailEnd type="none" w="med" len="med"/>
                    </a:lnT>
                    <a:lnB w="19050" cap="flat" cmpd="sng" algn="ctr">
                      <a:solidFill>
                        <a:srgbClr val="6D2077"/>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3</a:t>
                      </a:r>
                      <a:endParaRPr lang="ko-KR" altLang="en-US"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19050" cap="flat" cmpd="sng" algn="ctr">
                      <a:solidFill>
                        <a:srgbClr val="6D2077"/>
                      </a:solidFill>
                      <a:prstDash val="solid"/>
                      <a:round/>
                      <a:headEnd type="none" w="med" len="med"/>
                      <a:tailEnd type="none" w="med" len="med"/>
                    </a:lnT>
                    <a:lnB w="19050" cap="flat" cmpd="sng" algn="ctr">
                      <a:solidFill>
                        <a:srgbClr val="6D2077"/>
                      </a:solidFill>
                      <a:prstDash val="solid"/>
                      <a:round/>
                      <a:headEnd type="none" w="med" len="med"/>
                      <a:tailEnd type="none" w="med" len="med"/>
                    </a:lnB>
                    <a:noFill/>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a:t>
                      </a:r>
                      <a:endParaRPr lang="ko-KR" altLang="en-US"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19050" cap="flat" cmpd="sng" algn="ctr">
                      <a:solidFill>
                        <a:srgbClr val="6D2077"/>
                      </a:solidFill>
                      <a:prstDash val="solid"/>
                      <a:round/>
                      <a:headEnd type="none" w="med" len="med"/>
                      <a:tailEnd type="none" w="med" len="med"/>
                    </a:lnT>
                    <a:lnB w="19050" cap="flat" cmpd="sng" algn="ctr">
                      <a:solidFill>
                        <a:srgbClr val="6D2077"/>
                      </a:solidFill>
                      <a:prstDash val="solid"/>
                      <a:round/>
                      <a:headEnd type="none" w="med" len="med"/>
                      <a:tailEnd type="none" w="med" len="med"/>
                    </a:lnB>
                    <a:noFill/>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8</a:t>
                      </a:r>
                      <a:endParaRPr lang="ko-KR" altLang="en-US"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19050" cap="flat" cmpd="sng" algn="ctr">
                      <a:solidFill>
                        <a:srgbClr val="6D2077"/>
                      </a:solidFill>
                      <a:prstDash val="solid"/>
                      <a:round/>
                      <a:headEnd type="none" w="med" len="med"/>
                      <a:tailEnd type="none" w="med" len="med"/>
                    </a:lnT>
                    <a:lnB w="19050" cap="flat" cmpd="sng" algn="ctr">
                      <a:solidFill>
                        <a:srgbClr val="6D2077"/>
                      </a:solidFill>
                      <a:prstDash val="solid"/>
                      <a:round/>
                      <a:headEnd type="none" w="med" len="med"/>
                      <a:tailEnd type="none" w="med" len="med"/>
                    </a:lnB>
                    <a:noFill/>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6</a:t>
                      </a:r>
                      <a:endParaRPr lang="ko-KR" altLang="en-US"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19050" cap="flat" cmpd="sng" algn="ctr">
                      <a:solidFill>
                        <a:srgbClr val="6D2077"/>
                      </a:solidFill>
                      <a:prstDash val="solid"/>
                      <a:round/>
                      <a:headEnd type="none" w="med" len="med"/>
                      <a:tailEnd type="none" w="med" len="med"/>
                    </a:lnT>
                    <a:lnB w="19050" cap="flat" cmpd="sng" algn="ctr">
                      <a:solidFill>
                        <a:srgbClr val="6D2077"/>
                      </a:solidFill>
                      <a:prstDash val="solid"/>
                      <a:round/>
                      <a:headEnd type="none" w="med" len="med"/>
                      <a:tailEnd type="none" w="med" len="med"/>
                    </a:lnB>
                    <a:noFill/>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11</a:t>
                      </a:r>
                    </a:p>
                  </a:txBody>
                  <a:tcPr marL="36000" marR="36000" marT="0" marB="0" anchor="ctr">
                    <a:lnL>
                      <a:noFill/>
                    </a:lnL>
                    <a:lnR w="19050" cap="flat" cmpd="sng" algn="ctr">
                      <a:solidFill>
                        <a:srgbClr val="6D2077"/>
                      </a:solidFill>
                      <a:prstDash val="solid"/>
                      <a:round/>
                      <a:headEnd type="none" w="med" len="med"/>
                      <a:tailEnd type="none" w="med" len="med"/>
                    </a:lnR>
                    <a:lnT w="19050" cap="flat" cmpd="sng" algn="ctr">
                      <a:solidFill>
                        <a:srgbClr val="6D2077"/>
                      </a:solidFill>
                      <a:prstDash val="solid"/>
                      <a:round/>
                      <a:headEnd type="none" w="med" len="med"/>
                      <a:tailEnd type="none" w="med" len="med"/>
                    </a:lnT>
                    <a:lnB w="19050" cap="flat" cmpd="sng" algn="ctr">
                      <a:solidFill>
                        <a:srgbClr val="6D2077"/>
                      </a:solidFill>
                      <a:prstDash val="solid"/>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19050" cap="flat" cmpd="sng" algn="ctr">
                      <a:solidFill>
                        <a:srgbClr val="6D2077"/>
                      </a:solidFill>
                      <a:prstDash val="solid"/>
                      <a:round/>
                      <a:headEnd type="none" w="med" len="med"/>
                      <a:tailEnd type="none" w="med" len="med"/>
                    </a:lnL>
                    <a:lnR w="6350" cap="flat" cmpd="sng" algn="ctr">
                      <a:noFill/>
                      <a:prstDash val="solid"/>
                      <a:round/>
                      <a:headEnd type="none" w="med" len="med"/>
                      <a:tailEnd type="none" w="med" len="med"/>
                    </a:lnR>
                    <a:lnT>
                      <a:noFill/>
                    </a:lnT>
                    <a:lnB>
                      <a:noFill/>
                    </a:lnB>
                  </a:tcPr>
                </a:tc>
                <a:tc>
                  <a:txBody>
                    <a:bodyPr/>
                    <a:lstStyle/>
                    <a:p>
                      <a:pPr algn="l" fontAlgn="ctr"/>
                      <a:endParaRPr lang="ko-KR" altLang="en-US" sz="8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no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l" fontAlgn="ctr"/>
                      <a:endParaRPr lang="ko-KR" altLang="en-US" sz="8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l" fontAlgn="ctr"/>
                      <a:endParaRPr lang="ko-KR" altLang="en-US" sz="8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l" fontAlgn="ctr"/>
                      <a:endParaRPr lang="ko-KR" altLang="en-US" sz="8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r" fontAlgn="ctr"/>
                      <a:endParaRPr lang="en-US" altLang="ko-KR" sz="800" b="0" i="1"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w="6350" cap="flat" cmpd="sng" algn="ctr">
                      <a:no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35638706"/>
                  </a:ext>
                </a:extLst>
              </a:tr>
            </a:tbl>
          </a:graphicData>
        </a:graphic>
      </p:graphicFrame>
      <p:sp>
        <p:nvSpPr>
          <p:cNvPr id="7" name="TextBox 6">
            <a:extLst>
              <a:ext uri="{FF2B5EF4-FFF2-40B4-BE49-F238E27FC236}">
                <a16:creationId xmlns:a16="http://schemas.microsoft.com/office/drawing/2014/main" id="{4AEB3C9A-1134-4F16-B970-CF8B7C005636}"/>
              </a:ext>
            </a:extLst>
          </p:cNvPr>
          <p:cNvSpPr txBox="1"/>
          <p:nvPr/>
        </p:nvSpPr>
        <p:spPr>
          <a:xfrm>
            <a:off x="6382512" y="1515600"/>
            <a:ext cx="2922288" cy="4390250"/>
          </a:xfrm>
          <a:prstGeom prst="rect">
            <a:avLst/>
          </a:prstGeom>
          <a:noFill/>
          <a:ln>
            <a:noFill/>
          </a:ln>
        </p:spPr>
        <p:txBody>
          <a:bodyPr wrap="square" lIns="36000" tIns="108000" rIns="36000" bIns="36000" rtlCol="0">
            <a:noAutofit/>
          </a:bodyPr>
          <a:lstStyle/>
          <a:p>
            <a:pPr marL="171450"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4935538" algn="l"/>
              </a:tabLst>
              <a:defRPr/>
            </a:pP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고객별 매출 </a:t>
            </a:r>
            <a:r>
              <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(DGT)</a:t>
            </a:r>
          </a:p>
          <a:p>
            <a:pPr marL="271463" indent="-171450">
              <a:lnSpc>
                <a:spcPts val="1200"/>
              </a:lnSpc>
              <a:spcBef>
                <a:spcPts val="300"/>
              </a:spcBef>
              <a:buClr>
                <a:srgbClr val="00338D"/>
              </a:buClr>
              <a:buFont typeface="Wingdings" panose="05000000000000000000" pitchFamily="2" charset="2"/>
              <a:buChar char="ü"/>
              <a:tabLst>
                <a:tab pos="4935538" algn="l"/>
              </a:tabLst>
              <a:defRPr/>
            </a:pPr>
            <a:r>
              <a:rPr lang="en-US" altLang="ko-KR" sz="900" dirty="0">
                <a:solidFill>
                  <a:srgbClr val="000000"/>
                </a:solidFill>
                <a:latin typeface="Arial" panose="020B0604020202020204" pitchFamily="34" charset="0"/>
                <a:cs typeface="Arial" panose="020B0604020202020204" pitchFamily="34" charset="0"/>
              </a:rPr>
              <a:t>DGT </a:t>
            </a:r>
            <a:r>
              <a:rPr lang="ko-KR" altLang="en-US" sz="900" dirty="0">
                <a:solidFill>
                  <a:srgbClr val="000000"/>
                </a:solidFill>
                <a:latin typeface="Arial" panose="020B0604020202020204" pitchFamily="34" charset="0"/>
                <a:cs typeface="Arial" panose="020B0604020202020204" pitchFamily="34" charset="0"/>
              </a:rPr>
              <a:t>매출은 유튜브</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페이스북 등 디지털 매체를 선정하고 광고를 송출시키는 용역으로</a:t>
            </a:r>
            <a:r>
              <a:rPr lang="en-US" altLang="ko-KR" sz="900" dirty="0">
                <a:solidFill>
                  <a:srgbClr val="000000"/>
                </a:solidFill>
                <a:latin typeface="Arial" panose="020B0604020202020204" pitchFamily="34" charset="0"/>
                <a:cs typeface="Arial" panose="020B0604020202020204" pitchFamily="34" charset="0"/>
              </a:rPr>
              <a:t>,</a:t>
            </a:r>
            <a:r>
              <a:rPr lang="ko-KR" altLang="en-US" sz="900" dirty="0">
                <a:solidFill>
                  <a:srgbClr val="000000"/>
                </a:solidFill>
                <a:latin typeface="Arial" panose="020B0604020202020204" pitchFamily="34" charset="0"/>
                <a:cs typeface="Arial" panose="020B0604020202020204" pitchFamily="34" charset="0"/>
              </a:rPr>
              <a:t> </a:t>
            </a:r>
            <a:r>
              <a:rPr lang="en-US" altLang="ko-KR" sz="900" dirty="0">
                <a:solidFill>
                  <a:srgbClr val="000000"/>
                </a:solidFill>
                <a:latin typeface="Arial" panose="020B0604020202020204" pitchFamily="34" charset="0"/>
                <a:cs typeface="Arial" panose="020B0604020202020204" pitchFamily="34" charset="0"/>
              </a:rPr>
              <a:t>2019</a:t>
            </a:r>
            <a:r>
              <a:rPr lang="ko-KR" altLang="en-US" sz="900" dirty="0">
                <a:solidFill>
                  <a:srgbClr val="000000"/>
                </a:solidFill>
                <a:latin typeface="Arial" panose="020B0604020202020204" pitchFamily="34" charset="0"/>
                <a:cs typeface="Arial" panose="020B0604020202020204" pitchFamily="34" charset="0"/>
              </a:rPr>
              <a:t>년부터 본격적으로 매출이 발생하였음</a:t>
            </a:r>
            <a:endParaRPr lang="en-US" altLang="ko-KR" sz="900" dirty="0">
              <a:solidFill>
                <a:srgbClr val="000000"/>
              </a:solidFill>
              <a:latin typeface="Arial" panose="020B0604020202020204" pitchFamily="34" charset="0"/>
              <a:cs typeface="Arial" panose="020B0604020202020204" pitchFamily="34" charset="0"/>
            </a:endParaRPr>
          </a:p>
          <a:p>
            <a:pPr marL="27146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r>
              <a:rPr lang="en-US" altLang="ko-KR" sz="900" dirty="0">
                <a:solidFill>
                  <a:srgbClr val="000000"/>
                </a:solidFill>
                <a:latin typeface="Arial" panose="020B0604020202020204" pitchFamily="34" charset="0"/>
                <a:cs typeface="Arial" panose="020B0604020202020204" pitchFamily="34" charset="0"/>
              </a:rPr>
              <a:t>DGT </a:t>
            </a:r>
            <a:r>
              <a:rPr lang="ko-KR" altLang="en-US" sz="900" dirty="0">
                <a:solidFill>
                  <a:srgbClr val="000000"/>
                </a:solidFill>
                <a:latin typeface="Arial" panose="020B0604020202020204" pitchFamily="34" charset="0"/>
                <a:cs typeface="Arial" panose="020B0604020202020204" pitchFamily="34" charset="0"/>
              </a:rPr>
              <a:t>부문의 매출은 </a:t>
            </a:r>
            <a:r>
              <a:rPr lang="en-US" altLang="ko-KR" sz="900" dirty="0">
                <a:solidFill>
                  <a:srgbClr val="000000"/>
                </a:solidFill>
                <a:latin typeface="Arial" panose="020B0604020202020204" pitchFamily="34" charset="0"/>
                <a:cs typeface="Arial" panose="020B0604020202020204" pitchFamily="34" charset="0"/>
              </a:rPr>
              <a:t>2021</a:t>
            </a:r>
            <a:r>
              <a:rPr lang="ko-KR" altLang="en-US" sz="900" dirty="0">
                <a:solidFill>
                  <a:srgbClr val="000000"/>
                </a:solidFill>
                <a:latin typeface="Arial" panose="020B0604020202020204" pitchFamily="34" charset="0"/>
                <a:cs typeface="Arial" panose="020B0604020202020204" pitchFamily="34" charset="0"/>
              </a:rPr>
              <a:t>년 약 </a:t>
            </a:r>
            <a:r>
              <a:rPr lang="en-US" altLang="ko-KR" sz="900" dirty="0">
                <a:solidFill>
                  <a:srgbClr val="000000"/>
                </a:solidFill>
                <a:latin typeface="Arial" panose="020B0604020202020204" pitchFamily="34" charset="0"/>
                <a:cs typeface="Arial" panose="020B0604020202020204" pitchFamily="34" charset="0"/>
              </a:rPr>
              <a:t>9.7</a:t>
            </a:r>
            <a:r>
              <a:rPr lang="ko-KR" altLang="en-US" sz="900" dirty="0">
                <a:solidFill>
                  <a:srgbClr val="000000"/>
                </a:solidFill>
                <a:latin typeface="Arial" panose="020B0604020202020204" pitchFamily="34" charset="0"/>
                <a:cs typeface="Arial" panose="020B0604020202020204" pitchFamily="34" charset="0"/>
              </a:rPr>
              <a:t>억원으로 본격적으로 매출이 발생한 </a:t>
            </a:r>
            <a:r>
              <a:rPr lang="en-US" altLang="ko-KR" sz="900" dirty="0">
                <a:solidFill>
                  <a:srgbClr val="000000"/>
                </a:solidFill>
                <a:latin typeface="Arial" panose="020B0604020202020204" pitchFamily="34" charset="0"/>
                <a:cs typeface="Arial" panose="020B0604020202020204" pitchFamily="34" charset="0"/>
              </a:rPr>
              <a:t>2019</a:t>
            </a:r>
            <a:r>
              <a:rPr lang="ko-KR" altLang="en-US" sz="900" dirty="0">
                <a:solidFill>
                  <a:srgbClr val="000000"/>
                </a:solidFill>
                <a:latin typeface="Arial" panose="020B0604020202020204" pitchFamily="34" charset="0"/>
                <a:cs typeface="Arial" panose="020B0604020202020204" pitchFamily="34" charset="0"/>
              </a:rPr>
              <a:t>년 약 </a:t>
            </a:r>
            <a:r>
              <a:rPr lang="en-US" altLang="ko-KR" sz="900" dirty="0">
                <a:solidFill>
                  <a:srgbClr val="000000"/>
                </a:solidFill>
                <a:latin typeface="Arial" panose="020B0604020202020204" pitchFamily="34" charset="0"/>
                <a:cs typeface="Arial" panose="020B0604020202020204" pitchFamily="34" charset="0"/>
              </a:rPr>
              <a:t>3.2</a:t>
            </a:r>
            <a:r>
              <a:rPr lang="ko-KR" altLang="en-US" sz="900" dirty="0">
                <a:solidFill>
                  <a:srgbClr val="000000"/>
                </a:solidFill>
                <a:latin typeface="Arial" panose="020B0604020202020204" pitchFamily="34" charset="0"/>
                <a:cs typeface="Arial" panose="020B0604020202020204" pitchFamily="34" charset="0"/>
              </a:rPr>
              <a:t>억원 대비 </a:t>
            </a:r>
            <a:r>
              <a:rPr lang="en-US" altLang="ko-KR" sz="900" dirty="0">
                <a:solidFill>
                  <a:srgbClr val="000000"/>
                </a:solidFill>
                <a:latin typeface="Arial" panose="020B0604020202020204" pitchFamily="34" charset="0"/>
                <a:cs typeface="Arial" panose="020B0604020202020204" pitchFamily="34" charset="0"/>
              </a:rPr>
              <a:t>2</a:t>
            </a:r>
            <a:r>
              <a:rPr lang="ko-KR" altLang="en-US" sz="900" dirty="0" err="1">
                <a:solidFill>
                  <a:srgbClr val="000000"/>
                </a:solidFill>
                <a:latin typeface="Arial" panose="020B0604020202020204" pitchFamily="34" charset="0"/>
                <a:cs typeface="Arial" panose="020B0604020202020204" pitchFamily="34" charset="0"/>
              </a:rPr>
              <a:t>배이상</a:t>
            </a:r>
            <a:r>
              <a:rPr lang="ko-KR" altLang="en-US" sz="900" dirty="0">
                <a:solidFill>
                  <a:srgbClr val="000000"/>
                </a:solidFill>
                <a:latin typeface="Arial" panose="020B0604020202020204" pitchFamily="34" charset="0"/>
                <a:cs typeface="Arial" panose="020B0604020202020204" pitchFamily="34" charset="0"/>
              </a:rPr>
              <a:t> 증가하였으며</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전체 매출 대비</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비중 또한 확대되어 </a:t>
            </a:r>
            <a:r>
              <a:rPr lang="en-US" altLang="ko-KR" sz="900" dirty="0">
                <a:solidFill>
                  <a:srgbClr val="000000"/>
                </a:solidFill>
                <a:latin typeface="Arial" panose="020B0604020202020204" pitchFamily="34" charset="0"/>
                <a:cs typeface="Arial" panose="020B0604020202020204" pitchFamily="34" charset="0"/>
              </a:rPr>
              <a:t>2021</a:t>
            </a:r>
            <a:r>
              <a:rPr lang="ko-KR" altLang="en-US" sz="900" dirty="0">
                <a:solidFill>
                  <a:srgbClr val="000000"/>
                </a:solidFill>
                <a:latin typeface="Arial" panose="020B0604020202020204" pitchFamily="34" charset="0"/>
                <a:cs typeface="Arial" panose="020B0604020202020204" pitchFamily="34" charset="0"/>
              </a:rPr>
              <a:t>년 기준 </a:t>
            </a:r>
            <a:r>
              <a:rPr lang="en-US" altLang="ko-KR" sz="900" dirty="0">
                <a:solidFill>
                  <a:srgbClr val="000000"/>
                </a:solidFill>
                <a:latin typeface="Arial" panose="020B0604020202020204" pitchFamily="34" charset="0"/>
                <a:cs typeface="Arial" panose="020B0604020202020204" pitchFamily="34" charset="0"/>
              </a:rPr>
              <a:t>31.4%</a:t>
            </a:r>
            <a:r>
              <a:rPr lang="ko-KR" altLang="en-US" sz="900" dirty="0">
                <a:solidFill>
                  <a:srgbClr val="000000"/>
                </a:solidFill>
                <a:latin typeface="Arial" panose="020B0604020202020204" pitchFamily="34" charset="0"/>
                <a:cs typeface="Arial" panose="020B0604020202020204" pitchFamily="34" charset="0"/>
              </a:rPr>
              <a:t>의 매출 비중을 차지하고 있음</a:t>
            </a:r>
            <a:endParaRPr lang="en-US" altLang="ko-KR" sz="900" dirty="0">
              <a:solidFill>
                <a:srgbClr val="000000"/>
              </a:solidFill>
              <a:latin typeface="Arial" panose="020B0604020202020204" pitchFamily="34" charset="0"/>
              <a:cs typeface="Arial" panose="020B0604020202020204" pitchFamily="34" charset="0"/>
            </a:endParaRPr>
          </a:p>
          <a:p>
            <a:pPr marL="27146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endParaRPr lang="en-US" altLang="ko-KR" sz="900" dirty="0">
              <a:solidFill>
                <a:srgbClr val="000000"/>
              </a:solidFill>
              <a:latin typeface="Arial" panose="020B0604020202020204" pitchFamily="34" charset="0"/>
              <a:cs typeface="Arial" panose="020B0604020202020204" pitchFamily="34" charset="0"/>
            </a:endParaRPr>
          </a:p>
          <a:p>
            <a:pPr marL="27146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endParaRPr lang="en-US" altLang="ko-KR" sz="900" dirty="0">
              <a:solidFill>
                <a:srgbClr val="000000"/>
              </a:solidFill>
              <a:latin typeface="Arial" panose="020B0604020202020204" pitchFamily="34" charset="0"/>
              <a:cs typeface="Arial" panose="020B0604020202020204" pitchFamily="34" charset="0"/>
            </a:endParaRPr>
          </a:p>
          <a:p>
            <a:pPr marL="27146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endParaRPr lang="en-US" altLang="ko-KR" sz="900" dirty="0">
              <a:solidFill>
                <a:srgbClr val="000000"/>
              </a:solidFill>
              <a:latin typeface="Arial" panose="020B0604020202020204" pitchFamily="34" charset="0"/>
              <a:cs typeface="Arial" panose="020B0604020202020204" pitchFamily="34" charset="0"/>
            </a:endParaRPr>
          </a:p>
          <a:p>
            <a:pPr marL="27146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endParaRPr lang="en-US" altLang="ko-KR" sz="900" dirty="0">
              <a:solidFill>
                <a:srgbClr val="000000"/>
              </a:solidFill>
              <a:latin typeface="Arial" panose="020B0604020202020204" pitchFamily="34" charset="0"/>
              <a:cs typeface="Arial" panose="020B0604020202020204" pitchFamily="34" charset="0"/>
            </a:endParaRPr>
          </a:p>
          <a:p>
            <a:pPr marL="100013" marR="0" lvl="0" algn="l" defTabSz="914400" rtl="0" eaLnBrk="1" fontAlgn="auto" latinLnBrk="0" hangingPunct="1">
              <a:lnSpc>
                <a:spcPts val="1200"/>
              </a:lnSpc>
              <a:spcBef>
                <a:spcPts val="300"/>
              </a:spcBef>
              <a:spcAft>
                <a:spcPts val="0"/>
              </a:spcAft>
              <a:buClr>
                <a:srgbClr val="00338D"/>
              </a:buClr>
              <a:buSzTx/>
              <a:tabLst>
                <a:tab pos="4935538" algn="l"/>
              </a:tabLst>
              <a:defRPr/>
            </a:pPr>
            <a:r>
              <a:rPr lang="ko-KR" altLang="en-US" sz="900" dirty="0">
                <a:solidFill>
                  <a:srgbClr val="000000"/>
                </a:solidFill>
                <a:latin typeface="Arial" panose="020B0604020202020204" pitchFamily="34" charset="0"/>
                <a:cs typeface="Arial" panose="020B0604020202020204" pitchFamily="34" charset="0"/>
              </a:rPr>
              <a:t> </a:t>
            </a:r>
            <a:endParaRPr lang="en-US" altLang="ko-KR" sz="900" dirty="0">
              <a:solidFill>
                <a:srgbClr val="000000"/>
              </a:solidFill>
              <a:latin typeface="Arial" panose="020B0604020202020204" pitchFamily="34" charset="0"/>
              <a:cs typeface="Arial" panose="020B0604020202020204" pitchFamily="34" charset="0"/>
            </a:endParaRPr>
          </a:p>
          <a:p>
            <a:pPr marL="27146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endParaRPr lang="en-US" altLang="ko-KR" sz="900" dirty="0">
              <a:solidFill>
                <a:srgbClr val="000000"/>
              </a:solidFill>
              <a:latin typeface="Arial" panose="020B0604020202020204" pitchFamily="34" charset="0"/>
              <a:cs typeface="Arial" panose="020B0604020202020204" pitchFamily="34" charset="0"/>
            </a:endParaRPr>
          </a:p>
          <a:p>
            <a:pPr marL="100013" marR="0" lvl="0" algn="l" defTabSz="914400" rtl="0" eaLnBrk="1" fontAlgn="auto" latinLnBrk="0" hangingPunct="1">
              <a:lnSpc>
                <a:spcPts val="1200"/>
              </a:lnSpc>
              <a:spcBef>
                <a:spcPts val="300"/>
              </a:spcBef>
              <a:spcAft>
                <a:spcPts val="0"/>
              </a:spcAft>
              <a:buClr>
                <a:srgbClr val="00338D"/>
              </a:buClr>
              <a:buSzTx/>
              <a:tabLst>
                <a:tab pos="4935538" algn="l"/>
              </a:tabLst>
              <a:defRPr/>
            </a:pPr>
            <a:endParaRPr lang="en-US" altLang="ko-KR" sz="900" dirty="0">
              <a:solidFill>
                <a:srgbClr val="000000"/>
              </a:solidFill>
              <a:latin typeface="Arial" panose="020B0604020202020204" pitchFamily="34" charset="0"/>
              <a:cs typeface="Arial" panose="020B0604020202020204" pitchFamily="34" charset="0"/>
            </a:endParaRPr>
          </a:p>
          <a:p>
            <a:pPr marL="171450"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4935538" algn="l"/>
              </a:tabLst>
              <a:defRPr/>
            </a:pP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고객별 매출 </a:t>
            </a:r>
            <a:r>
              <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(FEE)</a:t>
            </a:r>
          </a:p>
          <a:p>
            <a:pPr marL="271463" indent="-171450">
              <a:lnSpc>
                <a:spcPts val="1200"/>
              </a:lnSpc>
              <a:spcBef>
                <a:spcPts val="300"/>
              </a:spcBef>
              <a:buClr>
                <a:srgbClr val="00338D"/>
              </a:buClr>
              <a:buFont typeface="Wingdings" panose="05000000000000000000" pitchFamily="2" charset="2"/>
              <a:buChar char="ü"/>
              <a:tabLst>
                <a:tab pos="4935538" algn="l"/>
              </a:tabLst>
              <a:defRPr/>
            </a:pPr>
            <a:r>
              <a:rPr lang="en-US" altLang="ko-KR" sz="900" dirty="0">
                <a:solidFill>
                  <a:srgbClr val="000000"/>
                </a:solidFill>
                <a:latin typeface="Arial" panose="020B0604020202020204" pitchFamily="34" charset="0"/>
                <a:cs typeface="Arial" panose="020B0604020202020204" pitchFamily="34" charset="0"/>
              </a:rPr>
              <a:t>FEE </a:t>
            </a:r>
            <a:r>
              <a:rPr lang="ko-KR" altLang="en-US" sz="900" dirty="0">
                <a:solidFill>
                  <a:srgbClr val="000000"/>
                </a:solidFill>
                <a:latin typeface="Arial" panose="020B0604020202020204" pitchFamily="34" charset="0"/>
                <a:cs typeface="Arial" panose="020B0604020202020204" pitchFamily="34" charset="0"/>
              </a:rPr>
              <a:t>매출은 광고주로부터 수임하는 광고제작</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매체대행 외의 산발적 </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비정기적 용역으로 매년 약 </a:t>
            </a:r>
            <a:r>
              <a:rPr lang="en-US" altLang="ko-KR" sz="900" dirty="0">
                <a:solidFill>
                  <a:srgbClr val="000000"/>
                </a:solidFill>
                <a:latin typeface="Arial" panose="020B0604020202020204" pitchFamily="34" charset="0"/>
                <a:cs typeface="Arial" panose="020B0604020202020204" pitchFamily="34" charset="0"/>
              </a:rPr>
              <a:t>1.5</a:t>
            </a:r>
            <a:r>
              <a:rPr lang="ko-KR" altLang="en-US" sz="900" dirty="0">
                <a:solidFill>
                  <a:srgbClr val="000000"/>
                </a:solidFill>
                <a:latin typeface="Arial" panose="020B0604020202020204" pitchFamily="34" charset="0"/>
                <a:cs typeface="Arial" panose="020B0604020202020204" pitchFamily="34" charset="0"/>
              </a:rPr>
              <a:t>억원</a:t>
            </a:r>
            <a:r>
              <a:rPr lang="en-US" altLang="ko-KR" sz="900" dirty="0">
                <a:solidFill>
                  <a:srgbClr val="000000"/>
                </a:solidFill>
                <a:latin typeface="Arial" panose="020B0604020202020204" pitchFamily="34" charset="0"/>
                <a:cs typeface="Arial" panose="020B0604020202020204" pitchFamily="34" charset="0"/>
              </a:rPr>
              <a:t>~5.6</a:t>
            </a:r>
            <a:r>
              <a:rPr lang="ko-KR" altLang="en-US" sz="900" dirty="0">
                <a:solidFill>
                  <a:srgbClr val="000000"/>
                </a:solidFill>
                <a:latin typeface="Arial" panose="020B0604020202020204" pitchFamily="34" charset="0"/>
                <a:cs typeface="Arial" panose="020B0604020202020204" pitchFamily="34" charset="0"/>
              </a:rPr>
              <a:t>억원 수준에서 발생하고 있음 </a:t>
            </a:r>
            <a:endParaRPr lang="en-US" altLang="ko-KR" sz="900" dirty="0">
              <a:solidFill>
                <a:srgbClr val="000000"/>
              </a:solidFill>
              <a:latin typeface="Arial" panose="020B0604020202020204" pitchFamily="34" charset="0"/>
              <a:cs typeface="Arial" panose="020B0604020202020204" pitchFamily="34" charset="0"/>
            </a:endParaRPr>
          </a:p>
          <a:p>
            <a:pPr marL="27146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endParaRPr lang="en-US" altLang="ko-KR" sz="900" dirty="0">
              <a:solidFill>
                <a:srgbClr val="000000"/>
              </a:solidFill>
              <a:latin typeface="Arial" panose="020B0604020202020204" pitchFamily="34" charset="0"/>
              <a:cs typeface="Arial" panose="020B0604020202020204" pitchFamily="34" charset="0"/>
            </a:endParaRPr>
          </a:p>
          <a:p>
            <a:pPr marL="100013" marR="0" lvl="0" algn="l" defTabSz="914400" rtl="0" eaLnBrk="1" fontAlgn="auto" latinLnBrk="0" hangingPunct="1">
              <a:lnSpc>
                <a:spcPts val="1200"/>
              </a:lnSpc>
              <a:spcBef>
                <a:spcPts val="300"/>
              </a:spcBef>
              <a:spcAft>
                <a:spcPts val="0"/>
              </a:spcAft>
              <a:buClr>
                <a:srgbClr val="00338D"/>
              </a:buClr>
              <a:buSzTx/>
              <a:tabLst>
                <a:tab pos="4935538" algn="l"/>
              </a:tabLst>
              <a:defRPr/>
            </a:pPr>
            <a:r>
              <a:rPr lang="ko-KR" altLang="en-US" sz="900" dirty="0">
                <a:solidFill>
                  <a:srgbClr val="000000"/>
                </a:solidFill>
                <a:latin typeface="Arial" panose="020B0604020202020204" pitchFamily="34" charset="0"/>
                <a:cs typeface="Arial" panose="020B0604020202020204" pitchFamily="34" charset="0"/>
              </a:rPr>
              <a:t>   </a:t>
            </a: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 name="TextBox 8">
            <a:extLst>
              <a:ext uri="{FF2B5EF4-FFF2-40B4-BE49-F238E27FC236}">
                <a16:creationId xmlns:a16="http://schemas.microsoft.com/office/drawing/2014/main" id="{E3E4EEA6-2329-4DAC-A613-BD890D1DAFDF}"/>
              </a:ext>
            </a:extLst>
          </p:cNvPr>
          <p:cNvSpPr txBox="1"/>
          <p:nvPr/>
        </p:nvSpPr>
        <p:spPr>
          <a:xfrm>
            <a:off x="601200" y="5431542"/>
            <a:ext cx="5514975" cy="107722"/>
          </a:xfrm>
          <a:prstGeom prst="rect">
            <a:avLst/>
          </a:prstGeom>
          <a:noFill/>
        </p:spPr>
        <p:txBody>
          <a:bodyPr wrap="square" lIns="0" tIns="0" rIns="0" bIns="0">
            <a:spAutoFit/>
          </a:bodyPr>
          <a:lstStyle/>
          <a:p>
            <a:r>
              <a:rPr lang="en-US" altLang="ko-KR" sz="700" dirty="0">
                <a:solidFill>
                  <a:srgbClr val="000000"/>
                </a:solidFill>
                <a:latin typeface="Arial" panose="020B0604020202020204" pitchFamily="34" charset="0"/>
                <a:ea typeface="맑은 고딕"/>
                <a:cs typeface="Arial" panose="020B0604020202020204" pitchFamily="34" charset="0"/>
              </a:rPr>
              <a:t>Note 1: Pass-through </a:t>
            </a:r>
            <a:r>
              <a:rPr lang="ko-KR" altLang="en-US" sz="700" dirty="0">
                <a:latin typeface="Arial" panose="020B0604020202020204" pitchFamily="34" charset="0"/>
                <a:cs typeface="Arial" panose="020B0604020202020204" pitchFamily="34" charset="0"/>
              </a:rPr>
              <a:t>성격인 </a:t>
            </a:r>
            <a:r>
              <a:rPr lang="en-US" altLang="ko-KR" sz="700" dirty="0">
                <a:latin typeface="Arial" panose="020B0604020202020204" pitchFamily="34" charset="0"/>
                <a:cs typeface="Arial" panose="020B0604020202020204" pitchFamily="34" charset="0"/>
              </a:rPr>
              <a:t>“</a:t>
            </a:r>
            <a:r>
              <a:rPr lang="ko-KR" altLang="en-US" sz="700" dirty="0" err="1">
                <a:latin typeface="Arial" panose="020B0604020202020204" pitchFamily="34" charset="0"/>
                <a:cs typeface="Arial" panose="020B0604020202020204" pitchFamily="34" charset="0"/>
              </a:rPr>
              <a:t>매체비</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해당액을 제거한 대행수수료 매출액임 </a:t>
            </a:r>
            <a:r>
              <a:rPr lang="en-US" altLang="ko-KR" sz="700" dirty="0">
                <a:latin typeface="Arial" panose="020B0604020202020204" pitchFamily="34" charset="0"/>
                <a:cs typeface="Arial" panose="020B0604020202020204" pitchFamily="34" charset="0"/>
              </a:rPr>
              <a:t>(</a:t>
            </a:r>
            <a:r>
              <a:rPr lang="ko-KR" altLang="en-US" sz="700" dirty="0" err="1">
                <a:latin typeface="Arial" panose="020B0604020202020204" pitchFamily="34" charset="0"/>
                <a:cs typeface="Arial" panose="020B0604020202020204" pitchFamily="34" charset="0"/>
              </a:rPr>
              <a:t>순액기준</a:t>
            </a:r>
            <a:r>
              <a:rPr lang="ko-KR" altLang="en-US" sz="700" dirty="0">
                <a:latin typeface="Arial" panose="020B0604020202020204" pitchFamily="34" charset="0"/>
                <a:cs typeface="Arial" panose="020B0604020202020204" pitchFamily="34" charset="0"/>
              </a:rPr>
              <a:t> 매출액</a:t>
            </a:r>
            <a:r>
              <a:rPr lang="en-US" altLang="ko-KR" sz="700" dirty="0">
                <a:latin typeface="Arial" panose="020B0604020202020204" pitchFamily="34" charset="0"/>
                <a:cs typeface="Arial" panose="020B0604020202020204" pitchFamily="34" charset="0"/>
              </a:rPr>
              <a:t>)</a:t>
            </a:r>
          </a:p>
        </p:txBody>
      </p:sp>
      <p:graphicFrame>
        <p:nvGraphicFramePr>
          <p:cNvPr id="10" name="차트 9">
            <a:extLst>
              <a:ext uri="{FF2B5EF4-FFF2-40B4-BE49-F238E27FC236}">
                <a16:creationId xmlns:a16="http://schemas.microsoft.com/office/drawing/2014/main" id="{9EE5129C-B22E-4BA0-896C-8767850BE841}"/>
              </a:ext>
            </a:extLst>
          </p:cNvPr>
          <p:cNvGraphicFramePr>
            <a:graphicFrameLocks/>
          </p:cNvGraphicFramePr>
          <p:nvPr>
            <p:extLst>
              <p:ext uri="{D42A27DB-BD31-4B8C-83A1-F6EECF244321}">
                <p14:modId xmlns:p14="http://schemas.microsoft.com/office/powerpoint/2010/main" val="3124599007"/>
              </p:ext>
            </p:extLst>
          </p:nvPr>
        </p:nvGraphicFramePr>
        <p:xfrm>
          <a:off x="6516000" y="2941200"/>
          <a:ext cx="3160800" cy="1490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표 10">
            <a:extLst>
              <a:ext uri="{FF2B5EF4-FFF2-40B4-BE49-F238E27FC236}">
                <a16:creationId xmlns:a16="http://schemas.microsoft.com/office/drawing/2014/main" id="{8EE3A40A-A0F2-409B-B479-F5F26D90C58C}"/>
              </a:ext>
            </a:extLst>
          </p:cNvPr>
          <p:cNvGraphicFramePr>
            <a:graphicFrameLocks noGrp="1"/>
          </p:cNvGraphicFramePr>
          <p:nvPr>
            <p:extLst>
              <p:ext uri="{D42A27DB-BD31-4B8C-83A1-F6EECF244321}">
                <p14:modId xmlns:p14="http://schemas.microsoft.com/office/powerpoint/2010/main" val="4003105113"/>
              </p:ext>
            </p:extLst>
          </p:nvPr>
        </p:nvGraphicFramePr>
        <p:xfrm>
          <a:off x="601200" y="5565030"/>
          <a:ext cx="5757651" cy="720000"/>
        </p:xfrm>
        <a:graphic>
          <a:graphicData uri="http://schemas.openxmlformats.org/drawingml/2006/table">
            <a:tbl>
              <a:tblPr/>
              <a:tblGrid>
                <a:gridCol w="125917">
                  <a:extLst>
                    <a:ext uri="{9D8B030D-6E8A-4147-A177-3AD203B41FA5}">
                      <a16:colId xmlns:a16="http://schemas.microsoft.com/office/drawing/2014/main" val="169778876"/>
                    </a:ext>
                  </a:extLst>
                </a:gridCol>
                <a:gridCol w="1085281">
                  <a:extLst>
                    <a:ext uri="{9D8B030D-6E8A-4147-A177-3AD203B41FA5}">
                      <a16:colId xmlns:a16="http://schemas.microsoft.com/office/drawing/2014/main" val="4207642057"/>
                    </a:ext>
                  </a:extLst>
                </a:gridCol>
                <a:gridCol w="431714">
                  <a:extLst>
                    <a:ext uri="{9D8B030D-6E8A-4147-A177-3AD203B41FA5}">
                      <a16:colId xmlns:a16="http://schemas.microsoft.com/office/drawing/2014/main" val="1876031192"/>
                    </a:ext>
                  </a:extLst>
                </a:gridCol>
                <a:gridCol w="431714">
                  <a:extLst>
                    <a:ext uri="{9D8B030D-6E8A-4147-A177-3AD203B41FA5}">
                      <a16:colId xmlns:a16="http://schemas.microsoft.com/office/drawing/2014/main" val="2755297178"/>
                    </a:ext>
                  </a:extLst>
                </a:gridCol>
                <a:gridCol w="431714">
                  <a:extLst>
                    <a:ext uri="{9D8B030D-6E8A-4147-A177-3AD203B41FA5}">
                      <a16:colId xmlns:a16="http://schemas.microsoft.com/office/drawing/2014/main" val="3135724263"/>
                    </a:ext>
                  </a:extLst>
                </a:gridCol>
                <a:gridCol w="431714">
                  <a:extLst>
                    <a:ext uri="{9D8B030D-6E8A-4147-A177-3AD203B41FA5}">
                      <a16:colId xmlns:a16="http://schemas.microsoft.com/office/drawing/2014/main" val="2661563446"/>
                    </a:ext>
                  </a:extLst>
                </a:gridCol>
                <a:gridCol w="431714">
                  <a:extLst>
                    <a:ext uri="{9D8B030D-6E8A-4147-A177-3AD203B41FA5}">
                      <a16:colId xmlns:a16="http://schemas.microsoft.com/office/drawing/2014/main" val="2289907287"/>
                    </a:ext>
                  </a:extLst>
                </a:gridCol>
                <a:gridCol w="97400">
                  <a:extLst>
                    <a:ext uri="{9D8B030D-6E8A-4147-A177-3AD203B41FA5}">
                      <a16:colId xmlns:a16="http://schemas.microsoft.com/office/drawing/2014/main" val="1614450142"/>
                    </a:ext>
                  </a:extLst>
                </a:gridCol>
                <a:gridCol w="439709">
                  <a:extLst>
                    <a:ext uri="{9D8B030D-6E8A-4147-A177-3AD203B41FA5}">
                      <a16:colId xmlns:a16="http://schemas.microsoft.com/office/drawing/2014/main" val="4231421376"/>
                    </a:ext>
                  </a:extLst>
                </a:gridCol>
                <a:gridCol w="439709">
                  <a:extLst>
                    <a:ext uri="{9D8B030D-6E8A-4147-A177-3AD203B41FA5}">
                      <a16:colId xmlns:a16="http://schemas.microsoft.com/office/drawing/2014/main" val="1110565789"/>
                    </a:ext>
                  </a:extLst>
                </a:gridCol>
                <a:gridCol w="439709">
                  <a:extLst>
                    <a:ext uri="{9D8B030D-6E8A-4147-A177-3AD203B41FA5}">
                      <a16:colId xmlns:a16="http://schemas.microsoft.com/office/drawing/2014/main" val="2595495299"/>
                    </a:ext>
                  </a:extLst>
                </a:gridCol>
                <a:gridCol w="497670">
                  <a:extLst>
                    <a:ext uri="{9D8B030D-6E8A-4147-A177-3AD203B41FA5}">
                      <a16:colId xmlns:a16="http://schemas.microsoft.com/office/drawing/2014/main" val="1196484790"/>
                    </a:ext>
                  </a:extLst>
                </a:gridCol>
                <a:gridCol w="473686">
                  <a:extLst>
                    <a:ext uri="{9D8B030D-6E8A-4147-A177-3AD203B41FA5}">
                      <a16:colId xmlns:a16="http://schemas.microsoft.com/office/drawing/2014/main" val="107719760"/>
                    </a:ext>
                  </a:extLst>
                </a:gridCol>
              </a:tblGrid>
              <a:tr h="144000">
                <a:tc gridSpan="7">
                  <a:txBody>
                    <a:bodyPr/>
                    <a:lstStyle/>
                    <a:p>
                      <a:pPr algn="l" rtl="0" fontAlgn="ctr"/>
                      <a:r>
                        <a:rPr lang="en-US" sz="800" b="1" i="0" u="none" strike="noStrike" dirty="0">
                          <a:solidFill>
                            <a:srgbClr val="FFFFFF"/>
                          </a:solidFill>
                          <a:effectLst/>
                          <a:latin typeface="맑은 고딕" panose="020B0503020000020004" pitchFamily="50" charset="-127"/>
                          <a:ea typeface="맑은 고딕" panose="020B0503020000020004" pitchFamily="50" charset="-127"/>
                        </a:rPr>
                        <a:t>Revenue By </a:t>
                      </a:r>
                      <a:r>
                        <a:rPr lang="en-US" sz="800" b="1" i="0" u="none" strike="noStrike" dirty="0" err="1">
                          <a:solidFill>
                            <a:srgbClr val="FFFFFF"/>
                          </a:solidFill>
                          <a:effectLst/>
                          <a:latin typeface="맑은 고딕" panose="020B0503020000020004" pitchFamily="50" charset="-127"/>
                          <a:ea typeface="맑은 고딕" panose="020B0503020000020004" pitchFamily="50" charset="-127"/>
                        </a:rPr>
                        <a:t>Customer_Fee</a:t>
                      </a:r>
                      <a:endParaRPr lang="ko-KR" altLang="en-US" sz="8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algn="l"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noFill/>
                      <a:prstDash val="solid"/>
                      <a:round/>
                      <a:headEnd type="none" w="med" len="med"/>
                      <a:tailEnd type="none" w="med" len="med"/>
                    </a:lnR>
                    <a:lnT>
                      <a:noFill/>
                    </a:lnT>
                    <a:lnB>
                      <a:noFill/>
                    </a:lnB>
                  </a:tcPr>
                </a:tc>
                <a:tc gridSpan="5">
                  <a:txBody>
                    <a:bodyPr/>
                    <a:lstStyle/>
                    <a:p>
                      <a:pPr algn="l" rtl="0" fontAlgn="ctr"/>
                      <a:endParaRPr lang="ko-KR" altLang="en-US" sz="8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hMerge="1">
                  <a:txBody>
                    <a:bodyPr/>
                    <a:lstStyle/>
                    <a:p>
                      <a:pPr algn="ctr" rtl="0" fontAlgn="ctr"/>
                      <a:r>
                        <a:rPr lang="ko-KR" altLang="en-US" sz="800" b="1" i="0" u="none" strike="noStrike">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565273915"/>
                  </a:ext>
                </a:extLst>
              </a:tr>
              <a:tr h="144000">
                <a:tc>
                  <a:txBody>
                    <a:bodyPr/>
                    <a:lstStyle/>
                    <a:p>
                      <a:pPr algn="l" rtl="0"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rtl="0" fontAlgn="ctr"/>
                      <a:r>
                        <a:rPr lang="ko-KR" altLang="en-US" sz="800" b="1" i="0" u="none" strike="noStrike">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rPr>
                        <a:t>FY17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FY18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FY20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FY21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noFill/>
                      <a:prstDash val="solid"/>
                      <a:round/>
                      <a:headEnd type="none" w="med" len="med"/>
                      <a:tailEnd type="none" w="med" len="med"/>
                    </a:lnR>
                    <a:lnT>
                      <a:noFill/>
                    </a:lnT>
                    <a:lnB>
                      <a:noFill/>
                    </a:lnB>
                  </a:tcPr>
                </a:tc>
                <a:tc>
                  <a:txBody>
                    <a:bodyPr/>
                    <a:lstStyle/>
                    <a:p>
                      <a:pPr algn="ctr" rtl="0" fontAlgn="ctr"/>
                      <a:endParaRPr lang="en-US" sz="8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noFill/>
                      <a:prstDash val="solid"/>
                      <a:round/>
                      <a:headEnd type="none" w="med" len="med"/>
                      <a:tailEnd type="none" w="med" len="med"/>
                    </a:lnL>
                    <a:lnR>
                      <a:noFill/>
                    </a:lnR>
                    <a:lnT w="6350" cap="flat" cmpd="sng" algn="ctr">
                      <a:noFill/>
                      <a:prstDash val="solid"/>
                      <a:round/>
                      <a:headEnd type="none" w="med" len="med"/>
                      <a:tailEnd type="none" w="med" len="med"/>
                    </a:lnT>
                    <a:lnB>
                      <a:noFill/>
                    </a:lnB>
                    <a:noFill/>
                  </a:tcPr>
                </a:tc>
                <a:tc>
                  <a:txBody>
                    <a:bodyPr/>
                    <a:lstStyle/>
                    <a:p>
                      <a:pPr algn="ctr" rtl="0" fontAlgn="ctr"/>
                      <a:endParaRPr lang="en-US" sz="8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noFill/>
                      <a:prstDash val="solid"/>
                      <a:round/>
                      <a:headEnd type="none" w="med" len="med"/>
                      <a:tailEnd type="none" w="med" len="med"/>
                    </a:lnT>
                    <a:lnB>
                      <a:noFill/>
                    </a:lnB>
                    <a:noFill/>
                  </a:tcPr>
                </a:tc>
                <a:tc>
                  <a:txBody>
                    <a:bodyPr/>
                    <a:lstStyle/>
                    <a:p>
                      <a:pPr algn="ctr" rtl="0" fontAlgn="ctr"/>
                      <a:endParaRPr 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noFill/>
                      <a:prstDash val="solid"/>
                      <a:round/>
                      <a:headEnd type="none" w="med" len="med"/>
                      <a:tailEnd type="none" w="med" len="med"/>
                    </a:lnT>
                    <a:lnB>
                      <a:noFill/>
                    </a:lnB>
                    <a:noFill/>
                  </a:tcPr>
                </a:tc>
                <a:tc>
                  <a:txBody>
                    <a:bodyPr/>
                    <a:lstStyle/>
                    <a:p>
                      <a:pPr algn="ctr" rtl="0" fontAlgn="ctr"/>
                      <a:endParaRPr 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noFill/>
                      <a:prstDash val="solid"/>
                      <a:round/>
                      <a:headEnd type="none" w="med" len="med"/>
                      <a:tailEnd type="none" w="med" len="med"/>
                    </a:lnT>
                    <a:lnB>
                      <a:noFill/>
                    </a:lnB>
                    <a:noFill/>
                  </a:tcPr>
                </a:tc>
                <a:tc>
                  <a:txBody>
                    <a:bodyPr/>
                    <a:lstStyle/>
                    <a:p>
                      <a:pPr algn="ctr" rtl="0" fontAlgn="ctr"/>
                      <a:endParaRPr 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a:noFill/>
                    </a:lnB>
                    <a:noFill/>
                  </a:tcPr>
                </a:tc>
                <a:extLst>
                  <a:ext uri="{0D108BD9-81ED-4DB2-BD59-A6C34878D82A}">
                    <a16:rowId xmlns:a16="http://schemas.microsoft.com/office/drawing/2014/main" val="614261878"/>
                  </a:ext>
                </a:extLst>
              </a:tr>
              <a:tr h="144000">
                <a:tc gridSpan="2">
                  <a:txBody>
                    <a:bodyPr/>
                    <a:lstStyle/>
                    <a:p>
                      <a:pPr algn="l" rtl="0" fontAlgn="ctr"/>
                      <a:r>
                        <a:rPr lang="en-US" sz="800" b="0" i="0" u="none" strike="noStrike" dirty="0">
                          <a:solidFill>
                            <a:srgbClr val="000000"/>
                          </a:solidFill>
                          <a:effectLst/>
                          <a:latin typeface="맑은 고딕" panose="020B0503020000020004" pitchFamily="50" charset="-127"/>
                          <a:ea typeface="맑은 고딕" panose="020B0503020000020004" pitchFamily="50" charset="-127"/>
                        </a:rPr>
                        <a:t>KRW m</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noFill/>
                      <a:prstDash val="solid"/>
                      <a:round/>
                      <a:headEnd type="none" w="med" len="med"/>
                      <a:tailEnd type="none" w="med" len="med"/>
                    </a:lnR>
                    <a:lnT>
                      <a:noFill/>
                    </a:lnT>
                    <a:lnB>
                      <a:noFill/>
                    </a:lnB>
                  </a:tcPr>
                </a:tc>
                <a:tc>
                  <a:txBody>
                    <a:bodyPr/>
                    <a:lstStyle/>
                    <a:p>
                      <a:pPr algn="ctr" rtl="0" fontAlgn="ctr"/>
                      <a:endParaRPr lang="en-US" sz="8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noFill/>
                      <a:prstDash val="solid"/>
                      <a:round/>
                      <a:headEnd type="none" w="med" len="med"/>
                      <a:tailEnd type="none" w="med" len="med"/>
                    </a:lnL>
                    <a:lnR>
                      <a:noFill/>
                    </a:lnR>
                    <a:lnT>
                      <a:noFill/>
                    </a:lnT>
                    <a:lnB w="6350" cap="flat" cmpd="sng" algn="ctr">
                      <a:noFill/>
                      <a:prstDash val="solid"/>
                      <a:round/>
                      <a:headEnd type="none" w="med" len="med"/>
                      <a:tailEnd type="none" w="med" len="med"/>
                    </a:lnB>
                    <a:noFill/>
                  </a:tcPr>
                </a:tc>
                <a:tc>
                  <a:txBody>
                    <a:bodyPr/>
                    <a:lstStyle/>
                    <a:p>
                      <a:pPr algn="ctr" rtl="0" fontAlgn="ctr"/>
                      <a:endParaRPr lang="en-US" sz="8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noFill/>
                      <a:prstDash val="solid"/>
                      <a:round/>
                      <a:headEnd type="none" w="med" len="med"/>
                      <a:tailEnd type="none" w="med" len="med"/>
                    </a:lnB>
                    <a:noFill/>
                  </a:tcPr>
                </a:tc>
                <a:tc>
                  <a:txBody>
                    <a:bodyPr/>
                    <a:lstStyle/>
                    <a:p>
                      <a:pPr algn="ctr" rtl="0" fontAlgn="ctr"/>
                      <a:endParaRPr lang="en-US" sz="8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noFill/>
                      <a:prstDash val="solid"/>
                      <a:round/>
                      <a:headEnd type="none" w="med" len="med"/>
                      <a:tailEnd type="none" w="med" len="med"/>
                    </a:lnB>
                    <a:noFill/>
                  </a:tcPr>
                </a:tc>
                <a:tc>
                  <a:txBody>
                    <a:bodyPr/>
                    <a:lstStyle/>
                    <a:p>
                      <a:pPr algn="ctr" rtl="0" fontAlgn="ctr"/>
                      <a:endParaRPr lang="en-US" sz="8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noFill/>
                      <a:prstDash val="solid"/>
                      <a:round/>
                      <a:headEnd type="none" w="med" len="med"/>
                      <a:tailEnd type="none" w="med" len="med"/>
                    </a:lnB>
                    <a:noFill/>
                  </a:tcPr>
                </a:tc>
                <a:tc>
                  <a:txBody>
                    <a:bodyPr/>
                    <a:lstStyle/>
                    <a:p>
                      <a:pPr algn="ctr" rtl="0" fontAlgn="ctr"/>
                      <a:endParaRPr lang="en-US" sz="8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w="6350" cap="flat" cmpd="sng" algn="ctr">
                      <a:noFill/>
                      <a:prstDash val="solid"/>
                      <a:round/>
                      <a:headEnd type="none" w="med" len="med"/>
                      <a:tailEnd type="none" w="med" len="med"/>
                    </a:lnR>
                    <a:lnT>
                      <a:noFill/>
                    </a:lnT>
                    <a:lnB w="6350" cap="flat" cmpd="sng" algn="ctr">
                      <a:noFill/>
                      <a:prstDash val="solid"/>
                      <a:round/>
                      <a:headEnd type="none" w="med" len="med"/>
                      <a:tailEnd type="none" w="med" len="med"/>
                    </a:lnB>
                    <a:noFill/>
                  </a:tcPr>
                </a:tc>
                <a:extLst>
                  <a:ext uri="{0D108BD9-81ED-4DB2-BD59-A6C34878D82A}">
                    <a16:rowId xmlns:a16="http://schemas.microsoft.com/office/drawing/2014/main" val="1565169723"/>
                  </a:ext>
                </a:extLst>
              </a:tr>
              <a:tr h="144000">
                <a:tc gridSpan="2">
                  <a:txBody>
                    <a:bodyPr/>
                    <a:lstStyle/>
                    <a:p>
                      <a:pPr algn="l" rtl="0" fontAlgn="ctr"/>
                      <a:r>
                        <a:rPr lang="en-US" sz="800" b="1" i="0" u="none" strike="noStrike" dirty="0">
                          <a:solidFill>
                            <a:srgbClr val="000000"/>
                          </a:solidFill>
                          <a:effectLst/>
                          <a:latin typeface="맑은 고딕" panose="020B0503020000020004" pitchFamily="50" charset="-127"/>
                          <a:ea typeface="맑은 고딕" panose="020B0503020000020004" pitchFamily="50" charset="-127"/>
                        </a:rPr>
                        <a:t>Fee Total</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412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511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560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541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149</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w="6350" cap="flat" cmpd="sng" algn="ctr">
                      <a:noFill/>
                      <a:prstDash val="solid"/>
                      <a:round/>
                      <a:headEnd type="none" w="med" len="med"/>
                      <a:tailEnd type="none" w="med" len="med"/>
                    </a:lnR>
                    <a:lnT>
                      <a:noFill/>
                    </a:lnT>
                    <a:lnB>
                      <a:noFill/>
                    </a:lnB>
                  </a:tcPr>
                </a:tc>
                <a:tc>
                  <a:txBody>
                    <a:bodyPr/>
                    <a:lstStyle/>
                    <a:p>
                      <a:pPr algn="r" rtl="0" fontAlgn="ctr"/>
                      <a:endParaRPr lang="en-US" altLang="ko-KR" sz="800" b="1" i="1"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no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r" rtl="0" fontAlgn="ctr"/>
                      <a:endParaRPr lang="en-US" altLang="ko-KR" sz="800" b="1" i="1"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r" rtl="0" fontAlgn="ctr"/>
                      <a:endParaRPr lang="en-US" altLang="ko-KR" sz="800" b="1" i="1"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r" rtl="0" fontAlgn="ctr"/>
                      <a:endParaRPr lang="en-US" altLang="ko-KR" sz="800" b="1" i="1"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r" rtl="0" fontAlgn="ctr"/>
                      <a:endParaRPr lang="en-US" altLang="ko-KR" sz="800" b="1" i="1"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1458036044"/>
                  </a:ext>
                </a:extLst>
              </a:tr>
              <a:tr h="144000">
                <a:tc gridSpan="2">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고객 수</a:t>
                      </a:r>
                    </a:p>
                  </a:txBody>
                  <a:tcPr marL="36000" marR="36000" marT="0" marB="0" anchor="ctr">
                    <a:lnL w="19050" cap="flat" cmpd="sng" algn="ctr">
                      <a:solidFill>
                        <a:srgbClr val="6D2077"/>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19050" cap="flat" cmpd="sng" algn="ctr">
                      <a:solidFill>
                        <a:srgbClr val="6D2077"/>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3</a:t>
                      </a:r>
                      <a:endParaRPr lang="ko-KR" altLang="en-US"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19050" cap="flat" cmpd="sng" algn="ctr">
                      <a:solidFill>
                        <a:srgbClr val="6D2077"/>
                      </a:solidFill>
                      <a:prstDash val="solid"/>
                      <a:round/>
                      <a:headEnd type="none" w="med" len="med"/>
                      <a:tailEnd type="none" w="med" len="med"/>
                    </a:lnB>
                    <a:noFill/>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4</a:t>
                      </a:r>
                      <a:endParaRPr lang="ko-KR" altLang="en-US"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19050" cap="flat" cmpd="sng" algn="ctr">
                      <a:solidFill>
                        <a:srgbClr val="6D2077"/>
                      </a:solidFill>
                      <a:prstDash val="solid"/>
                      <a:round/>
                      <a:headEnd type="none" w="med" len="med"/>
                      <a:tailEnd type="none" w="med" len="med"/>
                    </a:lnB>
                    <a:noFill/>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5</a:t>
                      </a:r>
                      <a:endParaRPr lang="ko-KR" altLang="en-US"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19050" cap="flat" cmpd="sng" algn="ctr">
                      <a:solidFill>
                        <a:srgbClr val="6D2077"/>
                      </a:solidFill>
                      <a:prstDash val="solid"/>
                      <a:round/>
                      <a:headEnd type="none" w="med" len="med"/>
                      <a:tailEnd type="none" w="med" len="med"/>
                    </a:lnB>
                    <a:noFill/>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2</a:t>
                      </a:r>
                      <a:endParaRPr lang="ko-KR" altLang="en-US" sz="8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19050" cap="flat" cmpd="sng" algn="ctr">
                      <a:solidFill>
                        <a:srgbClr val="6D2077"/>
                      </a:solidFill>
                      <a:prstDash val="solid"/>
                      <a:round/>
                      <a:headEnd type="none" w="med" len="med"/>
                      <a:tailEnd type="none" w="med" len="med"/>
                    </a:lnB>
                    <a:noFill/>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2</a:t>
                      </a:r>
                    </a:p>
                  </a:txBody>
                  <a:tcPr marL="36000" marR="36000" marT="0" marB="0" anchor="ctr">
                    <a:lnL>
                      <a:noFill/>
                    </a:lnL>
                    <a:lnR w="19050" cap="flat" cmpd="sng" algn="ctr">
                      <a:solidFill>
                        <a:srgbClr val="6D2077"/>
                      </a:solidFill>
                      <a:prstDash val="solid"/>
                      <a:round/>
                      <a:headEnd type="none" w="med" len="med"/>
                      <a:tailEnd type="none" w="med" len="med"/>
                    </a:lnR>
                    <a:lnT w="6350" cap="flat" cmpd="sng" algn="ctr">
                      <a:solidFill>
                        <a:srgbClr val="00338D"/>
                      </a:solidFill>
                      <a:prstDash val="solid"/>
                      <a:round/>
                      <a:headEnd type="none" w="med" len="med"/>
                      <a:tailEnd type="none" w="med" len="med"/>
                    </a:lnT>
                    <a:lnB w="19050" cap="flat" cmpd="sng" algn="ctr">
                      <a:solidFill>
                        <a:srgbClr val="6D2077"/>
                      </a:solidFill>
                      <a:prstDash val="solid"/>
                      <a:round/>
                      <a:headEnd type="none" w="med" len="med"/>
                      <a:tailEnd type="none" w="med" len="med"/>
                    </a:lnB>
                    <a:noFill/>
                  </a:tcPr>
                </a:tc>
                <a:tc>
                  <a:txBody>
                    <a:bodyPr/>
                    <a:lstStyle/>
                    <a:p>
                      <a:pPr algn="l" fontAlgn="b"/>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19050" cap="flat" cmpd="sng" algn="ctr">
                      <a:solidFill>
                        <a:srgbClr val="6D2077"/>
                      </a:solidFill>
                      <a:prstDash val="solid"/>
                      <a:round/>
                      <a:headEnd type="none" w="med" len="med"/>
                      <a:tailEnd type="none" w="med" len="med"/>
                    </a:lnL>
                    <a:lnR w="6350" cap="flat" cmpd="sng" algn="ctr">
                      <a:noFill/>
                      <a:prstDash val="solid"/>
                      <a:round/>
                      <a:headEnd type="none" w="med" len="med"/>
                      <a:tailEnd type="none" w="med" len="med"/>
                    </a:lnR>
                    <a:lnT>
                      <a:noFill/>
                    </a:lnT>
                    <a:lnB w="6350" cap="flat" cmpd="sng" algn="ctr">
                      <a:noFill/>
                      <a:prstDash val="solid"/>
                      <a:round/>
                      <a:headEnd type="none" w="med" len="med"/>
                      <a:tailEnd type="none" w="med" len="med"/>
                    </a:lnB>
                    <a:noFill/>
                  </a:tcPr>
                </a:tc>
                <a:tc>
                  <a:txBody>
                    <a:bodyPr/>
                    <a:lstStyle/>
                    <a:p>
                      <a:pPr algn="l" fontAlgn="ctr"/>
                      <a:endParaRPr lang="ko-KR" altLang="en-US" sz="8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no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l" fontAlgn="ctr"/>
                      <a:endParaRPr lang="ko-KR" altLang="en-US" sz="8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l" fontAlgn="ctr"/>
                      <a:endParaRPr lang="ko-KR" altLang="en-US" sz="8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l" fontAlgn="ctr"/>
                      <a:endParaRPr lang="ko-KR" altLang="en-US" sz="8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r" fontAlgn="ctr"/>
                      <a:endParaRPr lang="en-US" altLang="ko-KR" sz="800" b="0" i="1"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1268946291"/>
                  </a:ext>
                </a:extLst>
              </a:tr>
            </a:tbl>
          </a:graphicData>
        </a:graphic>
      </p:graphicFrame>
    </p:spTree>
    <p:extLst>
      <p:ext uri="{BB962C8B-B14F-4D97-AF65-F5344CB8AC3E}">
        <p14:creationId xmlns:p14="http://schemas.microsoft.com/office/powerpoint/2010/main" val="977079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제목 2">
            <a:extLst>
              <a:ext uri="{FF2B5EF4-FFF2-40B4-BE49-F238E27FC236}">
                <a16:creationId xmlns:a16="http://schemas.microsoft.com/office/drawing/2014/main" id="{3AC186F3-797A-4FA4-A939-A6FE4AB6C378}"/>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500" b="1" dirty="0">
                <a:solidFill>
                  <a:srgbClr val="00338D"/>
                </a:solidFill>
                <a:latin typeface="KPMG Extralight" panose="020B0303030202040204" pitchFamily="34" charset="0"/>
              </a:rPr>
              <a:t>Margin% Movement</a:t>
            </a:r>
          </a:p>
        </p:txBody>
      </p:sp>
      <p:sp>
        <p:nvSpPr>
          <p:cNvPr id="12" name="제목 2">
            <a:extLst>
              <a:ext uri="{FF2B5EF4-FFF2-40B4-BE49-F238E27FC236}">
                <a16:creationId xmlns:a16="http://schemas.microsoft.com/office/drawing/2014/main" id="{C47717F3-438A-4FE8-9FA3-991ADD705EE3}"/>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800" b="1" dirty="0">
                <a:solidFill>
                  <a:srgbClr val="00338D"/>
                </a:solidFill>
                <a:latin typeface="KPMG Extralight" panose="020B0303030202040204" pitchFamily="34" charset="0"/>
              </a:rPr>
              <a:t>Supporting Analysis</a:t>
            </a:r>
          </a:p>
        </p:txBody>
      </p:sp>
      <p:sp>
        <p:nvSpPr>
          <p:cNvPr id="14" name="TextBox 13">
            <a:extLst>
              <a:ext uri="{FF2B5EF4-FFF2-40B4-BE49-F238E27FC236}">
                <a16:creationId xmlns:a16="http://schemas.microsoft.com/office/drawing/2014/main" id="{693BF7E4-2F77-40B2-B6EF-E427C1D5BE07}"/>
              </a:ext>
            </a:extLst>
          </p:cNvPr>
          <p:cNvSpPr txBox="1"/>
          <p:nvPr/>
        </p:nvSpPr>
        <p:spPr>
          <a:xfrm>
            <a:off x="601200" y="3520665"/>
            <a:ext cx="8703600" cy="2561353"/>
          </a:xfrm>
          <a:prstGeom prst="rect">
            <a:avLst/>
          </a:prstGeom>
          <a:noFill/>
          <a:ln>
            <a:noFill/>
          </a:ln>
        </p:spPr>
        <p:txBody>
          <a:bodyPr wrap="square" lIns="36000" tIns="108000" rIns="36000" bIns="36000" rtlCol="0">
            <a:noAutofit/>
          </a:bodyPr>
          <a:lstStyle/>
          <a:p>
            <a:pPr marL="171450"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4935538"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상기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Margin Movement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는 매체대행용역 관련 매출 및 매출원가를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순액법으로</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조정한 후의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구분별</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margin</a:t>
            </a:r>
            <a:r>
              <a:rPr lang="ko-KR" altLang="en-US" sz="900" dirty="0">
                <a:solidFill>
                  <a:srgbClr val="000000"/>
                </a:solidFill>
                <a:latin typeface="Arial" panose="020B0604020202020204" pitchFamily="34" charset="0"/>
                <a:cs typeface="Arial" panose="020B0604020202020204" pitchFamily="34" charset="0"/>
              </a:rPr>
              <a:t>에 대한 변동을 나타냄</a:t>
            </a:r>
            <a:endPar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
              <a:tabLst>
                <a:tab pos="4935538"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조정을 통해 매체대행 매출은 관련 원가가 모두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상계되어</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공헌이익이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100%</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로 집계되어 매체대행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margin </a:t>
            </a:r>
            <a:r>
              <a:rPr kumimoji="0" lang="en-US" altLang="ko-KR"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movment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는 모두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sales mix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변동에 기인함</a:t>
            </a: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
              <a:tabLst>
                <a:tab pos="4935538"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특히</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2019</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년의 전체 매출 대비 매체대행용역 매출은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31.0%</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로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2018</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11.6%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대비 약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20%p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증가하였으며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2021</a:t>
            </a:r>
            <a:r>
              <a:rPr lang="ko-KR" altLang="en-US" sz="900" dirty="0">
                <a:solidFill>
                  <a:srgbClr val="000000"/>
                </a:solidFill>
                <a:latin typeface="Arial" panose="020B0604020202020204" pitchFamily="34" charset="0"/>
                <a:cs typeface="Arial" panose="020B0604020202020204" pitchFamily="34" charset="0"/>
              </a:rPr>
              <a:t>년의 전체 매출 대비 매체대행용역 매출은 </a:t>
            </a:r>
            <a:r>
              <a:rPr lang="en-US" altLang="ko-KR" sz="900" dirty="0">
                <a:solidFill>
                  <a:srgbClr val="000000"/>
                </a:solidFill>
                <a:latin typeface="Arial" panose="020B0604020202020204" pitchFamily="34" charset="0"/>
                <a:cs typeface="Arial" panose="020B0604020202020204" pitchFamily="34" charset="0"/>
              </a:rPr>
              <a:t>37.5%</a:t>
            </a:r>
            <a:r>
              <a:rPr lang="ko-KR" altLang="en-US" sz="900" dirty="0">
                <a:solidFill>
                  <a:srgbClr val="000000"/>
                </a:solidFill>
                <a:latin typeface="Arial" panose="020B0604020202020204" pitchFamily="34" charset="0"/>
                <a:cs typeface="Arial" panose="020B0604020202020204" pitchFamily="34" charset="0"/>
              </a:rPr>
              <a:t>로 </a:t>
            </a:r>
            <a:r>
              <a:rPr lang="en-US" altLang="ko-KR" sz="900" dirty="0">
                <a:solidFill>
                  <a:srgbClr val="000000"/>
                </a:solidFill>
                <a:latin typeface="Arial" panose="020B0604020202020204" pitchFamily="34" charset="0"/>
                <a:cs typeface="Arial" panose="020B0604020202020204" pitchFamily="34" charset="0"/>
              </a:rPr>
              <a:t>2020</a:t>
            </a:r>
            <a:r>
              <a:rPr lang="ko-KR" altLang="en-US" sz="900" dirty="0">
                <a:solidFill>
                  <a:srgbClr val="000000"/>
                </a:solidFill>
                <a:latin typeface="Arial" panose="020B0604020202020204" pitchFamily="34" charset="0"/>
                <a:cs typeface="Arial" panose="020B0604020202020204" pitchFamily="34" charset="0"/>
              </a:rPr>
              <a:t>년 </a:t>
            </a:r>
            <a:r>
              <a:rPr lang="en-US" altLang="ko-KR" sz="900" dirty="0">
                <a:solidFill>
                  <a:srgbClr val="000000"/>
                </a:solidFill>
                <a:latin typeface="Arial" panose="020B0604020202020204" pitchFamily="34" charset="0"/>
                <a:cs typeface="Arial" panose="020B0604020202020204" pitchFamily="34" charset="0"/>
              </a:rPr>
              <a:t>21.3% </a:t>
            </a:r>
            <a:r>
              <a:rPr lang="ko-KR" altLang="en-US" sz="900" dirty="0">
                <a:solidFill>
                  <a:srgbClr val="000000"/>
                </a:solidFill>
                <a:latin typeface="Arial" panose="020B0604020202020204" pitchFamily="34" charset="0"/>
                <a:cs typeface="Arial" panose="020B0604020202020204" pitchFamily="34" charset="0"/>
              </a:rPr>
              <a:t>대비 </a:t>
            </a:r>
            <a:r>
              <a:rPr lang="en-US" altLang="ko-KR" sz="900" dirty="0">
                <a:solidFill>
                  <a:srgbClr val="000000"/>
                </a:solidFill>
                <a:latin typeface="Arial" panose="020B0604020202020204" pitchFamily="34" charset="0"/>
                <a:cs typeface="Arial" panose="020B0604020202020204" pitchFamily="34" charset="0"/>
              </a:rPr>
              <a:t>16%p </a:t>
            </a:r>
            <a:r>
              <a:rPr lang="ko-KR" altLang="en-US" sz="900" dirty="0">
                <a:solidFill>
                  <a:srgbClr val="000000"/>
                </a:solidFill>
                <a:latin typeface="Arial" panose="020B0604020202020204" pitchFamily="34" charset="0"/>
                <a:cs typeface="Arial" panose="020B0604020202020204" pitchFamily="34" charset="0"/>
              </a:rPr>
              <a:t>증가하여 공헌이익률</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상승을 견인하였음</a:t>
            </a:r>
            <a:endPar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
              <a:tabLst>
                <a:tab pos="4935538"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회사와의 인터뷰에 따르면</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제작 매출은 관련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외주비</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및 제작비를 집계한 후</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관련원가 해당액에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15~20%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수준의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mark-up%</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를 적용한 후 광고주에게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invoice</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를 발송하는 시점에 인식하고 있음</a:t>
            </a: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
              <a:tabLst>
                <a:tab pos="4935538"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해당 인터뷰 내용을 바탕으로 할 때 제작 매출의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normal margin%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수준은 약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15%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전후 수준으로 집계될 것으로 판단됨</a:t>
            </a: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
              <a:tabLst>
                <a:tab pos="4935538" algn="l"/>
              </a:tabLst>
              <a:defRPr/>
            </a:pPr>
            <a:r>
              <a:rPr lang="ko-KR" altLang="en-US" sz="900" dirty="0">
                <a:solidFill>
                  <a:srgbClr val="000000"/>
                </a:solidFill>
                <a:latin typeface="Arial" panose="020B0604020202020204" pitchFamily="34" charset="0"/>
                <a:cs typeface="Arial" panose="020B0604020202020204" pitchFamily="34" charset="0"/>
              </a:rPr>
              <a:t>그러나</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광고제작 용역과 매체 대행 용역을 동시에 수주하는 광고대행업을 영위하는 회사의 특성상</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과거 관리상 한계로 인해 일부 매체대행용역 수수료가 제작 용역 매출에 포함되어 인식되어 </a:t>
            </a:r>
            <a:r>
              <a:rPr lang="en-US" altLang="ko-KR" sz="900" dirty="0">
                <a:solidFill>
                  <a:srgbClr val="000000"/>
                </a:solidFill>
                <a:latin typeface="Arial" panose="020B0604020202020204" pitchFamily="34" charset="0"/>
                <a:cs typeface="Arial" panose="020B0604020202020204" pitchFamily="34" charset="0"/>
              </a:rPr>
              <a:t>2020</a:t>
            </a:r>
            <a:r>
              <a:rPr lang="ko-KR" altLang="en-US" sz="900" dirty="0">
                <a:solidFill>
                  <a:srgbClr val="000000"/>
                </a:solidFill>
                <a:latin typeface="Arial" panose="020B0604020202020204" pitchFamily="34" charset="0"/>
                <a:cs typeface="Arial" panose="020B0604020202020204" pitchFamily="34" charset="0"/>
              </a:rPr>
              <a:t>년 이전 회사의 </a:t>
            </a:r>
            <a:r>
              <a:rPr lang="en-US" altLang="ko-KR" sz="900" dirty="0">
                <a:solidFill>
                  <a:srgbClr val="000000"/>
                </a:solidFill>
                <a:latin typeface="Arial" panose="020B0604020202020204" pitchFamily="34" charset="0"/>
                <a:cs typeface="Arial" panose="020B0604020202020204" pitchFamily="34" charset="0"/>
              </a:rPr>
              <a:t>margin%</a:t>
            </a:r>
            <a:r>
              <a:rPr lang="ko-KR" altLang="en-US" sz="900" dirty="0">
                <a:solidFill>
                  <a:srgbClr val="000000"/>
                </a:solidFill>
                <a:latin typeface="Arial" panose="020B0604020202020204" pitchFamily="34" charset="0"/>
                <a:cs typeface="Arial" panose="020B0604020202020204" pitchFamily="34" charset="0"/>
              </a:rPr>
              <a:t>은 상기 </a:t>
            </a:r>
            <a:r>
              <a:rPr lang="en-US" altLang="ko-KR" sz="900" dirty="0">
                <a:solidFill>
                  <a:srgbClr val="000000"/>
                </a:solidFill>
                <a:latin typeface="Arial" panose="020B0604020202020204" pitchFamily="34" charset="0"/>
                <a:cs typeface="Arial" panose="020B0604020202020204" pitchFamily="34" charset="0"/>
              </a:rPr>
              <a:t>normal margin% </a:t>
            </a:r>
            <a:r>
              <a:rPr lang="ko-KR" altLang="en-US" sz="900" dirty="0">
                <a:solidFill>
                  <a:srgbClr val="000000"/>
                </a:solidFill>
                <a:latin typeface="Arial" panose="020B0604020202020204" pitchFamily="34" charset="0"/>
                <a:cs typeface="Arial" panose="020B0604020202020204" pitchFamily="34" charset="0"/>
              </a:rPr>
              <a:t>수준보다 높게 나타나는 것으로 확인됨</a:t>
            </a:r>
            <a:endParaRPr lang="en-US" altLang="ko-KR" sz="900" dirty="0">
              <a:solidFill>
                <a:srgbClr val="000000"/>
              </a:solidFill>
              <a:latin typeface="Arial" panose="020B0604020202020204" pitchFamily="34" charset="0"/>
              <a:cs typeface="Arial" panose="020B0604020202020204" pitchFamily="34" charset="0"/>
            </a:endParaRPr>
          </a:p>
          <a:p>
            <a:pPr marL="171450"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
              <a:tabLst>
                <a:tab pos="4935538"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상기 내용과 더불어</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2018,2019</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년의 경우 매체광고 대비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margin%</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이 좋은 옥외광고</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지면광고제작을 많이 진행해 광고제작 용역 공헌이익률이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2018</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약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41.7%, 2019</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약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47.5%</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로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높계</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집계되어 </a:t>
            </a:r>
            <a:r>
              <a:rPr lang="ko-KR" altLang="en-US" sz="900" dirty="0">
                <a:solidFill>
                  <a:srgbClr val="000000"/>
                </a:solidFill>
                <a:latin typeface="Arial" panose="020B0604020202020204" pitchFamily="34" charset="0"/>
                <a:cs typeface="Arial" panose="020B0604020202020204" pitchFamily="34" charset="0"/>
              </a:rPr>
              <a:t>나타남</a:t>
            </a:r>
            <a:endParaRPr lang="en-US" altLang="ko-KR" sz="900" dirty="0">
              <a:solidFill>
                <a:srgbClr val="000000"/>
              </a:solidFill>
              <a:latin typeface="Arial" panose="020B0604020202020204" pitchFamily="34" charset="0"/>
              <a:cs typeface="Arial" panose="020B0604020202020204" pitchFamily="34" charset="0"/>
            </a:endParaRPr>
          </a:p>
          <a:p>
            <a:pPr marL="171450"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
              <a:tabLst>
                <a:tab pos="4935538" algn="l"/>
              </a:tabLst>
              <a:defRPr/>
            </a:pP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2021</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광고제작 용역의 공헌이익률은 약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10.4%</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로 집계되어 이전 회계연도 대비 소폭 낮은 수준으로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집게되는</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것으로 나타남</a:t>
            </a: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
              <a:tabLst>
                <a:tab pos="4935538" algn="l"/>
              </a:tabLst>
              <a:defRPr/>
            </a:pPr>
            <a:r>
              <a:rPr lang="ko-KR" altLang="en-US" sz="900" dirty="0">
                <a:solidFill>
                  <a:srgbClr val="000000"/>
                </a:solidFill>
                <a:latin typeface="Arial" panose="020B0604020202020204" pitchFamily="34" charset="0"/>
                <a:cs typeface="Arial" panose="020B0604020202020204" pitchFamily="34" charset="0"/>
              </a:rPr>
              <a:t>이에 대해 회사로부터 </a:t>
            </a:r>
            <a:r>
              <a:rPr lang="en-US" altLang="ko-KR" sz="900" dirty="0">
                <a:solidFill>
                  <a:srgbClr val="000000"/>
                </a:solidFill>
                <a:latin typeface="Arial" panose="020B0604020202020204" pitchFamily="34" charset="0"/>
                <a:cs typeface="Arial" panose="020B0604020202020204" pitchFamily="34" charset="0"/>
              </a:rPr>
              <a:t>2021</a:t>
            </a:r>
            <a:r>
              <a:rPr lang="ko-KR" altLang="en-US" sz="900" dirty="0">
                <a:solidFill>
                  <a:srgbClr val="000000"/>
                </a:solidFill>
                <a:latin typeface="Arial" panose="020B0604020202020204" pitchFamily="34" charset="0"/>
                <a:cs typeface="Arial" panose="020B0604020202020204" pitchFamily="34" charset="0"/>
              </a:rPr>
              <a:t>년의 경우 매출 규모가 큰 호반건설</a:t>
            </a:r>
            <a:r>
              <a:rPr lang="en-US" altLang="ko-KR" sz="900" dirty="0">
                <a:solidFill>
                  <a:srgbClr val="000000"/>
                </a:solidFill>
                <a:latin typeface="Arial" panose="020B0604020202020204" pitchFamily="34" charset="0"/>
                <a:cs typeface="Arial" panose="020B0604020202020204" pitchFamily="34" charset="0"/>
              </a:rPr>
              <a:t>, SK </a:t>
            </a:r>
            <a:r>
              <a:rPr lang="ko-KR" altLang="en-US" sz="900" dirty="0">
                <a:solidFill>
                  <a:srgbClr val="000000"/>
                </a:solidFill>
                <a:latin typeface="Arial" panose="020B0604020202020204" pitchFamily="34" charset="0"/>
                <a:cs typeface="Arial" panose="020B0604020202020204" pitchFamily="34" charset="0"/>
              </a:rPr>
              <a:t>등 </a:t>
            </a:r>
            <a:r>
              <a:rPr lang="en-US" altLang="ko-KR" sz="900" dirty="0">
                <a:solidFill>
                  <a:srgbClr val="000000"/>
                </a:solidFill>
                <a:latin typeface="Arial" panose="020B0604020202020204" pitchFamily="34" charset="0"/>
                <a:cs typeface="Arial" panose="020B0604020202020204" pitchFamily="34" charset="0"/>
              </a:rPr>
              <a:t>Client</a:t>
            </a:r>
            <a:r>
              <a:rPr lang="ko-KR" altLang="en-US" sz="900" dirty="0">
                <a:solidFill>
                  <a:srgbClr val="000000"/>
                </a:solidFill>
                <a:latin typeface="Arial" panose="020B0604020202020204" pitchFamily="34" charset="0"/>
                <a:cs typeface="Arial" panose="020B0604020202020204" pitchFamily="34" charset="0"/>
              </a:rPr>
              <a:t>로부터의 수주 건에 대해 광고 제작 </a:t>
            </a:r>
            <a:r>
              <a:rPr lang="en-US" altLang="ko-KR" sz="900" dirty="0">
                <a:solidFill>
                  <a:srgbClr val="000000"/>
                </a:solidFill>
                <a:latin typeface="Arial" panose="020B0604020202020204" pitchFamily="34" charset="0"/>
                <a:cs typeface="Arial" panose="020B0604020202020204" pitchFamily="34" charset="0"/>
              </a:rPr>
              <a:t>margin%</a:t>
            </a:r>
            <a:r>
              <a:rPr lang="ko-KR" altLang="en-US" sz="900" dirty="0">
                <a:solidFill>
                  <a:srgbClr val="000000"/>
                </a:solidFill>
                <a:latin typeface="Arial" panose="020B0604020202020204" pitchFamily="34" charset="0"/>
                <a:cs typeface="Arial" panose="020B0604020202020204" pitchFamily="34" charset="0"/>
              </a:rPr>
              <a:t>이 낮은 수준으로 책정된 것에 기인한다는 것을 확인함</a:t>
            </a: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4935538" algn="l"/>
              </a:tabLst>
              <a:defRPr/>
            </a:pPr>
            <a:endPar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1" name="Title 1">
            <a:extLst>
              <a:ext uri="{FF2B5EF4-FFF2-40B4-BE49-F238E27FC236}">
                <a16:creationId xmlns:a16="http://schemas.microsoft.com/office/drawing/2014/main" id="{1E0F2AF2-A1C5-4AB1-BAE5-20E44470B754}"/>
              </a:ext>
            </a:extLst>
          </p:cNvPr>
          <p:cNvSpPr txBox="1">
            <a:spLocks/>
          </p:cNvSpPr>
          <p:nvPr/>
        </p:nvSpPr>
        <p:spPr>
          <a:xfrm>
            <a:off x="495464" y="1051517"/>
            <a:ext cx="8809336" cy="435876"/>
          </a:xfrm>
          <a:prstGeom prst="rect">
            <a:avLst/>
          </a:prstGeom>
        </p:spPr>
        <p:txBody>
          <a:bodyPr vert="horz" lIns="0" tIns="0" rIns="0" bIns="0" rtlCol="0" anchor="t" anchorCtr="0">
            <a:noAutofit/>
          </a:bodyPr>
          <a:lstStyle>
            <a:lvl1pPr algn="l" defTabSz="914400" rtl="0" eaLnBrk="1" latinLnBrk="1" hangingPunct="1">
              <a:lnSpc>
                <a:spcPct val="70000"/>
              </a:lnSpc>
              <a:spcBef>
                <a:spcPct val="0"/>
              </a:spcBef>
              <a:buNone/>
              <a:defRPr sz="3800" kern="1200">
                <a:solidFill>
                  <a:srgbClr val="00338D"/>
                </a:solidFill>
                <a:latin typeface="+mj-lt"/>
                <a:ea typeface="+mj-ea"/>
                <a:cs typeface="+mj-cs"/>
              </a:defRPr>
            </a:lvl1pPr>
          </a:lstStyle>
          <a:p>
            <a:pPr marL="0" lvl="4" algn="just"/>
            <a:r>
              <a:rPr lang="ko-KR" altLang="en-US" sz="1000" b="1" dirty="0">
                <a:solidFill>
                  <a:srgbClr val="002997"/>
                </a:solidFill>
                <a:latin typeface="Arial" panose="020B0604020202020204" pitchFamily="34" charset="0"/>
                <a:ea typeface="+mj-ea"/>
                <a:cs typeface="Arial" panose="020B0604020202020204" pitchFamily="34" charset="0"/>
              </a:rPr>
              <a:t>과거 공헌이익률의 </a:t>
            </a:r>
            <a:r>
              <a:rPr lang="en-US" altLang="ko-KR" sz="1000" b="1" dirty="0">
                <a:solidFill>
                  <a:srgbClr val="002997"/>
                </a:solidFill>
                <a:latin typeface="Arial" panose="020B0604020202020204" pitchFamily="34" charset="0"/>
                <a:ea typeface="+mj-ea"/>
                <a:cs typeface="Arial" panose="020B0604020202020204" pitchFamily="34" charset="0"/>
              </a:rPr>
              <a:t>movement</a:t>
            </a:r>
            <a:r>
              <a:rPr lang="ko-KR" altLang="en-US" sz="1000" b="1" dirty="0">
                <a:solidFill>
                  <a:srgbClr val="002997"/>
                </a:solidFill>
                <a:latin typeface="Arial" panose="020B0604020202020204" pitchFamily="34" charset="0"/>
                <a:ea typeface="+mj-ea"/>
                <a:cs typeface="Arial" panose="020B0604020202020204" pitchFamily="34" charset="0"/>
              </a:rPr>
              <a:t>는 매출 형태별 </a:t>
            </a:r>
            <a:r>
              <a:rPr lang="en-US" altLang="ko-KR" sz="1000" b="1" dirty="0">
                <a:solidFill>
                  <a:srgbClr val="002997"/>
                </a:solidFill>
                <a:latin typeface="Arial" panose="020B0604020202020204" pitchFamily="34" charset="0"/>
                <a:ea typeface="+mj-ea"/>
                <a:cs typeface="Arial" panose="020B0604020202020204" pitchFamily="34" charset="0"/>
              </a:rPr>
              <a:t>mix effect </a:t>
            </a:r>
            <a:r>
              <a:rPr lang="ko-KR" altLang="en-US" sz="1000" b="1" dirty="0">
                <a:solidFill>
                  <a:srgbClr val="002997"/>
                </a:solidFill>
                <a:latin typeface="Arial" panose="020B0604020202020204" pitchFamily="34" charset="0"/>
                <a:ea typeface="+mj-ea"/>
                <a:cs typeface="Arial" panose="020B0604020202020204" pitchFamily="34" charset="0"/>
              </a:rPr>
              <a:t>및 제작매출의 공헌이익률 변동으로 설명될 수 있음</a:t>
            </a:r>
            <a:r>
              <a:rPr lang="en-US" altLang="ko-KR" sz="1000" b="1" dirty="0">
                <a:solidFill>
                  <a:srgbClr val="002997"/>
                </a:solidFill>
                <a:latin typeface="Arial" panose="020B0604020202020204" pitchFamily="34" charset="0"/>
                <a:ea typeface="+mj-ea"/>
                <a:cs typeface="Arial" panose="020B0604020202020204" pitchFamily="34" charset="0"/>
              </a:rPr>
              <a:t>.</a:t>
            </a:r>
          </a:p>
        </p:txBody>
      </p:sp>
      <p:sp>
        <p:nvSpPr>
          <p:cNvPr id="11" name="TextBox 10">
            <a:extLst>
              <a:ext uri="{FF2B5EF4-FFF2-40B4-BE49-F238E27FC236}">
                <a16:creationId xmlns:a16="http://schemas.microsoft.com/office/drawing/2014/main" id="{5444C4C1-2BFD-4271-BE6E-B005CAE7A4BE}"/>
              </a:ext>
            </a:extLst>
          </p:cNvPr>
          <p:cNvSpPr txBox="1"/>
          <p:nvPr/>
        </p:nvSpPr>
        <p:spPr>
          <a:xfrm>
            <a:off x="601197" y="1552155"/>
            <a:ext cx="5271097" cy="138499"/>
          </a:xfrm>
          <a:prstGeom prst="rect">
            <a:avLst/>
          </a:prstGeom>
          <a:noFill/>
        </p:spPr>
        <p:txBody>
          <a:bodyPr wrap="square" lIns="0" tIns="0" rIns="0" bIns="0">
            <a:spAutoFit/>
          </a:bodyPr>
          <a:lstStyle/>
          <a:p>
            <a:pPr marL="108000" marR="0" lvl="2" algn="l" defTabSz="914400" rtl="0" eaLnBrk="1" fontAlgn="auto" latinLnBrk="1" hangingPunct="1">
              <a:lnSpc>
                <a:spcPct val="100000"/>
              </a:lnSpc>
              <a:spcBef>
                <a:spcPts val="600"/>
              </a:spcBef>
              <a:spcAft>
                <a:spcPts val="0"/>
              </a:spcAft>
              <a:buClr>
                <a:srgbClr val="00338D"/>
              </a:buClr>
              <a:buSzTx/>
              <a:tabLst/>
              <a:defRPr/>
            </a:pPr>
            <a:r>
              <a:rPr lang="en-US" altLang="ko-KR" sz="900" b="1" dirty="0">
                <a:solidFill>
                  <a:srgbClr val="000000"/>
                </a:solidFill>
                <a:latin typeface="Arial" panose="020B0604020202020204" pitchFamily="34" charset="0"/>
                <a:ea typeface="맑은 고딕"/>
                <a:cs typeface="Arial" panose="020B0604020202020204" pitchFamily="34" charset="0"/>
              </a:rPr>
              <a:t>&lt;Historical Contribution Margin </a:t>
            </a:r>
            <a:r>
              <a:rPr lang="en-US" altLang="ko-KR" sz="900" b="1" dirty="0" err="1">
                <a:solidFill>
                  <a:srgbClr val="000000"/>
                </a:solidFill>
                <a:latin typeface="Arial" panose="020B0604020202020204" pitchFamily="34" charset="0"/>
                <a:ea typeface="맑은 고딕"/>
                <a:cs typeface="Arial" panose="020B0604020202020204" pitchFamily="34" charset="0"/>
              </a:rPr>
              <a:t>Movement_Adjusted</a:t>
            </a:r>
            <a:r>
              <a:rPr lang="en-US" altLang="ko-KR" sz="900" b="1" dirty="0">
                <a:solidFill>
                  <a:srgbClr val="000000"/>
                </a:solidFill>
                <a:latin typeface="Arial" panose="020B0604020202020204" pitchFamily="34" charset="0"/>
                <a:ea typeface="맑은 고딕"/>
                <a:cs typeface="Arial" panose="020B0604020202020204" pitchFamily="34" charset="0"/>
              </a:rPr>
              <a:t> pro-forma margin structure&gt;</a:t>
            </a:r>
          </a:p>
        </p:txBody>
      </p:sp>
      <p:sp>
        <p:nvSpPr>
          <p:cNvPr id="39" name="순서도: 연결자 38">
            <a:extLst>
              <a:ext uri="{FF2B5EF4-FFF2-40B4-BE49-F238E27FC236}">
                <a16:creationId xmlns:a16="http://schemas.microsoft.com/office/drawing/2014/main" id="{24986A5E-DD70-4EC3-877A-9F602AE43695}"/>
              </a:ext>
            </a:extLst>
          </p:cNvPr>
          <p:cNvSpPr/>
          <p:nvPr/>
        </p:nvSpPr>
        <p:spPr bwMode="auto">
          <a:xfrm>
            <a:off x="591145" y="4008924"/>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mc:AlternateContent xmlns:mc="http://schemas.openxmlformats.org/markup-compatibility/2006" xmlns:cx1="http://schemas.microsoft.com/office/drawing/2015/9/8/chartex">
        <mc:Choice Requires="cx1">
          <p:graphicFrame>
            <p:nvGraphicFramePr>
              <p:cNvPr id="23" name="차트 22">
                <a:extLst>
                  <a:ext uri="{FF2B5EF4-FFF2-40B4-BE49-F238E27FC236}">
                    <a16:creationId xmlns:a16="http://schemas.microsoft.com/office/drawing/2014/main" id="{38BABAA8-0650-45CB-B796-F233BEE6E277}"/>
                  </a:ext>
                </a:extLst>
              </p:cNvPr>
              <p:cNvGraphicFramePr/>
              <p:nvPr/>
            </p:nvGraphicFramePr>
            <p:xfrm>
              <a:off x="601196" y="1798808"/>
              <a:ext cx="8703599" cy="153852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23" name="차트 22">
                <a:extLst>
                  <a:ext uri="{FF2B5EF4-FFF2-40B4-BE49-F238E27FC236}">
                    <a16:creationId xmlns:a16="http://schemas.microsoft.com/office/drawing/2014/main" id="{38BABAA8-0650-45CB-B796-F233BEE6E277}"/>
                  </a:ext>
                </a:extLst>
              </p:cNvPr>
              <p:cNvPicPr>
                <a:picLocks noGrp="1" noRot="1" noChangeAspect="1" noMove="1" noResize="1" noEditPoints="1" noAdjustHandles="1" noChangeArrowheads="1" noChangeShapeType="1"/>
              </p:cNvPicPr>
              <p:nvPr/>
            </p:nvPicPr>
            <p:blipFill>
              <a:blip r:embed="rId4"/>
              <a:stretch>
                <a:fillRect/>
              </a:stretch>
            </p:blipFill>
            <p:spPr>
              <a:xfrm>
                <a:off x="601196" y="1798808"/>
                <a:ext cx="8703599" cy="1538528"/>
              </a:xfrm>
              <a:prstGeom prst="rect">
                <a:avLst/>
              </a:prstGeom>
            </p:spPr>
          </p:pic>
        </mc:Fallback>
      </mc:AlternateContent>
      <p:sp>
        <p:nvSpPr>
          <p:cNvPr id="2" name="직사각형 1">
            <a:extLst>
              <a:ext uri="{FF2B5EF4-FFF2-40B4-BE49-F238E27FC236}">
                <a16:creationId xmlns:a16="http://schemas.microsoft.com/office/drawing/2014/main" id="{8741F6D9-33C4-4ECB-A66B-91E8237D9781}"/>
              </a:ext>
            </a:extLst>
          </p:cNvPr>
          <p:cNvSpPr/>
          <p:nvPr/>
        </p:nvSpPr>
        <p:spPr>
          <a:xfrm>
            <a:off x="4035105" y="1807197"/>
            <a:ext cx="528506" cy="424275"/>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solidFill>
                <a:schemeClr val="bg1"/>
              </a:solidFill>
            </a:endParaRPr>
          </a:p>
        </p:txBody>
      </p:sp>
      <p:sp>
        <p:nvSpPr>
          <p:cNvPr id="26" name="직사각형 25">
            <a:extLst>
              <a:ext uri="{FF2B5EF4-FFF2-40B4-BE49-F238E27FC236}">
                <a16:creationId xmlns:a16="http://schemas.microsoft.com/office/drawing/2014/main" id="{60558E17-9906-473B-974C-FDD2563F5B32}"/>
              </a:ext>
            </a:extLst>
          </p:cNvPr>
          <p:cNvSpPr/>
          <p:nvPr/>
        </p:nvSpPr>
        <p:spPr>
          <a:xfrm>
            <a:off x="7980742" y="2165062"/>
            <a:ext cx="528506" cy="54000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solidFill>
                <a:schemeClr val="bg1"/>
              </a:solidFill>
            </a:endParaRPr>
          </a:p>
        </p:txBody>
      </p:sp>
      <p:sp>
        <p:nvSpPr>
          <p:cNvPr id="27" name="순서도: 연결자 26">
            <a:extLst>
              <a:ext uri="{FF2B5EF4-FFF2-40B4-BE49-F238E27FC236}">
                <a16:creationId xmlns:a16="http://schemas.microsoft.com/office/drawing/2014/main" id="{641F14FC-7E97-4638-8802-FDBA41C80B14}"/>
              </a:ext>
            </a:extLst>
          </p:cNvPr>
          <p:cNvSpPr/>
          <p:nvPr/>
        </p:nvSpPr>
        <p:spPr bwMode="auto">
          <a:xfrm>
            <a:off x="3963105" y="1782030"/>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28" name="순서도: 연결자 27">
            <a:extLst>
              <a:ext uri="{FF2B5EF4-FFF2-40B4-BE49-F238E27FC236}">
                <a16:creationId xmlns:a16="http://schemas.microsoft.com/office/drawing/2014/main" id="{39C3B4C1-3091-45A5-8785-838D17E7FAD8}"/>
              </a:ext>
            </a:extLst>
          </p:cNvPr>
          <p:cNvSpPr/>
          <p:nvPr/>
        </p:nvSpPr>
        <p:spPr bwMode="auto">
          <a:xfrm>
            <a:off x="7912243" y="2129480"/>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29" name="순서도: 연결자 28">
            <a:extLst>
              <a:ext uri="{FF2B5EF4-FFF2-40B4-BE49-F238E27FC236}">
                <a16:creationId xmlns:a16="http://schemas.microsoft.com/office/drawing/2014/main" id="{CCDA29DB-DF07-437B-806B-7C6FB154CA70}"/>
              </a:ext>
            </a:extLst>
          </p:cNvPr>
          <p:cNvSpPr/>
          <p:nvPr/>
        </p:nvSpPr>
        <p:spPr bwMode="auto">
          <a:xfrm>
            <a:off x="591145" y="5225236"/>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
        <p:nvSpPr>
          <p:cNvPr id="41" name="직사각형 40">
            <a:extLst>
              <a:ext uri="{FF2B5EF4-FFF2-40B4-BE49-F238E27FC236}">
                <a16:creationId xmlns:a16="http://schemas.microsoft.com/office/drawing/2014/main" id="{34FEC09F-7655-4BD6-AA9E-A16E1597FA80}"/>
              </a:ext>
            </a:extLst>
          </p:cNvPr>
          <p:cNvSpPr/>
          <p:nvPr/>
        </p:nvSpPr>
        <p:spPr>
          <a:xfrm>
            <a:off x="1406529" y="2146258"/>
            <a:ext cx="528506" cy="424275"/>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solidFill>
                <a:schemeClr val="bg1"/>
              </a:solidFill>
            </a:endParaRPr>
          </a:p>
        </p:txBody>
      </p:sp>
      <p:sp>
        <p:nvSpPr>
          <p:cNvPr id="42" name="순서도: 연결자 41">
            <a:extLst>
              <a:ext uri="{FF2B5EF4-FFF2-40B4-BE49-F238E27FC236}">
                <a16:creationId xmlns:a16="http://schemas.microsoft.com/office/drawing/2014/main" id="{75E9FC42-25BE-4C41-BBBF-E24EA67955E5}"/>
              </a:ext>
            </a:extLst>
          </p:cNvPr>
          <p:cNvSpPr/>
          <p:nvPr/>
        </p:nvSpPr>
        <p:spPr bwMode="auto">
          <a:xfrm>
            <a:off x="1334529" y="2121091"/>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
        <p:nvSpPr>
          <p:cNvPr id="43" name="직사각형 42">
            <a:extLst>
              <a:ext uri="{FF2B5EF4-FFF2-40B4-BE49-F238E27FC236}">
                <a16:creationId xmlns:a16="http://schemas.microsoft.com/office/drawing/2014/main" id="{6926B181-E115-4F7D-BA38-293C50079BCE}"/>
              </a:ext>
            </a:extLst>
          </p:cNvPr>
          <p:cNvSpPr/>
          <p:nvPr/>
        </p:nvSpPr>
        <p:spPr>
          <a:xfrm>
            <a:off x="5343788" y="1926030"/>
            <a:ext cx="528506" cy="644503"/>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solidFill>
                <a:schemeClr val="bg1"/>
              </a:solidFill>
            </a:endParaRPr>
          </a:p>
        </p:txBody>
      </p:sp>
      <p:sp>
        <p:nvSpPr>
          <p:cNvPr id="44" name="순서도: 연결자 43">
            <a:extLst>
              <a:ext uri="{FF2B5EF4-FFF2-40B4-BE49-F238E27FC236}">
                <a16:creationId xmlns:a16="http://schemas.microsoft.com/office/drawing/2014/main" id="{7226B00F-B87C-4F7D-A4DF-1C32F5B41CE7}"/>
              </a:ext>
            </a:extLst>
          </p:cNvPr>
          <p:cNvSpPr/>
          <p:nvPr/>
        </p:nvSpPr>
        <p:spPr bwMode="auto">
          <a:xfrm>
            <a:off x="5271788" y="1900863"/>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
        <p:nvSpPr>
          <p:cNvPr id="45" name="직사각형 44">
            <a:extLst>
              <a:ext uri="{FF2B5EF4-FFF2-40B4-BE49-F238E27FC236}">
                <a16:creationId xmlns:a16="http://schemas.microsoft.com/office/drawing/2014/main" id="{AA90266E-865B-4C66-B4E1-5E90435C083B}"/>
              </a:ext>
            </a:extLst>
          </p:cNvPr>
          <p:cNvSpPr/>
          <p:nvPr/>
        </p:nvSpPr>
        <p:spPr>
          <a:xfrm>
            <a:off x="7313458" y="2344094"/>
            <a:ext cx="528506" cy="46800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solidFill>
                <a:schemeClr val="bg1"/>
              </a:solidFill>
            </a:endParaRPr>
          </a:p>
        </p:txBody>
      </p:sp>
      <p:sp>
        <p:nvSpPr>
          <p:cNvPr id="46" name="순서도: 연결자 45">
            <a:extLst>
              <a:ext uri="{FF2B5EF4-FFF2-40B4-BE49-F238E27FC236}">
                <a16:creationId xmlns:a16="http://schemas.microsoft.com/office/drawing/2014/main" id="{E26E2EDF-EA63-4F66-9907-E87F2BEE6897}"/>
              </a:ext>
            </a:extLst>
          </p:cNvPr>
          <p:cNvSpPr/>
          <p:nvPr/>
        </p:nvSpPr>
        <p:spPr bwMode="auto">
          <a:xfrm>
            <a:off x="7241458" y="2318927"/>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Tree>
    <p:extLst>
      <p:ext uri="{BB962C8B-B14F-4D97-AF65-F5344CB8AC3E}">
        <p14:creationId xmlns:p14="http://schemas.microsoft.com/office/powerpoint/2010/main" val="3699326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2">
            <a:extLst>
              <a:ext uri="{FF2B5EF4-FFF2-40B4-BE49-F238E27FC236}">
                <a16:creationId xmlns:a16="http://schemas.microsoft.com/office/drawing/2014/main" id="{F127EA5C-C123-4CF2-BE39-E9A16C9954C6}"/>
              </a:ext>
            </a:extLst>
          </p:cNvPr>
          <p:cNvGraphicFramePr>
            <a:graphicFrameLocks noGrp="1"/>
          </p:cNvGraphicFramePr>
          <p:nvPr/>
        </p:nvGraphicFramePr>
        <p:xfrm>
          <a:off x="601200" y="1515600"/>
          <a:ext cx="5670002" cy="3888000"/>
        </p:xfrm>
        <a:graphic>
          <a:graphicData uri="http://schemas.openxmlformats.org/drawingml/2006/table">
            <a:tbl>
              <a:tblPr/>
              <a:tblGrid>
                <a:gridCol w="226034">
                  <a:extLst>
                    <a:ext uri="{9D8B030D-6E8A-4147-A177-3AD203B41FA5}">
                      <a16:colId xmlns:a16="http://schemas.microsoft.com/office/drawing/2014/main" val="2403462167"/>
                    </a:ext>
                  </a:extLst>
                </a:gridCol>
                <a:gridCol w="819824">
                  <a:extLst>
                    <a:ext uri="{9D8B030D-6E8A-4147-A177-3AD203B41FA5}">
                      <a16:colId xmlns:a16="http://schemas.microsoft.com/office/drawing/2014/main" val="1385741929"/>
                    </a:ext>
                  </a:extLst>
                </a:gridCol>
                <a:gridCol w="470103">
                  <a:extLst>
                    <a:ext uri="{9D8B030D-6E8A-4147-A177-3AD203B41FA5}">
                      <a16:colId xmlns:a16="http://schemas.microsoft.com/office/drawing/2014/main" val="570722202"/>
                    </a:ext>
                  </a:extLst>
                </a:gridCol>
                <a:gridCol w="470103">
                  <a:extLst>
                    <a:ext uri="{9D8B030D-6E8A-4147-A177-3AD203B41FA5}">
                      <a16:colId xmlns:a16="http://schemas.microsoft.com/office/drawing/2014/main" val="507467289"/>
                    </a:ext>
                  </a:extLst>
                </a:gridCol>
                <a:gridCol w="470103">
                  <a:extLst>
                    <a:ext uri="{9D8B030D-6E8A-4147-A177-3AD203B41FA5}">
                      <a16:colId xmlns:a16="http://schemas.microsoft.com/office/drawing/2014/main" val="2354943298"/>
                    </a:ext>
                  </a:extLst>
                </a:gridCol>
                <a:gridCol w="470103">
                  <a:extLst>
                    <a:ext uri="{9D8B030D-6E8A-4147-A177-3AD203B41FA5}">
                      <a16:colId xmlns:a16="http://schemas.microsoft.com/office/drawing/2014/main" val="183623239"/>
                    </a:ext>
                  </a:extLst>
                </a:gridCol>
                <a:gridCol w="470103">
                  <a:extLst>
                    <a:ext uri="{9D8B030D-6E8A-4147-A177-3AD203B41FA5}">
                      <a16:colId xmlns:a16="http://schemas.microsoft.com/office/drawing/2014/main" val="3002850296"/>
                    </a:ext>
                  </a:extLst>
                </a:gridCol>
                <a:gridCol w="103924">
                  <a:extLst>
                    <a:ext uri="{9D8B030D-6E8A-4147-A177-3AD203B41FA5}">
                      <a16:colId xmlns:a16="http://schemas.microsoft.com/office/drawing/2014/main" val="2597273696"/>
                    </a:ext>
                  </a:extLst>
                </a:gridCol>
                <a:gridCol w="433941">
                  <a:extLst>
                    <a:ext uri="{9D8B030D-6E8A-4147-A177-3AD203B41FA5}">
                      <a16:colId xmlns:a16="http://schemas.microsoft.com/office/drawing/2014/main" val="99650120"/>
                    </a:ext>
                  </a:extLst>
                </a:gridCol>
                <a:gridCol w="433941">
                  <a:extLst>
                    <a:ext uri="{9D8B030D-6E8A-4147-A177-3AD203B41FA5}">
                      <a16:colId xmlns:a16="http://schemas.microsoft.com/office/drawing/2014/main" val="143026055"/>
                    </a:ext>
                  </a:extLst>
                </a:gridCol>
                <a:gridCol w="433941">
                  <a:extLst>
                    <a:ext uri="{9D8B030D-6E8A-4147-A177-3AD203B41FA5}">
                      <a16:colId xmlns:a16="http://schemas.microsoft.com/office/drawing/2014/main" val="99954085"/>
                    </a:ext>
                  </a:extLst>
                </a:gridCol>
                <a:gridCol w="433941">
                  <a:extLst>
                    <a:ext uri="{9D8B030D-6E8A-4147-A177-3AD203B41FA5}">
                      <a16:colId xmlns:a16="http://schemas.microsoft.com/office/drawing/2014/main" val="3298243894"/>
                    </a:ext>
                  </a:extLst>
                </a:gridCol>
                <a:gridCol w="433941">
                  <a:extLst>
                    <a:ext uri="{9D8B030D-6E8A-4147-A177-3AD203B41FA5}">
                      <a16:colId xmlns:a16="http://schemas.microsoft.com/office/drawing/2014/main" val="2211184223"/>
                    </a:ext>
                  </a:extLst>
                </a:gridCol>
              </a:tblGrid>
              <a:tr h="144000">
                <a:tc gridSpan="2">
                  <a:txBody>
                    <a:bodyPr/>
                    <a:lstStyle/>
                    <a:p>
                      <a:pPr algn="l" rtl="0"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Cost Structure</a:t>
                      </a:r>
                    </a:p>
                  </a:txBody>
                  <a:tcPr marL="36000" marR="36000" marT="0" marB="0" anchor="ctr">
                    <a:lnL w="9525" cap="flat" cmpd="sng" algn="ctr">
                      <a:solidFill>
                        <a:srgbClr val="00338D"/>
                      </a:solidFill>
                      <a:prstDash val="solid"/>
                      <a:round/>
                      <a:headEnd type="none" w="med" len="med"/>
                      <a:tailEnd type="none" w="med" len="med"/>
                    </a:lnL>
                    <a:lnR>
                      <a:noFill/>
                    </a:lnR>
                    <a:lnT w="9525" cap="flat" cmpd="sng" algn="ctr">
                      <a:solidFill>
                        <a:srgbClr val="00338D"/>
                      </a:solidFill>
                      <a:prstDash val="solid"/>
                      <a:round/>
                      <a:headEnd type="none" w="med" len="med"/>
                      <a:tailEnd type="none" w="med" len="med"/>
                    </a:lnT>
                    <a:lnB>
                      <a:noFill/>
                    </a:lnB>
                    <a:solidFill>
                      <a:srgbClr val="00338D"/>
                    </a:solidFill>
                  </a:tcPr>
                </a:tc>
                <a:tc hMerge="1">
                  <a:txBody>
                    <a:bodyPr/>
                    <a:lstStyle/>
                    <a:p>
                      <a:pPr latinLnBrk="1"/>
                      <a:endParaRPr lang="ko-KR" altLang="en-US"/>
                    </a:p>
                  </a:txBody>
                  <a:tcPr/>
                </a:tc>
                <a:tc>
                  <a:txBody>
                    <a:bodyPr/>
                    <a:lstStyle/>
                    <a:p>
                      <a:pPr algn="l" rtl="0"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9525"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9525"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9525"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9525"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w="9525"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a:noFill/>
                    </a:lnB>
                    <a:solidFill>
                      <a:srgbClr val="00338D"/>
                    </a:solidFill>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a:noFill/>
                    </a:lnB>
                  </a:tcPr>
                </a:tc>
                <a:tc>
                  <a:txBody>
                    <a:bodyPr/>
                    <a:lstStyle/>
                    <a:p>
                      <a:pPr algn="l" rtl="0"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9525" cap="flat" cmpd="sng" algn="ctr">
                      <a:solidFill>
                        <a:srgbClr val="00338D"/>
                      </a:solidFill>
                      <a:prstDash val="solid"/>
                      <a:round/>
                      <a:headEnd type="none" w="med" len="med"/>
                      <a:tailEnd type="none" w="med" len="med"/>
                    </a:lnL>
                    <a:lnR>
                      <a:noFill/>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l" rtl="0" fontAlgn="ct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l" rtl="0" fontAlgn="ct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l" rtl="0" fontAlgn="ct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l" rtl="0" fontAlgn="ct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w="9525"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3043023412"/>
                  </a:ext>
                </a:extLst>
              </a:tr>
              <a:tr h="144000">
                <a:tc>
                  <a:txBody>
                    <a:bodyPr/>
                    <a:lstStyle/>
                    <a:p>
                      <a:pPr algn="l" rtl="0"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9525" cap="flat" cmpd="sng" algn="ctr">
                      <a:solidFill>
                        <a:srgbClr val="00338D"/>
                      </a:solidFill>
                      <a:prstDash val="solid"/>
                      <a:round/>
                      <a:headEnd type="none" w="med" len="med"/>
                      <a:tailEnd type="none" w="med" len="med"/>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FY17</a:t>
                      </a:r>
                    </a:p>
                  </a:txBody>
                  <a:tcPr marL="36000" marR="36000" marT="0" marB="0" anchor="ctr">
                    <a:lnL>
                      <a:noFill/>
                    </a:lnL>
                    <a:lnR>
                      <a:noFill/>
                    </a:lnR>
                    <a:lnT>
                      <a:noFill/>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FY18</a:t>
                      </a:r>
                    </a:p>
                  </a:txBody>
                  <a:tcPr marL="36000" marR="36000" marT="0" marB="0" anchor="ctr">
                    <a:lnL>
                      <a:noFill/>
                    </a:lnL>
                    <a:lnR>
                      <a:noFill/>
                    </a:lnR>
                    <a:lnT>
                      <a:noFill/>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FY19</a:t>
                      </a:r>
                    </a:p>
                  </a:txBody>
                  <a:tcPr marL="36000" marR="36000" marT="0" marB="0" anchor="ctr">
                    <a:lnL>
                      <a:noFill/>
                    </a:lnL>
                    <a:lnR>
                      <a:noFill/>
                    </a:lnR>
                    <a:lnT>
                      <a:noFill/>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FY20</a:t>
                      </a:r>
                    </a:p>
                  </a:txBody>
                  <a:tcPr marL="36000" marR="36000" marT="0" marB="0" anchor="ctr">
                    <a:lnL>
                      <a:noFill/>
                    </a:lnL>
                    <a:lnR>
                      <a:noFill/>
                    </a:lnR>
                    <a:lnT>
                      <a:noFill/>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FY21</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a:noFill/>
                    </a:lnB>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FY17</a:t>
                      </a:r>
                    </a:p>
                  </a:txBody>
                  <a:tcPr marL="36000" marR="36000" marT="0" marB="0" anchor="ctr">
                    <a:lnL w="9525"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FY18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FY20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FY21</a:t>
                      </a:r>
                    </a:p>
                  </a:txBody>
                  <a:tcPr marL="36000" marR="36000" marT="0" marB="0" anchor="ctr">
                    <a:lnL>
                      <a:noFill/>
                    </a:lnL>
                    <a:lnR w="9525"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850837416"/>
                  </a:ext>
                </a:extLst>
              </a:tr>
              <a:tr h="144000">
                <a:tc gridSpan="2">
                  <a:txBody>
                    <a:bodyPr/>
                    <a:lstStyle/>
                    <a:p>
                      <a:pPr algn="l"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KRW m</a:t>
                      </a:r>
                    </a:p>
                  </a:txBody>
                  <a:tcPr marL="36000" marR="36000" marT="0" marB="0" anchor="ctr">
                    <a:lnL w="9525"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a:noFill/>
                    </a:lnL>
                    <a:lnR w="9525"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w="9525"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a:noFill/>
                    </a:lnL>
                    <a:lnR w="9525"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269442578"/>
                  </a:ext>
                </a:extLst>
              </a:tr>
              <a:tr h="144000">
                <a:tc gridSpan="2">
                  <a:txBody>
                    <a:bodyPr/>
                    <a:lstStyle/>
                    <a:p>
                      <a:pPr algn="l" rtl="0" fontAlgn="ctr"/>
                      <a:r>
                        <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매출액</a:t>
                      </a:r>
                    </a:p>
                  </a:txBody>
                  <a:tcPr marL="36000" marR="36000" marT="0" marB="0" anchor="ctr">
                    <a:lnL w="9525"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6,134</a:t>
                      </a:r>
                    </a:p>
                  </a:txBody>
                  <a:tcPr marL="36000" marR="36000" marT="0" marB="0" anchor="ctr">
                    <a:lnL>
                      <a:noFill/>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9,537</a:t>
                      </a:r>
                    </a:p>
                  </a:txBody>
                  <a:tcPr marL="36000" marR="36000" marT="0" marB="0" anchor="ctr">
                    <a:lnL>
                      <a:noFill/>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18,212</a:t>
                      </a:r>
                    </a:p>
                  </a:txBody>
                  <a:tcPr marL="36000" marR="36000" marT="0" marB="0" anchor="ctr">
                    <a:lnL>
                      <a:noFill/>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19,480</a:t>
                      </a:r>
                    </a:p>
                  </a:txBody>
                  <a:tcPr marL="36000" marR="36000" marT="0" marB="0" anchor="ctr">
                    <a:lnL>
                      <a:noFill/>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32,063</a:t>
                      </a:r>
                    </a:p>
                  </a:txBody>
                  <a:tcPr marL="36000" marR="36000" marT="0" marB="0" anchor="ctr">
                    <a:lnL>
                      <a:noFill/>
                    </a:lnL>
                    <a:lnR w="9525"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l" fontAlgn="b"/>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w="9525" cap="flat" cmpd="sng" algn="ctr">
                      <a:noFill/>
                      <a:prstDash val="solid"/>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100.0%</a:t>
                      </a:r>
                    </a:p>
                  </a:txBody>
                  <a:tcPr marL="36000" marR="36000" marT="0" marB="0" anchor="ctr">
                    <a:lnL w="9525"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100.0%</a:t>
                      </a:r>
                    </a:p>
                  </a:txBody>
                  <a:tcPr marL="36000" marR="36000" marT="0" marB="0" anchor="ctr">
                    <a:lnL>
                      <a:noFill/>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100.0%</a:t>
                      </a:r>
                    </a:p>
                  </a:txBody>
                  <a:tcPr marL="36000" marR="36000" marT="0" marB="0" anchor="ctr">
                    <a:lnL>
                      <a:noFill/>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100.0%</a:t>
                      </a:r>
                    </a:p>
                  </a:txBody>
                  <a:tcPr marL="36000" marR="36000" marT="0" marB="0" anchor="ctr">
                    <a:lnL>
                      <a:noFill/>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100.0%</a:t>
                      </a:r>
                    </a:p>
                  </a:txBody>
                  <a:tcPr marL="36000" marR="36000" marT="0" marB="0" anchor="ctr">
                    <a:lnL>
                      <a:noFill/>
                    </a:lnL>
                    <a:lnR w="9525"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162858368"/>
                  </a:ext>
                </a:extLst>
              </a:tr>
              <a:tr h="144000">
                <a:tc gridSpan="2">
                  <a:txBody>
                    <a:bodyPr/>
                    <a:lstStyle/>
                    <a:p>
                      <a:pPr algn="l" rtl="0"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매출원가</a:t>
                      </a:r>
                    </a:p>
                  </a:txBody>
                  <a:tcPr marL="36000" marR="36000" marT="0" marB="0" anchor="ctr">
                    <a:lnL w="9525" cap="flat" cmpd="sng" algn="ctr">
                      <a:solidFill>
                        <a:srgbClr val="00338D"/>
                      </a:solidFill>
                      <a:prstDash val="solid"/>
                      <a:round/>
                      <a:headEnd type="none" w="med" len="med"/>
                      <a:tailEnd type="none" w="med" len="med"/>
                    </a:lnL>
                    <a:lnR>
                      <a:noFill/>
                    </a:lnR>
                    <a:lnT w="9525" cap="flat" cmpd="sng" algn="ctr">
                      <a:solidFill>
                        <a:srgbClr val="00338D"/>
                      </a:solidFill>
                      <a:prstDash val="solid"/>
                      <a:round/>
                      <a:headEnd type="none" w="med" len="med"/>
                      <a:tailEnd type="none" w="med" len="med"/>
                    </a:lnT>
                    <a:lnB w="9525" cap="flat" cmpd="sng" algn="ctr">
                      <a:no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4,614</a:t>
                      </a:r>
                    </a:p>
                  </a:txBody>
                  <a:tcPr marL="36000" marR="36000" marT="0" marB="0" anchor="ctr">
                    <a:lnL>
                      <a:noFill/>
                    </a:lnL>
                    <a:lnR>
                      <a:noFill/>
                    </a:lnR>
                    <a:lnT w="9525" cap="flat" cmpd="sng" algn="ctr">
                      <a:solidFill>
                        <a:srgbClr val="00338D"/>
                      </a:solidFill>
                      <a:prstDash val="solid"/>
                      <a:round/>
                      <a:headEnd type="none" w="med" len="med"/>
                      <a:tailEnd type="none" w="med" len="med"/>
                    </a:lnT>
                    <a:lnB w="9525" cap="flat" cmpd="sng" algn="ctr">
                      <a:solidFill>
                        <a:srgbClr val="00338D"/>
                      </a:solidFill>
                      <a:prstDash val="dash"/>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7,289</a:t>
                      </a:r>
                    </a:p>
                  </a:txBody>
                  <a:tcPr marL="36000" marR="36000" marT="0" marB="0" anchor="ctr">
                    <a:lnL>
                      <a:noFill/>
                    </a:lnL>
                    <a:lnR>
                      <a:noFill/>
                    </a:lnR>
                    <a:lnT w="9525" cap="flat" cmpd="sng" algn="ctr">
                      <a:solidFill>
                        <a:srgbClr val="00338D"/>
                      </a:solidFill>
                      <a:prstDash val="solid"/>
                      <a:round/>
                      <a:headEnd type="none" w="med" len="med"/>
                      <a:tailEnd type="none" w="med" len="med"/>
                    </a:lnT>
                    <a:lnB w="9525" cap="flat" cmpd="sng" algn="ctr">
                      <a:solidFill>
                        <a:srgbClr val="00338D"/>
                      </a:solidFill>
                      <a:prstDash val="dash"/>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14,375</a:t>
                      </a:r>
                    </a:p>
                  </a:txBody>
                  <a:tcPr marL="36000" marR="36000" marT="0" marB="0" anchor="ctr">
                    <a:lnL>
                      <a:noFill/>
                    </a:lnL>
                    <a:lnR>
                      <a:noFill/>
                    </a:lnR>
                    <a:lnT w="9525" cap="flat" cmpd="sng" algn="ctr">
                      <a:solidFill>
                        <a:srgbClr val="00338D"/>
                      </a:solidFill>
                      <a:prstDash val="solid"/>
                      <a:round/>
                      <a:headEnd type="none" w="med" len="med"/>
                      <a:tailEnd type="none" w="med" len="med"/>
                    </a:lnT>
                    <a:lnB w="9525" cap="flat" cmpd="sng" algn="ctr">
                      <a:solidFill>
                        <a:srgbClr val="00338D"/>
                      </a:solidFill>
                      <a:prstDash val="dash"/>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15,508</a:t>
                      </a:r>
                    </a:p>
                  </a:txBody>
                  <a:tcPr marL="36000" marR="36000" marT="0" marB="0" anchor="ctr">
                    <a:lnL>
                      <a:noFill/>
                    </a:lnL>
                    <a:lnR>
                      <a:noFill/>
                    </a:lnR>
                    <a:lnT w="9525" cap="flat" cmpd="sng" algn="ctr">
                      <a:solidFill>
                        <a:srgbClr val="00338D"/>
                      </a:solidFill>
                      <a:prstDash val="solid"/>
                      <a:round/>
                      <a:headEnd type="none" w="med" len="med"/>
                      <a:tailEnd type="none" w="med" len="med"/>
                    </a:lnT>
                    <a:lnB w="9525" cap="flat" cmpd="sng" algn="ctr">
                      <a:solidFill>
                        <a:srgbClr val="00338D"/>
                      </a:solidFill>
                      <a:prstDash val="dash"/>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25,122</a:t>
                      </a:r>
                    </a:p>
                  </a:txBody>
                  <a:tcPr marL="36000" marR="36000" marT="0" marB="0" anchor="ctr">
                    <a:lnL>
                      <a:noFill/>
                    </a:lnL>
                    <a:lnR w="9525"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w="9525" cap="flat" cmpd="sng" algn="ctr">
                      <a:solidFill>
                        <a:srgbClr val="00338D"/>
                      </a:solidFill>
                      <a:prstDash val="dash"/>
                      <a:round/>
                      <a:headEnd type="none" w="med" len="med"/>
                      <a:tailEnd type="none" w="med" len="med"/>
                    </a:lnB>
                  </a:tcPr>
                </a:tc>
                <a:tc>
                  <a:txBody>
                    <a:bodyPr/>
                    <a:lstStyle/>
                    <a:p>
                      <a:pPr algn="l" fontAlgn="b"/>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tcPr>
                </a:tc>
                <a:tc>
                  <a:txBody>
                    <a:bodyPr/>
                    <a:lstStyle/>
                    <a:p>
                      <a:pPr algn="r" rtl="0"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75.2%</a:t>
                      </a:r>
                    </a:p>
                  </a:txBody>
                  <a:tcPr marL="36000" marR="36000" marT="0" marB="0" anchor="ctr">
                    <a:lnL w="9525" cap="flat" cmpd="sng" algn="ctr">
                      <a:solidFill>
                        <a:srgbClr val="00338D"/>
                      </a:solidFill>
                      <a:prstDash val="solid"/>
                      <a:round/>
                      <a:headEnd type="none" w="med" len="med"/>
                      <a:tailEnd type="none" w="med" len="med"/>
                    </a:lnL>
                    <a:lnR>
                      <a:noFill/>
                    </a:lnR>
                    <a:lnT w="9525" cap="flat" cmpd="sng" algn="ctr">
                      <a:solidFill>
                        <a:srgbClr val="00338D"/>
                      </a:solidFill>
                      <a:prstDash val="solid"/>
                      <a:round/>
                      <a:headEnd type="none" w="med" len="med"/>
                      <a:tailEnd type="none" w="med" len="med"/>
                    </a:lnT>
                    <a:lnB w="9525" cap="flat" cmpd="sng" algn="ctr">
                      <a:solidFill>
                        <a:srgbClr val="00338D"/>
                      </a:solidFill>
                      <a:prstDash val="dash"/>
                      <a:round/>
                      <a:headEnd type="none" w="med" len="med"/>
                      <a:tailEnd type="none" w="med" len="med"/>
                    </a:lnB>
                  </a:tcPr>
                </a:tc>
                <a:tc>
                  <a:txBody>
                    <a:bodyPr/>
                    <a:lstStyle/>
                    <a:p>
                      <a:pPr algn="r" rtl="0"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76.4%</a:t>
                      </a:r>
                    </a:p>
                  </a:txBody>
                  <a:tcPr marL="36000" marR="36000" marT="0" marB="0" anchor="ctr">
                    <a:lnL>
                      <a:noFill/>
                    </a:lnL>
                    <a:lnR>
                      <a:noFill/>
                    </a:lnR>
                    <a:lnT w="9525" cap="flat" cmpd="sng" algn="ctr">
                      <a:solidFill>
                        <a:srgbClr val="00338D"/>
                      </a:solidFill>
                      <a:prstDash val="solid"/>
                      <a:round/>
                      <a:headEnd type="none" w="med" len="med"/>
                      <a:tailEnd type="none" w="med" len="med"/>
                    </a:lnT>
                    <a:lnB w="9525" cap="flat" cmpd="sng" algn="ctr">
                      <a:solidFill>
                        <a:srgbClr val="00338D"/>
                      </a:solidFill>
                      <a:prstDash val="dash"/>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78.9%</a:t>
                      </a:r>
                    </a:p>
                  </a:txBody>
                  <a:tcPr marL="36000" marR="36000" marT="0" marB="0" anchor="ctr">
                    <a:lnL>
                      <a:noFill/>
                    </a:lnL>
                    <a:lnR>
                      <a:noFill/>
                    </a:lnR>
                    <a:lnT w="9525" cap="flat" cmpd="sng" algn="ctr">
                      <a:solidFill>
                        <a:srgbClr val="00338D"/>
                      </a:solidFill>
                      <a:prstDash val="solid"/>
                      <a:round/>
                      <a:headEnd type="none" w="med" len="med"/>
                      <a:tailEnd type="none" w="med" len="med"/>
                    </a:lnT>
                    <a:lnB w="9525" cap="flat" cmpd="sng" algn="ctr">
                      <a:solidFill>
                        <a:srgbClr val="00338D"/>
                      </a:solidFill>
                      <a:prstDash val="dash"/>
                      <a:round/>
                      <a:headEnd type="none" w="med" len="med"/>
                      <a:tailEnd type="none" w="med" len="med"/>
                    </a:lnB>
                  </a:tcPr>
                </a:tc>
                <a:tc>
                  <a:txBody>
                    <a:bodyPr/>
                    <a:lstStyle/>
                    <a:p>
                      <a:pPr algn="r" rtl="0"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79.6%</a:t>
                      </a:r>
                    </a:p>
                  </a:txBody>
                  <a:tcPr marL="36000" marR="36000" marT="0" marB="0" anchor="ctr">
                    <a:lnL>
                      <a:noFill/>
                    </a:lnL>
                    <a:lnR>
                      <a:noFill/>
                    </a:lnR>
                    <a:lnT w="9525" cap="flat" cmpd="sng" algn="ctr">
                      <a:solidFill>
                        <a:srgbClr val="00338D"/>
                      </a:solidFill>
                      <a:prstDash val="solid"/>
                      <a:round/>
                      <a:headEnd type="none" w="med" len="med"/>
                      <a:tailEnd type="none" w="med" len="med"/>
                    </a:lnT>
                    <a:lnB w="9525" cap="flat" cmpd="sng" algn="ctr">
                      <a:solidFill>
                        <a:srgbClr val="00338D"/>
                      </a:solidFill>
                      <a:prstDash val="dash"/>
                      <a:round/>
                      <a:headEnd type="none" w="med" len="med"/>
                      <a:tailEnd type="none" w="med" len="med"/>
                    </a:lnB>
                  </a:tcPr>
                </a:tc>
                <a:tc>
                  <a:txBody>
                    <a:bodyPr/>
                    <a:lstStyle/>
                    <a:p>
                      <a:pPr algn="r" rtl="0"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78.4%</a:t>
                      </a:r>
                    </a:p>
                  </a:txBody>
                  <a:tcPr marL="36000" marR="36000" marT="0" marB="0" anchor="ctr">
                    <a:lnL>
                      <a:noFill/>
                    </a:lnL>
                    <a:lnR w="9525"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w="9525" cap="flat" cmpd="sng" algn="ctr">
                      <a:solidFill>
                        <a:srgbClr val="00338D"/>
                      </a:solidFill>
                      <a:prstDash val="dash"/>
                      <a:round/>
                      <a:headEnd type="none" w="med" len="med"/>
                      <a:tailEnd type="none" w="med" len="med"/>
                    </a:lnB>
                  </a:tcPr>
                </a:tc>
                <a:extLst>
                  <a:ext uri="{0D108BD9-81ED-4DB2-BD59-A6C34878D82A}">
                    <a16:rowId xmlns:a16="http://schemas.microsoft.com/office/drawing/2014/main" val="433254049"/>
                  </a:ext>
                </a:extLst>
              </a:tr>
              <a:tr h="144000">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VC</a:t>
                      </a: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dash"/>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변동매출원가</a:t>
                      </a:r>
                    </a:p>
                  </a:txBody>
                  <a:tcPr marL="36000" marR="36000" marT="0" marB="0" anchor="ctr">
                    <a:lnL w="9525" cap="flat" cmpd="sng" algn="ctr">
                      <a:solidFill>
                        <a:srgbClr val="00338D"/>
                      </a:solidFill>
                      <a:prstDash val="dash"/>
                      <a:round/>
                      <a:headEnd type="none" w="med" len="med"/>
                      <a:tailEnd type="none" w="med" len="med"/>
                    </a:lnL>
                    <a:lnR w="12700" cmpd="sng">
                      <a:noFill/>
                      <a:prstDash val="solid"/>
                    </a:lnR>
                    <a:lnT w="9525" cap="flat" cmpd="sng" algn="ctr">
                      <a:solidFill>
                        <a:srgbClr val="00338D"/>
                      </a:solidFill>
                      <a:prstDash val="dash"/>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4,614</a:t>
                      </a:r>
                    </a:p>
                  </a:txBody>
                  <a:tcPr marL="36000" marR="36000" marT="0" marB="0" anchor="ctr">
                    <a:lnL>
                      <a:noFill/>
                    </a:lnL>
                    <a:lnR>
                      <a:noFill/>
                    </a:lnR>
                    <a:lnT w="9525" cap="flat" cmpd="sng" algn="ctr">
                      <a:solidFill>
                        <a:srgbClr val="00338D"/>
                      </a:solidFill>
                      <a:prstDash val="dash"/>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7,289</a:t>
                      </a:r>
                    </a:p>
                  </a:txBody>
                  <a:tcPr marL="36000" marR="36000" marT="0" marB="0" anchor="ctr">
                    <a:lnL>
                      <a:noFill/>
                    </a:lnL>
                    <a:lnR>
                      <a:noFill/>
                    </a:lnR>
                    <a:lnT w="9525" cap="flat" cmpd="sng" algn="ctr">
                      <a:solidFill>
                        <a:srgbClr val="00338D"/>
                      </a:solidFill>
                      <a:prstDash val="dash"/>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14,375</a:t>
                      </a:r>
                    </a:p>
                  </a:txBody>
                  <a:tcPr marL="36000" marR="36000" marT="0" marB="0" anchor="ctr">
                    <a:lnL>
                      <a:noFill/>
                    </a:lnL>
                    <a:lnR>
                      <a:noFill/>
                    </a:lnR>
                    <a:lnT w="9525" cap="flat" cmpd="sng" algn="ctr">
                      <a:solidFill>
                        <a:srgbClr val="00338D"/>
                      </a:solidFill>
                      <a:prstDash val="dash"/>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15,508</a:t>
                      </a:r>
                    </a:p>
                  </a:txBody>
                  <a:tcPr marL="36000" marR="36000" marT="0" marB="0" anchor="ctr">
                    <a:lnL>
                      <a:noFill/>
                    </a:lnL>
                    <a:lnR>
                      <a:noFill/>
                    </a:lnR>
                    <a:lnT w="9525" cap="flat" cmpd="sng" algn="ctr">
                      <a:solidFill>
                        <a:srgbClr val="00338D"/>
                      </a:solidFill>
                      <a:prstDash val="dash"/>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25,122</a:t>
                      </a:r>
                    </a:p>
                  </a:txBody>
                  <a:tcPr marL="36000" marR="36000" marT="0" marB="0" anchor="ctr">
                    <a:lnL>
                      <a:noFill/>
                    </a:lnL>
                    <a:lnR w="9525" cap="flat" cmpd="sng" algn="ctr">
                      <a:solidFill>
                        <a:srgbClr val="00338D"/>
                      </a:solidFill>
                      <a:prstDash val="solid"/>
                      <a:round/>
                      <a:headEnd type="none" w="med" len="med"/>
                      <a:tailEnd type="none" w="med" len="med"/>
                    </a:lnR>
                    <a:lnT w="9525" cap="flat" cmpd="sng" algn="ctr">
                      <a:solidFill>
                        <a:srgbClr val="00338D"/>
                      </a:solidFill>
                      <a:prstDash val="dash"/>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75.2%</a:t>
                      </a:r>
                    </a:p>
                  </a:txBody>
                  <a:tcPr marL="36000" marR="36000" marT="0" marB="0" anchor="ctr">
                    <a:lnL w="9525" cap="flat" cmpd="sng" algn="ctr">
                      <a:solidFill>
                        <a:srgbClr val="00338D"/>
                      </a:solidFill>
                      <a:prstDash val="solid"/>
                      <a:round/>
                      <a:headEnd type="none" w="med" len="med"/>
                      <a:tailEnd type="none" w="med" len="med"/>
                    </a:lnL>
                    <a:lnR>
                      <a:noFill/>
                    </a:lnR>
                    <a:lnT w="9525" cap="flat" cmpd="sng" algn="ctr">
                      <a:solidFill>
                        <a:srgbClr val="00338D"/>
                      </a:solidFill>
                      <a:prstDash val="dash"/>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76.4%</a:t>
                      </a:r>
                    </a:p>
                  </a:txBody>
                  <a:tcPr marL="36000" marR="36000" marT="0" marB="0" anchor="ctr">
                    <a:lnL>
                      <a:noFill/>
                    </a:lnL>
                    <a:lnR>
                      <a:noFill/>
                    </a:lnR>
                    <a:lnT w="9525" cap="flat" cmpd="sng" algn="ctr">
                      <a:solidFill>
                        <a:srgbClr val="00338D"/>
                      </a:solidFill>
                      <a:prstDash val="dash"/>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78.9%</a:t>
                      </a:r>
                    </a:p>
                  </a:txBody>
                  <a:tcPr marL="36000" marR="36000" marT="0" marB="0" anchor="ctr">
                    <a:lnL>
                      <a:noFill/>
                    </a:lnL>
                    <a:lnR>
                      <a:noFill/>
                    </a:lnR>
                    <a:lnT w="9525" cap="flat" cmpd="sng" algn="ctr">
                      <a:solidFill>
                        <a:srgbClr val="00338D"/>
                      </a:solidFill>
                      <a:prstDash val="dash"/>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79.6%</a:t>
                      </a:r>
                    </a:p>
                  </a:txBody>
                  <a:tcPr marL="36000" marR="36000" marT="0" marB="0" anchor="ctr">
                    <a:lnL>
                      <a:noFill/>
                    </a:lnL>
                    <a:lnR>
                      <a:noFill/>
                    </a:lnR>
                    <a:lnT w="9525" cap="flat" cmpd="sng" algn="ctr">
                      <a:solidFill>
                        <a:srgbClr val="00338D"/>
                      </a:solidFill>
                      <a:prstDash val="dash"/>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78.4%</a:t>
                      </a:r>
                    </a:p>
                  </a:txBody>
                  <a:tcPr marL="36000" marR="36000" marT="0" marB="0" anchor="ctr">
                    <a:lnL>
                      <a:noFill/>
                    </a:lnL>
                    <a:lnR w="9525" cap="flat" cmpd="sng" algn="ctr">
                      <a:solidFill>
                        <a:srgbClr val="00338D"/>
                      </a:solidFill>
                      <a:prstDash val="solid"/>
                      <a:round/>
                      <a:headEnd type="none" w="med" len="med"/>
                      <a:tailEnd type="none" w="med" len="med"/>
                    </a:lnR>
                    <a:lnT w="9525" cap="flat" cmpd="sng" algn="ctr">
                      <a:solidFill>
                        <a:srgbClr val="00338D"/>
                      </a:solidFill>
                      <a:prstDash val="dash"/>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24291107"/>
                  </a:ext>
                </a:extLst>
              </a:tr>
              <a:tr h="144000">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dash"/>
                      <a:round/>
                      <a:headEnd type="none" w="med" len="med"/>
                      <a:tailEnd type="none" w="med" len="med"/>
                    </a:lnR>
                    <a:lnT w="9525" cap="flat" cmpd="sng" algn="ctr">
                      <a:no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고정매출원가</a:t>
                      </a:r>
                    </a:p>
                  </a:txBody>
                  <a:tcPr marL="36000" marR="36000" marT="0" marB="0" anchor="ctr">
                    <a:lnL w="9525" cap="flat" cmpd="sng" algn="ctr">
                      <a:solidFill>
                        <a:srgbClr val="00338D"/>
                      </a:solidFill>
                      <a:prstDash val="dash"/>
                      <a:round/>
                      <a:headEnd type="none" w="med" len="med"/>
                      <a:tailEnd type="none" w="med" len="med"/>
                    </a:lnL>
                    <a:lnR w="12700" cmpd="sng">
                      <a:noFill/>
                      <a:prstDash val="solid"/>
                    </a:lnR>
                    <a:lnT w="12700" cmpd="sng">
                      <a:noFill/>
                      <a:prstDash val="soli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9525" cap="flat" cmpd="sng" algn="ctr">
                      <a:no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9525" cap="flat" cmpd="sng" algn="ctr">
                      <a:no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9525" cap="flat" cmpd="sng" algn="ctr">
                      <a:no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9525" cap="flat" cmpd="sng" algn="ctr">
                      <a:no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9525" cap="flat" cmpd="sng" algn="ctr">
                      <a:solidFill>
                        <a:srgbClr val="00338D"/>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9525" cap="flat" cmpd="sng" algn="ctr">
                      <a:solidFill>
                        <a:srgbClr val="00338D"/>
                      </a:solidFill>
                      <a:prstDash val="solid"/>
                      <a:round/>
                      <a:headEnd type="none" w="med" len="med"/>
                      <a:tailEnd type="none" w="med" len="med"/>
                    </a:lnL>
                    <a:lnR>
                      <a:noFill/>
                    </a:lnR>
                    <a:lnT w="9525" cap="flat" cmpd="sng" algn="ctr">
                      <a:no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9525" cap="flat" cmpd="sng" algn="ctr">
                      <a:no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9525" cap="flat" cmpd="sng" algn="ctr">
                      <a:no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9525" cap="flat" cmpd="sng" algn="ctr">
                      <a:no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9525" cap="flat" cmpd="sng" algn="ctr">
                      <a:solidFill>
                        <a:srgbClr val="00338D"/>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163167"/>
                  </a:ext>
                </a:extLst>
              </a:tr>
              <a:tr h="144000">
                <a:tc gridSpan="2">
                  <a:txBody>
                    <a:bodyPr/>
                    <a:lstStyle/>
                    <a:p>
                      <a:pPr algn="l" rtl="0"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매출총이익</a:t>
                      </a:r>
                    </a:p>
                  </a:txBody>
                  <a:tcPr marL="36000" marR="36000" marT="0" marB="0" anchor="ctr">
                    <a:lnL w="9525" cap="flat" cmpd="sng" algn="ctr">
                      <a:solidFill>
                        <a:srgbClr val="00338D"/>
                      </a:solidFill>
                      <a:prstDash val="solid"/>
                      <a:round/>
                      <a:headEnd type="none" w="med" len="med"/>
                      <a:tailEnd type="none" w="med" len="med"/>
                    </a:lnL>
                    <a:lnR>
                      <a:noFill/>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1,520</a:t>
                      </a:r>
                    </a:p>
                  </a:txBody>
                  <a:tcPr marL="36000" marR="36000" marT="0" marB="0" anchor="ctr">
                    <a:lnL>
                      <a:noFill/>
                    </a:lnL>
                    <a:lnR>
                      <a:noFill/>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2,248</a:t>
                      </a:r>
                    </a:p>
                  </a:txBody>
                  <a:tcPr marL="36000" marR="36000" marT="0" marB="0" anchor="ctr">
                    <a:lnL>
                      <a:noFill/>
                    </a:lnL>
                    <a:lnR>
                      <a:noFill/>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3,837</a:t>
                      </a:r>
                    </a:p>
                  </a:txBody>
                  <a:tcPr marL="36000" marR="36000" marT="0" marB="0" anchor="ctr">
                    <a:lnL>
                      <a:noFill/>
                    </a:lnL>
                    <a:lnR>
                      <a:noFill/>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3,973</a:t>
                      </a:r>
                    </a:p>
                  </a:txBody>
                  <a:tcPr marL="36000" marR="36000" marT="0" marB="0" anchor="ctr">
                    <a:lnL>
                      <a:noFill/>
                    </a:lnL>
                    <a:lnR>
                      <a:noFill/>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6,941</a:t>
                      </a:r>
                    </a:p>
                  </a:txBody>
                  <a:tcPr marL="36000" marR="36000" marT="0" marB="0" anchor="ctr">
                    <a:lnL>
                      <a:noFill/>
                    </a:lnL>
                    <a:lnR w="9525"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w="9525" cap="flat" cmpd="sng" algn="ctr">
                      <a:noFill/>
                      <a:prstDash val="solid"/>
                      <a:round/>
                      <a:headEnd type="none" w="med" len="med"/>
                      <a:tailEnd type="none" w="med" len="med"/>
                    </a:lnT>
                    <a:lnB>
                      <a:noFill/>
                    </a:lnB>
                  </a:tcPr>
                </a:tc>
                <a:tc>
                  <a:txBody>
                    <a:bodyPr/>
                    <a:lstStyle/>
                    <a:p>
                      <a:pPr algn="r" rtl="0"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24.8%</a:t>
                      </a:r>
                    </a:p>
                  </a:txBody>
                  <a:tcPr marL="36000" marR="36000" marT="0" marB="0" anchor="ctr">
                    <a:lnL w="9525" cap="flat" cmpd="sng" algn="ctr">
                      <a:solidFill>
                        <a:srgbClr val="00338D"/>
                      </a:solidFill>
                      <a:prstDash val="solid"/>
                      <a:round/>
                      <a:headEnd type="none" w="med" len="med"/>
                      <a:tailEnd type="none" w="med" len="med"/>
                    </a:lnL>
                    <a:lnR>
                      <a:noFill/>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23.6%</a:t>
                      </a:r>
                    </a:p>
                  </a:txBody>
                  <a:tcPr marL="36000" marR="36000" marT="0" marB="0" anchor="ctr">
                    <a:lnL>
                      <a:noFill/>
                    </a:lnL>
                    <a:lnR>
                      <a:noFill/>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21.1%</a:t>
                      </a:r>
                    </a:p>
                  </a:txBody>
                  <a:tcPr marL="36000" marR="36000" marT="0" marB="0" anchor="ctr">
                    <a:lnL>
                      <a:noFill/>
                    </a:lnL>
                    <a:lnR>
                      <a:noFill/>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20.4%</a:t>
                      </a:r>
                    </a:p>
                  </a:txBody>
                  <a:tcPr marL="36000" marR="36000" marT="0" marB="0" anchor="ctr">
                    <a:lnL>
                      <a:noFill/>
                    </a:lnL>
                    <a:lnR>
                      <a:noFill/>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21.6%</a:t>
                      </a:r>
                    </a:p>
                  </a:txBody>
                  <a:tcPr marL="36000" marR="36000" marT="0" marB="0" anchor="ctr">
                    <a:lnL>
                      <a:noFill/>
                    </a:lnL>
                    <a:lnR w="9525"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756520273"/>
                  </a:ext>
                </a:extLst>
              </a:tr>
              <a:tr h="144000">
                <a:tc gridSpan="2">
                  <a:txBody>
                    <a:bodyPr/>
                    <a:lstStyle/>
                    <a:p>
                      <a:pPr algn="l" rtl="0" fontAlgn="ctr"/>
                      <a:r>
                        <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판매비와관리비</a:t>
                      </a:r>
                    </a:p>
                  </a:txBody>
                  <a:tcPr marL="36000" marR="36000" marT="0" marB="0" anchor="ctr">
                    <a:lnL w="9525"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1,189</a:t>
                      </a:r>
                    </a:p>
                  </a:txBody>
                  <a:tcPr marL="36000" marR="36000" marT="0" marB="0" anchor="ctr">
                    <a:lnL>
                      <a:noFill/>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dash"/>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1,726</a:t>
                      </a:r>
                    </a:p>
                  </a:txBody>
                  <a:tcPr marL="36000" marR="36000" marT="0" marB="0" anchor="ctr">
                    <a:lnL>
                      <a:noFill/>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dash"/>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2,384</a:t>
                      </a:r>
                    </a:p>
                  </a:txBody>
                  <a:tcPr marL="36000" marR="36000" marT="0" marB="0" anchor="ctr">
                    <a:lnL>
                      <a:noFill/>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dash"/>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2,961</a:t>
                      </a:r>
                    </a:p>
                  </a:txBody>
                  <a:tcPr marL="36000" marR="36000" marT="0" marB="0" anchor="ctr">
                    <a:lnL>
                      <a:noFill/>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dash"/>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4,426</a:t>
                      </a:r>
                    </a:p>
                  </a:txBody>
                  <a:tcPr marL="36000" marR="36000" marT="0" marB="0" anchor="ctr">
                    <a:lnL>
                      <a:noFill/>
                    </a:lnL>
                    <a:lnR w="9525"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9525" cap="flat" cmpd="sng" algn="ctr">
                      <a:solidFill>
                        <a:srgbClr val="00338D"/>
                      </a:solidFill>
                      <a:prstDash val="dash"/>
                      <a:round/>
                      <a:headEnd type="none" w="med" len="med"/>
                      <a:tailEnd type="none" w="med" len="med"/>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19.4%</a:t>
                      </a:r>
                    </a:p>
                  </a:txBody>
                  <a:tcPr marL="36000" marR="36000" marT="0" marB="0" anchor="ctr">
                    <a:lnL w="9525"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dash"/>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18.1%</a:t>
                      </a:r>
                    </a:p>
                  </a:txBody>
                  <a:tcPr marL="36000" marR="36000" marT="0" marB="0" anchor="ctr">
                    <a:lnL>
                      <a:noFill/>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dash"/>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13.1%</a:t>
                      </a:r>
                    </a:p>
                  </a:txBody>
                  <a:tcPr marL="36000" marR="36000" marT="0" marB="0" anchor="ctr">
                    <a:lnL>
                      <a:noFill/>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dash"/>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15.2%</a:t>
                      </a:r>
                    </a:p>
                  </a:txBody>
                  <a:tcPr marL="36000" marR="36000" marT="0" marB="0" anchor="ctr">
                    <a:lnL>
                      <a:noFill/>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dash"/>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13.8%</a:t>
                      </a:r>
                    </a:p>
                  </a:txBody>
                  <a:tcPr marL="36000" marR="36000" marT="0" marB="0" anchor="ctr">
                    <a:lnL>
                      <a:noFill/>
                    </a:lnL>
                    <a:lnR w="9525"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9525" cap="flat" cmpd="sng" algn="ctr">
                      <a:solidFill>
                        <a:srgbClr val="00338D"/>
                      </a:solidFill>
                      <a:prstDash val="dash"/>
                      <a:round/>
                      <a:headEnd type="none" w="med" len="med"/>
                      <a:tailEnd type="none" w="med" len="med"/>
                    </a:lnB>
                  </a:tcPr>
                </a:tc>
                <a:extLst>
                  <a:ext uri="{0D108BD9-81ED-4DB2-BD59-A6C34878D82A}">
                    <a16:rowId xmlns:a16="http://schemas.microsoft.com/office/drawing/2014/main" val="806395088"/>
                  </a:ext>
                </a:extLst>
              </a:tr>
              <a:tr h="144000">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dash"/>
                      <a:round/>
                      <a:headEnd type="none" w="med" len="med"/>
                      <a:tailEnd type="none" w="med" len="med"/>
                    </a:lnR>
                    <a:lnT>
                      <a:noFill/>
                    </a:lnT>
                    <a:lnB>
                      <a:noFill/>
                    </a:lnB>
                  </a:tcPr>
                </a:tc>
                <a:tc>
                  <a:txBody>
                    <a:bodyPr/>
                    <a:lstStyle/>
                    <a:p>
                      <a:pPr algn="l"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직원급여</a:t>
                      </a:r>
                    </a:p>
                  </a:txBody>
                  <a:tcPr marL="36000" marR="36000" marT="0" marB="0" anchor="ctr">
                    <a:lnL w="9525" cap="flat" cmpd="sng" algn="ctr">
                      <a:solidFill>
                        <a:srgbClr val="00338D"/>
                      </a:solidFill>
                      <a:prstDash val="dash"/>
                      <a:round/>
                      <a:headEnd type="none" w="med" len="med"/>
                      <a:tailEnd type="none" w="med" len="med"/>
                    </a:lnL>
                    <a:lnR>
                      <a:noFill/>
                    </a:lnR>
                    <a:lnT w="9525" cap="flat" cmpd="sng" algn="ctr">
                      <a:solidFill>
                        <a:srgbClr val="00338D"/>
                      </a:solidFill>
                      <a:prstDash val="dash"/>
                      <a:round/>
                      <a:headEnd type="none" w="med" len="med"/>
                      <a:tailEnd type="none" w="med" len="med"/>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582</a:t>
                      </a:r>
                    </a:p>
                  </a:txBody>
                  <a:tcPr marL="36000" marR="36000" marT="0" marB="0" anchor="ctr">
                    <a:lnL>
                      <a:noFill/>
                    </a:lnL>
                    <a:lnR>
                      <a:noFill/>
                    </a:lnR>
                    <a:lnT w="9525" cap="flat" cmpd="sng" algn="ctr">
                      <a:solidFill>
                        <a:srgbClr val="00338D"/>
                      </a:solidFill>
                      <a:prstDash val="dash"/>
                      <a:round/>
                      <a:headEnd type="none" w="med" len="med"/>
                      <a:tailEnd type="none" w="med" len="med"/>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1,122</a:t>
                      </a:r>
                    </a:p>
                  </a:txBody>
                  <a:tcPr marL="36000" marR="36000" marT="0" marB="0" anchor="ctr">
                    <a:lnL>
                      <a:noFill/>
                    </a:lnL>
                    <a:lnR>
                      <a:noFill/>
                    </a:lnR>
                    <a:lnT w="9525" cap="flat" cmpd="sng" algn="ctr">
                      <a:solidFill>
                        <a:srgbClr val="00338D"/>
                      </a:solidFill>
                      <a:prstDash val="dash"/>
                      <a:round/>
                      <a:headEnd type="none" w="med" len="med"/>
                      <a:tailEnd type="none" w="med" len="med"/>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1,520</a:t>
                      </a:r>
                    </a:p>
                  </a:txBody>
                  <a:tcPr marL="36000" marR="36000" marT="0" marB="0" anchor="ctr">
                    <a:lnL>
                      <a:noFill/>
                    </a:lnL>
                    <a:lnR>
                      <a:noFill/>
                    </a:lnR>
                    <a:lnT w="9525" cap="flat" cmpd="sng" algn="ctr">
                      <a:solidFill>
                        <a:srgbClr val="00338D"/>
                      </a:solidFill>
                      <a:prstDash val="dash"/>
                      <a:round/>
                      <a:headEnd type="none" w="med" len="med"/>
                      <a:tailEnd type="none" w="med" len="med"/>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1,848</a:t>
                      </a:r>
                    </a:p>
                  </a:txBody>
                  <a:tcPr marL="36000" marR="36000" marT="0" marB="0" anchor="ctr">
                    <a:lnL>
                      <a:noFill/>
                    </a:lnL>
                    <a:lnR>
                      <a:noFill/>
                    </a:lnR>
                    <a:lnT w="9525" cap="flat" cmpd="sng" algn="ctr">
                      <a:solidFill>
                        <a:srgbClr val="00338D"/>
                      </a:solidFill>
                      <a:prstDash val="dash"/>
                      <a:round/>
                      <a:headEnd type="none" w="med" len="med"/>
                      <a:tailEnd type="none" w="med" len="med"/>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2,848</a:t>
                      </a:r>
                    </a:p>
                  </a:txBody>
                  <a:tcPr marL="36000" marR="36000" marT="0" marB="0" anchor="ctr">
                    <a:lnL>
                      <a:noFill/>
                    </a:lnL>
                    <a:lnR w="9525" cap="flat" cmpd="sng" algn="ctr">
                      <a:solidFill>
                        <a:srgbClr val="00338D"/>
                      </a:solidFill>
                      <a:prstDash val="solid"/>
                      <a:round/>
                      <a:headEnd type="none" w="med" len="med"/>
                      <a:tailEnd type="none" w="med" len="med"/>
                    </a:lnR>
                    <a:lnT w="9525" cap="flat" cmpd="sng" algn="ctr">
                      <a:solidFill>
                        <a:srgbClr val="00338D"/>
                      </a:solidFill>
                      <a:prstDash val="dash"/>
                      <a:round/>
                      <a:headEnd type="none" w="med" len="med"/>
                      <a:tailEnd type="none" w="med" len="med"/>
                    </a:lnT>
                    <a:lnB>
                      <a:noFill/>
                    </a:lnB>
                  </a:tcPr>
                </a:tc>
                <a:tc>
                  <a:txBody>
                    <a:bodyPr/>
                    <a:lstStyle/>
                    <a:p>
                      <a:pPr algn="l" fontAlgn="b"/>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9.5%</a:t>
                      </a:r>
                    </a:p>
                  </a:txBody>
                  <a:tcPr marL="36000" marR="36000" marT="0" marB="0" anchor="ctr">
                    <a:lnL w="9525" cap="flat" cmpd="sng" algn="ctr">
                      <a:solidFill>
                        <a:srgbClr val="00338D"/>
                      </a:solidFill>
                      <a:prstDash val="solid"/>
                      <a:round/>
                      <a:headEnd type="none" w="med" len="med"/>
                      <a:tailEnd type="none" w="med" len="med"/>
                    </a:lnL>
                    <a:lnR>
                      <a:noFill/>
                    </a:lnR>
                    <a:lnT w="9525" cap="flat" cmpd="sng" algn="ctr">
                      <a:solidFill>
                        <a:srgbClr val="00338D"/>
                      </a:solidFill>
                      <a:prstDash val="dash"/>
                      <a:round/>
                      <a:headEnd type="none" w="med" len="med"/>
                      <a:tailEnd type="none" w="med" len="med"/>
                    </a:lnT>
                    <a:lnB>
                      <a:noFill/>
                    </a:lnB>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11.8%</a:t>
                      </a:r>
                    </a:p>
                  </a:txBody>
                  <a:tcPr marL="36000" marR="36000" marT="0" marB="0" anchor="ctr">
                    <a:lnL>
                      <a:noFill/>
                    </a:lnL>
                    <a:lnR>
                      <a:noFill/>
                    </a:lnR>
                    <a:lnT w="9525" cap="flat" cmpd="sng" algn="ctr">
                      <a:solidFill>
                        <a:srgbClr val="00338D"/>
                      </a:solidFill>
                      <a:prstDash val="dash"/>
                      <a:round/>
                      <a:headEnd type="none" w="med" len="med"/>
                      <a:tailEnd type="none" w="med" len="med"/>
                    </a:lnT>
                    <a:lnB>
                      <a:noFill/>
                    </a:lnB>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8.3%</a:t>
                      </a:r>
                    </a:p>
                  </a:txBody>
                  <a:tcPr marL="36000" marR="36000" marT="0" marB="0" anchor="ctr">
                    <a:lnL>
                      <a:noFill/>
                    </a:lnL>
                    <a:lnR>
                      <a:noFill/>
                    </a:lnR>
                    <a:lnT w="9525" cap="flat" cmpd="sng" algn="ctr">
                      <a:solidFill>
                        <a:srgbClr val="00338D"/>
                      </a:solidFill>
                      <a:prstDash val="dash"/>
                      <a:round/>
                      <a:headEnd type="none" w="med" len="med"/>
                      <a:tailEnd type="none" w="med" len="med"/>
                    </a:lnT>
                    <a:lnB>
                      <a:noFill/>
                    </a:lnB>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9.5%</a:t>
                      </a:r>
                    </a:p>
                  </a:txBody>
                  <a:tcPr marL="36000" marR="36000" marT="0" marB="0" anchor="ctr">
                    <a:lnL>
                      <a:noFill/>
                    </a:lnL>
                    <a:lnR>
                      <a:noFill/>
                    </a:lnR>
                    <a:lnT w="9525" cap="flat" cmpd="sng" algn="ctr">
                      <a:solidFill>
                        <a:srgbClr val="00338D"/>
                      </a:solidFill>
                      <a:prstDash val="dash"/>
                      <a:round/>
                      <a:headEnd type="none" w="med" len="med"/>
                      <a:tailEnd type="none" w="med" len="med"/>
                    </a:lnT>
                    <a:lnB>
                      <a:noFill/>
                    </a:lnB>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8.9%</a:t>
                      </a:r>
                    </a:p>
                  </a:txBody>
                  <a:tcPr marL="36000" marR="36000" marT="0" marB="0" anchor="ctr">
                    <a:lnL>
                      <a:noFill/>
                    </a:lnL>
                    <a:lnR w="9525" cap="flat" cmpd="sng" algn="ctr">
                      <a:solidFill>
                        <a:srgbClr val="00338D"/>
                      </a:solidFill>
                      <a:prstDash val="solid"/>
                      <a:round/>
                      <a:headEnd type="none" w="med" len="med"/>
                      <a:tailEnd type="none" w="med" len="med"/>
                    </a:lnR>
                    <a:lnT w="9525" cap="flat" cmpd="sng" algn="ctr">
                      <a:solidFill>
                        <a:srgbClr val="00338D"/>
                      </a:solidFill>
                      <a:prstDash val="dash"/>
                      <a:round/>
                      <a:headEnd type="none" w="med" len="med"/>
                      <a:tailEnd type="none" w="med" len="med"/>
                    </a:lnT>
                    <a:lnB>
                      <a:noFill/>
                    </a:lnB>
                  </a:tcPr>
                </a:tc>
                <a:extLst>
                  <a:ext uri="{0D108BD9-81ED-4DB2-BD59-A6C34878D82A}">
                    <a16:rowId xmlns:a16="http://schemas.microsoft.com/office/drawing/2014/main" val="1753926303"/>
                  </a:ext>
                </a:extLst>
              </a:tr>
              <a:tr h="144000">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dash"/>
                      <a:round/>
                      <a:headEnd type="none" w="med" len="med"/>
                      <a:tailEnd type="none" w="med" len="med"/>
                    </a:lnR>
                    <a:lnT>
                      <a:noFill/>
                    </a:lnT>
                    <a:lnB>
                      <a:noFill/>
                    </a:lnB>
                  </a:tcPr>
                </a:tc>
                <a:tc>
                  <a:txBody>
                    <a:bodyPr/>
                    <a:lstStyle/>
                    <a:p>
                      <a:pPr algn="l"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상여금</a:t>
                      </a:r>
                    </a:p>
                  </a:txBody>
                  <a:tcPr marL="36000" marR="36000" marT="0" marB="0" anchor="ctr">
                    <a:lnL w="9525" cap="flat" cmpd="sng" algn="ctr">
                      <a:solidFill>
                        <a:srgbClr val="00338D"/>
                      </a:solidFill>
                      <a:prstDash val="dash"/>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264</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132</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177</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227</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188</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4.3%</a:t>
                      </a:r>
                    </a:p>
                  </a:txBody>
                  <a:tcPr marL="36000" marR="36000" marT="0" marB="0" anchor="ctr">
                    <a:lnL w="9525"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a:t>
                      </a:r>
                    </a:p>
                  </a:txBody>
                  <a:tcPr marL="36000" marR="36000" marT="0" marB="0" anchor="ctr">
                    <a:lnL>
                      <a:noFill/>
                    </a:lnL>
                    <a:lnR>
                      <a:noFill/>
                    </a:lnR>
                    <a:lnT>
                      <a:noFill/>
                    </a:lnT>
                    <a:lnB>
                      <a:noFill/>
                    </a:lnB>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1.0%</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a:t>
                      </a:r>
                    </a:p>
                  </a:txBody>
                  <a:tcPr marL="36000" marR="36000" marT="0" marB="0" anchor="ctr">
                    <a:lnL>
                      <a:noFill/>
                    </a:lnL>
                    <a:lnR>
                      <a:noFill/>
                    </a:lnR>
                    <a:lnT>
                      <a:noFill/>
                    </a:lnT>
                    <a:lnB>
                      <a:noFill/>
                    </a:lnB>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0.6%</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901492284"/>
                  </a:ext>
                </a:extLst>
              </a:tr>
              <a:tr h="144000">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dash"/>
                      <a:round/>
                      <a:headEnd type="none" w="med" len="med"/>
                      <a:tailEnd type="none" w="med" len="med"/>
                    </a:lnR>
                    <a:lnT>
                      <a:noFill/>
                    </a:lnT>
                    <a:lnB>
                      <a:noFill/>
                    </a:lnB>
                  </a:tcPr>
                </a:tc>
                <a:tc>
                  <a:txBody>
                    <a:bodyPr/>
                    <a:lstStyle/>
                    <a:p>
                      <a:pPr algn="l" rtl="0" fontAlgn="ct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잡급</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dash"/>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0.1%</a:t>
                      </a:r>
                    </a:p>
                  </a:txBody>
                  <a:tcPr marL="36000" marR="36000" marT="0" marB="0" anchor="ctr">
                    <a:lnL w="9525"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0.1%</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0.0%</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0.0%</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642067605"/>
                  </a:ext>
                </a:extLst>
              </a:tr>
              <a:tr h="144000">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dash"/>
                      <a:round/>
                      <a:headEnd type="none" w="med" len="med"/>
                      <a:tailEnd type="none" w="med" len="med"/>
                    </a:lnR>
                    <a:lnT>
                      <a:noFill/>
                    </a:lnT>
                    <a:lnB>
                      <a:noFill/>
                    </a:lnB>
                  </a:tcPr>
                </a:tc>
                <a:tc>
                  <a:txBody>
                    <a:bodyPr/>
                    <a:lstStyle/>
                    <a:p>
                      <a:pPr algn="l"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퇴직급여</a:t>
                      </a:r>
                    </a:p>
                  </a:txBody>
                  <a:tcPr marL="36000" marR="36000" marT="0" marB="0" anchor="ctr">
                    <a:lnL w="9525" cap="flat" cmpd="sng" algn="ctr">
                      <a:solidFill>
                        <a:srgbClr val="00338D"/>
                      </a:solidFill>
                      <a:prstDash val="dash"/>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45</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79</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138</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183</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198</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0.7%</a:t>
                      </a:r>
                    </a:p>
                  </a:txBody>
                  <a:tcPr marL="36000" marR="36000" marT="0" marB="0" anchor="ctr">
                    <a:lnL w="9525"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0.8%</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0.8%</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0.9%</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0.6%</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853934397"/>
                  </a:ext>
                </a:extLst>
              </a:tr>
              <a:tr h="144000">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dash"/>
                      <a:round/>
                      <a:headEnd type="none" w="med" len="med"/>
                      <a:tailEnd type="none" w="med" len="med"/>
                    </a:lnR>
                    <a:lnT>
                      <a:noFill/>
                    </a:lnT>
                    <a:lnB>
                      <a:noFill/>
                    </a:lnB>
                  </a:tcPr>
                </a:tc>
                <a:tc>
                  <a:txBody>
                    <a:bodyPr/>
                    <a:lstStyle/>
                    <a:p>
                      <a:pPr algn="l"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복리후생비</a:t>
                      </a:r>
                    </a:p>
                  </a:txBody>
                  <a:tcPr marL="36000" marR="36000" marT="0" marB="0" anchor="ctr">
                    <a:lnL w="9525" cap="flat" cmpd="sng" algn="ctr">
                      <a:solidFill>
                        <a:srgbClr val="00338D"/>
                      </a:solidFill>
                      <a:prstDash val="dash"/>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62</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123</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119</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138</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247</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a:t>
                      </a:r>
                    </a:p>
                  </a:txBody>
                  <a:tcPr marL="36000" marR="36000" marT="0" marB="0" anchor="ctr">
                    <a:lnL w="9525"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0.7%</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0.7%</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0.8%</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378941208"/>
                  </a:ext>
                </a:extLst>
              </a:tr>
              <a:tr h="144000">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dash"/>
                      <a:round/>
                      <a:headEnd type="none" w="med" len="med"/>
                      <a:tailEnd type="none" w="med" len="med"/>
                    </a:lnR>
                    <a:lnT>
                      <a:noFill/>
                    </a:lnT>
                    <a:lnB>
                      <a:noFill/>
                    </a:lnB>
                  </a:tcPr>
                </a:tc>
                <a:tc>
                  <a:txBody>
                    <a:bodyPr/>
                    <a:lstStyle/>
                    <a:p>
                      <a:pPr algn="l"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여비교통비</a:t>
                      </a:r>
                    </a:p>
                  </a:txBody>
                  <a:tcPr marL="36000" marR="36000" marT="0" marB="0" anchor="ctr">
                    <a:lnL w="9525" cap="flat" cmpd="sng" algn="ctr">
                      <a:solidFill>
                        <a:srgbClr val="00338D"/>
                      </a:solidFill>
                      <a:prstDash val="dash"/>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28</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52</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0.3%</a:t>
                      </a:r>
                    </a:p>
                  </a:txBody>
                  <a:tcPr marL="36000" marR="36000" marT="0" marB="0" anchor="ctr">
                    <a:lnL w="9525"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0.3%</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0.2%</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0.3%</a:t>
                      </a:r>
                    </a:p>
                  </a:txBody>
                  <a:tcPr marL="36000" marR="36000" marT="0" marB="0" anchor="ctr">
                    <a:lnL>
                      <a:noFill/>
                    </a:lnL>
                    <a:lnR>
                      <a:noFill/>
                    </a:lnR>
                    <a:lnT>
                      <a:noFill/>
                    </a:lnT>
                    <a:lnB>
                      <a:noFill/>
                    </a:lnB>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0.2%</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798696499"/>
                  </a:ext>
                </a:extLst>
              </a:tr>
              <a:tr h="144000">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dash"/>
                      <a:round/>
                      <a:headEnd type="none" w="med" len="med"/>
                      <a:tailEnd type="none" w="med" len="med"/>
                    </a:lnR>
                    <a:lnT>
                      <a:noFill/>
                    </a:lnT>
                    <a:lnB>
                      <a:noFill/>
                    </a:lnB>
                  </a:tcPr>
                </a:tc>
                <a:tc>
                  <a:txBody>
                    <a:bodyPr/>
                    <a:lstStyle/>
                    <a:p>
                      <a:pPr algn="l" rtl="0" fontAlgn="ct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세금과공과금</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dash"/>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38</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49</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62</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120</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0.3%</a:t>
                      </a:r>
                    </a:p>
                  </a:txBody>
                  <a:tcPr marL="36000" marR="36000" marT="0" marB="0" anchor="ctr">
                    <a:lnL w="9525"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0.4%</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0.3%</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0.3%</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0.4%</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066909657"/>
                  </a:ext>
                </a:extLst>
              </a:tr>
              <a:tr h="144000">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dash"/>
                      <a:round/>
                      <a:headEnd type="none" w="med" len="med"/>
                      <a:tailEnd type="none" w="med" len="med"/>
                    </a:lnR>
                    <a:lnT>
                      <a:noFill/>
                    </a:lnT>
                    <a:lnB>
                      <a:noFill/>
                    </a:lnB>
                  </a:tcPr>
                </a:tc>
                <a:tc>
                  <a:txBody>
                    <a:bodyPr/>
                    <a:lstStyle/>
                    <a:p>
                      <a:pPr algn="l"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감가상각비</a:t>
                      </a:r>
                    </a:p>
                  </a:txBody>
                  <a:tcPr marL="36000" marR="36000" marT="0" marB="0" anchor="ctr">
                    <a:lnL w="9525" cap="flat" cmpd="sng" algn="ctr">
                      <a:solidFill>
                        <a:srgbClr val="00338D"/>
                      </a:solidFill>
                      <a:prstDash val="dash"/>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17</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41</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293</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0.3%</a:t>
                      </a:r>
                    </a:p>
                  </a:txBody>
                  <a:tcPr marL="36000" marR="36000" marT="0" marB="0" anchor="ctr">
                    <a:lnL w="9525"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0.2%</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0.1%</a:t>
                      </a:r>
                    </a:p>
                  </a:txBody>
                  <a:tcPr marL="36000" marR="36000" marT="0" marB="0" anchor="ctr">
                    <a:lnL>
                      <a:noFill/>
                    </a:lnL>
                    <a:lnR>
                      <a:noFill/>
                    </a:lnR>
                    <a:lnT>
                      <a:noFill/>
                    </a:lnT>
                    <a:lnB>
                      <a:noFill/>
                    </a:lnB>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0.2%</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0.9%</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894274087"/>
                  </a:ext>
                </a:extLst>
              </a:tr>
              <a:tr h="144000">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dash"/>
                      <a:round/>
                      <a:headEnd type="none" w="med" len="med"/>
                      <a:tailEnd type="none" w="med" len="med"/>
                    </a:lnR>
                    <a:lnT>
                      <a:noFill/>
                    </a:lnT>
                    <a:lnB>
                      <a:noFill/>
                    </a:lnB>
                  </a:tcPr>
                </a:tc>
                <a:tc>
                  <a:txBody>
                    <a:bodyPr/>
                    <a:lstStyle/>
                    <a:p>
                      <a:pPr algn="l"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지급임차료</a:t>
                      </a:r>
                    </a:p>
                  </a:txBody>
                  <a:tcPr marL="36000" marR="36000" marT="0" marB="0" anchor="ctr">
                    <a:lnL w="9525" cap="flat" cmpd="sng" algn="ctr">
                      <a:solidFill>
                        <a:srgbClr val="00338D"/>
                      </a:solidFill>
                      <a:prstDash val="dash"/>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82</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95</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94</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115</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32</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a:t>
                      </a:r>
                    </a:p>
                  </a:txBody>
                  <a:tcPr marL="36000" marR="36000" marT="0" marB="0" anchor="ctr">
                    <a:lnL w="9525"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0.5%</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0.6%</a:t>
                      </a:r>
                    </a:p>
                  </a:txBody>
                  <a:tcPr marL="36000" marR="36000" marT="0" marB="0" anchor="ctr">
                    <a:lnL>
                      <a:noFill/>
                    </a:lnL>
                    <a:lnR>
                      <a:noFill/>
                    </a:lnR>
                    <a:lnT>
                      <a:noFill/>
                    </a:lnT>
                    <a:lnB>
                      <a:noFill/>
                    </a:lnB>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0.1%</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371741397"/>
                  </a:ext>
                </a:extLst>
              </a:tr>
              <a:tr h="144000">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dash"/>
                      <a:round/>
                      <a:headEnd type="none" w="med" len="med"/>
                      <a:tailEnd type="none" w="med" len="med"/>
                    </a:lnR>
                    <a:lnT>
                      <a:noFill/>
                    </a:lnT>
                    <a:lnB>
                      <a:noFill/>
                    </a:lnB>
                  </a:tcPr>
                </a:tc>
                <a:tc>
                  <a:txBody>
                    <a:bodyPr/>
                    <a:lstStyle/>
                    <a:p>
                      <a:pPr algn="l"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보험료</a:t>
                      </a:r>
                    </a:p>
                  </a:txBody>
                  <a:tcPr marL="36000" marR="36000" marT="0" marB="0" anchor="ctr">
                    <a:lnL w="9525" cap="flat" cmpd="sng" algn="ctr">
                      <a:solidFill>
                        <a:srgbClr val="00338D"/>
                      </a:solidFill>
                      <a:prstDash val="dash"/>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28</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43</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66</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0.1%</a:t>
                      </a:r>
                    </a:p>
                  </a:txBody>
                  <a:tcPr marL="36000" marR="36000" marT="0" marB="0" anchor="ctr">
                    <a:lnL w="9525"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0.2%</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0.2%</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0.2%</a:t>
                      </a:r>
                    </a:p>
                  </a:txBody>
                  <a:tcPr marL="36000" marR="36000" marT="0" marB="0" anchor="ctr">
                    <a:lnL>
                      <a:noFill/>
                    </a:lnL>
                    <a:lnR>
                      <a:noFill/>
                    </a:lnR>
                    <a:lnT>
                      <a:noFill/>
                    </a:lnT>
                    <a:lnB>
                      <a:noFill/>
                    </a:lnB>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0.2%</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783995298"/>
                  </a:ext>
                </a:extLst>
              </a:tr>
              <a:tr h="144000">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dash"/>
                      <a:round/>
                      <a:headEnd type="none" w="med" len="med"/>
                      <a:tailEnd type="none" w="med" len="med"/>
                    </a:lnR>
                    <a:lnT>
                      <a:noFill/>
                    </a:lnT>
                    <a:lnB>
                      <a:noFill/>
                    </a:lnB>
                  </a:tcPr>
                </a:tc>
                <a:tc>
                  <a:txBody>
                    <a:bodyPr/>
                    <a:lstStyle/>
                    <a:p>
                      <a:pPr algn="l"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지급수수료</a:t>
                      </a:r>
                    </a:p>
                  </a:txBody>
                  <a:tcPr marL="36000" marR="36000" marT="0" marB="0" anchor="ctr">
                    <a:lnL w="9525" cap="flat" cmpd="sng" algn="ctr">
                      <a:solidFill>
                        <a:srgbClr val="00338D"/>
                      </a:solidFill>
                      <a:prstDash val="dash"/>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24</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79</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129</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214</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0.3%</a:t>
                      </a:r>
                    </a:p>
                  </a:txBody>
                  <a:tcPr marL="36000" marR="36000" marT="0" marB="0" anchor="ctr">
                    <a:lnL w="9525"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0.3%</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0.4%</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0.7%</a:t>
                      </a:r>
                    </a:p>
                  </a:txBody>
                  <a:tcPr marL="36000" marR="36000" marT="0" marB="0" anchor="ctr">
                    <a:lnL>
                      <a:noFill/>
                    </a:lnL>
                    <a:lnR>
                      <a:noFill/>
                    </a:lnR>
                    <a:lnT>
                      <a:noFill/>
                    </a:lnT>
                    <a:lnB>
                      <a:noFill/>
                    </a:lnB>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0.7%</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13616368"/>
                  </a:ext>
                </a:extLst>
              </a:tr>
              <a:tr h="144000">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dash"/>
                      <a:round/>
                      <a:headEnd type="none" w="med" len="med"/>
                      <a:tailEnd type="none" w="med" len="med"/>
                    </a:lnR>
                    <a:lnT>
                      <a:noFill/>
                    </a:lnT>
                    <a:lnB>
                      <a:noFill/>
                    </a:lnB>
                  </a:tcPr>
                </a:tc>
                <a:tc>
                  <a:txBody>
                    <a:bodyPr/>
                    <a:lstStyle/>
                    <a:p>
                      <a:pPr algn="l"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교육훈련비</a:t>
                      </a:r>
                    </a:p>
                  </a:txBody>
                  <a:tcPr marL="36000" marR="36000" marT="0" marB="0" anchor="ctr">
                    <a:lnL w="9525" cap="flat" cmpd="sng" algn="ctr">
                      <a:solidFill>
                        <a:srgbClr val="00338D"/>
                      </a:solidFill>
                      <a:prstDash val="dash"/>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33</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58</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0.5%</a:t>
                      </a:r>
                    </a:p>
                  </a:txBody>
                  <a:tcPr marL="36000" marR="36000" marT="0" marB="0" anchor="ctr">
                    <a:lnL w="9525"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0.1%</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0.3%</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0.0%</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890253259"/>
                  </a:ext>
                </a:extLst>
              </a:tr>
              <a:tr h="144000">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dash"/>
                      <a:round/>
                      <a:headEnd type="none" w="med" len="med"/>
                      <a:tailEnd type="none" w="med" len="med"/>
                    </a:lnR>
                    <a:lnT>
                      <a:noFill/>
                    </a:lnT>
                    <a:lnB>
                      <a:noFill/>
                    </a:lnB>
                  </a:tcPr>
                </a:tc>
                <a:tc>
                  <a:txBody>
                    <a:bodyPr/>
                    <a:lstStyle/>
                    <a:p>
                      <a:pPr algn="l"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광고선전비</a:t>
                      </a:r>
                    </a:p>
                  </a:txBody>
                  <a:tcPr marL="36000" marR="36000" marT="0" marB="0" anchor="ctr">
                    <a:lnL w="9525" cap="flat" cmpd="sng" algn="ctr">
                      <a:solidFill>
                        <a:srgbClr val="00338D"/>
                      </a:solidFill>
                      <a:prstDash val="dash"/>
                      <a:round/>
                      <a:headEnd type="none" w="med" len="med"/>
                      <a:tailEnd type="none" w="med" len="med"/>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47</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9525"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0.2%</a:t>
                      </a:r>
                    </a:p>
                  </a:txBody>
                  <a:tcPr marL="36000" marR="36000" marT="0" marB="0" anchor="ctr">
                    <a:lnL>
                      <a:noFill/>
                    </a:lnL>
                    <a:lnR>
                      <a:noFill/>
                    </a:lnR>
                    <a:lnT>
                      <a:noFill/>
                    </a:lnT>
                    <a:lnB>
                      <a:noFill/>
                    </a:lnB>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0.0%</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976326026"/>
                  </a:ext>
                </a:extLst>
              </a:tr>
              <a:tr h="144000">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dash"/>
                      <a:round/>
                      <a:headEnd type="none" w="med" len="med"/>
                      <a:tailEnd type="none" w="med" len="med"/>
                    </a:lnR>
                    <a:lnT>
                      <a:noFill/>
                    </a:lnT>
                    <a:lnB>
                      <a:noFill/>
                    </a:lnB>
                  </a:tcPr>
                </a:tc>
                <a:tc>
                  <a:txBody>
                    <a:bodyPr/>
                    <a:lstStyle/>
                    <a:p>
                      <a:pPr algn="l" rtl="0"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건물관리비</a:t>
                      </a:r>
                    </a:p>
                  </a:txBody>
                  <a:tcPr marL="36000" marR="36000" marT="0" marB="0" anchor="ctr">
                    <a:lnL w="9525" cap="flat" cmpd="sng" algn="ctr">
                      <a:solidFill>
                        <a:srgbClr val="00338D"/>
                      </a:solidFill>
                      <a:prstDash val="dash"/>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31</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9525"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0.1%</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379242382"/>
                  </a:ext>
                </a:extLst>
              </a:tr>
              <a:tr h="144000">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dash"/>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기타판매관리비</a:t>
                      </a:r>
                    </a:p>
                  </a:txBody>
                  <a:tcPr marL="36000" marR="36000" marT="0" marB="0" anchor="ctr">
                    <a:lnL w="9525" cap="flat" cmpd="sng" algn="ctr">
                      <a:solidFill>
                        <a:srgbClr val="00338D"/>
                      </a:solidFill>
                      <a:prstDash val="dash"/>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121</a:t>
                      </a:r>
                    </a:p>
                  </a:txBody>
                  <a:tcPr marL="36000" marR="36000" marT="0" marB="0" anchor="ctr">
                    <a:lnL>
                      <a:noFill/>
                    </a:lnL>
                    <a:lnR w="9525"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b"/>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0.6%</a:t>
                      </a:r>
                    </a:p>
                  </a:txBody>
                  <a:tcPr marL="36000" marR="36000" marT="0" marB="0" anchor="ctr">
                    <a:lnL w="9525"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0.3%</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0.3%</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0.4%</a:t>
                      </a:r>
                    </a:p>
                  </a:txBody>
                  <a:tcPr marL="36000" marR="36000" marT="0" marB="0" anchor="ctr">
                    <a:lnL>
                      <a:noFill/>
                    </a:lnL>
                    <a:lnR w="9525"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179514932"/>
                  </a:ext>
                </a:extLst>
              </a:tr>
              <a:tr h="144000">
                <a:tc gridSpan="2">
                  <a:txBody>
                    <a:bodyPr/>
                    <a:lstStyle/>
                    <a:p>
                      <a:pPr algn="l" rtl="0" fontAlgn="ctr"/>
                      <a:r>
                        <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영업이익</a:t>
                      </a:r>
                    </a:p>
                  </a:txBody>
                  <a:tcPr marL="36000" marR="36000" marT="0" marB="0" anchor="ctr">
                    <a:lnL w="9525"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331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523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1,453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1,012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2,515</a:t>
                      </a:r>
                    </a:p>
                  </a:txBody>
                  <a:tcPr marL="36000" marR="36000" marT="0" marB="0" anchor="ctr">
                    <a:lnL>
                      <a:noFill/>
                    </a:lnL>
                    <a:lnR w="9525"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a:t>
                      </a:r>
                    </a:p>
                  </a:txBody>
                  <a:tcPr marL="36000" marR="36000" marT="0" marB="0" anchor="ctr">
                    <a:lnL w="9525"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5.5%</a:t>
                      </a:r>
                    </a:p>
                  </a:txBody>
                  <a:tcPr marL="36000" marR="36000" marT="0" marB="0" anchor="ctr">
                    <a:lnL>
                      <a:noFill/>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8.0%</a:t>
                      </a:r>
                    </a:p>
                  </a:txBody>
                  <a:tcPr marL="36000" marR="36000" marT="0" marB="0" anchor="ctr">
                    <a:lnL>
                      <a:noFill/>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5.2%</a:t>
                      </a:r>
                    </a:p>
                  </a:txBody>
                  <a:tcPr marL="36000" marR="36000" marT="0" marB="0" anchor="ctr">
                    <a:lnL>
                      <a:noFill/>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7.8%</a:t>
                      </a:r>
                    </a:p>
                  </a:txBody>
                  <a:tcPr marL="36000" marR="36000" marT="0" marB="0" anchor="ctr">
                    <a:lnL>
                      <a:noFill/>
                    </a:lnL>
                    <a:lnR w="9525"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46507814"/>
                  </a:ext>
                </a:extLst>
              </a:tr>
              <a:tr h="144000">
                <a:tc gridSpan="2">
                  <a:txBody>
                    <a:bodyPr/>
                    <a:lstStyle/>
                    <a:p>
                      <a:pPr algn="l" fontAlgn="b"/>
                      <a:r>
                        <a:rPr lang="ko-KR" alt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총원가 대비 </a:t>
                      </a:r>
                      <a:r>
                        <a:rPr 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VC%</a:t>
                      </a:r>
                    </a:p>
                  </a:txBody>
                  <a:tcPr marL="36000" marR="36000" marT="0" marB="0" anchor="ctr">
                    <a:lnL w="9525"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79.5%</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80.9%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85.8%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84.0%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85.0%</a:t>
                      </a:r>
                    </a:p>
                  </a:txBody>
                  <a:tcPr marL="36000" marR="36000" marT="0" marB="0" anchor="ctr">
                    <a:lnL>
                      <a:noFill/>
                    </a:lnL>
                    <a:lnR w="9525"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a:noFill/>
                    </a:lnR>
                    <a:lnT>
                      <a:noFill/>
                    </a:lnT>
                    <a:lnB>
                      <a:noFill/>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9525" cap="flat" cmpd="sng" algn="ctr">
                      <a:solidFill>
                        <a:srgbClr val="00338D"/>
                      </a:solidFill>
                      <a:prstDash val="solid"/>
                      <a:round/>
                      <a:headEnd type="none" w="med" len="med"/>
                      <a:tailEnd type="none" w="med" len="med"/>
                    </a:lnT>
                    <a:lnB>
                      <a:noFill/>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9525" cap="flat" cmpd="sng" algn="ctr">
                      <a:solidFill>
                        <a:srgbClr val="00338D"/>
                      </a:solidFill>
                      <a:prstDash val="solid"/>
                      <a:round/>
                      <a:headEnd type="none" w="med" len="med"/>
                      <a:tailEnd type="none" w="med" len="med"/>
                    </a:lnT>
                    <a:lnB>
                      <a:noFill/>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9525" cap="flat" cmpd="sng" algn="ctr">
                      <a:solidFill>
                        <a:srgbClr val="00338D"/>
                      </a:solidFill>
                      <a:prstDash val="solid"/>
                      <a:round/>
                      <a:headEnd type="none" w="med" len="med"/>
                      <a:tailEnd type="none" w="med" len="med"/>
                    </a:lnT>
                    <a:lnB>
                      <a:noFill/>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9525" cap="flat" cmpd="sng" algn="ctr">
                      <a:solidFill>
                        <a:srgbClr val="00338D"/>
                      </a:solidFill>
                      <a:prstDash val="solid"/>
                      <a:round/>
                      <a:headEnd type="none" w="med" len="med"/>
                      <a:tailEnd type="none" w="med" len="med"/>
                    </a:lnT>
                    <a:lnB>
                      <a:noFill/>
                    </a:lnB>
                  </a:tcPr>
                </a:tc>
                <a:tc>
                  <a:txBody>
                    <a:bodyPr/>
                    <a:lstStyle/>
                    <a:p>
                      <a:pPr algn="l" fontAlgn="b"/>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9525"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598316590"/>
                  </a:ext>
                </a:extLst>
              </a:tr>
              <a:tr h="144000">
                <a:tc gridSpan="2">
                  <a:txBody>
                    <a:bodyPr/>
                    <a:lstStyle/>
                    <a:p>
                      <a:pPr algn="l" fontAlgn="b"/>
                      <a:r>
                        <a:rPr lang="ko-KR" alt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총원가 대비 </a:t>
                      </a:r>
                      <a:r>
                        <a:rPr 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9525" cap="flat" cmpd="sng" algn="ctr">
                      <a:solidFill>
                        <a:srgbClr val="00338D"/>
                      </a:solidFill>
                      <a:prstDash val="solid"/>
                      <a:round/>
                      <a:headEnd type="none" w="med" len="med"/>
                      <a:tailEnd type="none" w="med" len="med"/>
                    </a:lnL>
                    <a:lnR>
                      <a:noFill/>
                    </a:lnR>
                    <a:lnT>
                      <a:noFill/>
                    </a:lnT>
                    <a:lnB w="9525"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20.5%</a:t>
                      </a:r>
                    </a:p>
                  </a:txBody>
                  <a:tcPr marL="36000" marR="36000" marT="0" marB="0" anchor="ctr">
                    <a:lnL>
                      <a:noFill/>
                    </a:lnL>
                    <a:lnR>
                      <a:noFill/>
                    </a:lnR>
                    <a:lnT>
                      <a:noFill/>
                    </a:lnT>
                    <a:lnB w="9525"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19.1%</a:t>
                      </a:r>
                    </a:p>
                  </a:txBody>
                  <a:tcPr marL="36000" marR="36000" marT="0" marB="0" anchor="ctr">
                    <a:lnL>
                      <a:noFill/>
                    </a:lnL>
                    <a:lnR>
                      <a:noFill/>
                    </a:lnR>
                    <a:lnT>
                      <a:noFill/>
                    </a:lnT>
                    <a:lnB w="9525"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14.2%</a:t>
                      </a:r>
                    </a:p>
                  </a:txBody>
                  <a:tcPr marL="36000" marR="36000" marT="0" marB="0" anchor="ctr">
                    <a:lnL>
                      <a:noFill/>
                    </a:lnL>
                    <a:lnR>
                      <a:noFill/>
                    </a:lnR>
                    <a:lnT>
                      <a:noFill/>
                    </a:lnT>
                    <a:lnB w="9525"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16.0%</a:t>
                      </a:r>
                    </a:p>
                  </a:txBody>
                  <a:tcPr marL="36000" marR="36000" marT="0" marB="0" anchor="ctr">
                    <a:lnL>
                      <a:noFill/>
                    </a:lnL>
                    <a:lnR>
                      <a:noFill/>
                    </a:lnR>
                    <a:lnT>
                      <a:noFill/>
                    </a:lnT>
                    <a:lnB w="9525"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15.0%</a:t>
                      </a:r>
                    </a:p>
                  </a:txBody>
                  <a:tcPr marL="36000" marR="36000" marT="0" marB="0" anchor="ctr">
                    <a:lnL>
                      <a:noFill/>
                    </a:lnL>
                    <a:lnR w="9525" cap="flat" cmpd="sng" algn="ctr">
                      <a:solidFill>
                        <a:srgbClr val="00338D"/>
                      </a:solidFill>
                      <a:prstDash val="solid"/>
                      <a:round/>
                      <a:headEnd type="none" w="med" len="med"/>
                      <a:tailEnd type="none" w="med" len="med"/>
                    </a:lnR>
                    <a:lnT>
                      <a:noFill/>
                    </a:lnT>
                    <a:lnB w="9525" cap="flat" cmpd="sng" algn="ctr">
                      <a:solidFill>
                        <a:srgbClr val="00338D"/>
                      </a:solidFill>
                      <a:prstDash val="solid"/>
                      <a:round/>
                      <a:headEnd type="none" w="med" len="med"/>
                      <a:tailEnd type="none" w="med" len="med"/>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a:noFill/>
                    </a:lnR>
                    <a:lnT>
                      <a:noFill/>
                    </a:lnT>
                    <a:lnB>
                      <a:noFill/>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l" fontAlgn="b"/>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extLst>
                  <a:ext uri="{0D108BD9-81ED-4DB2-BD59-A6C34878D82A}">
                    <a16:rowId xmlns:a16="http://schemas.microsoft.com/office/drawing/2014/main" val="3095009674"/>
                  </a:ext>
                </a:extLst>
              </a:tr>
            </a:tbl>
          </a:graphicData>
        </a:graphic>
      </p:graphicFrame>
      <p:sp>
        <p:nvSpPr>
          <p:cNvPr id="19" name="제목 2">
            <a:extLst>
              <a:ext uri="{FF2B5EF4-FFF2-40B4-BE49-F238E27FC236}">
                <a16:creationId xmlns:a16="http://schemas.microsoft.com/office/drawing/2014/main" id="{3AC186F3-797A-4FA4-A939-A6FE4AB6C378}"/>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500" b="1" dirty="0">
                <a:solidFill>
                  <a:srgbClr val="00338D"/>
                </a:solidFill>
                <a:latin typeface="KPMG Extralight" panose="020B0303030202040204" pitchFamily="34" charset="0"/>
              </a:rPr>
              <a:t>Cost Structure (1/2)</a:t>
            </a:r>
          </a:p>
        </p:txBody>
      </p:sp>
      <p:sp>
        <p:nvSpPr>
          <p:cNvPr id="12" name="제목 2">
            <a:extLst>
              <a:ext uri="{FF2B5EF4-FFF2-40B4-BE49-F238E27FC236}">
                <a16:creationId xmlns:a16="http://schemas.microsoft.com/office/drawing/2014/main" id="{C47717F3-438A-4FE8-9FA3-991ADD705EE3}"/>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800" b="1" dirty="0">
                <a:solidFill>
                  <a:srgbClr val="00338D"/>
                </a:solidFill>
                <a:latin typeface="KPMG Extralight" panose="020B0303030202040204" pitchFamily="34" charset="0"/>
              </a:rPr>
              <a:t>Supporting Analysis</a:t>
            </a:r>
          </a:p>
        </p:txBody>
      </p:sp>
      <p:sp>
        <p:nvSpPr>
          <p:cNvPr id="14" name="TextBox 13">
            <a:extLst>
              <a:ext uri="{FF2B5EF4-FFF2-40B4-BE49-F238E27FC236}">
                <a16:creationId xmlns:a16="http://schemas.microsoft.com/office/drawing/2014/main" id="{693BF7E4-2F77-40B2-B6EF-E427C1D5BE07}"/>
              </a:ext>
            </a:extLst>
          </p:cNvPr>
          <p:cNvSpPr txBox="1"/>
          <p:nvPr/>
        </p:nvSpPr>
        <p:spPr>
          <a:xfrm>
            <a:off x="6382512" y="1515600"/>
            <a:ext cx="2922288" cy="4390250"/>
          </a:xfrm>
          <a:prstGeom prst="rect">
            <a:avLst/>
          </a:prstGeom>
          <a:noFill/>
          <a:ln>
            <a:noFill/>
          </a:ln>
        </p:spPr>
        <p:txBody>
          <a:bodyPr wrap="square" lIns="36000" tIns="108000" rIns="36000" bIns="36000" rtlCol="0">
            <a:noAutofit/>
          </a:bodyPr>
          <a:lstStyle/>
          <a:p>
            <a:pPr marL="171450"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4935538" algn="l"/>
              </a:tabLst>
              <a:defRPr/>
            </a:pPr>
            <a:r>
              <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VC</a:t>
            </a:r>
          </a:p>
          <a:p>
            <a:pPr marL="27146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r>
              <a:rPr lang="ko-KR" altLang="en-US" sz="900" dirty="0">
                <a:solidFill>
                  <a:srgbClr val="000000"/>
                </a:solidFill>
                <a:latin typeface="Arial" panose="020B0604020202020204" pitchFamily="34" charset="0"/>
                <a:cs typeface="Arial" panose="020B0604020202020204" pitchFamily="34" charset="0"/>
              </a:rPr>
              <a:t>변동비는 전액 매출원가 항목에 해당되며</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err="1">
                <a:solidFill>
                  <a:srgbClr val="000000"/>
                </a:solidFill>
                <a:latin typeface="Arial" panose="020B0604020202020204" pitchFamily="34" charset="0"/>
                <a:cs typeface="Arial" panose="020B0604020202020204" pitchFamily="34" charset="0"/>
              </a:rPr>
              <a:t>외주비</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제작비</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err="1">
                <a:solidFill>
                  <a:srgbClr val="000000"/>
                </a:solidFill>
                <a:latin typeface="Arial" panose="020B0604020202020204" pitchFamily="34" charset="0"/>
                <a:cs typeface="Arial" panose="020B0604020202020204" pitchFamily="34" charset="0"/>
              </a:rPr>
              <a:t>매체비</a:t>
            </a:r>
            <a:r>
              <a:rPr lang="ko-KR" altLang="en-US" sz="900" dirty="0">
                <a:solidFill>
                  <a:srgbClr val="000000"/>
                </a:solidFill>
                <a:latin typeface="Arial" panose="020B0604020202020204" pitchFamily="34" charset="0"/>
                <a:cs typeface="Arial" panose="020B0604020202020204" pitchFamily="34" charset="0"/>
              </a:rPr>
              <a:t> 등으로 구성됨</a:t>
            </a:r>
            <a:endParaRPr lang="en-US" altLang="ko-KR" sz="900" dirty="0">
              <a:solidFill>
                <a:srgbClr val="000000"/>
              </a:solidFill>
              <a:latin typeface="Arial" panose="020B0604020202020204" pitchFamily="34" charset="0"/>
              <a:cs typeface="Arial" panose="020B0604020202020204" pitchFamily="34" charset="0"/>
            </a:endParaRPr>
          </a:p>
          <a:p>
            <a:pPr marL="27146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r>
              <a:rPr lang="ko-KR" altLang="en-US" sz="900" dirty="0" err="1">
                <a:solidFill>
                  <a:srgbClr val="000000"/>
                </a:solidFill>
                <a:latin typeface="Arial" panose="020B0604020202020204" pitchFamily="34" charset="0"/>
                <a:cs typeface="Arial" panose="020B0604020202020204" pitchFamily="34" charset="0"/>
              </a:rPr>
              <a:t>매체비</a:t>
            </a:r>
            <a:r>
              <a:rPr lang="ko-KR" altLang="en-US" sz="900" dirty="0">
                <a:solidFill>
                  <a:srgbClr val="000000"/>
                </a:solidFill>
                <a:latin typeface="Arial" panose="020B0604020202020204" pitchFamily="34" charset="0"/>
                <a:cs typeface="Arial" panose="020B0604020202020204" pitchFamily="34" charset="0"/>
              </a:rPr>
              <a:t> 해당액의 경우 </a:t>
            </a:r>
            <a:r>
              <a:rPr lang="ko-KR" altLang="en-US" sz="900" dirty="0" err="1">
                <a:solidFill>
                  <a:srgbClr val="000000"/>
                </a:solidFill>
                <a:latin typeface="Arial" panose="020B0604020202020204" pitchFamily="34" charset="0"/>
                <a:cs typeface="Arial" panose="020B0604020202020204" pitchFamily="34" charset="0"/>
              </a:rPr>
              <a:t>순액법</a:t>
            </a:r>
            <a:r>
              <a:rPr lang="ko-KR" altLang="en-US" sz="900" dirty="0">
                <a:solidFill>
                  <a:srgbClr val="000000"/>
                </a:solidFill>
                <a:latin typeface="Arial" panose="020B0604020202020204" pitchFamily="34" charset="0"/>
                <a:cs typeface="Arial" panose="020B0604020202020204" pitchFamily="34" charset="0"/>
              </a:rPr>
              <a:t> 회계처리 적용으로 매출액과 함께 </a:t>
            </a:r>
            <a:r>
              <a:rPr lang="ko-KR" altLang="en-US" sz="900" dirty="0" err="1">
                <a:solidFill>
                  <a:srgbClr val="000000"/>
                </a:solidFill>
                <a:latin typeface="Arial" panose="020B0604020202020204" pitchFamily="34" charset="0"/>
                <a:cs typeface="Arial" panose="020B0604020202020204" pitchFamily="34" charset="0"/>
              </a:rPr>
              <a:t>상계될</a:t>
            </a:r>
            <a:r>
              <a:rPr lang="ko-KR" altLang="en-US" sz="900" dirty="0">
                <a:solidFill>
                  <a:srgbClr val="000000"/>
                </a:solidFill>
                <a:latin typeface="Arial" panose="020B0604020202020204" pitchFamily="34" charset="0"/>
                <a:cs typeface="Arial" panose="020B0604020202020204" pitchFamily="34" charset="0"/>
              </a:rPr>
              <a:t> 금액이며</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그 금액은 다음과 같음</a:t>
            </a:r>
            <a:r>
              <a:rPr lang="en-US" altLang="ko-KR" sz="900" dirty="0">
                <a:solidFill>
                  <a:srgbClr val="000000"/>
                </a:solidFill>
                <a:latin typeface="Arial" panose="020B0604020202020204" pitchFamily="34" charset="0"/>
                <a:cs typeface="Arial" panose="020B0604020202020204" pitchFamily="34" charset="0"/>
              </a:rPr>
              <a:t> </a:t>
            </a:r>
          </a:p>
          <a:p>
            <a:pPr marL="27146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endParaRPr lang="en-US" altLang="ko-KR" sz="900" dirty="0">
              <a:solidFill>
                <a:srgbClr val="000000"/>
              </a:solidFill>
              <a:latin typeface="Arial" panose="020B0604020202020204" pitchFamily="34" charset="0"/>
              <a:cs typeface="Arial" panose="020B0604020202020204" pitchFamily="34" charset="0"/>
            </a:endParaRPr>
          </a:p>
          <a:p>
            <a:pPr marL="27146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endParaRPr lang="en-US" altLang="ko-KR" sz="900" dirty="0">
              <a:solidFill>
                <a:srgbClr val="000000"/>
              </a:solidFill>
              <a:latin typeface="Arial" panose="020B0604020202020204" pitchFamily="34" charset="0"/>
              <a:cs typeface="Arial" panose="020B0604020202020204" pitchFamily="34" charset="0"/>
            </a:endParaRPr>
          </a:p>
          <a:p>
            <a:pPr marL="27146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endParaRPr lang="en-US" altLang="ko-KR" sz="900" dirty="0">
              <a:solidFill>
                <a:srgbClr val="000000"/>
              </a:solidFill>
              <a:latin typeface="Arial" panose="020B0604020202020204" pitchFamily="34" charset="0"/>
              <a:cs typeface="Arial" panose="020B0604020202020204" pitchFamily="34" charset="0"/>
            </a:endParaRPr>
          </a:p>
          <a:p>
            <a:pPr marL="271463" indent="-171450">
              <a:lnSpc>
                <a:spcPts val="1200"/>
              </a:lnSpc>
              <a:spcBef>
                <a:spcPts val="600"/>
              </a:spcBef>
              <a:buClr>
                <a:srgbClr val="00338D"/>
              </a:buClr>
              <a:buFont typeface="Wingdings" panose="05000000000000000000" pitchFamily="2" charset="2"/>
              <a:buChar char="ü"/>
              <a:tabLst>
                <a:tab pos="4935538"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상기 조정 적용 시 매출 대비 </a:t>
            </a:r>
            <a:r>
              <a:rPr lang="ko-KR" altLang="en-US" sz="900" dirty="0">
                <a:solidFill>
                  <a:srgbClr val="000000"/>
                </a:solidFill>
                <a:latin typeface="Arial" panose="020B0604020202020204" pitchFamily="34" charset="0"/>
                <a:cs typeface="Arial" panose="020B0604020202020204" pitchFamily="34" charset="0"/>
              </a:rPr>
              <a:t>원가 항목별</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비율 및 총원가 대비 변고정비 비율은 다음과 같이 재계산됨</a:t>
            </a: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indent="-171450">
              <a:lnSpc>
                <a:spcPts val="1200"/>
              </a:lnSpc>
              <a:spcBef>
                <a:spcPts val="300"/>
              </a:spcBef>
              <a:buClr>
                <a:srgbClr val="00338D"/>
              </a:buClr>
              <a:buFont typeface="Wingdings" panose="05000000000000000000" pitchFamily="2" charset="2"/>
              <a:buChar char="ü"/>
              <a:tabLst>
                <a:tab pos="4935538" algn="l"/>
              </a:tabLst>
              <a:defRPr/>
            </a:pP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indent="-171450">
              <a:lnSpc>
                <a:spcPts val="1200"/>
              </a:lnSpc>
              <a:spcBef>
                <a:spcPts val="300"/>
              </a:spcBef>
              <a:buClr>
                <a:srgbClr val="00338D"/>
              </a:buClr>
              <a:buFont typeface="Wingdings" panose="05000000000000000000" pitchFamily="2" charset="2"/>
              <a:buChar char="ü"/>
              <a:tabLst>
                <a:tab pos="4935538" algn="l"/>
              </a:tabLst>
              <a:defRPr/>
            </a:pPr>
            <a:endParaRPr lang="en-US" altLang="ko-KR" sz="900" dirty="0">
              <a:solidFill>
                <a:srgbClr val="000000"/>
              </a:solidFill>
              <a:latin typeface="Arial" panose="020B0604020202020204" pitchFamily="34" charset="0"/>
              <a:cs typeface="Arial" panose="020B0604020202020204" pitchFamily="34" charset="0"/>
            </a:endParaRPr>
          </a:p>
          <a:p>
            <a:pPr marL="271463" indent="-171450">
              <a:lnSpc>
                <a:spcPts val="1200"/>
              </a:lnSpc>
              <a:spcBef>
                <a:spcPts val="300"/>
              </a:spcBef>
              <a:buClr>
                <a:srgbClr val="00338D"/>
              </a:buClr>
              <a:buFont typeface="Wingdings" panose="05000000000000000000" pitchFamily="2" charset="2"/>
              <a:buChar char="ü"/>
              <a:tabLst>
                <a:tab pos="4935538" algn="l"/>
              </a:tabLst>
              <a:defRPr/>
            </a:pP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indent="-171450">
              <a:lnSpc>
                <a:spcPts val="1200"/>
              </a:lnSpc>
              <a:spcBef>
                <a:spcPts val="300"/>
              </a:spcBef>
              <a:buClr>
                <a:srgbClr val="00338D"/>
              </a:buClr>
              <a:buFont typeface="Wingdings" panose="05000000000000000000" pitchFamily="2" charset="2"/>
              <a:buChar char="ü"/>
              <a:tabLst>
                <a:tab pos="4935538" algn="l"/>
              </a:tabLst>
              <a:defRPr/>
            </a:pPr>
            <a:endParaRPr lang="en-US" altLang="ko-KR" sz="900" dirty="0">
              <a:solidFill>
                <a:srgbClr val="000000"/>
              </a:solidFill>
              <a:latin typeface="Arial" panose="020B0604020202020204" pitchFamily="34" charset="0"/>
              <a:cs typeface="Arial" panose="020B0604020202020204" pitchFamily="34" charset="0"/>
            </a:endParaRPr>
          </a:p>
          <a:p>
            <a:pPr marL="271463" indent="-171450">
              <a:lnSpc>
                <a:spcPts val="1200"/>
              </a:lnSpc>
              <a:spcBef>
                <a:spcPts val="300"/>
              </a:spcBef>
              <a:buClr>
                <a:srgbClr val="00338D"/>
              </a:buClr>
              <a:buFont typeface="Wingdings" panose="05000000000000000000" pitchFamily="2" charset="2"/>
              <a:buChar char="ü"/>
              <a:tabLst>
                <a:tab pos="4935538" algn="l"/>
              </a:tabLst>
              <a:defRPr/>
            </a:pP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indent="-171450">
              <a:lnSpc>
                <a:spcPts val="1200"/>
              </a:lnSpc>
              <a:spcBef>
                <a:spcPts val="300"/>
              </a:spcBef>
              <a:buClr>
                <a:srgbClr val="00338D"/>
              </a:buClr>
              <a:buFont typeface="Wingdings" panose="05000000000000000000" pitchFamily="2" charset="2"/>
              <a:buChar char="ü"/>
              <a:tabLst>
                <a:tab pos="4935538" algn="l"/>
              </a:tabLst>
              <a:defRPr/>
            </a:pPr>
            <a:endParaRPr lang="en-US" altLang="ko-KR" sz="900" dirty="0">
              <a:solidFill>
                <a:srgbClr val="000000"/>
              </a:solidFill>
              <a:latin typeface="Arial" panose="020B0604020202020204" pitchFamily="34" charset="0"/>
              <a:cs typeface="Arial" panose="020B0604020202020204" pitchFamily="34" charset="0"/>
            </a:endParaRPr>
          </a:p>
          <a:p>
            <a:pPr marL="271463" indent="-171450">
              <a:lnSpc>
                <a:spcPts val="1200"/>
              </a:lnSpc>
              <a:spcBef>
                <a:spcPts val="600"/>
              </a:spcBef>
              <a:buClr>
                <a:srgbClr val="00338D"/>
              </a:buClr>
              <a:buFont typeface="Wingdings" panose="05000000000000000000" pitchFamily="2" charset="2"/>
              <a:buChar char="ü"/>
              <a:tabLst>
                <a:tab pos="4935538" algn="l"/>
              </a:tabLst>
              <a:defRPr/>
            </a:pPr>
            <a:r>
              <a:rPr lang="ko-KR" altLang="en-US" sz="900" dirty="0">
                <a:solidFill>
                  <a:srgbClr val="000000"/>
                </a:solidFill>
                <a:latin typeface="Arial" panose="020B0604020202020204" pitchFamily="34" charset="0"/>
                <a:cs typeface="Arial" panose="020B0604020202020204" pitchFamily="34" charset="0"/>
              </a:rPr>
              <a:t>회사 제공 자료에 따르면</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과거 연도별 광고제작이익률은 약 </a:t>
            </a:r>
            <a:r>
              <a:rPr lang="en-US" altLang="ko-KR" sz="900" dirty="0">
                <a:solidFill>
                  <a:srgbClr val="000000"/>
                </a:solidFill>
                <a:latin typeface="Arial" panose="020B0604020202020204" pitchFamily="34" charset="0"/>
                <a:cs typeface="Arial" panose="020B0604020202020204" pitchFamily="34" charset="0"/>
              </a:rPr>
              <a:t>15~20%</a:t>
            </a:r>
            <a:r>
              <a:rPr lang="ko-KR" altLang="en-US" sz="900" dirty="0">
                <a:solidFill>
                  <a:srgbClr val="000000"/>
                </a:solidFill>
                <a:latin typeface="Arial" panose="020B0604020202020204" pitchFamily="34" charset="0"/>
                <a:cs typeface="Arial" panose="020B0604020202020204" pitchFamily="34" charset="0"/>
              </a:rPr>
              <a:t>인 것으로 나타나며</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회사의 매출원가율은 전체 매출 내 매체대행수수료 매출의 비율에 따라 변동되는 것으로 보임</a:t>
            </a:r>
            <a:endParaRPr lang="en-US" altLang="ko-KR" sz="900" dirty="0">
              <a:solidFill>
                <a:srgbClr val="000000"/>
              </a:solidFill>
              <a:latin typeface="Arial" panose="020B0604020202020204" pitchFamily="34" charset="0"/>
              <a:cs typeface="Arial" panose="020B0604020202020204" pitchFamily="34" charset="0"/>
            </a:endParaRPr>
          </a:p>
          <a:p>
            <a:pPr marL="271463" indent="-171450">
              <a:lnSpc>
                <a:spcPts val="1200"/>
              </a:lnSpc>
              <a:spcBef>
                <a:spcPts val="300"/>
              </a:spcBef>
              <a:buClr>
                <a:srgbClr val="00338D"/>
              </a:buClr>
              <a:buFont typeface="Wingdings" panose="05000000000000000000" pitchFamily="2" charset="2"/>
              <a:buChar char="ü"/>
              <a:tabLst>
                <a:tab pos="4935538"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회사는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2019</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년까지 직원급여 등 인건비성 항목이 큰 폭으로 증가함에 따라 총원가 대비 고정비 비중이 증가하였고</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이후 감소하는 추세임</a:t>
            </a:r>
          </a:p>
        </p:txBody>
      </p:sp>
      <p:sp>
        <p:nvSpPr>
          <p:cNvPr id="21" name="Title 1">
            <a:extLst>
              <a:ext uri="{FF2B5EF4-FFF2-40B4-BE49-F238E27FC236}">
                <a16:creationId xmlns:a16="http://schemas.microsoft.com/office/drawing/2014/main" id="{1E0F2AF2-A1C5-4AB1-BAE5-20E44470B754}"/>
              </a:ext>
            </a:extLst>
          </p:cNvPr>
          <p:cNvSpPr txBox="1">
            <a:spLocks/>
          </p:cNvSpPr>
          <p:nvPr/>
        </p:nvSpPr>
        <p:spPr>
          <a:xfrm>
            <a:off x="495464" y="1051517"/>
            <a:ext cx="8809336" cy="435876"/>
          </a:xfrm>
          <a:prstGeom prst="rect">
            <a:avLst/>
          </a:prstGeom>
        </p:spPr>
        <p:txBody>
          <a:bodyPr vert="horz" lIns="0" tIns="0" rIns="0" bIns="0" rtlCol="0" anchor="t" anchorCtr="0">
            <a:noAutofit/>
          </a:bodyPr>
          <a:lstStyle>
            <a:lvl1pPr algn="l" defTabSz="914400" rtl="0" eaLnBrk="1" latinLnBrk="1" hangingPunct="1">
              <a:lnSpc>
                <a:spcPct val="70000"/>
              </a:lnSpc>
              <a:spcBef>
                <a:spcPct val="0"/>
              </a:spcBef>
              <a:buNone/>
              <a:defRPr sz="3800" kern="1200">
                <a:solidFill>
                  <a:srgbClr val="00338D"/>
                </a:solidFill>
                <a:latin typeface="+mj-lt"/>
                <a:ea typeface="+mj-ea"/>
                <a:cs typeface="+mj-cs"/>
              </a:defRPr>
            </a:lvl1pPr>
          </a:lstStyle>
          <a:p>
            <a:pPr marL="0" lvl="4" algn="just"/>
            <a:r>
              <a:rPr lang="ko-KR" altLang="en-US" sz="1000" b="1" dirty="0">
                <a:solidFill>
                  <a:srgbClr val="002997"/>
                </a:solidFill>
                <a:latin typeface="Arial" panose="020B0604020202020204" pitchFamily="34" charset="0"/>
                <a:ea typeface="+mj-ea"/>
                <a:cs typeface="Arial" panose="020B0604020202020204" pitchFamily="34" charset="0"/>
              </a:rPr>
              <a:t>원가 항목 중 매출원가에 해당하는 항목은 변동비에 해당하며</a:t>
            </a:r>
            <a:r>
              <a:rPr lang="en-US" altLang="ko-KR" sz="1000" b="1" dirty="0">
                <a:solidFill>
                  <a:srgbClr val="002997"/>
                </a:solidFill>
                <a:latin typeface="Arial" panose="020B0604020202020204" pitchFamily="34" charset="0"/>
                <a:ea typeface="+mj-ea"/>
                <a:cs typeface="Arial" panose="020B0604020202020204" pitchFamily="34" charset="0"/>
              </a:rPr>
              <a:t>, </a:t>
            </a:r>
            <a:r>
              <a:rPr lang="ko-KR" altLang="en-US" sz="1000" b="1" dirty="0">
                <a:solidFill>
                  <a:srgbClr val="002997"/>
                </a:solidFill>
                <a:latin typeface="Arial" panose="020B0604020202020204" pitchFamily="34" charset="0"/>
                <a:ea typeface="+mj-ea"/>
                <a:cs typeface="Arial" panose="020B0604020202020204" pitchFamily="34" charset="0"/>
              </a:rPr>
              <a:t>판매관리비에 해당하는 항목은 고정비에 해당함</a:t>
            </a:r>
            <a:r>
              <a:rPr lang="en-US" altLang="ko-KR" sz="1000" b="1" dirty="0">
                <a:solidFill>
                  <a:srgbClr val="002997"/>
                </a:solidFill>
                <a:latin typeface="Arial" panose="020B0604020202020204" pitchFamily="34" charset="0"/>
                <a:ea typeface="+mj-ea"/>
                <a:cs typeface="Arial" panose="020B0604020202020204" pitchFamily="34" charset="0"/>
              </a:rPr>
              <a:t>. </a:t>
            </a:r>
            <a:r>
              <a:rPr lang="ko-KR" altLang="en-US" sz="1000" b="1" dirty="0">
                <a:solidFill>
                  <a:srgbClr val="002997"/>
                </a:solidFill>
                <a:latin typeface="Arial" panose="020B0604020202020204" pitchFamily="34" charset="0"/>
                <a:ea typeface="+mj-ea"/>
                <a:cs typeface="Arial" panose="020B0604020202020204" pitchFamily="34" charset="0"/>
              </a:rPr>
              <a:t>매출원가 중 매체에게 지급하는 매체비는 </a:t>
            </a:r>
            <a:r>
              <a:rPr lang="ko-KR" altLang="en-US" sz="1000" b="1" dirty="0" err="1">
                <a:solidFill>
                  <a:srgbClr val="002997"/>
                </a:solidFill>
                <a:latin typeface="Arial" panose="020B0604020202020204" pitchFamily="34" charset="0"/>
                <a:ea typeface="+mj-ea"/>
                <a:cs typeface="Arial" panose="020B0604020202020204" pitchFamily="34" charset="0"/>
              </a:rPr>
              <a:t>순액법</a:t>
            </a:r>
            <a:r>
              <a:rPr lang="ko-KR" altLang="en-US" sz="1000" b="1" dirty="0">
                <a:solidFill>
                  <a:srgbClr val="002997"/>
                </a:solidFill>
                <a:latin typeface="Arial" panose="020B0604020202020204" pitchFamily="34" charset="0"/>
                <a:ea typeface="+mj-ea"/>
                <a:cs typeface="Arial" panose="020B0604020202020204" pitchFamily="34" charset="0"/>
              </a:rPr>
              <a:t> 적용 대상에 해당하며</a:t>
            </a:r>
            <a:r>
              <a:rPr lang="en-US" altLang="ko-KR" sz="1000" b="1" dirty="0">
                <a:solidFill>
                  <a:srgbClr val="002997"/>
                </a:solidFill>
                <a:latin typeface="Arial" panose="020B0604020202020204" pitchFamily="34" charset="0"/>
                <a:ea typeface="+mj-ea"/>
                <a:cs typeface="Arial" panose="020B0604020202020204" pitchFamily="34" charset="0"/>
              </a:rPr>
              <a:t>, </a:t>
            </a:r>
            <a:r>
              <a:rPr lang="ko-KR" altLang="en-US" sz="1000" b="1" dirty="0">
                <a:solidFill>
                  <a:srgbClr val="002997"/>
                </a:solidFill>
                <a:latin typeface="Arial" panose="020B0604020202020204" pitchFamily="34" charset="0"/>
                <a:ea typeface="+mj-ea"/>
                <a:cs typeface="Arial" panose="020B0604020202020204" pitchFamily="34" charset="0"/>
              </a:rPr>
              <a:t>고정비 중 대부분은 직원급여 등 인건비성 항목으로 구성됨</a:t>
            </a:r>
            <a:r>
              <a:rPr lang="en-US" altLang="ko-KR" sz="1000" b="1" dirty="0">
                <a:solidFill>
                  <a:srgbClr val="002997"/>
                </a:solidFill>
                <a:latin typeface="Arial" panose="020B0604020202020204" pitchFamily="34" charset="0"/>
                <a:ea typeface="+mj-ea"/>
                <a:cs typeface="Arial" panose="020B0604020202020204" pitchFamily="34" charset="0"/>
              </a:rPr>
              <a:t>.</a:t>
            </a:r>
            <a:endParaRPr lang="en-US" altLang="ko-KR" sz="1000" b="1" dirty="0">
              <a:solidFill>
                <a:srgbClr val="002997"/>
              </a:solidFill>
              <a:highlight>
                <a:srgbClr val="FFFF00"/>
              </a:highlight>
              <a:latin typeface="Arial" panose="020B0604020202020204" pitchFamily="34" charset="0"/>
              <a:ea typeface="+mj-ea"/>
              <a:cs typeface="Arial" panose="020B0604020202020204" pitchFamily="34" charset="0"/>
            </a:endParaRPr>
          </a:p>
        </p:txBody>
      </p:sp>
      <p:graphicFrame>
        <p:nvGraphicFramePr>
          <p:cNvPr id="7" name="표 6">
            <a:extLst>
              <a:ext uri="{FF2B5EF4-FFF2-40B4-BE49-F238E27FC236}">
                <a16:creationId xmlns:a16="http://schemas.microsoft.com/office/drawing/2014/main" id="{24DC8E7F-E86D-4B9B-857F-A57703497E24}"/>
              </a:ext>
            </a:extLst>
          </p:cNvPr>
          <p:cNvGraphicFramePr>
            <a:graphicFrameLocks noGrp="1"/>
          </p:cNvGraphicFramePr>
          <p:nvPr/>
        </p:nvGraphicFramePr>
        <p:xfrm>
          <a:off x="6565200" y="2633112"/>
          <a:ext cx="2739600" cy="576000"/>
        </p:xfrm>
        <a:graphic>
          <a:graphicData uri="http://schemas.openxmlformats.org/drawingml/2006/table">
            <a:tbl>
              <a:tblPr/>
              <a:tblGrid>
                <a:gridCol w="759600">
                  <a:extLst>
                    <a:ext uri="{9D8B030D-6E8A-4147-A177-3AD203B41FA5}">
                      <a16:colId xmlns:a16="http://schemas.microsoft.com/office/drawing/2014/main" val="861303942"/>
                    </a:ext>
                  </a:extLst>
                </a:gridCol>
                <a:gridCol w="396000">
                  <a:extLst>
                    <a:ext uri="{9D8B030D-6E8A-4147-A177-3AD203B41FA5}">
                      <a16:colId xmlns:a16="http://schemas.microsoft.com/office/drawing/2014/main" val="2293391955"/>
                    </a:ext>
                  </a:extLst>
                </a:gridCol>
                <a:gridCol w="396000">
                  <a:extLst>
                    <a:ext uri="{9D8B030D-6E8A-4147-A177-3AD203B41FA5}">
                      <a16:colId xmlns:a16="http://schemas.microsoft.com/office/drawing/2014/main" val="692081378"/>
                    </a:ext>
                  </a:extLst>
                </a:gridCol>
                <a:gridCol w="396000">
                  <a:extLst>
                    <a:ext uri="{9D8B030D-6E8A-4147-A177-3AD203B41FA5}">
                      <a16:colId xmlns:a16="http://schemas.microsoft.com/office/drawing/2014/main" val="2030469300"/>
                    </a:ext>
                  </a:extLst>
                </a:gridCol>
                <a:gridCol w="396000">
                  <a:extLst>
                    <a:ext uri="{9D8B030D-6E8A-4147-A177-3AD203B41FA5}">
                      <a16:colId xmlns:a16="http://schemas.microsoft.com/office/drawing/2014/main" val="2545333481"/>
                    </a:ext>
                  </a:extLst>
                </a:gridCol>
                <a:gridCol w="396000">
                  <a:extLst>
                    <a:ext uri="{9D8B030D-6E8A-4147-A177-3AD203B41FA5}">
                      <a16:colId xmlns:a16="http://schemas.microsoft.com/office/drawing/2014/main" val="827317518"/>
                    </a:ext>
                  </a:extLst>
                </a:gridCol>
              </a:tblGrid>
              <a:tr h="144000">
                <a:tc>
                  <a:txBody>
                    <a:bodyPr/>
                    <a:lstStyle/>
                    <a:p>
                      <a:pPr algn="l" rtl="0" fontAlgn="ct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2544848060"/>
                  </a:ext>
                </a:extLst>
              </a:tr>
              <a:tr h="144000">
                <a:tc>
                  <a:txBody>
                    <a:bodyPr/>
                    <a:lstStyle/>
                    <a:p>
                      <a:pPr algn="l" fontAlgn="b"/>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ATL</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908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4,206</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10,697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8,022</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8,762</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noFill/>
                  </a:tcPr>
                </a:tc>
                <a:extLst>
                  <a:ext uri="{0D108BD9-81ED-4DB2-BD59-A6C34878D82A}">
                    <a16:rowId xmlns:a16="http://schemas.microsoft.com/office/drawing/2014/main" val="1672075281"/>
                  </a:ext>
                </a:extLst>
              </a:tr>
              <a:tr h="144000">
                <a:tc>
                  <a:txBody>
                    <a:bodyPr/>
                    <a:lstStyle/>
                    <a:p>
                      <a:pPr algn="l" fontAlgn="b"/>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DGT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569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665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1,498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1,279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7,542</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3212981489"/>
                  </a:ext>
                </a:extLst>
              </a:tr>
              <a:tr h="144000">
                <a:tc>
                  <a:txBody>
                    <a:bodyPr/>
                    <a:lstStyle/>
                    <a:p>
                      <a:pPr algn="l" fontAlgn="b"/>
                      <a:r>
                        <a:rPr 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Total</a:t>
                      </a:r>
                    </a:p>
                  </a:txBody>
                  <a:tcPr marL="36000" marR="36000" marT="0"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1,477</a:t>
                      </a:r>
                    </a:p>
                  </a:txBody>
                  <a:tcPr marL="36000" marR="36000" marT="0"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4,871</a:t>
                      </a:r>
                    </a:p>
                  </a:txBody>
                  <a:tcPr marL="36000" marR="36000" marT="0"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12,195</a:t>
                      </a:r>
                    </a:p>
                  </a:txBody>
                  <a:tcPr marL="36000" marR="36000" marT="0"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tc>
                  <a:txBody>
                    <a:bodyPr/>
                    <a:lstStyle/>
                    <a:p>
                      <a:pPr algn="r" fontAlgn="b"/>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9,301</a:t>
                      </a:r>
                    </a:p>
                  </a:txBody>
                  <a:tcPr marL="36000" marR="36000" marT="0"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16,304</a:t>
                      </a:r>
                    </a:p>
                  </a:txBody>
                  <a:tcPr marL="36000" marR="36000" marT="0"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noFill/>
                  </a:tcPr>
                </a:tc>
                <a:extLst>
                  <a:ext uri="{0D108BD9-81ED-4DB2-BD59-A6C34878D82A}">
                    <a16:rowId xmlns:a16="http://schemas.microsoft.com/office/drawing/2014/main" val="3818642862"/>
                  </a:ext>
                </a:extLst>
              </a:tr>
            </a:tbl>
          </a:graphicData>
        </a:graphic>
      </p:graphicFrame>
      <p:graphicFrame>
        <p:nvGraphicFramePr>
          <p:cNvPr id="4" name="표 3">
            <a:extLst>
              <a:ext uri="{FF2B5EF4-FFF2-40B4-BE49-F238E27FC236}">
                <a16:creationId xmlns:a16="http://schemas.microsoft.com/office/drawing/2014/main" id="{C46E24FD-5659-4B17-BBF5-139972D890A0}"/>
              </a:ext>
            </a:extLst>
          </p:cNvPr>
          <p:cNvGraphicFramePr>
            <a:graphicFrameLocks noGrp="1"/>
          </p:cNvGraphicFramePr>
          <p:nvPr/>
        </p:nvGraphicFramePr>
        <p:xfrm>
          <a:off x="6565200" y="3750624"/>
          <a:ext cx="2739602" cy="1152000"/>
        </p:xfrm>
        <a:graphic>
          <a:graphicData uri="http://schemas.openxmlformats.org/drawingml/2006/table">
            <a:tbl>
              <a:tblPr/>
              <a:tblGrid>
                <a:gridCol w="604847">
                  <a:extLst>
                    <a:ext uri="{9D8B030D-6E8A-4147-A177-3AD203B41FA5}">
                      <a16:colId xmlns:a16="http://schemas.microsoft.com/office/drawing/2014/main" val="2018594918"/>
                    </a:ext>
                  </a:extLst>
                </a:gridCol>
                <a:gridCol w="426951">
                  <a:extLst>
                    <a:ext uri="{9D8B030D-6E8A-4147-A177-3AD203B41FA5}">
                      <a16:colId xmlns:a16="http://schemas.microsoft.com/office/drawing/2014/main" val="2097662268"/>
                    </a:ext>
                  </a:extLst>
                </a:gridCol>
                <a:gridCol w="426951">
                  <a:extLst>
                    <a:ext uri="{9D8B030D-6E8A-4147-A177-3AD203B41FA5}">
                      <a16:colId xmlns:a16="http://schemas.microsoft.com/office/drawing/2014/main" val="1725114117"/>
                    </a:ext>
                  </a:extLst>
                </a:gridCol>
                <a:gridCol w="426951">
                  <a:extLst>
                    <a:ext uri="{9D8B030D-6E8A-4147-A177-3AD203B41FA5}">
                      <a16:colId xmlns:a16="http://schemas.microsoft.com/office/drawing/2014/main" val="2528278777"/>
                    </a:ext>
                  </a:extLst>
                </a:gridCol>
                <a:gridCol w="426951">
                  <a:extLst>
                    <a:ext uri="{9D8B030D-6E8A-4147-A177-3AD203B41FA5}">
                      <a16:colId xmlns:a16="http://schemas.microsoft.com/office/drawing/2014/main" val="1217607639"/>
                    </a:ext>
                  </a:extLst>
                </a:gridCol>
                <a:gridCol w="426951">
                  <a:extLst>
                    <a:ext uri="{9D8B030D-6E8A-4147-A177-3AD203B41FA5}">
                      <a16:colId xmlns:a16="http://schemas.microsoft.com/office/drawing/2014/main" val="2290236428"/>
                    </a:ext>
                  </a:extLst>
                </a:gridCol>
              </a:tblGrid>
              <a:tr h="144000">
                <a:tc>
                  <a:txBody>
                    <a:bodyPr/>
                    <a:lstStyle/>
                    <a:p>
                      <a:pPr algn="l" rtl="0" fontAlgn="ct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FY17</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FY18</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FY19</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FY21</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3037200323"/>
                  </a:ext>
                </a:extLst>
              </a:tr>
              <a:tr h="144000">
                <a:tc>
                  <a:txBody>
                    <a:bodyPr/>
                    <a:lstStyle/>
                    <a:p>
                      <a:pPr algn="l"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매출액</a:t>
                      </a:r>
                    </a:p>
                  </a:txBody>
                  <a:tcPr marL="36000" marR="36000" marT="0" marB="0" anchor="ctr">
                    <a:lnL>
                      <a:noFill/>
                    </a:lnL>
                    <a:lnR>
                      <a:noFill/>
                    </a:lnR>
                    <a:lnT>
                      <a:noFill/>
                    </a:lnT>
                    <a:lnB>
                      <a:noFill/>
                    </a:lnB>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100.0%</a:t>
                      </a:r>
                    </a:p>
                  </a:txBody>
                  <a:tcPr marL="36000" marR="36000" marT="0" marB="0" anchor="ctr">
                    <a:lnL>
                      <a:noFill/>
                    </a:lnL>
                    <a:lnR>
                      <a:noFill/>
                    </a:lnR>
                    <a:lnT>
                      <a:noFill/>
                    </a:lnT>
                    <a:lnB>
                      <a:noFill/>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100.0%</a:t>
                      </a:r>
                    </a:p>
                  </a:txBody>
                  <a:tcPr marL="36000" marR="36000" marT="0" marB="0" anchor="ctr">
                    <a:lnL>
                      <a:noFill/>
                    </a:lnL>
                    <a:lnR>
                      <a:noFill/>
                    </a:lnR>
                    <a:lnT>
                      <a:noFill/>
                    </a:lnT>
                    <a:lnB>
                      <a:noFill/>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100.0%</a:t>
                      </a:r>
                    </a:p>
                  </a:txBody>
                  <a:tcPr marL="36000" marR="36000" marT="0" marB="0" anchor="ctr">
                    <a:lnL>
                      <a:noFill/>
                    </a:lnL>
                    <a:lnR>
                      <a:noFill/>
                    </a:lnR>
                    <a:lnT>
                      <a:noFill/>
                    </a:lnT>
                    <a:lnB>
                      <a:noFill/>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100.0%</a:t>
                      </a:r>
                    </a:p>
                  </a:txBody>
                  <a:tcPr marL="36000" marR="36000" marT="0" marB="0" anchor="ctr">
                    <a:lnL>
                      <a:noFill/>
                    </a:lnL>
                    <a:lnR>
                      <a:noFill/>
                    </a:lnR>
                    <a:lnT>
                      <a:noFill/>
                    </a:lnT>
                    <a:lnB>
                      <a:noFill/>
                    </a:lnB>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100.0%</a:t>
                      </a:r>
                    </a:p>
                  </a:txBody>
                  <a:tcPr marL="36000" marR="36000" marT="0" marB="0" anchor="ctr">
                    <a:lnL>
                      <a:noFill/>
                    </a:lnL>
                    <a:lnR>
                      <a:noFill/>
                    </a:lnR>
                    <a:lnT>
                      <a:noFill/>
                    </a:lnT>
                    <a:lnB>
                      <a:noFill/>
                    </a:lnB>
                    <a:noFill/>
                  </a:tcPr>
                </a:tc>
                <a:extLst>
                  <a:ext uri="{0D108BD9-81ED-4DB2-BD59-A6C34878D82A}">
                    <a16:rowId xmlns:a16="http://schemas.microsoft.com/office/drawing/2014/main" val="3601413260"/>
                  </a:ext>
                </a:extLst>
              </a:tr>
              <a:tr h="144000">
                <a:tc>
                  <a:txBody>
                    <a:bodyPr/>
                    <a:lstStyle/>
                    <a:p>
                      <a:pPr algn="l" rtl="0" fontAlgn="ctr"/>
                      <a:r>
                        <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매출원가</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67.4%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51.8%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36.2%</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61.0%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56.0%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1173698585"/>
                  </a:ext>
                </a:extLst>
              </a:tr>
              <a:tr h="144000">
                <a:tc>
                  <a:txBody>
                    <a:bodyPr/>
                    <a:lstStyle/>
                    <a:p>
                      <a:pPr algn="l"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매출총이익</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32.6%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48.2%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63.8%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44.0%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2390354169"/>
                  </a:ext>
                </a:extLst>
              </a:tr>
              <a:tr h="144000">
                <a:tc>
                  <a:txBody>
                    <a:bodyPr/>
                    <a:lstStyle/>
                    <a:p>
                      <a:pPr algn="l"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SG&amp;A</a:t>
                      </a:r>
                      <a:endPar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37.0%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39.6%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29.1%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2609084605"/>
                  </a:ext>
                </a:extLst>
              </a:tr>
              <a:tr h="144000">
                <a:tc>
                  <a:txBody>
                    <a:bodyPr/>
                    <a:lstStyle/>
                    <a:p>
                      <a:pPr algn="l" rtl="0"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영업이익</a:t>
                      </a:r>
                    </a:p>
                  </a:txBody>
                  <a:tcPr marL="36000" marR="36000" marT="0"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7.1%</a:t>
                      </a:r>
                    </a:p>
                  </a:txBody>
                  <a:tcPr marL="36000" marR="36000" marT="0"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11.2%</a:t>
                      </a:r>
                    </a:p>
                  </a:txBody>
                  <a:tcPr marL="36000" marR="36000" marT="0"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24.2%</a:t>
                      </a:r>
                    </a:p>
                  </a:txBody>
                  <a:tcPr marL="36000" marR="36000" marT="0"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9.9%</a:t>
                      </a:r>
                    </a:p>
                  </a:txBody>
                  <a:tcPr marL="36000" marR="36000" marT="0"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16.0%</a:t>
                      </a:r>
                    </a:p>
                  </a:txBody>
                  <a:tcPr marL="36000" marR="36000" marT="0"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noFill/>
                  </a:tcPr>
                </a:tc>
                <a:extLst>
                  <a:ext uri="{0D108BD9-81ED-4DB2-BD59-A6C34878D82A}">
                    <a16:rowId xmlns:a16="http://schemas.microsoft.com/office/drawing/2014/main" val="4001017249"/>
                  </a:ext>
                </a:extLst>
              </a:tr>
              <a:tr h="144000">
                <a:tc>
                  <a:txBody>
                    <a:bodyPr/>
                    <a:lstStyle/>
                    <a:p>
                      <a:pPr algn="l" fontAlgn="b"/>
                      <a:r>
                        <a:rPr lang="en-US"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VC%</a:t>
                      </a:r>
                    </a:p>
                  </a:txBody>
                  <a:tcPr marL="36000" marR="36000" marT="0" marB="0" anchor="ctr">
                    <a:lnL>
                      <a:noFill/>
                    </a:lnL>
                    <a:lnR>
                      <a:noFill/>
                    </a:lnR>
                    <a:lnT w="25400" cap="flat" cmpd="dbl" algn="ctr">
                      <a:solidFill>
                        <a:srgbClr val="00338D"/>
                      </a:solidFill>
                      <a:prstDash val="solid"/>
                      <a:round/>
                      <a:headEnd type="none" w="med" len="med"/>
                      <a:tailEnd type="none" w="med" len="med"/>
                    </a:lnT>
                    <a:lnB>
                      <a:noFill/>
                    </a:lnB>
                  </a:tcPr>
                </a:tc>
                <a:tc>
                  <a:txBody>
                    <a:bodyPr/>
                    <a:lstStyle/>
                    <a:p>
                      <a:pPr algn="r" fontAlgn="b"/>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72.5%</a:t>
                      </a:r>
                    </a:p>
                  </a:txBody>
                  <a:tcPr marL="36000" marR="36000" marT="0" marB="0" anchor="ctr">
                    <a:lnL>
                      <a:noFill/>
                    </a:lnL>
                    <a:lnR>
                      <a:noFill/>
                    </a:lnR>
                    <a:lnT w="25400" cap="flat" cmpd="dbl" algn="ctr">
                      <a:solidFill>
                        <a:srgbClr val="00338D"/>
                      </a:solidFill>
                      <a:prstDash val="solid"/>
                      <a:round/>
                      <a:headEnd type="none" w="med" len="med"/>
                      <a:tailEnd type="none" w="med" len="med"/>
                    </a:lnT>
                    <a:lnB>
                      <a:noFill/>
                    </a:lnB>
                  </a:tcPr>
                </a:tc>
                <a:tc>
                  <a:txBody>
                    <a:bodyPr/>
                    <a:lstStyle/>
                    <a:p>
                      <a:pPr algn="r" fontAlgn="b"/>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58.3%</a:t>
                      </a:r>
                    </a:p>
                  </a:txBody>
                  <a:tcPr marL="36000" marR="36000" marT="0" marB="0" anchor="ctr">
                    <a:lnL>
                      <a:noFill/>
                    </a:lnL>
                    <a:lnR>
                      <a:noFill/>
                    </a:lnR>
                    <a:lnT w="25400" cap="flat" cmpd="dbl" algn="ctr">
                      <a:solidFill>
                        <a:srgbClr val="00338D"/>
                      </a:solidFill>
                      <a:prstDash val="solid"/>
                      <a:round/>
                      <a:headEnd type="none" w="med" len="med"/>
                      <a:tailEnd type="none" w="med" len="med"/>
                    </a:lnT>
                    <a:lnB>
                      <a:noFill/>
                    </a:lnB>
                  </a:tcPr>
                </a:tc>
                <a:tc>
                  <a:txBody>
                    <a:bodyPr/>
                    <a:lstStyle/>
                    <a:p>
                      <a:pPr algn="r" fontAlgn="b"/>
                      <a:r>
                        <a:rPr lang="en-US" altLang="ko-KR" sz="800" b="1"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47.8%</a:t>
                      </a:r>
                    </a:p>
                  </a:txBody>
                  <a:tcPr marL="36000" marR="36000" marT="0" marB="0" anchor="ctr">
                    <a:lnL>
                      <a:noFill/>
                    </a:lnL>
                    <a:lnR>
                      <a:noFill/>
                    </a:lnR>
                    <a:lnT w="25400" cap="flat" cmpd="dbl" algn="ctr">
                      <a:solidFill>
                        <a:srgbClr val="00338D"/>
                      </a:solidFill>
                      <a:prstDash val="solid"/>
                      <a:round/>
                      <a:headEnd type="none" w="med" len="med"/>
                      <a:tailEnd type="none" w="med" len="med"/>
                    </a:lnT>
                    <a:lnB>
                      <a:noFill/>
                    </a:lnB>
                  </a:tcPr>
                </a:tc>
                <a:tc>
                  <a:txBody>
                    <a:bodyPr/>
                    <a:lstStyle/>
                    <a:p>
                      <a:pPr algn="r" fontAlgn="b"/>
                      <a:r>
                        <a:rPr lang="en-US" altLang="ko-KR" sz="800" b="1"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67.7%</a:t>
                      </a:r>
                    </a:p>
                  </a:txBody>
                  <a:tcPr marL="36000" marR="36000" marT="0" marB="0" anchor="ctr">
                    <a:lnL>
                      <a:noFill/>
                    </a:lnL>
                    <a:lnR>
                      <a:noFill/>
                    </a:lnR>
                    <a:lnT w="25400" cap="flat" cmpd="dbl" algn="ctr">
                      <a:solidFill>
                        <a:srgbClr val="00338D"/>
                      </a:solidFill>
                      <a:prstDash val="solid"/>
                      <a:round/>
                      <a:headEnd type="none" w="med" len="med"/>
                      <a:tailEnd type="none" w="med" len="med"/>
                    </a:lnT>
                    <a:lnB>
                      <a:noFill/>
                    </a:lnB>
                  </a:tcPr>
                </a:tc>
                <a:tc>
                  <a:txBody>
                    <a:bodyPr/>
                    <a:lstStyle/>
                    <a:p>
                      <a:pPr algn="r" fontAlgn="b"/>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66.6%</a:t>
                      </a:r>
                    </a:p>
                  </a:txBody>
                  <a:tcPr marL="36000" marR="36000" marT="0" marB="0" anchor="ctr">
                    <a:lnL>
                      <a:noFill/>
                    </a:lnL>
                    <a:lnR>
                      <a:noFill/>
                    </a:lnR>
                    <a:lnT w="25400" cap="flat" cmpd="dbl" algn="ctr">
                      <a:solidFill>
                        <a:srgbClr val="00338D"/>
                      </a:solidFill>
                      <a:prstDash val="solid"/>
                      <a:round/>
                      <a:headEnd type="none" w="med" len="med"/>
                      <a:tailEnd type="none" w="med" len="med"/>
                    </a:lnT>
                    <a:lnB>
                      <a:noFill/>
                    </a:lnB>
                    <a:noFill/>
                  </a:tcPr>
                </a:tc>
                <a:extLst>
                  <a:ext uri="{0D108BD9-81ED-4DB2-BD59-A6C34878D82A}">
                    <a16:rowId xmlns:a16="http://schemas.microsoft.com/office/drawing/2014/main" val="979163414"/>
                  </a:ext>
                </a:extLst>
              </a:tr>
              <a:tr h="144000">
                <a:tc>
                  <a:txBody>
                    <a:bodyPr/>
                    <a:lstStyle/>
                    <a:p>
                      <a:pPr algn="l" fontAlgn="b"/>
                      <a:r>
                        <a:rPr lang="en-US"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41.7%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52.2%</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32.3%</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1"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33.4%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3401691779"/>
                  </a:ext>
                </a:extLst>
              </a:tr>
            </a:tbl>
          </a:graphicData>
        </a:graphic>
      </p:graphicFrame>
    </p:spTree>
    <p:extLst>
      <p:ext uri="{BB962C8B-B14F-4D97-AF65-F5344CB8AC3E}">
        <p14:creationId xmlns:p14="http://schemas.microsoft.com/office/powerpoint/2010/main" val="2114885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2700" y="1576754"/>
            <a:ext cx="6192982" cy="3703320"/>
          </a:xfrm>
        </p:spPr>
        <p:txBody>
          <a:bodyPr/>
          <a:lstStyle/>
          <a:p>
            <a:r>
              <a:rPr lang="en-US" dirty="0"/>
              <a:t>Understanding </a:t>
            </a:r>
            <a:br>
              <a:rPr lang="en-US" dirty="0"/>
            </a:br>
            <a:r>
              <a:rPr lang="en-US" dirty="0"/>
              <a:t>of Target</a:t>
            </a:r>
            <a:br>
              <a:rPr lang="en-US" dirty="0"/>
            </a:br>
            <a:endParaRPr lang="en-US" dirty="0"/>
          </a:p>
        </p:txBody>
      </p:sp>
    </p:spTree>
    <p:extLst>
      <p:ext uri="{BB962C8B-B14F-4D97-AF65-F5344CB8AC3E}">
        <p14:creationId xmlns:p14="http://schemas.microsoft.com/office/powerpoint/2010/main" val="8781832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제목 2">
            <a:extLst>
              <a:ext uri="{FF2B5EF4-FFF2-40B4-BE49-F238E27FC236}">
                <a16:creationId xmlns:a16="http://schemas.microsoft.com/office/drawing/2014/main" id="{3AC186F3-797A-4FA4-A939-A6FE4AB6C378}"/>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500" b="1" dirty="0">
                <a:solidFill>
                  <a:srgbClr val="00338D"/>
                </a:solidFill>
                <a:latin typeface="KPMG Extralight" panose="020B0303030202040204" pitchFamily="34" charset="0"/>
              </a:rPr>
              <a:t>Cost Structure (2/2)</a:t>
            </a:r>
          </a:p>
        </p:txBody>
      </p:sp>
      <p:sp>
        <p:nvSpPr>
          <p:cNvPr id="12" name="제목 2">
            <a:extLst>
              <a:ext uri="{FF2B5EF4-FFF2-40B4-BE49-F238E27FC236}">
                <a16:creationId xmlns:a16="http://schemas.microsoft.com/office/drawing/2014/main" id="{C47717F3-438A-4FE8-9FA3-991ADD705EE3}"/>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800" b="1" dirty="0">
                <a:solidFill>
                  <a:srgbClr val="00338D"/>
                </a:solidFill>
                <a:latin typeface="KPMG Extralight" panose="020B0303030202040204" pitchFamily="34" charset="0"/>
              </a:rPr>
              <a:t>Supporting Analysis</a:t>
            </a:r>
          </a:p>
        </p:txBody>
      </p:sp>
      <p:sp>
        <p:nvSpPr>
          <p:cNvPr id="14" name="TextBox 13">
            <a:extLst>
              <a:ext uri="{FF2B5EF4-FFF2-40B4-BE49-F238E27FC236}">
                <a16:creationId xmlns:a16="http://schemas.microsoft.com/office/drawing/2014/main" id="{693BF7E4-2F77-40B2-B6EF-E427C1D5BE07}"/>
              </a:ext>
            </a:extLst>
          </p:cNvPr>
          <p:cNvSpPr txBox="1"/>
          <p:nvPr/>
        </p:nvSpPr>
        <p:spPr>
          <a:xfrm>
            <a:off x="6382512" y="1515600"/>
            <a:ext cx="2922288" cy="4390250"/>
          </a:xfrm>
          <a:prstGeom prst="rect">
            <a:avLst/>
          </a:prstGeom>
          <a:noFill/>
          <a:ln>
            <a:noFill/>
          </a:ln>
        </p:spPr>
        <p:txBody>
          <a:bodyPr wrap="square" lIns="36000" tIns="108000" rIns="36000" bIns="36000" rtlCol="0">
            <a:noAutofit/>
          </a:bodyPr>
          <a:lstStyle/>
          <a:p>
            <a:pPr marL="171450"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4935538" algn="l"/>
              </a:tabLst>
              <a:defRPr/>
            </a:pPr>
            <a:r>
              <a:rPr lang="en-US" altLang="ko-KR" sz="900" b="1" u="sng" dirty="0">
                <a:solidFill>
                  <a:srgbClr val="000000"/>
                </a:solidFill>
                <a:latin typeface="Arial" panose="020B0604020202020204" pitchFamily="34" charset="0"/>
                <a:cs typeface="Arial" panose="020B0604020202020204" pitchFamily="34" charset="0"/>
              </a:rPr>
              <a:t>FC</a:t>
            </a:r>
            <a:endPar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indent="-171450">
              <a:lnSpc>
                <a:spcPts val="1200"/>
              </a:lnSpc>
              <a:spcBef>
                <a:spcPts val="300"/>
              </a:spcBef>
              <a:buClr>
                <a:srgbClr val="00338D"/>
              </a:buClr>
              <a:buFont typeface="Wingdings" panose="05000000000000000000" pitchFamily="2" charset="2"/>
              <a:buChar char="ü"/>
              <a:tabLst>
                <a:tab pos="4935538" algn="l"/>
              </a:tabLst>
              <a:defRPr/>
            </a:pPr>
            <a:r>
              <a:rPr lang="ko-KR" altLang="en-US" sz="900" dirty="0">
                <a:solidFill>
                  <a:srgbClr val="000000"/>
                </a:solidFill>
                <a:latin typeface="Arial" panose="020B0604020202020204" pitchFamily="34" charset="0"/>
                <a:cs typeface="Arial" panose="020B0604020202020204" pitchFamily="34" charset="0"/>
              </a:rPr>
              <a:t>고정비는 전액 </a:t>
            </a:r>
            <a:r>
              <a:rPr lang="ko-KR" altLang="en-US" sz="900" dirty="0" err="1">
                <a:solidFill>
                  <a:srgbClr val="000000"/>
                </a:solidFill>
                <a:latin typeface="Arial" panose="020B0604020202020204" pitchFamily="34" charset="0"/>
                <a:cs typeface="Arial" panose="020B0604020202020204" pitchFamily="34" charset="0"/>
              </a:rPr>
              <a:t>판매비와관리비</a:t>
            </a:r>
            <a:r>
              <a:rPr lang="ko-KR" altLang="en-US" sz="900" dirty="0">
                <a:solidFill>
                  <a:srgbClr val="000000"/>
                </a:solidFill>
                <a:latin typeface="Arial" panose="020B0604020202020204" pitchFamily="34" charset="0"/>
                <a:cs typeface="Arial" panose="020B0604020202020204" pitchFamily="34" charset="0"/>
              </a:rPr>
              <a:t> 항목에 해당하며</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직원급여</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상여금</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퇴직급여</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복리후생비 등 인건비성 항목이 과반수를 구성함</a:t>
            </a:r>
            <a:endParaRPr lang="en-US" altLang="ko-KR" sz="900" dirty="0">
              <a:solidFill>
                <a:srgbClr val="000000"/>
              </a:solidFill>
              <a:latin typeface="Arial" panose="020B0604020202020204" pitchFamily="34" charset="0"/>
              <a:cs typeface="Arial" panose="020B0604020202020204" pitchFamily="34" charset="0"/>
            </a:endParaRPr>
          </a:p>
          <a:p>
            <a:pPr marL="27146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r>
              <a:rPr lang="ko-KR" altLang="en-US" sz="900" dirty="0">
                <a:solidFill>
                  <a:srgbClr val="000000"/>
                </a:solidFill>
                <a:latin typeface="Arial" panose="020B0604020202020204" pitchFamily="34" charset="0"/>
                <a:cs typeface="Arial" panose="020B0604020202020204" pitchFamily="34" charset="0"/>
              </a:rPr>
              <a:t>복리후생비는 대부분 임직원 식대 및 건강보험 회사부담액에 해당함 </a:t>
            </a:r>
            <a:endParaRPr lang="en-US" altLang="ko-KR" sz="900" dirty="0">
              <a:solidFill>
                <a:srgbClr val="000000"/>
              </a:solidFill>
              <a:latin typeface="Arial" panose="020B0604020202020204" pitchFamily="34" charset="0"/>
              <a:cs typeface="Arial" panose="020B0604020202020204" pitchFamily="34" charset="0"/>
            </a:endParaRPr>
          </a:p>
          <a:p>
            <a:pPr marL="27146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r>
              <a:rPr lang="ko-KR" altLang="en-US" sz="900" dirty="0" err="1">
                <a:solidFill>
                  <a:srgbClr val="000000"/>
                </a:solidFill>
                <a:latin typeface="Arial" panose="020B0604020202020204" pitchFamily="34" charset="0"/>
                <a:cs typeface="Arial" panose="020B0604020202020204" pitchFamily="34" charset="0"/>
              </a:rPr>
              <a:t>세금과공과금은</a:t>
            </a:r>
            <a:r>
              <a:rPr lang="ko-KR" altLang="en-US" sz="900" dirty="0">
                <a:solidFill>
                  <a:srgbClr val="000000"/>
                </a:solidFill>
                <a:latin typeface="Arial" panose="020B0604020202020204" pitchFamily="34" charset="0"/>
                <a:cs typeface="Arial" panose="020B0604020202020204" pitchFamily="34" charset="0"/>
              </a:rPr>
              <a:t> 대부분 국민연금 회사부담액에 해당하며</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급여 증가에 기인하여 매년 증가하는 모습을 보이고 있음</a:t>
            </a:r>
            <a:endParaRPr lang="en-US" altLang="ko-KR" sz="900" dirty="0">
              <a:solidFill>
                <a:srgbClr val="000000"/>
              </a:solidFill>
              <a:latin typeface="Arial" panose="020B0604020202020204" pitchFamily="34" charset="0"/>
              <a:cs typeface="Arial" panose="020B0604020202020204" pitchFamily="34" charset="0"/>
            </a:endParaRPr>
          </a:p>
          <a:p>
            <a:pPr marL="27146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r>
              <a:rPr kumimoji="0" lang="en-US" altLang="ko-KR"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2020</a:t>
            </a:r>
            <a:r>
              <a:rPr kumimoji="0" lang="ko-KR" alt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년 </a:t>
            </a:r>
            <a:r>
              <a:rPr kumimoji="0" lang="en-US" altLang="ko-KR"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12</a:t>
            </a:r>
            <a:r>
              <a:rPr kumimoji="0" lang="ko-KR" alt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월 반포동 사옥 매입으로 지급임차료는 감소하였으며</a:t>
            </a:r>
            <a:r>
              <a:rPr kumimoji="0" lang="en-US" altLang="ko-KR"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감가상각비 및 건물관리비는 증가하였음</a:t>
            </a:r>
            <a:endParaRPr kumimoji="0" lang="en-US" altLang="ko-KR"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marL="27146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r>
              <a:rPr lang="ko-KR" altLang="en-US" sz="900" dirty="0">
                <a:latin typeface="Arial" panose="020B0604020202020204" pitchFamily="34" charset="0"/>
                <a:cs typeface="Arial" panose="020B0604020202020204" pitchFamily="34" charset="0"/>
              </a:rPr>
              <a:t>보험료는 고용보험</a:t>
            </a:r>
            <a:r>
              <a:rPr lang="en-US" altLang="ko-KR" sz="900" dirty="0">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산재보험 및 임원차량보험금 등으로 구성되며</a:t>
            </a:r>
            <a:r>
              <a:rPr lang="en-US" altLang="ko-KR" sz="900" dirty="0">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급여 증가에 기인하여 매년 증가하는 모습을 보이고 있음</a:t>
            </a:r>
            <a:endParaRPr lang="en-US" altLang="ko-KR" sz="900" dirty="0">
              <a:latin typeface="Arial" panose="020B0604020202020204" pitchFamily="34" charset="0"/>
              <a:cs typeface="Arial" panose="020B0604020202020204" pitchFamily="34" charset="0"/>
            </a:endParaRPr>
          </a:p>
          <a:p>
            <a:pPr marL="27146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r>
              <a:rPr kumimoji="0" lang="ko-KR" alt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지급수수료는 전문가 수수료</a:t>
            </a:r>
            <a:r>
              <a:rPr kumimoji="0" lang="en-US" altLang="ko-KR"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컨설팅용역 수수료</a:t>
            </a:r>
            <a:r>
              <a:rPr kumimoji="0" lang="en-US" altLang="ko-KR"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리서치기관수수료 등 고정비 항목으로 구성됨</a:t>
            </a:r>
            <a:endParaRPr kumimoji="0" lang="en-US" altLang="ko-KR"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marL="27146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r>
              <a:rPr lang="ko-KR" altLang="en-US" sz="900" dirty="0">
                <a:latin typeface="Arial" panose="020B0604020202020204" pitchFamily="34" charset="0"/>
                <a:cs typeface="Arial" panose="020B0604020202020204" pitchFamily="34" charset="0"/>
              </a:rPr>
              <a:t>교육훈련비 및 광고선전비는 원장 검토 결과 </a:t>
            </a:r>
            <a:r>
              <a:rPr lang="ko-KR" altLang="en-US" sz="900" dirty="0" err="1">
                <a:latin typeface="Arial" panose="020B0604020202020204" pitchFamily="34" charset="0"/>
                <a:cs typeface="Arial" panose="020B0604020202020204" pitchFamily="34" charset="0"/>
              </a:rPr>
              <a:t>광고제</a:t>
            </a:r>
            <a:r>
              <a:rPr lang="ko-KR" altLang="en-US" sz="900" dirty="0">
                <a:latin typeface="Arial" panose="020B0604020202020204" pitchFamily="34" charset="0"/>
                <a:cs typeface="Arial" panose="020B0604020202020204" pitchFamily="34" charset="0"/>
              </a:rPr>
              <a:t> 출품 등을 위한 원가에 해당함</a:t>
            </a:r>
            <a:endParaRPr lang="en-US" altLang="ko-KR" sz="900" dirty="0">
              <a:latin typeface="Arial" panose="020B0604020202020204" pitchFamily="34" charset="0"/>
              <a:cs typeface="Arial" panose="020B0604020202020204" pitchFamily="34" charset="0"/>
            </a:endParaRPr>
          </a:p>
          <a:p>
            <a:pPr marL="271463" indent="-171450">
              <a:lnSpc>
                <a:spcPts val="1200"/>
              </a:lnSpc>
              <a:spcBef>
                <a:spcPts val="300"/>
              </a:spcBef>
              <a:buClr>
                <a:srgbClr val="00338D"/>
              </a:buClr>
              <a:buFont typeface="Wingdings" panose="05000000000000000000" pitchFamily="2" charset="2"/>
              <a:buChar char="ü"/>
              <a:tabLst>
                <a:tab pos="4935538" algn="l"/>
              </a:tabLst>
              <a:defRPr/>
            </a:pPr>
            <a:r>
              <a:rPr lang="ko-KR" altLang="en-US" sz="900" dirty="0"/>
              <a:t>기타판매관리비에는 접대비</a:t>
            </a:r>
            <a:r>
              <a:rPr lang="en-US" altLang="ko-KR" sz="900" dirty="0"/>
              <a:t>, </a:t>
            </a:r>
            <a:r>
              <a:rPr lang="ko-KR" altLang="en-US" sz="900" dirty="0"/>
              <a:t>차량유지비</a:t>
            </a:r>
            <a:r>
              <a:rPr lang="en-US" altLang="ko-KR" sz="900" dirty="0"/>
              <a:t>, </a:t>
            </a:r>
            <a:r>
              <a:rPr lang="ko-KR" altLang="en-US" sz="900" dirty="0"/>
              <a:t>운반비 등이 포함되어 있으며</a:t>
            </a:r>
            <a:r>
              <a:rPr lang="en-US" altLang="ko-KR" sz="900" dirty="0"/>
              <a:t>, 2021</a:t>
            </a:r>
            <a:r>
              <a:rPr lang="ko-KR" altLang="en-US" sz="900" dirty="0"/>
              <a:t>년의 차량유지비 및 운반비가</a:t>
            </a:r>
            <a:r>
              <a:rPr lang="en-US" altLang="ko-KR" sz="900" dirty="0"/>
              <a:t> </a:t>
            </a:r>
            <a:r>
              <a:rPr lang="ko-KR" altLang="en-US" sz="900" dirty="0"/>
              <a:t>이전 회계연도 대비 증가하여 기타판매관리비가 크게 집계된 것으로 확인됨</a:t>
            </a:r>
            <a:endParaRPr lang="en-US" altLang="ko-KR" sz="900" dirty="0"/>
          </a:p>
          <a:p>
            <a:pPr marL="27146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endParaRPr kumimoji="0" lang="en-US" altLang="ko-KR"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p:txBody>
      </p:sp>
      <p:sp>
        <p:nvSpPr>
          <p:cNvPr id="21" name="Title 1">
            <a:extLst>
              <a:ext uri="{FF2B5EF4-FFF2-40B4-BE49-F238E27FC236}">
                <a16:creationId xmlns:a16="http://schemas.microsoft.com/office/drawing/2014/main" id="{1E0F2AF2-A1C5-4AB1-BAE5-20E44470B754}"/>
              </a:ext>
            </a:extLst>
          </p:cNvPr>
          <p:cNvSpPr txBox="1">
            <a:spLocks/>
          </p:cNvSpPr>
          <p:nvPr/>
        </p:nvSpPr>
        <p:spPr>
          <a:xfrm>
            <a:off x="495464" y="1051517"/>
            <a:ext cx="8809336" cy="435876"/>
          </a:xfrm>
          <a:prstGeom prst="rect">
            <a:avLst/>
          </a:prstGeom>
        </p:spPr>
        <p:txBody>
          <a:bodyPr vert="horz" lIns="0" tIns="0" rIns="0" bIns="0" rtlCol="0" anchor="t" anchorCtr="0">
            <a:noAutofit/>
          </a:bodyPr>
          <a:lstStyle>
            <a:lvl1pPr algn="l" defTabSz="914400" rtl="0" eaLnBrk="1" latinLnBrk="1" hangingPunct="1">
              <a:lnSpc>
                <a:spcPct val="70000"/>
              </a:lnSpc>
              <a:spcBef>
                <a:spcPct val="0"/>
              </a:spcBef>
              <a:buNone/>
              <a:defRPr sz="3800" kern="1200">
                <a:solidFill>
                  <a:srgbClr val="00338D"/>
                </a:solidFill>
                <a:latin typeface="+mj-lt"/>
                <a:ea typeface="+mj-ea"/>
                <a:cs typeface="+mj-cs"/>
              </a:defRPr>
            </a:lvl1pPr>
          </a:lstStyle>
          <a:p>
            <a:pPr marL="0" lvl="4" algn="just"/>
            <a:r>
              <a:rPr lang="ko-KR" altLang="en-US" sz="1000" b="1" dirty="0">
                <a:solidFill>
                  <a:srgbClr val="002997"/>
                </a:solidFill>
                <a:latin typeface="Arial" panose="020B0604020202020204" pitchFamily="34" charset="0"/>
                <a:ea typeface="+mj-ea"/>
                <a:cs typeface="Arial" panose="020B0604020202020204" pitchFamily="34" charset="0"/>
              </a:rPr>
              <a:t>원가 항목 중 매출원가에 해당하는 항목은 변동비에 해당하며</a:t>
            </a:r>
            <a:r>
              <a:rPr lang="en-US" altLang="ko-KR" sz="1000" b="1" dirty="0">
                <a:solidFill>
                  <a:srgbClr val="002997"/>
                </a:solidFill>
                <a:latin typeface="Arial" panose="020B0604020202020204" pitchFamily="34" charset="0"/>
                <a:ea typeface="+mj-ea"/>
                <a:cs typeface="Arial" panose="020B0604020202020204" pitchFamily="34" charset="0"/>
              </a:rPr>
              <a:t>, </a:t>
            </a:r>
            <a:r>
              <a:rPr lang="ko-KR" altLang="en-US" sz="1000" b="1" dirty="0">
                <a:solidFill>
                  <a:srgbClr val="002997"/>
                </a:solidFill>
                <a:latin typeface="Arial" panose="020B0604020202020204" pitchFamily="34" charset="0"/>
                <a:ea typeface="+mj-ea"/>
                <a:cs typeface="Arial" panose="020B0604020202020204" pitchFamily="34" charset="0"/>
              </a:rPr>
              <a:t>판매관리비에 해당하는 항목은 고정비에 해당함</a:t>
            </a:r>
            <a:r>
              <a:rPr lang="en-US" altLang="ko-KR" sz="1000" b="1" dirty="0">
                <a:solidFill>
                  <a:srgbClr val="002997"/>
                </a:solidFill>
                <a:latin typeface="Arial" panose="020B0604020202020204" pitchFamily="34" charset="0"/>
                <a:ea typeface="+mj-ea"/>
                <a:cs typeface="Arial" panose="020B0604020202020204" pitchFamily="34" charset="0"/>
              </a:rPr>
              <a:t>. </a:t>
            </a:r>
            <a:r>
              <a:rPr lang="ko-KR" altLang="en-US" sz="1000" b="1" dirty="0">
                <a:solidFill>
                  <a:srgbClr val="002997"/>
                </a:solidFill>
                <a:latin typeface="Arial" panose="020B0604020202020204" pitchFamily="34" charset="0"/>
                <a:ea typeface="+mj-ea"/>
                <a:cs typeface="Arial" panose="020B0604020202020204" pitchFamily="34" charset="0"/>
              </a:rPr>
              <a:t>매출원가 중 매체에게 지급하는 매체비는 </a:t>
            </a:r>
            <a:r>
              <a:rPr lang="ko-KR" altLang="en-US" sz="1000" b="1" dirty="0" err="1">
                <a:solidFill>
                  <a:srgbClr val="002997"/>
                </a:solidFill>
                <a:latin typeface="Arial" panose="020B0604020202020204" pitchFamily="34" charset="0"/>
                <a:ea typeface="+mj-ea"/>
                <a:cs typeface="Arial" panose="020B0604020202020204" pitchFamily="34" charset="0"/>
              </a:rPr>
              <a:t>순액법</a:t>
            </a:r>
            <a:r>
              <a:rPr lang="ko-KR" altLang="en-US" sz="1000" b="1" dirty="0">
                <a:solidFill>
                  <a:srgbClr val="002997"/>
                </a:solidFill>
                <a:latin typeface="Arial" panose="020B0604020202020204" pitchFamily="34" charset="0"/>
                <a:ea typeface="+mj-ea"/>
                <a:cs typeface="Arial" panose="020B0604020202020204" pitchFamily="34" charset="0"/>
              </a:rPr>
              <a:t> 적용 대상에 해당하며</a:t>
            </a:r>
            <a:r>
              <a:rPr lang="en-US" altLang="ko-KR" sz="1000" b="1" dirty="0">
                <a:solidFill>
                  <a:srgbClr val="002997"/>
                </a:solidFill>
                <a:latin typeface="Arial" panose="020B0604020202020204" pitchFamily="34" charset="0"/>
                <a:ea typeface="+mj-ea"/>
                <a:cs typeface="Arial" panose="020B0604020202020204" pitchFamily="34" charset="0"/>
              </a:rPr>
              <a:t>, </a:t>
            </a:r>
            <a:r>
              <a:rPr lang="ko-KR" altLang="en-US" sz="1000" b="1" dirty="0">
                <a:solidFill>
                  <a:srgbClr val="002997"/>
                </a:solidFill>
                <a:latin typeface="Arial" panose="020B0604020202020204" pitchFamily="34" charset="0"/>
                <a:ea typeface="+mj-ea"/>
                <a:cs typeface="Arial" panose="020B0604020202020204" pitchFamily="34" charset="0"/>
              </a:rPr>
              <a:t>고정비 중 대부분은 직원급여 등 인건비성 항목으로 구성됨</a:t>
            </a:r>
            <a:r>
              <a:rPr lang="en-US" altLang="ko-KR" sz="1000" b="1" dirty="0">
                <a:solidFill>
                  <a:srgbClr val="002997"/>
                </a:solidFill>
                <a:latin typeface="Arial" panose="020B0604020202020204" pitchFamily="34" charset="0"/>
                <a:ea typeface="+mj-ea"/>
                <a:cs typeface="Arial" panose="020B0604020202020204" pitchFamily="34" charset="0"/>
              </a:rPr>
              <a:t>.</a:t>
            </a:r>
            <a:endParaRPr lang="en-US" altLang="ko-KR" sz="1000" b="1" dirty="0">
              <a:solidFill>
                <a:srgbClr val="002997"/>
              </a:solidFill>
              <a:highlight>
                <a:srgbClr val="FFFF00"/>
              </a:highlight>
              <a:latin typeface="Arial" panose="020B0604020202020204" pitchFamily="34" charset="0"/>
              <a:ea typeface="+mj-ea"/>
              <a:cs typeface="Arial" panose="020B0604020202020204" pitchFamily="34" charset="0"/>
            </a:endParaRPr>
          </a:p>
        </p:txBody>
      </p:sp>
      <p:graphicFrame>
        <p:nvGraphicFramePr>
          <p:cNvPr id="7" name="표 6">
            <a:extLst>
              <a:ext uri="{FF2B5EF4-FFF2-40B4-BE49-F238E27FC236}">
                <a16:creationId xmlns:a16="http://schemas.microsoft.com/office/drawing/2014/main" id="{1DBAC4E6-7B0E-4AFA-ACB3-D691753E0A93}"/>
              </a:ext>
            </a:extLst>
          </p:cNvPr>
          <p:cNvGraphicFramePr>
            <a:graphicFrameLocks noGrp="1"/>
          </p:cNvGraphicFramePr>
          <p:nvPr/>
        </p:nvGraphicFramePr>
        <p:xfrm>
          <a:off x="601200" y="1515600"/>
          <a:ext cx="5670002" cy="3888000"/>
        </p:xfrm>
        <a:graphic>
          <a:graphicData uri="http://schemas.openxmlformats.org/drawingml/2006/table">
            <a:tbl>
              <a:tblPr/>
              <a:tblGrid>
                <a:gridCol w="226034">
                  <a:extLst>
                    <a:ext uri="{9D8B030D-6E8A-4147-A177-3AD203B41FA5}">
                      <a16:colId xmlns:a16="http://schemas.microsoft.com/office/drawing/2014/main" val="2403462167"/>
                    </a:ext>
                  </a:extLst>
                </a:gridCol>
                <a:gridCol w="819824">
                  <a:extLst>
                    <a:ext uri="{9D8B030D-6E8A-4147-A177-3AD203B41FA5}">
                      <a16:colId xmlns:a16="http://schemas.microsoft.com/office/drawing/2014/main" val="1385741929"/>
                    </a:ext>
                  </a:extLst>
                </a:gridCol>
                <a:gridCol w="470103">
                  <a:extLst>
                    <a:ext uri="{9D8B030D-6E8A-4147-A177-3AD203B41FA5}">
                      <a16:colId xmlns:a16="http://schemas.microsoft.com/office/drawing/2014/main" val="570722202"/>
                    </a:ext>
                  </a:extLst>
                </a:gridCol>
                <a:gridCol w="470103">
                  <a:extLst>
                    <a:ext uri="{9D8B030D-6E8A-4147-A177-3AD203B41FA5}">
                      <a16:colId xmlns:a16="http://schemas.microsoft.com/office/drawing/2014/main" val="507467289"/>
                    </a:ext>
                  </a:extLst>
                </a:gridCol>
                <a:gridCol w="470103">
                  <a:extLst>
                    <a:ext uri="{9D8B030D-6E8A-4147-A177-3AD203B41FA5}">
                      <a16:colId xmlns:a16="http://schemas.microsoft.com/office/drawing/2014/main" val="2354943298"/>
                    </a:ext>
                  </a:extLst>
                </a:gridCol>
                <a:gridCol w="470103">
                  <a:extLst>
                    <a:ext uri="{9D8B030D-6E8A-4147-A177-3AD203B41FA5}">
                      <a16:colId xmlns:a16="http://schemas.microsoft.com/office/drawing/2014/main" val="183623239"/>
                    </a:ext>
                  </a:extLst>
                </a:gridCol>
                <a:gridCol w="470103">
                  <a:extLst>
                    <a:ext uri="{9D8B030D-6E8A-4147-A177-3AD203B41FA5}">
                      <a16:colId xmlns:a16="http://schemas.microsoft.com/office/drawing/2014/main" val="3002850296"/>
                    </a:ext>
                  </a:extLst>
                </a:gridCol>
                <a:gridCol w="103924">
                  <a:extLst>
                    <a:ext uri="{9D8B030D-6E8A-4147-A177-3AD203B41FA5}">
                      <a16:colId xmlns:a16="http://schemas.microsoft.com/office/drawing/2014/main" val="2597273696"/>
                    </a:ext>
                  </a:extLst>
                </a:gridCol>
                <a:gridCol w="433941">
                  <a:extLst>
                    <a:ext uri="{9D8B030D-6E8A-4147-A177-3AD203B41FA5}">
                      <a16:colId xmlns:a16="http://schemas.microsoft.com/office/drawing/2014/main" val="99650120"/>
                    </a:ext>
                  </a:extLst>
                </a:gridCol>
                <a:gridCol w="433941">
                  <a:extLst>
                    <a:ext uri="{9D8B030D-6E8A-4147-A177-3AD203B41FA5}">
                      <a16:colId xmlns:a16="http://schemas.microsoft.com/office/drawing/2014/main" val="143026055"/>
                    </a:ext>
                  </a:extLst>
                </a:gridCol>
                <a:gridCol w="433941">
                  <a:extLst>
                    <a:ext uri="{9D8B030D-6E8A-4147-A177-3AD203B41FA5}">
                      <a16:colId xmlns:a16="http://schemas.microsoft.com/office/drawing/2014/main" val="99954085"/>
                    </a:ext>
                  </a:extLst>
                </a:gridCol>
                <a:gridCol w="433941">
                  <a:extLst>
                    <a:ext uri="{9D8B030D-6E8A-4147-A177-3AD203B41FA5}">
                      <a16:colId xmlns:a16="http://schemas.microsoft.com/office/drawing/2014/main" val="3298243894"/>
                    </a:ext>
                  </a:extLst>
                </a:gridCol>
                <a:gridCol w="433941">
                  <a:extLst>
                    <a:ext uri="{9D8B030D-6E8A-4147-A177-3AD203B41FA5}">
                      <a16:colId xmlns:a16="http://schemas.microsoft.com/office/drawing/2014/main" val="2211184223"/>
                    </a:ext>
                  </a:extLst>
                </a:gridCol>
              </a:tblGrid>
              <a:tr h="144000">
                <a:tc gridSpan="2">
                  <a:txBody>
                    <a:bodyPr/>
                    <a:lstStyle/>
                    <a:p>
                      <a:pPr algn="l" rtl="0"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Cost Structure</a:t>
                      </a:r>
                    </a:p>
                  </a:txBody>
                  <a:tcPr marL="36000" marR="36000" marT="0" marB="0" anchor="ctr">
                    <a:lnL w="9525" cap="flat" cmpd="sng" algn="ctr">
                      <a:solidFill>
                        <a:srgbClr val="00338D"/>
                      </a:solidFill>
                      <a:prstDash val="solid"/>
                      <a:round/>
                      <a:headEnd type="none" w="med" len="med"/>
                      <a:tailEnd type="none" w="med" len="med"/>
                    </a:lnL>
                    <a:lnR>
                      <a:noFill/>
                    </a:lnR>
                    <a:lnT w="9525" cap="flat" cmpd="sng" algn="ctr">
                      <a:solidFill>
                        <a:srgbClr val="00338D"/>
                      </a:solidFill>
                      <a:prstDash val="solid"/>
                      <a:round/>
                      <a:headEnd type="none" w="med" len="med"/>
                      <a:tailEnd type="none" w="med" len="med"/>
                    </a:lnT>
                    <a:lnB>
                      <a:noFill/>
                    </a:lnB>
                    <a:solidFill>
                      <a:srgbClr val="00338D"/>
                    </a:solidFill>
                  </a:tcPr>
                </a:tc>
                <a:tc hMerge="1">
                  <a:txBody>
                    <a:bodyPr/>
                    <a:lstStyle/>
                    <a:p>
                      <a:pPr latinLnBrk="1"/>
                      <a:endParaRPr lang="ko-KR" altLang="en-US"/>
                    </a:p>
                  </a:txBody>
                  <a:tcPr/>
                </a:tc>
                <a:tc>
                  <a:txBody>
                    <a:bodyPr/>
                    <a:lstStyle/>
                    <a:p>
                      <a:pPr algn="l" rtl="0"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9525"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9525"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9525"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9525"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w="9525"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a:noFill/>
                    </a:lnB>
                    <a:solidFill>
                      <a:srgbClr val="00338D"/>
                    </a:solidFill>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a:noFill/>
                    </a:lnB>
                  </a:tcPr>
                </a:tc>
                <a:tc>
                  <a:txBody>
                    <a:bodyPr/>
                    <a:lstStyle/>
                    <a:p>
                      <a:pPr algn="l" rtl="0"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9525" cap="flat" cmpd="sng" algn="ctr">
                      <a:solidFill>
                        <a:srgbClr val="00338D"/>
                      </a:solidFill>
                      <a:prstDash val="solid"/>
                      <a:round/>
                      <a:headEnd type="none" w="med" len="med"/>
                      <a:tailEnd type="none" w="med" len="med"/>
                    </a:lnL>
                    <a:lnR>
                      <a:noFill/>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l" rtl="0" fontAlgn="ct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l" rtl="0" fontAlgn="ct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l" rtl="0" fontAlgn="ct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l" rtl="0" fontAlgn="ct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w="9525"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3043023412"/>
                  </a:ext>
                </a:extLst>
              </a:tr>
              <a:tr h="144000">
                <a:tc>
                  <a:txBody>
                    <a:bodyPr/>
                    <a:lstStyle/>
                    <a:p>
                      <a:pPr algn="l" rtl="0"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9525" cap="flat" cmpd="sng" algn="ctr">
                      <a:solidFill>
                        <a:srgbClr val="00338D"/>
                      </a:solidFill>
                      <a:prstDash val="solid"/>
                      <a:round/>
                      <a:headEnd type="none" w="med" len="med"/>
                      <a:tailEnd type="none" w="med" len="med"/>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FY17</a:t>
                      </a:r>
                    </a:p>
                  </a:txBody>
                  <a:tcPr marL="36000" marR="36000" marT="0" marB="0" anchor="ctr">
                    <a:lnL>
                      <a:noFill/>
                    </a:lnL>
                    <a:lnR>
                      <a:noFill/>
                    </a:lnR>
                    <a:lnT>
                      <a:noFill/>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FY18</a:t>
                      </a:r>
                    </a:p>
                  </a:txBody>
                  <a:tcPr marL="36000" marR="36000" marT="0" marB="0" anchor="ctr">
                    <a:lnL>
                      <a:noFill/>
                    </a:lnL>
                    <a:lnR>
                      <a:noFill/>
                    </a:lnR>
                    <a:lnT>
                      <a:noFill/>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FY19</a:t>
                      </a:r>
                    </a:p>
                  </a:txBody>
                  <a:tcPr marL="36000" marR="36000" marT="0" marB="0" anchor="ctr">
                    <a:lnL>
                      <a:noFill/>
                    </a:lnL>
                    <a:lnR>
                      <a:noFill/>
                    </a:lnR>
                    <a:lnT>
                      <a:noFill/>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FY20</a:t>
                      </a:r>
                    </a:p>
                  </a:txBody>
                  <a:tcPr marL="36000" marR="36000" marT="0" marB="0" anchor="ctr">
                    <a:lnL>
                      <a:noFill/>
                    </a:lnL>
                    <a:lnR>
                      <a:noFill/>
                    </a:lnR>
                    <a:lnT>
                      <a:noFill/>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FY21</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a:noFill/>
                    </a:lnB>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FY17</a:t>
                      </a:r>
                    </a:p>
                  </a:txBody>
                  <a:tcPr marL="36000" marR="36000" marT="0" marB="0" anchor="ctr">
                    <a:lnL w="9525"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FY18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FY20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FY21</a:t>
                      </a:r>
                    </a:p>
                  </a:txBody>
                  <a:tcPr marL="36000" marR="36000" marT="0" marB="0" anchor="ctr">
                    <a:lnL>
                      <a:noFill/>
                    </a:lnL>
                    <a:lnR w="9525"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850837416"/>
                  </a:ext>
                </a:extLst>
              </a:tr>
              <a:tr h="144000">
                <a:tc gridSpan="2">
                  <a:txBody>
                    <a:bodyPr/>
                    <a:lstStyle/>
                    <a:p>
                      <a:pPr algn="l"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KRW m</a:t>
                      </a:r>
                    </a:p>
                  </a:txBody>
                  <a:tcPr marL="36000" marR="36000" marT="0" marB="0" anchor="ctr">
                    <a:lnL w="9525"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a:noFill/>
                    </a:lnL>
                    <a:lnR w="9525"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a:noFill/>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w="9525"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a:noFill/>
                    </a:lnL>
                    <a:lnR w="9525"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269442578"/>
                  </a:ext>
                </a:extLst>
              </a:tr>
              <a:tr h="144000">
                <a:tc gridSpan="2">
                  <a:txBody>
                    <a:bodyPr/>
                    <a:lstStyle/>
                    <a:p>
                      <a:pPr algn="l" rtl="0" fontAlgn="ctr"/>
                      <a:r>
                        <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매출액</a:t>
                      </a:r>
                    </a:p>
                  </a:txBody>
                  <a:tcPr marL="36000" marR="36000" marT="0" marB="0" anchor="ctr">
                    <a:lnL w="9525"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6,134</a:t>
                      </a:r>
                    </a:p>
                  </a:txBody>
                  <a:tcPr marL="36000" marR="36000" marT="0" marB="0" anchor="ctr">
                    <a:lnL>
                      <a:noFill/>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9,537</a:t>
                      </a:r>
                    </a:p>
                  </a:txBody>
                  <a:tcPr marL="36000" marR="36000" marT="0" marB="0" anchor="ctr">
                    <a:lnL>
                      <a:noFill/>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18,212</a:t>
                      </a:r>
                    </a:p>
                  </a:txBody>
                  <a:tcPr marL="36000" marR="36000" marT="0" marB="0" anchor="ctr">
                    <a:lnL>
                      <a:noFill/>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19,480</a:t>
                      </a:r>
                    </a:p>
                  </a:txBody>
                  <a:tcPr marL="36000" marR="36000" marT="0" marB="0" anchor="ctr">
                    <a:lnL>
                      <a:noFill/>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32,063</a:t>
                      </a:r>
                    </a:p>
                  </a:txBody>
                  <a:tcPr marL="36000" marR="36000" marT="0" marB="0" anchor="ctr">
                    <a:lnL>
                      <a:noFill/>
                    </a:lnL>
                    <a:lnR w="9525"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l" fontAlgn="b"/>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w="9525" cap="flat" cmpd="sng" algn="ctr">
                      <a:noFill/>
                      <a:prstDash val="solid"/>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100.0%</a:t>
                      </a:r>
                    </a:p>
                  </a:txBody>
                  <a:tcPr marL="36000" marR="36000" marT="0" marB="0" anchor="ctr">
                    <a:lnL w="9525"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100.0%</a:t>
                      </a:r>
                    </a:p>
                  </a:txBody>
                  <a:tcPr marL="36000" marR="36000" marT="0" marB="0" anchor="ctr">
                    <a:lnL>
                      <a:noFill/>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100.0%</a:t>
                      </a:r>
                    </a:p>
                  </a:txBody>
                  <a:tcPr marL="36000" marR="36000" marT="0" marB="0" anchor="ctr">
                    <a:lnL>
                      <a:noFill/>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100.0%</a:t>
                      </a:r>
                    </a:p>
                  </a:txBody>
                  <a:tcPr marL="36000" marR="36000" marT="0" marB="0" anchor="ctr">
                    <a:lnL>
                      <a:noFill/>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100.0%</a:t>
                      </a:r>
                    </a:p>
                  </a:txBody>
                  <a:tcPr marL="36000" marR="36000" marT="0" marB="0" anchor="ctr">
                    <a:lnL>
                      <a:noFill/>
                    </a:lnL>
                    <a:lnR w="9525"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162858368"/>
                  </a:ext>
                </a:extLst>
              </a:tr>
              <a:tr h="144000">
                <a:tc gridSpan="2">
                  <a:txBody>
                    <a:bodyPr/>
                    <a:lstStyle/>
                    <a:p>
                      <a:pPr algn="l" rtl="0"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매출원가</a:t>
                      </a:r>
                    </a:p>
                  </a:txBody>
                  <a:tcPr marL="36000" marR="36000" marT="0" marB="0" anchor="ctr">
                    <a:lnL w="9525" cap="flat" cmpd="sng" algn="ctr">
                      <a:solidFill>
                        <a:srgbClr val="00338D"/>
                      </a:solidFill>
                      <a:prstDash val="solid"/>
                      <a:round/>
                      <a:headEnd type="none" w="med" len="med"/>
                      <a:tailEnd type="none" w="med" len="med"/>
                    </a:lnL>
                    <a:lnR>
                      <a:noFill/>
                    </a:lnR>
                    <a:lnT w="9525" cap="flat" cmpd="sng" algn="ctr">
                      <a:solidFill>
                        <a:srgbClr val="00338D"/>
                      </a:solidFill>
                      <a:prstDash val="solid"/>
                      <a:round/>
                      <a:headEnd type="none" w="med" len="med"/>
                      <a:tailEnd type="none" w="med" len="med"/>
                    </a:lnT>
                    <a:lnB w="9525" cap="flat" cmpd="sng" algn="ctr">
                      <a:no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4,614</a:t>
                      </a:r>
                    </a:p>
                  </a:txBody>
                  <a:tcPr marL="36000" marR="36000" marT="0" marB="0" anchor="ctr">
                    <a:lnL>
                      <a:noFill/>
                    </a:lnL>
                    <a:lnR>
                      <a:noFill/>
                    </a:lnR>
                    <a:lnT w="9525" cap="flat" cmpd="sng" algn="ctr">
                      <a:solidFill>
                        <a:srgbClr val="00338D"/>
                      </a:solidFill>
                      <a:prstDash val="solid"/>
                      <a:round/>
                      <a:headEnd type="none" w="med" len="med"/>
                      <a:tailEnd type="none" w="med" len="med"/>
                    </a:lnT>
                    <a:lnB w="9525" cap="flat" cmpd="sng" algn="ctr">
                      <a:solidFill>
                        <a:srgbClr val="00338D"/>
                      </a:solidFill>
                      <a:prstDash val="dash"/>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7,289</a:t>
                      </a:r>
                    </a:p>
                  </a:txBody>
                  <a:tcPr marL="36000" marR="36000" marT="0" marB="0" anchor="ctr">
                    <a:lnL>
                      <a:noFill/>
                    </a:lnL>
                    <a:lnR>
                      <a:noFill/>
                    </a:lnR>
                    <a:lnT w="9525" cap="flat" cmpd="sng" algn="ctr">
                      <a:solidFill>
                        <a:srgbClr val="00338D"/>
                      </a:solidFill>
                      <a:prstDash val="solid"/>
                      <a:round/>
                      <a:headEnd type="none" w="med" len="med"/>
                      <a:tailEnd type="none" w="med" len="med"/>
                    </a:lnT>
                    <a:lnB w="9525" cap="flat" cmpd="sng" algn="ctr">
                      <a:solidFill>
                        <a:srgbClr val="00338D"/>
                      </a:solidFill>
                      <a:prstDash val="dash"/>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14,375</a:t>
                      </a:r>
                    </a:p>
                  </a:txBody>
                  <a:tcPr marL="36000" marR="36000" marT="0" marB="0" anchor="ctr">
                    <a:lnL>
                      <a:noFill/>
                    </a:lnL>
                    <a:lnR>
                      <a:noFill/>
                    </a:lnR>
                    <a:lnT w="9525" cap="flat" cmpd="sng" algn="ctr">
                      <a:solidFill>
                        <a:srgbClr val="00338D"/>
                      </a:solidFill>
                      <a:prstDash val="solid"/>
                      <a:round/>
                      <a:headEnd type="none" w="med" len="med"/>
                      <a:tailEnd type="none" w="med" len="med"/>
                    </a:lnT>
                    <a:lnB w="9525" cap="flat" cmpd="sng" algn="ctr">
                      <a:solidFill>
                        <a:srgbClr val="00338D"/>
                      </a:solidFill>
                      <a:prstDash val="dash"/>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15,508</a:t>
                      </a:r>
                    </a:p>
                  </a:txBody>
                  <a:tcPr marL="36000" marR="36000" marT="0" marB="0" anchor="ctr">
                    <a:lnL>
                      <a:noFill/>
                    </a:lnL>
                    <a:lnR>
                      <a:noFill/>
                    </a:lnR>
                    <a:lnT w="9525" cap="flat" cmpd="sng" algn="ctr">
                      <a:solidFill>
                        <a:srgbClr val="00338D"/>
                      </a:solidFill>
                      <a:prstDash val="solid"/>
                      <a:round/>
                      <a:headEnd type="none" w="med" len="med"/>
                      <a:tailEnd type="none" w="med" len="med"/>
                    </a:lnT>
                    <a:lnB w="9525" cap="flat" cmpd="sng" algn="ctr">
                      <a:solidFill>
                        <a:srgbClr val="00338D"/>
                      </a:solidFill>
                      <a:prstDash val="dash"/>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25,122</a:t>
                      </a:r>
                    </a:p>
                  </a:txBody>
                  <a:tcPr marL="36000" marR="36000" marT="0" marB="0" anchor="ctr">
                    <a:lnL>
                      <a:noFill/>
                    </a:lnL>
                    <a:lnR w="9525"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w="9525" cap="flat" cmpd="sng" algn="ctr">
                      <a:solidFill>
                        <a:srgbClr val="00338D"/>
                      </a:solidFill>
                      <a:prstDash val="dash"/>
                      <a:round/>
                      <a:headEnd type="none" w="med" len="med"/>
                      <a:tailEnd type="none" w="med" len="med"/>
                    </a:lnB>
                  </a:tcPr>
                </a:tc>
                <a:tc>
                  <a:txBody>
                    <a:bodyPr/>
                    <a:lstStyle/>
                    <a:p>
                      <a:pPr algn="l" fontAlgn="b"/>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tcPr>
                </a:tc>
                <a:tc>
                  <a:txBody>
                    <a:bodyPr/>
                    <a:lstStyle/>
                    <a:p>
                      <a:pPr algn="r" rtl="0"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75.2%</a:t>
                      </a:r>
                    </a:p>
                  </a:txBody>
                  <a:tcPr marL="36000" marR="36000" marT="0" marB="0" anchor="ctr">
                    <a:lnL w="9525" cap="flat" cmpd="sng" algn="ctr">
                      <a:solidFill>
                        <a:srgbClr val="00338D"/>
                      </a:solidFill>
                      <a:prstDash val="solid"/>
                      <a:round/>
                      <a:headEnd type="none" w="med" len="med"/>
                      <a:tailEnd type="none" w="med" len="med"/>
                    </a:lnL>
                    <a:lnR>
                      <a:noFill/>
                    </a:lnR>
                    <a:lnT w="9525" cap="flat" cmpd="sng" algn="ctr">
                      <a:solidFill>
                        <a:srgbClr val="00338D"/>
                      </a:solidFill>
                      <a:prstDash val="solid"/>
                      <a:round/>
                      <a:headEnd type="none" w="med" len="med"/>
                      <a:tailEnd type="none" w="med" len="med"/>
                    </a:lnT>
                    <a:lnB w="9525" cap="flat" cmpd="sng" algn="ctr">
                      <a:solidFill>
                        <a:srgbClr val="00338D"/>
                      </a:solidFill>
                      <a:prstDash val="dash"/>
                      <a:round/>
                      <a:headEnd type="none" w="med" len="med"/>
                      <a:tailEnd type="none" w="med" len="med"/>
                    </a:lnB>
                  </a:tcPr>
                </a:tc>
                <a:tc>
                  <a:txBody>
                    <a:bodyPr/>
                    <a:lstStyle/>
                    <a:p>
                      <a:pPr algn="r" rtl="0"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76.4%</a:t>
                      </a:r>
                    </a:p>
                  </a:txBody>
                  <a:tcPr marL="36000" marR="36000" marT="0" marB="0" anchor="ctr">
                    <a:lnL>
                      <a:noFill/>
                    </a:lnL>
                    <a:lnR>
                      <a:noFill/>
                    </a:lnR>
                    <a:lnT w="9525" cap="flat" cmpd="sng" algn="ctr">
                      <a:solidFill>
                        <a:srgbClr val="00338D"/>
                      </a:solidFill>
                      <a:prstDash val="solid"/>
                      <a:round/>
                      <a:headEnd type="none" w="med" len="med"/>
                      <a:tailEnd type="none" w="med" len="med"/>
                    </a:lnT>
                    <a:lnB w="9525" cap="flat" cmpd="sng" algn="ctr">
                      <a:solidFill>
                        <a:srgbClr val="00338D"/>
                      </a:solidFill>
                      <a:prstDash val="dash"/>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78.9%</a:t>
                      </a:r>
                    </a:p>
                  </a:txBody>
                  <a:tcPr marL="36000" marR="36000" marT="0" marB="0" anchor="ctr">
                    <a:lnL>
                      <a:noFill/>
                    </a:lnL>
                    <a:lnR>
                      <a:noFill/>
                    </a:lnR>
                    <a:lnT w="9525" cap="flat" cmpd="sng" algn="ctr">
                      <a:solidFill>
                        <a:srgbClr val="00338D"/>
                      </a:solidFill>
                      <a:prstDash val="solid"/>
                      <a:round/>
                      <a:headEnd type="none" w="med" len="med"/>
                      <a:tailEnd type="none" w="med" len="med"/>
                    </a:lnT>
                    <a:lnB w="9525" cap="flat" cmpd="sng" algn="ctr">
                      <a:solidFill>
                        <a:srgbClr val="00338D"/>
                      </a:solidFill>
                      <a:prstDash val="dash"/>
                      <a:round/>
                      <a:headEnd type="none" w="med" len="med"/>
                      <a:tailEnd type="none" w="med" len="med"/>
                    </a:lnB>
                  </a:tcPr>
                </a:tc>
                <a:tc>
                  <a:txBody>
                    <a:bodyPr/>
                    <a:lstStyle/>
                    <a:p>
                      <a:pPr algn="r" rtl="0"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79.6%</a:t>
                      </a:r>
                    </a:p>
                  </a:txBody>
                  <a:tcPr marL="36000" marR="36000" marT="0" marB="0" anchor="ctr">
                    <a:lnL>
                      <a:noFill/>
                    </a:lnL>
                    <a:lnR>
                      <a:noFill/>
                    </a:lnR>
                    <a:lnT w="9525" cap="flat" cmpd="sng" algn="ctr">
                      <a:solidFill>
                        <a:srgbClr val="00338D"/>
                      </a:solidFill>
                      <a:prstDash val="solid"/>
                      <a:round/>
                      <a:headEnd type="none" w="med" len="med"/>
                      <a:tailEnd type="none" w="med" len="med"/>
                    </a:lnT>
                    <a:lnB w="9525" cap="flat" cmpd="sng" algn="ctr">
                      <a:solidFill>
                        <a:srgbClr val="00338D"/>
                      </a:solidFill>
                      <a:prstDash val="dash"/>
                      <a:round/>
                      <a:headEnd type="none" w="med" len="med"/>
                      <a:tailEnd type="none" w="med" len="med"/>
                    </a:lnB>
                  </a:tcPr>
                </a:tc>
                <a:tc>
                  <a:txBody>
                    <a:bodyPr/>
                    <a:lstStyle/>
                    <a:p>
                      <a:pPr algn="r" rtl="0"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78.4%</a:t>
                      </a:r>
                    </a:p>
                  </a:txBody>
                  <a:tcPr marL="36000" marR="36000" marT="0" marB="0" anchor="ctr">
                    <a:lnL>
                      <a:noFill/>
                    </a:lnL>
                    <a:lnR w="9525"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w="9525" cap="flat" cmpd="sng" algn="ctr">
                      <a:solidFill>
                        <a:srgbClr val="00338D"/>
                      </a:solidFill>
                      <a:prstDash val="dash"/>
                      <a:round/>
                      <a:headEnd type="none" w="med" len="med"/>
                      <a:tailEnd type="none" w="med" len="med"/>
                    </a:lnB>
                  </a:tcPr>
                </a:tc>
                <a:extLst>
                  <a:ext uri="{0D108BD9-81ED-4DB2-BD59-A6C34878D82A}">
                    <a16:rowId xmlns:a16="http://schemas.microsoft.com/office/drawing/2014/main" val="433254049"/>
                  </a:ext>
                </a:extLst>
              </a:tr>
              <a:tr h="144000">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VC</a:t>
                      </a: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dash"/>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변동매출원가</a:t>
                      </a:r>
                    </a:p>
                  </a:txBody>
                  <a:tcPr marL="36000" marR="36000" marT="0" marB="0" anchor="ctr">
                    <a:lnL w="9525" cap="flat" cmpd="sng" algn="ctr">
                      <a:solidFill>
                        <a:srgbClr val="00338D"/>
                      </a:solidFill>
                      <a:prstDash val="dash"/>
                      <a:round/>
                      <a:headEnd type="none" w="med" len="med"/>
                      <a:tailEnd type="none" w="med" len="med"/>
                    </a:lnL>
                    <a:lnR w="12700" cmpd="sng">
                      <a:noFill/>
                      <a:prstDash val="solid"/>
                    </a:lnR>
                    <a:lnT w="9525" cap="flat" cmpd="sng" algn="ctr">
                      <a:solidFill>
                        <a:srgbClr val="00338D"/>
                      </a:solidFill>
                      <a:prstDash val="dash"/>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4,614</a:t>
                      </a:r>
                    </a:p>
                  </a:txBody>
                  <a:tcPr marL="36000" marR="36000" marT="0" marB="0" anchor="ctr">
                    <a:lnL>
                      <a:noFill/>
                    </a:lnL>
                    <a:lnR>
                      <a:noFill/>
                    </a:lnR>
                    <a:lnT w="9525" cap="flat" cmpd="sng" algn="ctr">
                      <a:solidFill>
                        <a:srgbClr val="00338D"/>
                      </a:solidFill>
                      <a:prstDash val="dash"/>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7,289</a:t>
                      </a:r>
                    </a:p>
                  </a:txBody>
                  <a:tcPr marL="36000" marR="36000" marT="0" marB="0" anchor="ctr">
                    <a:lnL>
                      <a:noFill/>
                    </a:lnL>
                    <a:lnR>
                      <a:noFill/>
                    </a:lnR>
                    <a:lnT w="9525" cap="flat" cmpd="sng" algn="ctr">
                      <a:solidFill>
                        <a:srgbClr val="00338D"/>
                      </a:solidFill>
                      <a:prstDash val="dash"/>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14,375</a:t>
                      </a:r>
                    </a:p>
                  </a:txBody>
                  <a:tcPr marL="36000" marR="36000" marT="0" marB="0" anchor="ctr">
                    <a:lnL>
                      <a:noFill/>
                    </a:lnL>
                    <a:lnR>
                      <a:noFill/>
                    </a:lnR>
                    <a:lnT w="9525" cap="flat" cmpd="sng" algn="ctr">
                      <a:solidFill>
                        <a:srgbClr val="00338D"/>
                      </a:solidFill>
                      <a:prstDash val="dash"/>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15,508</a:t>
                      </a:r>
                    </a:p>
                  </a:txBody>
                  <a:tcPr marL="36000" marR="36000" marT="0" marB="0" anchor="ctr">
                    <a:lnL>
                      <a:noFill/>
                    </a:lnL>
                    <a:lnR>
                      <a:noFill/>
                    </a:lnR>
                    <a:lnT w="9525" cap="flat" cmpd="sng" algn="ctr">
                      <a:solidFill>
                        <a:srgbClr val="00338D"/>
                      </a:solidFill>
                      <a:prstDash val="dash"/>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25,122</a:t>
                      </a:r>
                    </a:p>
                  </a:txBody>
                  <a:tcPr marL="36000" marR="36000" marT="0" marB="0" anchor="ctr">
                    <a:lnL>
                      <a:noFill/>
                    </a:lnL>
                    <a:lnR w="9525" cap="flat" cmpd="sng" algn="ctr">
                      <a:solidFill>
                        <a:srgbClr val="00338D"/>
                      </a:solidFill>
                      <a:prstDash val="solid"/>
                      <a:round/>
                      <a:headEnd type="none" w="med" len="med"/>
                      <a:tailEnd type="none" w="med" len="med"/>
                    </a:lnR>
                    <a:lnT w="9525" cap="flat" cmpd="sng" algn="ctr">
                      <a:solidFill>
                        <a:srgbClr val="00338D"/>
                      </a:solidFill>
                      <a:prstDash val="dash"/>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75.2%</a:t>
                      </a:r>
                    </a:p>
                  </a:txBody>
                  <a:tcPr marL="36000" marR="36000" marT="0" marB="0" anchor="ctr">
                    <a:lnL w="9525" cap="flat" cmpd="sng" algn="ctr">
                      <a:solidFill>
                        <a:srgbClr val="00338D"/>
                      </a:solidFill>
                      <a:prstDash val="solid"/>
                      <a:round/>
                      <a:headEnd type="none" w="med" len="med"/>
                      <a:tailEnd type="none" w="med" len="med"/>
                    </a:lnL>
                    <a:lnR>
                      <a:noFill/>
                    </a:lnR>
                    <a:lnT w="9525" cap="flat" cmpd="sng" algn="ctr">
                      <a:solidFill>
                        <a:srgbClr val="00338D"/>
                      </a:solidFill>
                      <a:prstDash val="dash"/>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76.4%</a:t>
                      </a:r>
                    </a:p>
                  </a:txBody>
                  <a:tcPr marL="36000" marR="36000" marT="0" marB="0" anchor="ctr">
                    <a:lnL>
                      <a:noFill/>
                    </a:lnL>
                    <a:lnR>
                      <a:noFill/>
                    </a:lnR>
                    <a:lnT w="9525" cap="flat" cmpd="sng" algn="ctr">
                      <a:solidFill>
                        <a:srgbClr val="00338D"/>
                      </a:solidFill>
                      <a:prstDash val="dash"/>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78.9%</a:t>
                      </a:r>
                    </a:p>
                  </a:txBody>
                  <a:tcPr marL="36000" marR="36000" marT="0" marB="0" anchor="ctr">
                    <a:lnL>
                      <a:noFill/>
                    </a:lnL>
                    <a:lnR>
                      <a:noFill/>
                    </a:lnR>
                    <a:lnT w="9525" cap="flat" cmpd="sng" algn="ctr">
                      <a:solidFill>
                        <a:srgbClr val="00338D"/>
                      </a:solidFill>
                      <a:prstDash val="dash"/>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79.6%</a:t>
                      </a:r>
                    </a:p>
                  </a:txBody>
                  <a:tcPr marL="36000" marR="36000" marT="0" marB="0" anchor="ctr">
                    <a:lnL>
                      <a:noFill/>
                    </a:lnL>
                    <a:lnR>
                      <a:noFill/>
                    </a:lnR>
                    <a:lnT w="9525" cap="flat" cmpd="sng" algn="ctr">
                      <a:solidFill>
                        <a:srgbClr val="00338D"/>
                      </a:solidFill>
                      <a:prstDash val="dash"/>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78.4%</a:t>
                      </a:r>
                    </a:p>
                  </a:txBody>
                  <a:tcPr marL="36000" marR="36000" marT="0" marB="0" anchor="ctr">
                    <a:lnL>
                      <a:noFill/>
                    </a:lnL>
                    <a:lnR w="9525" cap="flat" cmpd="sng" algn="ctr">
                      <a:solidFill>
                        <a:srgbClr val="00338D"/>
                      </a:solidFill>
                      <a:prstDash val="solid"/>
                      <a:round/>
                      <a:headEnd type="none" w="med" len="med"/>
                      <a:tailEnd type="none" w="med" len="med"/>
                    </a:lnR>
                    <a:lnT w="9525" cap="flat" cmpd="sng" algn="ctr">
                      <a:solidFill>
                        <a:srgbClr val="00338D"/>
                      </a:solidFill>
                      <a:prstDash val="dash"/>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24291107"/>
                  </a:ext>
                </a:extLst>
              </a:tr>
              <a:tr h="144000">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dash"/>
                      <a:round/>
                      <a:headEnd type="none" w="med" len="med"/>
                      <a:tailEnd type="none" w="med" len="med"/>
                    </a:lnR>
                    <a:lnT w="9525" cap="flat" cmpd="sng" algn="ctr">
                      <a:no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고정매출원가</a:t>
                      </a:r>
                    </a:p>
                  </a:txBody>
                  <a:tcPr marL="36000" marR="36000" marT="0" marB="0" anchor="ctr">
                    <a:lnL w="9525" cap="flat" cmpd="sng" algn="ctr">
                      <a:solidFill>
                        <a:srgbClr val="00338D"/>
                      </a:solidFill>
                      <a:prstDash val="dash"/>
                      <a:round/>
                      <a:headEnd type="none" w="med" len="med"/>
                      <a:tailEnd type="none" w="med" len="med"/>
                    </a:lnL>
                    <a:lnR w="12700" cmpd="sng">
                      <a:noFill/>
                      <a:prstDash val="solid"/>
                    </a:lnR>
                    <a:lnT w="12700" cmpd="sng">
                      <a:noFill/>
                      <a:prstDash val="soli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9525" cap="flat" cmpd="sng" algn="ctr">
                      <a:no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9525" cap="flat" cmpd="sng" algn="ctr">
                      <a:no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9525" cap="flat" cmpd="sng" algn="ctr">
                      <a:no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9525" cap="flat" cmpd="sng" algn="ctr">
                      <a:no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9525" cap="flat" cmpd="sng" algn="ctr">
                      <a:solidFill>
                        <a:srgbClr val="00338D"/>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9525" cap="flat" cmpd="sng" algn="ctr">
                      <a:solidFill>
                        <a:srgbClr val="00338D"/>
                      </a:solidFill>
                      <a:prstDash val="solid"/>
                      <a:round/>
                      <a:headEnd type="none" w="med" len="med"/>
                      <a:tailEnd type="none" w="med" len="med"/>
                    </a:lnL>
                    <a:lnR>
                      <a:noFill/>
                    </a:lnR>
                    <a:lnT w="9525" cap="flat" cmpd="sng" algn="ctr">
                      <a:no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9525" cap="flat" cmpd="sng" algn="ctr">
                      <a:no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9525" cap="flat" cmpd="sng" algn="ctr">
                      <a:no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9525" cap="flat" cmpd="sng" algn="ctr">
                      <a:no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9525" cap="flat" cmpd="sng" algn="ctr">
                      <a:solidFill>
                        <a:srgbClr val="00338D"/>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163167"/>
                  </a:ext>
                </a:extLst>
              </a:tr>
              <a:tr h="144000">
                <a:tc gridSpan="2">
                  <a:txBody>
                    <a:bodyPr/>
                    <a:lstStyle/>
                    <a:p>
                      <a:pPr algn="l" rtl="0"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매출총이익</a:t>
                      </a:r>
                    </a:p>
                  </a:txBody>
                  <a:tcPr marL="36000" marR="36000" marT="0" marB="0" anchor="ctr">
                    <a:lnL w="9525" cap="flat" cmpd="sng" algn="ctr">
                      <a:solidFill>
                        <a:srgbClr val="00338D"/>
                      </a:solidFill>
                      <a:prstDash val="solid"/>
                      <a:round/>
                      <a:headEnd type="none" w="med" len="med"/>
                      <a:tailEnd type="none" w="med" len="med"/>
                    </a:lnL>
                    <a:lnR>
                      <a:noFill/>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1,520</a:t>
                      </a:r>
                    </a:p>
                  </a:txBody>
                  <a:tcPr marL="36000" marR="36000" marT="0" marB="0" anchor="ctr">
                    <a:lnL>
                      <a:noFill/>
                    </a:lnL>
                    <a:lnR>
                      <a:noFill/>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2,248</a:t>
                      </a:r>
                    </a:p>
                  </a:txBody>
                  <a:tcPr marL="36000" marR="36000" marT="0" marB="0" anchor="ctr">
                    <a:lnL>
                      <a:noFill/>
                    </a:lnL>
                    <a:lnR>
                      <a:noFill/>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3,837</a:t>
                      </a:r>
                    </a:p>
                  </a:txBody>
                  <a:tcPr marL="36000" marR="36000" marT="0" marB="0" anchor="ctr">
                    <a:lnL>
                      <a:noFill/>
                    </a:lnL>
                    <a:lnR>
                      <a:noFill/>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3,973</a:t>
                      </a:r>
                    </a:p>
                  </a:txBody>
                  <a:tcPr marL="36000" marR="36000" marT="0" marB="0" anchor="ctr">
                    <a:lnL>
                      <a:noFill/>
                    </a:lnL>
                    <a:lnR>
                      <a:noFill/>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6,941</a:t>
                      </a:r>
                    </a:p>
                  </a:txBody>
                  <a:tcPr marL="36000" marR="36000" marT="0" marB="0" anchor="ctr">
                    <a:lnL>
                      <a:noFill/>
                    </a:lnL>
                    <a:lnR w="9525"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w="9525" cap="flat" cmpd="sng" algn="ctr">
                      <a:noFill/>
                      <a:prstDash val="solid"/>
                      <a:round/>
                      <a:headEnd type="none" w="med" len="med"/>
                      <a:tailEnd type="none" w="med" len="med"/>
                    </a:lnT>
                    <a:lnB>
                      <a:noFill/>
                    </a:lnB>
                  </a:tcPr>
                </a:tc>
                <a:tc>
                  <a:txBody>
                    <a:bodyPr/>
                    <a:lstStyle/>
                    <a:p>
                      <a:pPr algn="r" rtl="0"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24.8%</a:t>
                      </a:r>
                    </a:p>
                  </a:txBody>
                  <a:tcPr marL="36000" marR="36000" marT="0" marB="0" anchor="ctr">
                    <a:lnL w="9525" cap="flat" cmpd="sng" algn="ctr">
                      <a:solidFill>
                        <a:srgbClr val="00338D"/>
                      </a:solidFill>
                      <a:prstDash val="solid"/>
                      <a:round/>
                      <a:headEnd type="none" w="med" len="med"/>
                      <a:tailEnd type="none" w="med" len="med"/>
                    </a:lnL>
                    <a:lnR>
                      <a:noFill/>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23.6%</a:t>
                      </a:r>
                    </a:p>
                  </a:txBody>
                  <a:tcPr marL="36000" marR="36000" marT="0" marB="0" anchor="ctr">
                    <a:lnL>
                      <a:noFill/>
                    </a:lnL>
                    <a:lnR>
                      <a:noFill/>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21.1%</a:t>
                      </a:r>
                    </a:p>
                  </a:txBody>
                  <a:tcPr marL="36000" marR="36000" marT="0" marB="0" anchor="ctr">
                    <a:lnL>
                      <a:noFill/>
                    </a:lnL>
                    <a:lnR>
                      <a:noFill/>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20.4%</a:t>
                      </a:r>
                    </a:p>
                  </a:txBody>
                  <a:tcPr marL="36000" marR="36000" marT="0" marB="0" anchor="ctr">
                    <a:lnL>
                      <a:noFill/>
                    </a:lnL>
                    <a:lnR>
                      <a:noFill/>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21.6%</a:t>
                      </a:r>
                    </a:p>
                  </a:txBody>
                  <a:tcPr marL="36000" marR="36000" marT="0" marB="0" anchor="ctr">
                    <a:lnL>
                      <a:noFill/>
                    </a:lnL>
                    <a:lnR w="9525"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756520273"/>
                  </a:ext>
                </a:extLst>
              </a:tr>
              <a:tr h="144000">
                <a:tc gridSpan="2">
                  <a:txBody>
                    <a:bodyPr/>
                    <a:lstStyle/>
                    <a:p>
                      <a:pPr algn="l" rtl="0" fontAlgn="ctr"/>
                      <a:r>
                        <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판매비와관리비</a:t>
                      </a:r>
                    </a:p>
                  </a:txBody>
                  <a:tcPr marL="36000" marR="36000" marT="0" marB="0" anchor="ctr">
                    <a:lnL w="9525"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1,189</a:t>
                      </a:r>
                    </a:p>
                  </a:txBody>
                  <a:tcPr marL="36000" marR="36000" marT="0" marB="0" anchor="ctr">
                    <a:lnL>
                      <a:noFill/>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dash"/>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1,726</a:t>
                      </a:r>
                    </a:p>
                  </a:txBody>
                  <a:tcPr marL="36000" marR="36000" marT="0" marB="0" anchor="ctr">
                    <a:lnL>
                      <a:noFill/>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dash"/>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2,384</a:t>
                      </a:r>
                    </a:p>
                  </a:txBody>
                  <a:tcPr marL="36000" marR="36000" marT="0" marB="0" anchor="ctr">
                    <a:lnL>
                      <a:noFill/>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dash"/>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2,961</a:t>
                      </a:r>
                    </a:p>
                  </a:txBody>
                  <a:tcPr marL="36000" marR="36000" marT="0" marB="0" anchor="ctr">
                    <a:lnL>
                      <a:noFill/>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dash"/>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4,426</a:t>
                      </a:r>
                    </a:p>
                  </a:txBody>
                  <a:tcPr marL="36000" marR="36000" marT="0" marB="0" anchor="ctr">
                    <a:lnL>
                      <a:noFill/>
                    </a:lnL>
                    <a:lnR w="9525"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9525" cap="flat" cmpd="sng" algn="ctr">
                      <a:solidFill>
                        <a:srgbClr val="00338D"/>
                      </a:solidFill>
                      <a:prstDash val="dash"/>
                      <a:round/>
                      <a:headEnd type="none" w="med" len="med"/>
                      <a:tailEnd type="none" w="med" len="med"/>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19.4%</a:t>
                      </a:r>
                    </a:p>
                  </a:txBody>
                  <a:tcPr marL="36000" marR="36000" marT="0" marB="0" anchor="ctr">
                    <a:lnL w="9525"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dash"/>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18.1%</a:t>
                      </a:r>
                    </a:p>
                  </a:txBody>
                  <a:tcPr marL="36000" marR="36000" marT="0" marB="0" anchor="ctr">
                    <a:lnL>
                      <a:noFill/>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dash"/>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13.1%</a:t>
                      </a:r>
                    </a:p>
                  </a:txBody>
                  <a:tcPr marL="36000" marR="36000" marT="0" marB="0" anchor="ctr">
                    <a:lnL>
                      <a:noFill/>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dash"/>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15.2%</a:t>
                      </a:r>
                    </a:p>
                  </a:txBody>
                  <a:tcPr marL="36000" marR="36000" marT="0" marB="0" anchor="ctr">
                    <a:lnL>
                      <a:noFill/>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dash"/>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13.8%</a:t>
                      </a:r>
                    </a:p>
                  </a:txBody>
                  <a:tcPr marL="36000" marR="36000" marT="0" marB="0" anchor="ctr">
                    <a:lnL>
                      <a:noFill/>
                    </a:lnL>
                    <a:lnR w="9525"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9525" cap="flat" cmpd="sng" algn="ctr">
                      <a:solidFill>
                        <a:srgbClr val="00338D"/>
                      </a:solidFill>
                      <a:prstDash val="dash"/>
                      <a:round/>
                      <a:headEnd type="none" w="med" len="med"/>
                      <a:tailEnd type="none" w="med" len="med"/>
                    </a:lnB>
                  </a:tcPr>
                </a:tc>
                <a:extLst>
                  <a:ext uri="{0D108BD9-81ED-4DB2-BD59-A6C34878D82A}">
                    <a16:rowId xmlns:a16="http://schemas.microsoft.com/office/drawing/2014/main" val="806395088"/>
                  </a:ext>
                </a:extLst>
              </a:tr>
              <a:tr h="144000">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dash"/>
                      <a:round/>
                      <a:headEnd type="none" w="med" len="med"/>
                      <a:tailEnd type="none" w="med" len="med"/>
                    </a:lnR>
                    <a:lnT>
                      <a:noFill/>
                    </a:lnT>
                    <a:lnB>
                      <a:noFill/>
                    </a:lnB>
                  </a:tcPr>
                </a:tc>
                <a:tc>
                  <a:txBody>
                    <a:bodyPr/>
                    <a:lstStyle/>
                    <a:p>
                      <a:pPr algn="l"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직원급여</a:t>
                      </a:r>
                    </a:p>
                  </a:txBody>
                  <a:tcPr marL="36000" marR="36000" marT="0" marB="0" anchor="ctr">
                    <a:lnL w="9525" cap="flat" cmpd="sng" algn="ctr">
                      <a:solidFill>
                        <a:srgbClr val="00338D"/>
                      </a:solidFill>
                      <a:prstDash val="dash"/>
                      <a:round/>
                      <a:headEnd type="none" w="med" len="med"/>
                      <a:tailEnd type="none" w="med" len="med"/>
                    </a:lnL>
                    <a:lnR>
                      <a:noFill/>
                    </a:lnR>
                    <a:lnT w="9525" cap="flat" cmpd="sng" algn="ctr">
                      <a:solidFill>
                        <a:srgbClr val="00338D"/>
                      </a:solidFill>
                      <a:prstDash val="dash"/>
                      <a:round/>
                      <a:headEnd type="none" w="med" len="med"/>
                      <a:tailEnd type="none" w="med" len="med"/>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582</a:t>
                      </a:r>
                    </a:p>
                  </a:txBody>
                  <a:tcPr marL="36000" marR="36000" marT="0" marB="0" anchor="ctr">
                    <a:lnL>
                      <a:noFill/>
                    </a:lnL>
                    <a:lnR>
                      <a:noFill/>
                    </a:lnR>
                    <a:lnT w="9525" cap="flat" cmpd="sng" algn="ctr">
                      <a:solidFill>
                        <a:srgbClr val="00338D"/>
                      </a:solidFill>
                      <a:prstDash val="dash"/>
                      <a:round/>
                      <a:headEnd type="none" w="med" len="med"/>
                      <a:tailEnd type="none" w="med" len="med"/>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1,122</a:t>
                      </a:r>
                    </a:p>
                  </a:txBody>
                  <a:tcPr marL="36000" marR="36000" marT="0" marB="0" anchor="ctr">
                    <a:lnL>
                      <a:noFill/>
                    </a:lnL>
                    <a:lnR>
                      <a:noFill/>
                    </a:lnR>
                    <a:lnT w="9525" cap="flat" cmpd="sng" algn="ctr">
                      <a:solidFill>
                        <a:srgbClr val="00338D"/>
                      </a:solidFill>
                      <a:prstDash val="dash"/>
                      <a:round/>
                      <a:headEnd type="none" w="med" len="med"/>
                      <a:tailEnd type="none" w="med" len="med"/>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1,520</a:t>
                      </a:r>
                    </a:p>
                  </a:txBody>
                  <a:tcPr marL="36000" marR="36000" marT="0" marB="0" anchor="ctr">
                    <a:lnL>
                      <a:noFill/>
                    </a:lnL>
                    <a:lnR>
                      <a:noFill/>
                    </a:lnR>
                    <a:lnT w="9525" cap="flat" cmpd="sng" algn="ctr">
                      <a:solidFill>
                        <a:srgbClr val="00338D"/>
                      </a:solidFill>
                      <a:prstDash val="dash"/>
                      <a:round/>
                      <a:headEnd type="none" w="med" len="med"/>
                      <a:tailEnd type="none" w="med" len="med"/>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1,848</a:t>
                      </a:r>
                    </a:p>
                  </a:txBody>
                  <a:tcPr marL="36000" marR="36000" marT="0" marB="0" anchor="ctr">
                    <a:lnL>
                      <a:noFill/>
                    </a:lnL>
                    <a:lnR>
                      <a:noFill/>
                    </a:lnR>
                    <a:lnT w="9525" cap="flat" cmpd="sng" algn="ctr">
                      <a:solidFill>
                        <a:srgbClr val="00338D"/>
                      </a:solidFill>
                      <a:prstDash val="dash"/>
                      <a:round/>
                      <a:headEnd type="none" w="med" len="med"/>
                      <a:tailEnd type="none" w="med" len="med"/>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2,848</a:t>
                      </a:r>
                    </a:p>
                  </a:txBody>
                  <a:tcPr marL="36000" marR="36000" marT="0" marB="0" anchor="ctr">
                    <a:lnL>
                      <a:noFill/>
                    </a:lnL>
                    <a:lnR w="9525" cap="flat" cmpd="sng" algn="ctr">
                      <a:solidFill>
                        <a:srgbClr val="00338D"/>
                      </a:solidFill>
                      <a:prstDash val="solid"/>
                      <a:round/>
                      <a:headEnd type="none" w="med" len="med"/>
                      <a:tailEnd type="none" w="med" len="med"/>
                    </a:lnR>
                    <a:lnT w="9525" cap="flat" cmpd="sng" algn="ctr">
                      <a:solidFill>
                        <a:srgbClr val="00338D"/>
                      </a:solidFill>
                      <a:prstDash val="dash"/>
                      <a:round/>
                      <a:headEnd type="none" w="med" len="med"/>
                      <a:tailEnd type="none" w="med" len="med"/>
                    </a:lnT>
                    <a:lnB>
                      <a:noFill/>
                    </a:lnB>
                  </a:tcPr>
                </a:tc>
                <a:tc>
                  <a:txBody>
                    <a:bodyPr/>
                    <a:lstStyle/>
                    <a:p>
                      <a:pPr algn="l" fontAlgn="b"/>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9.5%</a:t>
                      </a:r>
                    </a:p>
                  </a:txBody>
                  <a:tcPr marL="36000" marR="36000" marT="0" marB="0" anchor="ctr">
                    <a:lnL w="9525" cap="flat" cmpd="sng" algn="ctr">
                      <a:solidFill>
                        <a:srgbClr val="00338D"/>
                      </a:solidFill>
                      <a:prstDash val="solid"/>
                      <a:round/>
                      <a:headEnd type="none" w="med" len="med"/>
                      <a:tailEnd type="none" w="med" len="med"/>
                    </a:lnL>
                    <a:lnR>
                      <a:noFill/>
                    </a:lnR>
                    <a:lnT w="9525" cap="flat" cmpd="sng" algn="ctr">
                      <a:solidFill>
                        <a:srgbClr val="00338D"/>
                      </a:solidFill>
                      <a:prstDash val="dash"/>
                      <a:round/>
                      <a:headEnd type="none" w="med" len="med"/>
                      <a:tailEnd type="none" w="med" len="med"/>
                    </a:lnT>
                    <a:lnB>
                      <a:noFill/>
                    </a:lnB>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11.8%</a:t>
                      </a:r>
                    </a:p>
                  </a:txBody>
                  <a:tcPr marL="36000" marR="36000" marT="0" marB="0" anchor="ctr">
                    <a:lnL>
                      <a:noFill/>
                    </a:lnL>
                    <a:lnR>
                      <a:noFill/>
                    </a:lnR>
                    <a:lnT w="9525" cap="flat" cmpd="sng" algn="ctr">
                      <a:solidFill>
                        <a:srgbClr val="00338D"/>
                      </a:solidFill>
                      <a:prstDash val="dash"/>
                      <a:round/>
                      <a:headEnd type="none" w="med" len="med"/>
                      <a:tailEnd type="none" w="med" len="med"/>
                    </a:lnT>
                    <a:lnB>
                      <a:noFill/>
                    </a:lnB>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8.3%</a:t>
                      </a:r>
                    </a:p>
                  </a:txBody>
                  <a:tcPr marL="36000" marR="36000" marT="0" marB="0" anchor="ctr">
                    <a:lnL>
                      <a:noFill/>
                    </a:lnL>
                    <a:lnR>
                      <a:noFill/>
                    </a:lnR>
                    <a:lnT w="9525" cap="flat" cmpd="sng" algn="ctr">
                      <a:solidFill>
                        <a:srgbClr val="00338D"/>
                      </a:solidFill>
                      <a:prstDash val="dash"/>
                      <a:round/>
                      <a:headEnd type="none" w="med" len="med"/>
                      <a:tailEnd type="none" w="med" len="med"/>
                    </a:lnT>
                    <a:lnB>
                      <a:noFill/>
                    </a:lnB>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9.5%</a:t>
                      </a:r>
                    </a:p>
                  </a:txBody>
                  <a:tcPr marL="36000" marR="36000" marT="0" marB="0" anchor="ctr">
                    <a:lnL>
                      <a:noFill/>
                    </a:lnL>
                    <a:lnR>
                      <a:noFill/>
                    </a:lnR>
                    <a:lnT w="9525" cap="flat" cmpd="sng" algn="ctr">
                      <a:solidFill>
                        <a:srgbClr val="00338D"/>
                      </a:solidFill>
                      <a:prstDash val="dash"/>
                      <a:round/>
                      <a:headEnd type="none" w="med" len="med"/>
                      <a:tailEnd type="none" w="med" len="med"/>
                    </a:lnT>
                    <a:lnB>
                      <a:noFill/>
                    </a:lnB>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8.9%</a:t>
                      </a:r>
                    </a:p>
                  </a:txBody>
                  <a:tcPr marL="36000" marR="36000" marT="0" marB="0" anchor="ctr">
                    <a:lnL>
                      <a:noFill/>
                    </a:lnL>
                    <a:lnR w="9525" cap="flat" cmpd="sng" algn="ctr">
                      <a:solidFill>
                        <a:srgbClr val="00338D"/>
                      </a:solidFill>
                      <a:prstDash val="solid"/>
                      <a:round/>
                      <a:headEnd type="none" w="med" len="med"/>
                      <a:tailEnd type="none" w="med" len="med"/>
                    </a:lnR>
                    <a:lnT w="9525" cap="flat" cmpd="sng" algn="ctr">
                      <a:solidFill>
                        <a:srgbClr val="00338D"/>
                      </a:solidFill>
                      <a:prstDash val="dash"/>
                      <a:round/>
                      <a:headEnd type="none" w="med" len="med"/>
                      <a:tailEnd type="none" w="med" len="med"/>
                    </a:lnT>
                    <a:lnB>
                      <a:noFill/>
                    </a:lnB>
                  </a:tcPr>
                </a:tc>
                <a:extLst>
                  <a:ext uri="{0D108BD9-81ED-4DB2-BD59-A6C34878D82A}">
                    <a16:rowId xmlns:a16="http://schemas.microsoft.com/office/drawing/2014/main" val="1753926303"/>
                  </a:ext>
                </a:extLst>
              </a:tr>
              <a:tr h="144000">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dash"/>
                      <a:round/>
                      <a:headEnd type="none" w="med" len="med"/>
                      <a:tailEnd type="none" w="med" len="med"/>
                    </a:lnR>
                    <a:lnT>
                      <a:noFill/>
                    </a:lnT>
                    <a:lnB>
                      <a:noFill/>
                    </a:lnB>
                  </a:tcPr>
                </a:tc>
                <a:tc>
                  <a:txBody>
                    <a:bodyPr/>
                    <a:lstStyle/>
                    <a:p>
                      <a:pPr algn="l"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상여금</a:t>
                      </a:r>
                    </a:p>
                  </a:txBody>
                  <a:tcPr marL="36000" marR="36000" marT="0" marB="0" anchor="ctr">
                    <a:lnL w="9525" cap="flat" cmpd="sng" algn="ctr">
                      <a:solidFill>
                        <a:srgbClr val="00338D"/>
                      </a:solidFill>
                      <a:prstDash val="dash"/>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264</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132</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177</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227</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188</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4.3%</a:t>
                      </a:r>
                    </a:p>
                  </a:txBody>
                  <a:tcPr marL="36000" marR="36000" marT="0" marB="0" anchor="ctr">
                    <a:lnL w="9525"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a:t>
                      </a:r>
                    </a:p>
                  </a:txBody>
                  <a:tcPr marL="36000" marR="36000" marT="0" marB="0" anchor="ctr">
                    <a:lnL>
                      <a:noFill/>
                    </a:lnL>
                    <a:lnR>
                      <a:noFill/>
                    </a:lnR>
                    <a:lnT>
                      <a:noFill/>
                    </a:lnT>
                    <a:lnB>
                      <a:noFill/>
                    </a:lnB>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1.0%</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a:t>
                      </a:r>
                    </a:p>
                  </a:txBody>
                  <a:tcPr marL="36000" marR="36000" marT="0" marB="0" anchor="ctr">
                    <a:lnL>
                      <a:noFill/>
                    </a:lnL>
                    <a:lnR>
                      <a:noFill/>
                    </a:lnR>
                    <a:lnT>
                      <a:noFill/>
                    </a:lnT>
                    <a:lnB>
                      <a:noFill/>
                    </a:lnB>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0.6%</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901492284"/>
                  </a:ext>
                </a:extLst>
              </a:tr>
              <a:tr h="144000">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dash"/>
                      <a:round/>
                      <a:headEnd type="none" w="med" len="med"/>
                      <a:tailEnd type="none" w="med" len="med"/>
                    </a:lnR>
                    <a:lnT>
                      <a:noFill/>
                    </a:lnT>
                    <a:lnB>
                      <a:noFill/>
                    </a:lnB>
                  </a:tcPr>
                </a:tc>
                <a:tc>
                  <a:txBody>
                    <a:bodyPr/>
                    <a:lstStyle/>
                    <a:p>
                      <a:pPr algn="l" rtl="0" fontAlgn="ct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잡급</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dash"/>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0.1%</a:t>
                      </a:r>
                    </a:p>
                  </a:txBody>
                  <a:tcPr marL="36000" marR="36000" marT="0" marB="0" anchor="ctr">
                    <a:lnL w="9525"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0.1%</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0.0%</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0.0%</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642067605"/>
                  </a:ext>
                </a:extLst>
              </a:tr>
              <a:tr h="144000">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dash"/>
                      <a:round/>
                      <a:headEnd type="none" w="med" len="med"/>
                      <a:tailEnd type="none" w="med" len="med"/>
                    </a:lnR>
                    <a:lnT>
                      <a:noFill/>
                    </a:lnT>
                    <a:lnB>
                      <a:noFill/>
                    </a:lnB>
                  </a:tcPr>
                </a:tc>
                <a:tc>
                  <a:txBody>
                    <a:bodyPr/>
                    <a:lstStyle/>
                    <a:p>
                      <a:pPr algn="l"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퇴직급여</a:t>
                      </a:r>
                    </a:p>
                  </a:txBody>
                  <a:tcPr marL="36000" marR="36000" marT="0" marB="0" anchor="ctr">
                    <a:lnL w="9525" cap="flat" cmpd="sng" algn="ctr">
                      <a:solidFill>
                        <a:srgbClr val="00338D"/>
                      </a:solidFill>
                      <a:prstDash val="dash"/>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45</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79</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138</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183</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198</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0.7%</a:t>
                      </a:r>
                    </a:p>
                  </a:txBody>
                  <a:tcPr marL="36000" marR="36000" marT="0" marB="0" anchor="ctr">
                    <a:lnL w="9525"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0.8%</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0.8%</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0.9%</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0.6%</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853934397"/>
                  </a:ext>
                </a:extLst>
              </a:tr>
              <a:tr h="144000">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dash"/>
                      <a:round/>
                      <a:headEnd type="none" w="med" len="med"/>
                      <a:tailEnd type="none" w="med" len="med"/>
                    </a:lnR>
                    <a:lnT>
                      <a:noFill/>
                    </a:lnT>
                    <a:lnB>
                      <a:noFill/>
                    </a:lnB>
                  </a:tcPr>
                </a:tc>
                <a:tc>
                  <a:txBody>
                    <a:bodyPr/>
                    <a:lstStyle/>
                    <a:p>
                      <a:pPr algn="l"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복리후생비</a:t>
                      </a:r>
                    </a:p>
                  </a:txBody>
                  <a:tcPr marL="36000" marR="36000" marT="0" marB="0" anchor="ctr">
                    <a:lnL w="9525" cap="flat" cmpd="sng" algn="ctr">
                      <a:solidFill>
                        <a:srgbClr val="00338D"/>
                      </a:solidFill>
                      <a:prstDash val="dash"/>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62</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123</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119</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138</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247</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a:t>
                      </a:r>
                    </a:p>
                  </a:txBody>
                  <a:tcPr marL="36000" marR="36000" marT="0" marB="0" anchor="ctr">
                    <a:lnL w="9525"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0.7%</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0.7%</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0.8%</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378941208"/>
                  </a:ext>
                </a:extLst>
              </a:tr>
              <a:tr h="144000">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dash"/>
                      <a:round/>
                      <a:headEnd type="none" w="med" len="med"/>
                      <a:tailEnd type="none" w="med" len="med"/>
                    </a:lnR>
                    <a:lnT>
                      <a:noFill/>
                    </a:lnT>
                    <a:lnB>
                      <a:noFill/>
                    </a:lnB>
                  </a:tcPr>
                </a:tc>
                <a:tc>
                  <a:txBody>
                    <a:bodyPr/>
                    <a:lstStyle/>
                    <a:p>
                      <a:pPr algn="l"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여비교통비</a:t>
                      </a:r>
                    </a:p>
                  </a:txBody>
                  <a:tcPr marL="36000" marR="36000" marT="0" marB="0" anchor="ctr">
                    <a:lnL w="9525" cap="flat" cmpd="sng" algn="ctr">
                      <a:solidFill>
                        <a:srgbClr val="00338D"/>
                      </a:solidFill>
                      <a:prstDash val="dash"/>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28</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52</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0.3%</a:t>
                      </a:r>
                    </a:p>
                  </a:txBody>
                  <a:tcPr marL="36000" marR="36000" marT="0" marB="0" anchor="ctr">
                    <a:lnL w="9525"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0.3%</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0.2%</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0.3%</a:t>
                      </a:r>
                    </a:p>
                  </a:txBody>
                  <a:tcPr marL="36000" marR="36000" marT="0" marB="0" anchor="ctr">
                    <a:lnL>
                      <a:noFill/>
                    </a:lnL>
                    <a:lnR>
                      <a:noFill/>
                    </a:lnR>
                    <a:lnT>
                      <a:noFill/>
                    </a:lnT>
                    <a:lnB>
                      <a:noFill/>
                    </a:lnB>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0.2%</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798696499"/>
                  </a:ext>
                </a:extLst>
              </a:tr>
              <a:tr h="144000">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dash"/>
                      <a:round/>
                      <a:headEnd type="none" w="med" len="med"/>
                      <a:tailEnd type="none" w="med" len="med"/>
                    </a:lnR>
                    <a:lnT>
                      <a:noFill/>
                    </a:lnT>
                    <a:lnB>
                      <a:noFill/>
                    </a:lnB>
                  </a:tcPr>
                </a:tc>
                <a:tc>
                  <a:txBody>
                    <a:bodyPr/>
                    <a:lstStyle/>
                    <a:p>
                      <a:pPr algn="l" rtl="0" fontAlgn="ct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세금과공과금</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dash"/>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38</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49</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62</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120</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0.3%</a:t>
                      </a:r>
                    </a:p>
                  </a:txBody>
                  <a:tcPr marL="36000" marR="36000" marT="0" marB="0" anchor="ctr">
                    <a:lnL w="9525"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0.4%</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0.3%</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0.3%</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0.4%</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066909657"/>
                  </a:ext>
                </a:extLst>
              </a:tr>
              <a:tr h="144000">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dash"/>
                      <a:round/>
                      <a:headEnd type="none" w="med" len="med"/>
                      <a:tailEnd type="none" w="med" len="med"/>
                    </a:lnR>
                    <a:lnT>
                      <a:noFill/>
                    </a:lnT>
                    <a:lnB>
                      <a:noFill/>
                    </a:lnB>
                  </a:tcPr>
                </a:tc>
                <a:tc>
                  <a:txBody>
                    <a:bodyPr/>
                    <a:lstStyle/>
                    <a:p>
                      <a:pPr algn="l"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감가상각비</a:t>
                      </a:r>
                    </a:p>
                  </a:txBody>
                  <a:tcPr marL="36000" marR="36000" marT="0" marB="0" anchor="ctr">
                    <a:lnL w="9525" cap="flat" cmpd="sng" algn="ctr">
                      <a:solidFill>
                        <a:srgbClr val="00338D"/>
                      </a:solidFill>
                      <a:prstDash val="dash"/>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17</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41</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293</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0.3%</a:t>
                      </a:r>
                    </a:p>
                  </a:txBody>
                  <a:tcPr marL="36000" marR="36000" marT="0" marB="0" anchor="ctr">
                    <a:lnL w="9525"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0.2%</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0.1%</a:t>
                      </a:r>
                    </a:p>
                  </a:txBody>
                  <a:tcPr marL="36000" marR="36000" marT="0" marB="0" anchor="ctr">
                    <a:lnL>
                      <a:noFill/>
                    </a:lnL>
                    <a:lnR>
                      <a:noFill/>
                    </a:lnR>
                    <a:lnT>
                      <a:noFill/>
                    </a:lnT>
                    <a:lnB>
                      <a:noFill/>
                    </a:lnB>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0.2%</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0.9%</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894274087"/>
                  </a:ext>
                </a:extLst>
              </a:tr>
              <a:tr h="144000">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dash"/>
                      <a:round/>
                      <a:headEnd type="none" w="med" len="med"/>
                      <a:tailEnd type="none" w="med" len="med"/>
                    </a:lnR>
                    <a:lnT>
                      <a:noFill/>
                    </a:lnT>
                    <a:lnB>
                      <a:noFill/>
                    </a:lnB>
                  </a:tcPr>
                </a:tc>
                <a:tc>
                  <a:txBody>
                    <a:bodyPr/>
                    <a:lstStyle/>
                    <a:p>
                      <a:pPr algn="l"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지급임차료</a:t>
                      </a:r>
                    </a:p>
                  </a:txBody>
                  <a:tcPr marL="36000" marR="36000" marT="0" marB="0" anchor="ctr">
                    <a:lnL w="9525" cap="flat" cmpd="sng" algn="ctr">
                      <a:solidFill>
                        <a:srgbClr val="00338D"/>
                      </a:solidFill>
                      <a:prstDash val="dash"/>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82</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95</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94</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115</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32</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a:t>
                      </a:r>
                    </a:p>
                  </a:txBody>
                  <a:tcPr marL="36000" marR="36000" marT="0" marB="0" anchor="ctr">
                    <a:lnL w="9525"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0.5%</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0.6%</a:t>
                      </a:r>
                    </a:p>
                  </a:txBody>
                  <a:tcPr marL="36000" marR="36000" marT="0" marB="0" anchor="ctr">
                    <a:lnL>
                      <a:noFill/>
                    </a:lnL>
                    <a:lnR>
                      <a:noFill/>
                    </a:lnR>
                    <a:lnT>
                      <a:noFill/>
                    </a:lnT>
                    <a:lnB>
                      <a:noFill/>
                    </a:lnB>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0.1%</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371741397"/>
                  </a:ext>
                </a:extLst>
              </a:tr>
              <a:tr h="144000">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dash"/>
                      <a:round/>
                      <a:headEnd type="none" w="med" len="med"/>
                      <a:tailEnd type="none" w="med" len="med"/>
                    </a:lnR>
                    <a:lnT>
                      <a:noFill/>
                    </a:lnT>
                    <a:lnB>
                      <a:noFill/>
                    </a:lnB>
                  </a:tcPr>
                </a:tc>
                <a:tc>
                  <a:txBody>
                    <a:bodyPr/>
                    <a:lstStyle/>
                    <a:p>
                      <a:pPr algn="l"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보험료</a:t>
                      </a:r>
                    </a:p>
                  </a:txBody>
                  <a:tcPr marL="36000" marR="36000" marT="0" marB="0" anchor="ctr">
                    <a:lnL w="9525" cap="flat" cmpd="sng" algn="ctr">
                      <a:solidFill>
                        <a:srgbClr val="00338D"/>
                      </a:solidFill>
                      <a:prstDash val="dash"/>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28</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43</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66</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0.1%</a:t>
                      </a:r>
                    </a:p>
                  </a:txBody>
                  <a:tcPr marL="36000" marR="36000" marT="0" marB="0" anchor="ctr">
                    <a:lnL w="9525"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0.2%</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0.2%</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0.2%</a:t>
                      </a:r>
                    </a:p>
                  </a:txBody>
                  <a:tcPr marL="36000" marR="36000" marT="0" marB="0" anchor="ctr">
                    <a:lnL>
                      <a:noFill/>
                    </a:lnL>
                    <a:lnR>
                      <a:noFill/>
                    </a:lnR>
                    <a:lnT>
                      <a:noFill/>
                    </a:lnT>
                    <a:lnB>
                      <a:noFill/>
                    </a:lnB>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0.2%</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783995298"/>
                  </a:ext>
                </a:extLst>
              </a:tr>
              <a:tr h="144000">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dash"/>
                      <a:round/>
                      <a:headEnd type="none" w="med" len="med"/>
                      <a:tailEnd type="none" w="med" len="med"/>
                    </a:lnR>
                    <a:lnT>
                      <a:noFill/>
                    </a:lnT>
                    <a:lnB>
                      <a:noFill/>
                    </a:lnB>
                  </a:tcPr>
                </a:tc>
                <a:tc>
                  <a:txBody>
                    <a:bodyPr/>
                    <a:lstStyle/>
                    <a:p>
                      <a:pPr algn="l"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지급수수료</a:t>
                      </a:r>
                    </a:p>
                  </a:txBody>
                  <a:tcPr marL="36000" marR="36000" marT="0" marB="0" anchor="ctr">
                    <a:lnL w="9525" cap="flat" cmpd="sng" algn="ctr">
                      <a:solidFill>
                        <a:srgbClr val="00338D"/>
                      </a:solidFill>
                      <a:prstDash val="dash"/>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24</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79</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129</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214</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0.3%</a:t>
                      </a:r>
                    </a:p>
                  </a:txBody>
                  <a:tcPr marL="36000" marR="36000" marT="0" marB="0" anchor="ctr">
                    <a:lnL w="9525"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0.3%</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0.4%</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0.7%</a:t>
                      </a:r>
                    </a:p>
                  </a:txBody>
                  <a:tcPr marL="36000" marR="36000" marT="0" marB="0" anchor="ctr">
                    <a:lnL>
                      <a:noFill/>
                    </a:lnL>
                    <a:lnR>
                      <a:noFill/>
                    </a:lnR>
                    <a:lnT>
                      <a:noFill/>
                    </a:lnT>
                    <a:lnB>
                      <a:noFill/>
                    </a:lnB>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0.7%</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13616368"/>
                  </a:ext>
                </a:extLst>
              </a:tr>
              <a:tr h="144000">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dash"/>
                      <a:round/>
                      <a:headEnd type="none" w="med" len="med"/>
                      <a:tailEnd type="none" w="med" len="med"/>
                    </a:lnR>
                    <a:lnT>
                      <a:noFill/>
                    </a:lnT>
                    <a:lnB>
                      <a:noFill/>
                    </a:lnB>
                  </a:tcPr>
                </a:tc>
                <a:tc>
                  <a:txBody>
                    <a:bodyPr/>
                    <a:lstStyle/>
                    <a:p>
                      <a:pPr algn="l"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교육훈련비</a:t>
                      </a:r>
                    </a:p>
                  </a:txBody>
                  <a:tcPr marL="36000" marR="36000" marT="0" marB="0" anchor="ctr">
                    <a:lnL w="9525" cap="flat" cmpd="sng" algn="ctr">
                      <a:solidFill>
                        <a:srgbClr val="00338D"/>
                      </a:solidFill>
                      <a:prstDash val="dash"/>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33</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58</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0.5%</a:t>
                      </a:r>
                    </a:p>
                  </a:txBody>
                  <a:tcPr marL="36000" marR="36000" marT="0" marB="0" anchor="ctr">
                    <a:lnL w="9525"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0.1%</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0.3%</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0.0%</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890253259"/>
                  </a:ext>
                </a:extLst>
              </a:tr>
              <a:tr h="144000">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dash"/>
                      <a:round/>
                      <a:headEnd type="none" w="med" len="med"/>
                      <a:tailEnd type="none" w="med" len="med"/>
                    </a:lnR>
                    <a:lnT>
                      <a:noFill/>
                    </a:lnT>
                    <a:lnB>
                      <a:noFill/>
                    </a:lnB>
                  </a:tcPr>
                </a:tc>
                <a:tc>
                  <a:txBody>
                    <a:bodyPr/>
                    <a:lstStyle/>
                    <a:p>
                      <a:pPr algn="l"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광고선전비</a:t>
                      </a:r>
                    </a:p>
                  </a:txBody>
                  <a:tcPr marL="36000" marR="36000" marT="0" marB="0" anchor="ctr">
                    <a:lnL w="9525" cap="flat" cmpd="sng" algn="ctr">
                      <a:solidFill>
                        <a:srgbClr val="00338D"/>
                      </a:solidFill>
                      <a:prstDash val="dash"/>
                      <a:round/>
                      <a:headEnd type="none" w="med" len="med"/>
                      <a:tailEnd type="none" w="med" len="med"/>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47</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9525"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0.2%</a:t>
                      </a:r>
                    </a:p>
                  </a:txBody>
                  <a:tcPr marL="36000" marR="36000" marT="0" marB="0" anchor="ctr">
                    <a:lnL>
                      <a:noFill/>
                    </a:lnL>
                    <a:lnR>
                      <a:noFill/>
                    </a:lnR>
                    <a:lnT>
                      <a:noFill/>
                    </a:lnT>
                    <a:lnB>
                      <a:noFill/>
                    </a:lnB>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0.0%</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976326026"/>
                  </a:ext>
                </a:extLst>
              </a:tr>
              <a:tr h="144000">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dash"/>
                      <a:round/>
                      <a:headEnd type="none" w="med" len="med"/>
                      <a:tailEnd type="none" w="med" len="med"/>
                    </a:lnR>
                    <a:lnT>
                      <a:noFill/>
                    </a:lnT>
                    <a:lnB>
                      <a:noFill/>
                    </a:lnB>
                  </a:tcPr>
                </a:tc>
                <a:tc>
                  <a:txBody>
                    <a:bodyPr/>
                    <a:lstStyle/>
                    <a:p>
                      <a:pPr algn="l" rtl="0"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건물관리비</a:t>
                      </a:r>
                    </a:p>
                  </a:txBody>
                  <a:tcPr marL="36000" marR="36000" marT="0" marB="0" anchor="ctr">
                    <a:lnL w="9525" cap="flat" cmpd="sng" algn="ctr">
                      <a:solidFill>
                        <a:srgbClr val="00338D"/>
                      </a:solidFill>
                      <a:prstDash val="dash"/>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31</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9525"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0.1%</a:t>
                      </a:r>
                    </a:p>
                  </a:txBody>
                  <a:tcPr marL="36000" marR="36000" marT="0" marB="0" anchor="ctr">
                    <a:lnL>
                      <a:noFill/>
                    </a:lnL>
                    <a:lnR w="9525"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379242382"/>
                  </a:ext>
                </a:extLst>
              </a:tr>
              <a:tr h="144000">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dash"/>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기타판매관리비</a:t>
                      </a:r>
                    </a:p>
                  </a:txBody>
                  <a:tcPr marL="36000" marR="36000" marT="0" marB="0" anchor="ctr">
                    <a:lnL w="9525" cap="flat" cmpd="sng" algn="ctr">
                      <a:solidFill>
                        <a:srgbClr val="00338D"/>
                      </a:solidFill>
                      <a:prstDash val="dash"/>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121</a:t>
                      </a:r>
                    </a:p>
                  </a:txBody>
                  <a:tcPr marL="36000" marR="36000" marT="0" marB="0" anchor="ctr">
                    <a:lnL>
                      <a:noFill/>
                    </a:lnL>
                    <a:lnR w="9525"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b"/>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0.6%</a:t>
                      </a:r>
                    </a:p>
                  </a:txBody>
                  <a:tcPr marL="36000" marR="36000" marT="0" marB="0" anchor="ctr">
                    <a:lnL w="9525"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0.3%</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0.3%</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0.4%</a:t>
                      </a:r>
                    </a:p>
                  </a:txBody>
                  <a:tcPr marL="36000" marR="36000" marT="0" marB="0" anchor="ctr">
                    <a:lnL>
                      <a:noFill/>
                    </a:lnL>
                    <a:lnR w="9525"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179514932"/>
                  </a:ext>
                </a:extLst>
              </a:tr>
              <a:tr h="144000">
                <a:tc gridSpan="2">
                  <a:txBody>
                    <a:bodyPr/>
                    <a:lstStyle/>
                    <a:p>
                      <a:pPr algn="l" rtl="0" fontAlgn="ctr"/>
                      <a:r>
                        <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영업이익</a:t>
                      </a:r>
                    </a:p>
                  </a:txBody>
                  <a:tcPr marL="36000" marR="36000" marT="0" marB="0" anchor="ctr">
                    <a:lnL w="9525"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331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523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1,453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1,012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2,515</a:t>
                      </a:r>
                    </a:p>
                  </a:txBody>
                  <a:tcPr marL="36000" marR="36000" marT="0" marB="0" anchor="ctr">
                    <a:lnL>
                      <a:noFill/>
                    </a:lnL>
                    <a:lnR w="9525"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a:t>
                      </a:r>
                    </a:p>
                  </a:txBody>
                  <a:tcPr marL="36000" marR="36000" marT="0" marB="0" anchor="ctr">
                    <a:lnL w="9525"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5.5%</a:t>
                      </a:r>
                    </a:p>
                  </a:txBody>
                  <a:tcPr marL="36000" marR="36000" marT="0" marB="0" anchor="ctr">
                    <a:lnL>
                      <a:noFill/>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8.0%</a:t>
                      </a:r>
                    </a:p>
                  </a:txBody>
                  <a:tcPr marL="36000" marR="36000" marT="0" marB="0" anchor="ctr">
                    <a:lnL>
                      <a:noFill/>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5.2%</a:t>
                      </a:r>
                    </a:p>
                  </a:txBody>
                  <a:tcPr marL="36000" marR="36000" marT="0" marB="0" anchor="ctr">
                    <a:lnL>
                      <a:noFill/>
                    </a:lnL>
                    <a:lnR>
                      <a:noFill/>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a:txBody>
                    <a:bodyPr/>
                    <a:lstStyle/>
                    <a:p>
                      <a:pPr algn="r" rtl="0" fontAlgn="ctr"/>
                      <a:r>
                        <a:rPr lang="en-US" altLang="ko-KR" sz="800" b="1"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7.8%</a:t>
                      </a:r>
                    </a:p>
                  </a:txBody>
                  <a:tcPr marL="36000" marR="36000" marT="0" marB="0" anchor="ctr">
                    <a:lnL>
                      <a:noFill/>
                    </a:lnL>
                    <a:lnR w="9525"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46507814"/>
                  </a:ext>
                </a:extLst>
              </a:tr>
              <a:tr h="144000">
                <a:tc gridSpan="2">
                  <a:txBody>
                    <a:bodyPr/>
                    <a:lstStyle/>
                    <a:p>
                      <a:pPr algn="l" fontAlgn="b"/>
                      <a:r>
                        <a:rPr lang="ko-KR" alt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총원가 대비 </a:t>
                      </a:r>
                      <a:r>
                        <a:rPr 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VC%</a:t>
                      </a:r>
                    </a:p>
                  </a:txBody>
                  <a:tcPr marL="36000" marR="36000" marT="0" marB="0" anchor="ctr">
                    <a:lnL w="9525"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79.5%</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80.9%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85.8%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84.0%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85.0%</a:t>
                      </a:r>
                    </a:p>
                  </a:txBody>
                  <a:tcPr marL="36000" marR="36000" marT="0" marB="0" anchor="ctr">
                    <a:lnL>
                      <a:noFill/>
                    </a:lnL>
                    <a:lnR w="9525"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a:noFill/>
                    </a:lnR>
                    <a:lnT>
                      <a:noFill/>
                    </a:lnT>
                    <a:lnB>
                      <a:noFill/>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9525" cap="flat" cmpd="sng" algn="ctr">
                      <a:solidFill>
                        <a:srgbClr val="00338D"/>
                      </a:solidFill>
                      <a:prstDash val="solid"/>
                      <a:round/>
                      <a:headEnd type="none" w="med" len="med"/>
                      <a:tailEnd type="none" w="med" len="med"/>
                    </a:lnT>
                    <a:lnB>
                      <a:noFill/>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9525" cap="flat" cmpd="sng" algn="ctr">
                      <a:solidFill>
                        <a:srgbClr val="00338D"/>
                      </a:solidFill>
                      <a:prstDash val="solid"/>
                      <a:round/>
                      <a:headEnd type="none" w="med" len="med"/>
                      <a:tailEnd type="none" w="med" len="med"/>
                    </a:lnT>
                    <a:lnB>
                      <a:noFill/>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9525" cap="flat" cmpd="sng" algn="ctr">
                      <a:solidFill>
                        <a:srgbClr val="00338D"/>
                      </a:solidFill>
                      <a:prstDash val="solid"/>
                      <a:round/>
                      <a:headEnd type="none" w="med" len="med"/>
                      <a:tailEnd type="none" w="med" len="med"/>
                    </a:lnT>
                    <a:lnB>
                      <a:noFill/>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9525" cap="flat" cmpd="sng" algn="ctr">
                      <a:solidFill>
                        <a:srgbClr val="00338D"/>
                      </a:solidFill>
                      <a:prstDash val="solid"/>
                      <a:round/>
                      <a:headEnd type="none" w="med" len="med"/>
                      <a:tailEnd type="none" w="med" len="med"/>
                    </a:lnT>
                    <a:lnB>
                      <a:noFill/>
                    </a:lnB>
                  </a:tcPr>
                </a:tc>
                <a:tc>
                  <a:txBody>
                    <a:bodyPr/>
                    <a:lstStyle/>
                    <a:p>
                      <a:pPr algn="l" fontAlgn="b"/>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9525"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598316590"/>
                  </a:ext>
                </a:extLst>
              </a:tr>
              <a:tr h="144000">
                <a:tc gridSpan="2">
                  <a:txBody>
                    <a:bodyPr/>
                    <a:lstStyle/>
                    <a:p>
                      <a:pPr algn="l" fontAlgn="b"/>
                      <a:r>
                        <a:rPr lang="ko-KR" alt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총원가 대비 </a:t>
                      </a:r>
                      <a:r>
                        <a:rPr 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FC%</a:t>
                      </a:r>
                    </a:p>
                  </a:txBody>
                  <a:tcPr marL="36000" marR="36000" marT="0" marB="0" anchor="ctr">
                    <a:lnL w="9525" cap="flat" cmpd="sng" algn="ctr">
                      <a:solidFill>
                        <a:srgbClr val="00338D"/>
                      </a:solidFill>
                      <a:prstDash val="solid"/>
                      <a:round/>
                      <a:headEnd type="none" w="med" len="med"/>
                      <a:tailEnd type="none" w="med" len="med"/>
                    </a:lnL>
                    <a:lnR>
                      <a:noFill/>
                    </a:lnR>
                    <a:lnT>
                      <a:noFill/>
                    </a:lnT>
                    <a:lnB w="9525"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20.5%</a:t>
                      </a:r>
                    </a:p>
                  </a:txBody>
                  <a:tcPr marL="36000" marR="36000" marT="0" marB="0" anchor="ctr">
                    <a:lnL>
                      <a:noFill/>
                    </a:lnL>
                    <a:lnR>
                      <a:noFill/>
                    </a:lnR>
                    <a:lnT>
                      <a:noFill/>
                    </a:lnT>
                    <a:lnB w="9525"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19.1%</a:t>
                      </a:r>
                    </a:p>
                  </a:txBody>
                  <a:tcPr marL="36000" marR="36000" marT="0" marB="0" anchor="ctr">
                    <a:lnL>
                      <a:noFill/>
                    </a:lnL>
                    <a:lnR>
                      <a:noFill/>
                    </a:lnR>
                    <a:lnT>
                      <a:noFill/>
                    </a:lnT>
                    <a:lnB w="9525"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14.2%</a:t>
                      </a:r>
                    </a:p>
                  </a:txBody>
                  <a:tcPr marL="36000" marR="36000" marT="0" marB="0" anchor="ctr">
                    <a:lnL>
                      <a:noFill/>
                    </a:lnL>
                    <a:lnR>
                      <a:noFill/>
                    </a:lnR>
                    <a:lnT>
                      <a:noFill/>
                    </a:lnT>
                    <a:lnB w="9525"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16.0%</a:t>
                      </a:r>
                    </a:p>
                  </a:txBody>
                  <a:tcPr marL="36000" marR="36000" marT="0" marB="0" anchor="ctr">
                    <a:lnL>
                      <a:noFill/>
                    </a:lnL>
                    <a:lnR>
                      <a:noFill/>
                    </a:lnR>
                    <a:lnT>
                      <a:noFill/>
                    </a:lnT>
                    <a:lnB w="9525"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15.0%</a:t>
                      </a:r>
                    </a:p>
                  </a:txBody>
                  <a:tcPr marL="36000" marR="36000" marT="0" marB="0" anchor="ctr">
                    <a:lnL>
                      <a:noFill/>
                    </a:lnL>
                    <a:lnR w="9525" cap="flat" cmpd="sng" algn="ctr">
                      <a:solidFill>
                        <a:srgbClr val="00338D"/>
                      </a:solidFill>
                      <a:prstDash val="solid"/>
                      <a:round/>
                      <a:headEnd type="none" w="med" len="med"/>
                      <a:tailEnd type="none" w="med" len="med"/>
                    </a:lnR>
                    <a:lnT>
                      <a:noFill/>
                    </a:lnT>
                    <a:lnB w="9525" cap="flat" cmpd="sng" algn="ctr">
                      <a:solidFill>
                        <a:srgbClr val="00338D"/>
                      </a:solidFill>
                      <a:prstDash val="solid"/>
                      <a:round/>
                      <a:headEnd type="none" w="med" len="med"/>
                      <a:tailEnd type="none" w="med" len="med"/>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a:noFill/>
                    </a:lnR>
                    <a:lnT>
                      <a:noFill/>
                    </a:lnT>
                    <a:lnB>
                      <a:noFill/>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l" fontAlgn="b"/>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l" fontAlgn="b"/>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extLst>
                  <a:ext uri="{0D108BD9-81ED-4DB2-BD59-A6C34878D82A}">
                    <a16:rowId xmlns:a16="http://schemas.microsoft.com/office/drawing/2014/main" val="3095009674"/>
                  </a:ext>
                </a:extLst>
              </a:tr>
            </a:tbl>
          </a:graphicData>
        </a:graphic>
      </p:graphicFrame>
    </p:spTree>
    <p:extLst>
      <p:ext uri="{BB962C8B-B14F-4D97-AF65-F5344CB8AC3E}">
        <p14:creationId xmlns:p14="http://schemas.microsoft.com/office/powerpoint/2010/main" val="1591020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제목 2">
            <a:extLst>
              <a:ext uri="{FF2B5EF4-FFF2-40B4-BE49-F238E27FC236}">
                <a16:creationId xmlns:a16="http://schemas.microsoft.com/office/drawing/2014/main" id="{3AC186F3-797A-4FA4-A939-A6FE4AB6C378}"/>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500" b="1" dirty="0">
                <a:solidFill>
                  <a:srgbClr val="00338D"/>
                </a:solidFill>
                <a:latin typeface="KPMG Extralight" panose="020B0303030202040204" pitchFamily="34" charset="0"/>
              </a:rPr>
              <a:t>Variable Cost</a:t>
            </a:r>
          </a:p>
        </p:txBody>
      </p:sp>
      <p:sp>
        <p:nvSpPr>
          <p:cNvPr id="12" name="제목 2">
            <a:extLst>
              <a:ext uri="{FF2B5EF4-FFF2-40B4-BE49-F238E27FC236}">
                <a16:creationId xmlns:a16="http://schemas.microsoft.com/office/drawing/2014/main" id="{C47717F3-438A-4FE8-9FA3-991ADD705EE3}"/>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800" b="1" dirty="0">
                <a:solidFill>
                  <a:srgbClr val="00338D"/>
                </a:solidFill>
                <a:latin typeface="KPMG Extralight" panose="020B0303030202040204" pitchFamily="34" charset="0"/>
              </a:rPr>
              <a:t>Supporting Analysis</a:t>
            </a:r>
          </a:p>
        </p:txBody>
      </p:sp>
      <p:sp>
        <p:nvSpPr>
          <p:cNvPr id="21" name="Title 1">
            <a:extLst>
              <a:ext uri="{FF2B5EF4-FFF2-40B4-BE49-F238E27FC236}">
                <a16:creationId xmlns:a16="http://schemas.microsoft.com/office/drawing/2014/main" id="{1E0F2AF2-A1C5-4AB1-BAE5-20E44470B754}"/>
              </a:ext>
            </a:extLst>
          </p:cNvPr>
          <p:cNvSpPr txBox="1">
            <a:spLocks/>
          </p:cNvSpPr>
          <p:nvPr/>
        </p:nvSpPr>
        <p:spPr>
          <a:xfrm>
            <a:off x="495464" y="1051517"/>
            <a:ext cx="8809336" cy="435876"/>
          </a:xfrm>
          <a:prstGeom prst="rect">
            <a:avLst/>
          </a:prstGeom>
        </p:spPr>
        <p:txBody>
          <a:bodyPr vert="horz" lIns="0" tIns="0" rIns="0" bIns="0" rtlCol="0" anchor="t" anchorCtr="0">
            <a:noAutofit/>
          </a:bodyPr>
          <a:lstStyle>
            <a:lvl1pPr algn="l" defTabSz="914400" rtl="0" eaLnBrk="1" latinLnBrk="1" hangingPunct="1">
              <a:lnSpc>
                <a:spcPct val="70000"/>
              </a:lnSpc>
              <a:spcBef>
                <a:spcPct val="0"/>
              </a:spcBef>
              <a:buNone/>
              <a:defRPr sz="3800" kern="1200">
                <a:solidFill>
                  <a:srgbClr val="00338D"/>
                </a:solidFill>
                <a:latin typeface="+mj-lt"/>
                <a:ea typeface="+mj-ea"/>
                <a:cs typeface="+mj-cs"/>
              </a:defRPr>
            </a:lvl1pPr>
          </a:lstStyle>
          <a:p>
            <a:pPr marL="0" lvl="4" algn="just"/>
            <a:r>
              <a:rPr lang="ko-KR" altLang="en-US" sz="1000" b="1" dirty="0">
                <a:solidFill>
                  <a:srgbClr val="002997"/>
                </a:solidFill>
                <a:latin typeface="Arial" panose="020B0604020202020204" pitchFamily="34" charset="0"/>
                <a:ea typeface="+mj-ea"/>
                <a:cs typeface="Arial" panose="020B0604020202020204" pitchFamily="34" charset="0"/>
              </a:rPr>
              <a:t>회사의 매출원가는 제작매출원가 및 매체대행매출원가로 구분될 수 있으며</a:t>
            </a:r>
            <a:r>
              <a:rPr lang="en-US" altLang="ko-KR" sz="1000" b="1" dirty="0">
                <a:solidFill>
                  <a:srgbClr val="002997"/>
                </a:solidFill>
                <a:latin typeface="Arial" panose="020B0604020202020204" pitchFamily="34" charset="0"/>
                <a:ea typeface="+mj-ea"/>
                <a:cs typeface="Arial" panose="020B0604020202020204" pitchFamily="34" charset="0"/>
              </a:rPr>
              <a:t>, </a:t>
            </a:r>
            <a:r>
              <a:rPr lang="ko-KR" altLang="en-US" sz="1000" b="1" dirty="0">
                <a:solidFill>
                  <a:srgbClr val="002997"/>
                </a:solidFill>
                <a:latin typeface="Arial" panose="020B0604020202020204" pitchFamily="34" charset="0"/>
                <a:ea typeface="+mj-ea"/>
                <a:cs typeface="Arial" panose="020B0604020202020204" pitchFamily="34" charset="0"/>
              </a:rPr>
              <a:t>외주업체 및 매체사별 지급원가 분석 결과 특정 외주업체 및 매체사에 대한 의존도가 큰 구조는 아닌 것으로 판단됨</a:t>
            </a:r>
            <a:r>
              <a:rPr lang="en-US" altLang="ko-KR" sz="1000" b="1" dirty="0">
                <a:solidFill>
                  <a:srgbClr val="002997"/>
                </a:solidFill>
                <a:latin typeface="Arial" panose="020B0604020202020204" pitchFamily="34" charset="0"/>
                <a:ea typeface="+mj-ea"/>
                <a:cs typeface="Arial" panose="020B0604020202020204" pitchFamily="34" charset="0"/>
              </a:rPr>
              <a:t>.</a:t>
            </a:r>
          </a:p>
        </p:txBody>
      </p:sp>
      <p:graphicFrame>
        <p:nvGraphicFramePr>
          <p:cNvPr id="3" name="표 2">
            <a:extLst>
              <a:ext uri="{FF2B5EF4-FFF2-40B4-BE49-F238E27FC236}">
                <a16:creationId xmlns:a16="http://schemas.microsoft.com/office/drawing/2014/main" id="{B280D84D-BFD1-414E-B71A-975FD8431436}"/>
              </a:ext>
            </a:extLst>
          </p:cNvPr>
          <p:cNvGraphicFramePr>
            <a:graphicFrameLocks noGrp="1"/>
          </p:cNvGraphicFramePr>
          <p:nvPr/>
        </p:nvGraphicFramePr>
        <p:xfrm>
          <a:off x="601200" y="1515600"/>
          <a:ext cx="3780000" cy="1152000"/>
        </p:xfrm>
        <a:graphic>
          <a:graphicData uri="http://schemas.openxmlformats.org/drawingml/2006/table">
            <a:tbl>
              <a:tblPr/>
              <a:tblGrid>
                <a:gridCol w="97878">
                  <a:extLst>
                    <a:ext uri="{9D8B030D-6E8A-4147-A177-3AD203B41FA5}">
                      <a16:colId xmlns:a16="http://schemas.microsoft.com/office/drawing/2014/main" val="1736336263"/>
                    </a:ext>
                  </a:extLst>
                </a:gridCol>
                <a:gridCol w="97878">
                  <a:extLst>
                    <a:ext uri="{9D8B030D-6E8A-4147-A177-3AD203B41FA5}">
                      <a16:colId xmlns:a16="http://schemas.microsoft.com/office/drawing/2014/main" val="3491781042"/>
                    </a:ext>
                  </a:extLst>
                </a:gridCol>
                <a:gridCol w="690104">
                  <a:extLst>
                    <a:ext uri="{9D8B030D-6E8A-4147-A177-3AD203B41FA5}">
                      <a16:colId xmlns:a16="http://schemas.microsoft.com/office/drawing/2014/main" val="4019535569"/>
                    </a:ext>
                  </a:extLst>
                </a:gridCol>
                <a:gridCol w="578828">
                  <a:extLst>
                    <a:ext uri="{9D8B030D-6E8A-4147-A177-3AD203B41FA5}">
                      <a16:colId xmlns:a16="http://schemas.microsoft.com/office/drawing/2014/main" val="97448832"/>
                    </a:ext>
                  </a:extLst>
                </a:gridCol>
                <a:gridCol w="578828">
                  <a:extLst>
                    <a:ext uri="{9D8B030D-6E8A-4147-A177-3AD203B41FA5}">
                      <a16:colId xmlns:a16="http://schemas.microsoft.com/office/drawing/2014/main" val="1902641177"/>
                    </a:ext>
                  </a:extLst>
                </a:gridCol>
                <a:gridCol w="578828">
                  <a:extLst>
                    <a:ext uri="{9D8B030D-6E8A-4147-A177-3AD203B41FA5}">
                      <a16:colId xmlns:a16="http://schemas.microsoft.com/office/drawing/2014/main" val="88720279"/>
                    </a:ext>
                  </a:extLst>
                </a:gridCol>
                <a:gridCol w="578828">
                  <a:extLst>
                    <a:ext uri="{9D8B030D-6E8A-4147-A177-3AD203B41FA5}">
                      <a16:colId xmlns:a16="http://schemas.microsoft.com/office/drawing/2014/main" val="1489451831"/>
                    </a:ext>
                  </a:extLst>
                </a:gridCol>
                <a:gridCol w="578828">
                  <a:extLst>
                    <a:ext uri="{9D8B030D-6E8A-4147-A177-3AD203B41FA5}">
                      <a16:colId xmlns:a16="http://schemas.microsoft.com/office/drawing/2014/main" val="4038966578"/>
                    </a:ext>
                  </a:extLst>
                </a:gridCol>
              </a:tblGrid>
              <a:tr h="144000">
                <a:tc gridSpan="3">
                  <a:txBody>
                    <a:bodyPr/>
                    <a:lstStyle/>
                    <a:p>
                      <a:pPr algn="l" rtl="0" fontAlgn="ctr"/>
                      <a:r>
                        <a:rPr lang="en-US" sz="900" b="1" i="0" u="none" strike="noStrike" dirty="0" err="1">
                          <a:solidFill>
                            <a:srgbClr val="FFFFFF"/>
                          </a:solidFill>
                          <a:effectLst/>
                          <a:latin typeface="Arial" panose="020B0604020202020204" pitchFamily="34" charset="0"/>
                          <a:ea typeface="맑은 고딕" panose="020B0503020000020004" pitchFamily="50" charset="-127"/>
                          <a:cs typeface="Arial" panose="020B0604020202020204" pitchFamily="34" charset="0"/>
                        </a:rPr>
                        <a:t>CoGS</a:t>
                      </a:r>
                      <a:endPar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latinLnBrk="1"/>
                      <a:endParaRPr lang="ko-KR" altLang="en-US"/>
                    </a:p>
                  </a:txBody>
                  <a:tcPr/>
                </a:tc>
                <a:tc hMerge="1">
                  <a:txBody>
                    <a:bodyPr/>
                    <a:lstStyle/>
                    <a:p>
                      <a:pPr algn="l" rtl="0" fontAlgn="ct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104579686"/>
                  </a:ext>
                </a:extLst>
              </a:tr>
              <a:tr h="144000">
                <a:tc>
                  <a:txBody>
                    <a:bodyPr/>
                    <a:lstStyle/>
                    <a:p>
                      <a:pPr algn="l" rtl="0"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ctr"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FY17</a:t>
                      </a:r>
                    </a:p>
                  </a:txBody>
                  <a:tcPr marL="36000" marR="36000" marT="0" marB="0" anchor="ctr">
                    <a:lnL>
                      <a:noFill/>
                    </a:lnL>
                    <a:lnR>
                      <a:noFill/>
                    </a:lnR>
                    <a:lnT>
                      <a:noFill/>
                    </a:lnT>
                    <a:lnB>
                      <a:noFill/>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FY18</a:t>
                      </a:r>
                    </a:p>
                  </a:txBody>
                  <a:tcPr marL="36000" marR="36000" marT="0" marB="0" anchor="ctr">
                    <a:lnL>
                      <a:noFill/>
                    </a:lnL>
                    <a:lnR>
                      <a:noFill/>
                    </a:lnR>
                    <a:lnT>
                      <a:noFill/>
                    </a:lnT>
                    <a:lnB>
                      <a:noFill/>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FY19</a:t>
                      </a:r>
                    </a:p>
                  </a:txBody>
                  <a:tcPr marL="36000" marR="36000" marT="0" marB="0" anchor="ctr">
                    <a:lnL>
                      <a:noFill/>
                    </a:lnL>
                    <a:lnR>
                      <a:noFill/>
                    </a:lnR>
                    <a:lnT>
                      <a:noFill/>
                    </a:lnT>
                    <a:lnB>
                      <a:noFill/>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FY20</a:t>
                      </a:r>
                    </a:p>
                  </a:txBody>
                  <a:tcPr marL="36000" marR="36000" marT="0" marB="0" anchor="ctr">
                    <a:lnL>
                      <a:noFill/>
                    </a:lnL>
                    <a:lnR>
                      <a:noFill/>
                    </a:lnR>
                    <a:lnT>
                      <a:noFill/>
                    </a:lnT>
                    <a:lnB>
                      <a:noFill/>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FY21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878857126"/>
                  </a:ext>
                </a:extLst>
              </a:tr>
              <a:tr h="144000">
                <a:tc gridSpan="3">
                  <a:txBody>
                    <a:bodyPr/>
                    <a:lstStyle/>
                    <a:p>
                      <a:pPr algn="l"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KRW m</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algn="l" rtl="0"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3006822"/>
                  </a:ext>
                </a:extLst>
              </a:tr>
              <a:tr h="144000">
                <a:tc gridSpan="3">
                  <a:txBody>
                    <a:bodyPr/>
                    <a:lstStyle/>
                    <a:p>
                      <a:pPr algn="l" rtl="0"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매출원가</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algn="l" rtl="0"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4,614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7,289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14,375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15,508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25,122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507109040"/>
                  </a:ext>
                </a:extLst>
              </a:tr>
              <a:tr h="144000">
                <a:tc>
                  <a:txBody>
                    <a:bodyPr/>
                    <a:lstStyle/>
                    <a:p>
                      <a:pPr algn="ct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rtl="0"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제작</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3,137</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2,418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2,180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6,207</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8,818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383084841"/>
                  </a:ext>
                </a:extLst>
              </a:tr>
              <a:tr h="144000">
                <a:tc>
                  <a:txBody>
                    <a:bodyPr/>
                    <a:lstStyle/>
                    <a:p>
                      <a:pPr algn="ct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rtl="0"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매체대행</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1,477</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4,871</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12,195</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9,301</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16,304</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609102322"/>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ATL</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908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4,206</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10,697</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8,022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8,762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123041524"/>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DGT</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569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665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1,498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1,279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7,542</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714574602"/>
                  </a:ext>
                </a:extLst>
              </a:tr>
            </a:tbl>
          </a:graphicData>
        </a:graphic>
      </p:graphicFrame>
      <p:sp>
        <p:nvSpPr>
          <p:cNvPr id="10" name="TextBox 9">
            <a:extLst>
              <a:ext uri="{FF2B5EF4-FFF2-40B4-BE49-F238E27FC236}">
                <a16:creationId xmlns:a16="http://schemas.microsoft.com/office/drawing/2014/main" id="{98BC7E75-182F-4EF2-B5D7-0FED0CBEFF27}"/>
              </a:ext>
            </a:extLst>
          </p:cNvPr>
          <p:cNvSpPr txBox="1"/>
          <p:nvPr/>
        </p:nvSpPr>
        <p:spPr>
          <a:xfrm>
            <a:off x="4572000" y="1515599"/>
            <a:ext cx="4732800" cy="4641920"/>
          </a:xfrm>
          <a:prstGeom prst="rect">
            <a:avLst/>
          </a:prstGeom>
          <a:noFill/>
          <a:ln>
            <a:noFill/>
          </a:ln>
        </p:spPr>
        <p:txBody>
          <a:bodyPr wrap="square" lIns="36000" tIns="108000" rIns="36000" bIns="36000" rtlCol="0">
            <a:noAutofit/>
          </a:bodyPr>
          <a:lstStyle/>
          <a:p>
            <a:pPr marL="171450" indent="-171450">
              <a:lnSpc>
                <a:spcPts val="1200"/>
              </a:lnSpc>
              <a:spcBef>
                <a:spcPts val="600"/>
              </a:spcBef>
              <a:buClr>
                <a:srgbClr val="00338D"/>
              </a:buClr>
              <a:buFont typeface="Wingdings" panose="05000000000000000000" pitchFamily="2" charset="2"/>
              <a:buChar char="§"/>
              <a:tabLst>
                <a:tab pos="4935538" algn="l"/>
              </a:tabLst>
              <a:defRPr/>
            </a:pPr>
            <a:r>
              <a:rPr lang="ko-KR" altLang="en-US" sz="900" dirty="0">
                <a:solidFill>
                  <a:srgbClr val="000000"/>
                </a:solidFill>
                <a:latin typeface="Arial" panose="020B0604020202020204" pitchFamily="34" charset="0"/>
                <a:cs typeface="Arial" panose="020B0604020202020204" pitchFamily="34" charset="0"/>
              </a:rPr>
              <a:t>회사의 매출원가는 제작매출원가 및 매체대행매출원가로 구분될 수 있음</a:t>
            </a:r>
            <a:endParaRPr lang="en-US" altLang="ko-KR" sz="900" dirty="0">
              <a:solidFill>
                <a:srgbClr val="000000"/>
              </a:solidFill>
              <a:latin typeface="Arial" panose="020B0604020202020204" pitchFamily="34" charset="0"/>
              <a:cs typeface="Arial" panose="020B0604020202020204" pitchFamily="34" charset="0"/>
            </a:endParaRPr>
          </a:p>
          <a:p>
            <a:pPr marL="171450" indent="-171450">
              <a:lnSpc>
                <a:spcPts val="1200"/>
              </a:lnSpc>
              <a:spcBef>
                <a:spcPts val="600"/>
              </a:spcBef>
              <a:buClr>
                <a:srgbClr val="00338D"/>
              </a:buClr>
              <a:buFont typeface="Wingdings" panose="05000000000000000000" pitchFamily="2" charset="2"/>
              <a:buChar char="§"/>
              <a:tabLst>
                <a:tab pos="4935538"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제작매출원가는 제작비</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모델료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촬영비</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장소대관료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개인사업자외주비</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등 제작에 필요한 비용의 일체가 포함됨</a:t>
            </a: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indent="-171450">
              <a:lnSpc>
                <a:spcPts val="1200"/>
              </a:lnSpc>
              <a:spcBef>
                <a:spcPts val="100"/>
              </a:spcBef>
              <a:buClr>
                <a:srgbClr val="00338D"/>
              </a:buClr>
              <a:buFont typeface="Wingdings" panose="05000000000000000000" pitchFamily="2" charset="2"/>
              <a:buChar char="ü"/>
              <a:tabLst>
                <a:tab pos="4935538" algn="l"/>
              </a:tabLst>
              <a:defRPr/>
            </a:pPr>
            <a:r>
              <a:rPr lang="ko-KR" altLang="en-US" sz="900" dirty="0">
                <a:solidFill>
                  <a:srgbClr val="000000"/>
                </a:solidFill>
                <a:latin typeface="Arial" panose="020B0604020202020204" pitchFamily="34" charset="0"/>
                <a:cs typeface="Arial" panose="020B0604020202020204" pitchFamily="34" charset="0"/>
              </a:rPr>
              <a:t>회사는 매출원가 전액에 대해 </a:t>
            </a:r>
            <a:r>
              <a:rPr lang="ko-KR" altLang="en-US" sz="900" dirty="0" err="1">
                <a:solidFill>
                  <a:srgbClr val="000000"/>
                </a:solidFill>
                <a:latin typeface="Arial" panose="020B0604020202020204" pitchFamily="34" charset="0"/>
                <a:cs typeface="Arial" panose="020B0604020202020204" pitchFamily="34" charset="0"/>
              </a:rPr>
              <a:t>외주비</a:t>
            </a:r>
            <a:r>
              <a:rPr lang="ko-KR" altLang="en-US" sz="900" dirty="0">
                <a:solidFill>
                  <a:srgbClr val="000000"/>
                </a:solidFill>
                <a:latin typeface="Arial" panose="020B0604020202020204" pitchFamily="34" charset="0"/>
                <a:cs typeface="Arial" panose="020B0604020202020204" pitchFamily="34" charset="0"/>
              </a:rPr>
              <a:t> 계정으로 집계하고 있으며</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err="1">
                <a:solidFill>
                  <a:srgbClr val="000000"/>
                </a:solidFill>
                <a:latin typeface="Arial" panose="020B0604020202020204" pitchFamily="34" charset="0"/>
                <a:cs typeface="Arial" panose="020B0604020202020204" pitchFamily="34" charset="0"/>
              </a:rPr>
              <a:t>외주비</a:t>
            </a:r>
            <a:r>
              <a:rPr lang="ko-KR" altLang="en-US" sz="900" dirty="0">
                <a:solidFill>
                  <a:srgbClr val="000000"/>
                </a:solidFill>
                <a:latin typeface="Arial" panose="020B0604020202020204" pitchFamily="34" charset="0"/>
                <a:cs typeface="Arial" panose="020B0604020202020204" pitchFamily="34" charset="0"/>
              </a:rPr>
              <a:t> </a:t>
            </a:r>
            <a:r>
              <a:rPr lang="ko-KR" altLang="en-US" sz="900" dirty="0" err="1">
                <a:solidFill>
                  <a:srgbClr val="000000"/>
                </a:solidFill>
                <a:latin typeface="Arial" panose="020B0604020202020204" pitchFamily="34" charset="0"/>
                <a:cs typeface="Arial" panose="020B0604020202020204" pitchFamily="34" charset="0"/>
              </a:rPr>
              <a:t>전표입력금액</a:t>
            </a:r>
            <a:r>
              <a:rPr lang="ko-KR" altLang="en-US" sz="900" dirty="0">
                <a:solidFill>
                  <a:srgbClr val="000000"/>
                </a:solidFill>
                <a:latin typeface="Arial" panose="020B0604020202020204" pitchFamily="34" charset="0"/>
                <a:cs typeface="Arial" panose="020B0604020202020204" pitchFamily="34" charset="0"/>
              </a:rPr>
              <a:t> 중 거래처 및 적요를 확인하여 제작관련 매출원가를 </a:t>
            </a:r>
            <a:r>
              <a:rPr lang="en-US" altLang="ko-KR" sz="900" dirty="0">
                <a:solidFill>
                  <a:srgbClr val="000000"/>
                </a:solidFill>
                <a:latin typeface="Arial" panose="020B0604020202020204" pitchFamily="34" charset="0"/>
                <a:cs typeface="Arial" panose="020B0604020202020204" pitchFamily="34" charset="0"/>
              </a:rPr>
              <a:t>sorting</a:t>
            </a:r>
            <a:r>
              <a:rPr lang="ko-KR" altLang="en-US" sz="900" dirty="0">
                <a:solidFill>
                  <a:srgbClr val="000000"/>
                </a:solidFill>
                <a:latin typeface="Arial" panose="020B0604020202020204" pitchFamily="34" charset="0"/>
                <a:cs typeface="Arial" panose="020B0604020202020204" pitchFamily="34" charset="0"/>
              </a:rPr>
              <a:t>하였음</a:t>
            </a:r>
            <a:endParaRPr lang="en-US" altLang="ko-KR" sz="900" dirty="0">
              <a:solidFill>
                <a:srgbClr val="000000"/>
              </a:solidFill>
              <a:latin typeface="Arial" panose="020B0604020202020204" pitchFamily="34" charset="0"/>
              <a:cs typeface="Arial" panose="020B0604020202020204" pitchFamily="34" charset="0"/>
            </a:endParaRPr>
          </a:p>
          <a:p>
            <a:pPr marL="271463" indent="-171450">
              <a:lnSpc>
                <a:spcPts val="1200"/>
              </a:lnSpc>
              <a:spcBef>
                <a:spcPts val="100"/>
              </a:spcBef>
              <a:buClr>
                <a:srgbClr val="00338D"/>
              </a:buClr>
              <a:buFont typeface="Wingdings" panose="05000000000000000000" pitchFamily="2" charset="2"/>
              <a:buChar char="ü"/>
              <a:tabLst>
                <a:tab pos="4935538" algn="l"/>
              </a:tabLst>
              <a:defRPr/>
            </a:pPr>
            <a:r>
              <a:rPr lang="en-US" altLang="ko-KR" sz="900" dirty="0">
                <a:solidFill>
                  <a:srgbClr val="000000"/>
                </a:solidFill>
                <a:latin typeface="Arial" panose="020B0604020202020204" pitchFamily="34" charset="0"/>
                <a:cs typeface="Arial" panose="020B0604020202020204" pitchFamily="34" charset="0"/>
              </a:rPr>
              <a:t>2018</a:t>
            </a:r>
            <a:r>
              <a:rPr lang="ko-KR" altLang="en-US" sz="900" dirty="0">
                <a:solidFill>
                  <a:srgbClr val="000000"/>
                </a:solidFill>
                <a:latin typeface="Arial" panose="020B0604020202020204" pitchFamily="34" charset="0"/>
                <a:cs typeface="Arial" panose="020B0604020202020204" pitchFamily="34" charset="0"/>
              </a:rPr>
              <a:t>년 이전 원장에는 별도 </a:t>
            </a:r>
            <a:r>
              <a:rPr lang="ko-KR" altLang="en-US" sz="900" dirty="0" err="1">
                <a:solidFill>
                  <a:srgbClr val="000000"/>
                </a:solidFill>
                <a:latin typeface="Arial" panose="020B0604020202020204" pitchFamily="34" charset="0"/>
                <a:cs typeface="Arial" panose="020B0604020202020204" pitchFamily="34" charset="0"/>
              </a:rPr>
              <a:t>외주비</a:t>
            </a:r>
            <a:r>
              <a:rPr lang="ko-KR" altLang="en-US" sz="900" dirty="0">
                <a:solidFill>
                  <a:srgbClr val="000000"/>
                </a:solidFill>
                <a:latin typeface="Arial" panose="020B0604020202020204" pitchFamily="34" charset="0"/>
                <a:cs typeface="Arial" panose="020B0604020202020204" pitchFamily="34" charset="0"/>
              </a:rPr>
              <a:t> 계정이 관리되고 있지 않아 확인이 불가하여</a:t>
            </a:r>
            <a:r>
              <a:rPr lang="en-US" altLang="ko-KR" sz="900" dirty="0">
                <a:solidFill>
                  <a:srgbClr val="000000"/>
                </a:solidFill>
                <a:latin typeface="Arial" panose="020B0604020202020204" pitchFamily="34" charset="0"/>
                <a:cs typeface="Arial" panose="020B0604020202020204" pitchFamily="34" charset="0"/>
              </a:rPr>
              <a:t>, 2019</a:t>
            </a:r>
            <a:r>
              <a:rPr lang="ko-KR" altLang="en-US" sz="900" dirty="0">
                <a:solidFill>
                  <a:srgbClr val="000000"/>
                </a:solidFill>
                <a:latin typeface="Arial" panose="020B0604020202020204" pitchFamily="34" charset="0"/>
                <a:cs typeface="Arial" panose="020B0604020202020204" pitchFamily="34" charset="0"/>
              </a:rPr>
              <a:t>년 이후 거래를 분석하였음</a:t>
            </a:r>
            <a:endParaRPr lang="en-US" altLang="ko-KR" sz="900" dirty="0">
              <a:solidFill>
                <a:srgbClr val="000000"/>
              </a:solidFill>
              <a:latin typeface="Arial" panose="020B0604020202020204" pitchFamily="34" charset="0"/>
              <a:cs typeface="Arial" panose="020B0604020202020204" pitchFamily="34" charset="0"/>
            </a:endParaRPr>
          </a:p>
          <a:p>
            <a:pPr marL="271463" indent="-171450">
              <a:lnSpc>
                <a:spcPts val="1200"/>
              </a:lnSpc>
              <a:spcBef>
                <a:spcPts val="100"/>
              </a:spcBef>
              <a:buClr>
                <a:srgbClr val="00338D"/>
              </a:buClr>
              <a:buFont typeface="Wingdings" panose="05000000000000000000" pitchFamily="2" charset="2"/>
              <a:buChar char="ü"/>
              <a:tabLst>
                <a:tab pos="4935538" algn="l"/>
              </a:tabLst>
              <a:defRPr/>
            </a:pPr>
            <a:r>
              <a:rPr lang="en-US" altLang="ko-KR" sz="900" dirty="0">
                <a:solidFill>
                  <a:srgbClr val="000000"/>
                </a:solidFill>
                <a:latin typeface="Arial" panose="020B0604020202020204" pitchFamily="34" charset="0"/>
                <a:cs typeface="Arial" panose="020B0604020202020204" pitchFamily="34" charset="0"/>
              </a:rPr>
              <a:t>2019</a:t>
            </a:r>
            <a:r>
              <a:rPr lang="ko-KR" altLang="en-US" sz="900" dirty="0">
                <a:solidFill>
                  <a:srgbClr val="000000"/>
                </a:solidFill>
                <a:latin typeface="Arial" panose="020B0604020202020204" pitchFamily="34" charset="0"/>
                <a:cs typeface="Arial" panose="020B0604020202020204" pitchFamily="34" charset="0"/>
              </a:rPr>
              <a:t>년 이후 </a:t>
            </a:r>
            <a:r>
              <a:rPr lang="en-US" altLang="ko-KR" sz="900" dirty="0">
                <a:solidFill>
                  <a:srgbClr val="000000"/>
                </a:solidFill>
                <a:latin typeface="Arial" panose="020B0604020202020204" pitchFamily="34" charset="0"/>
                <a:cs typeface="Arial" panose="020B0604020202020204" pitchFamily="34" charset="0"/>
              </a:rPr>
              <a:t>3</a:t>
            </a:r>
            <a:r>
              <a:rPr lang="ko-KR" altLang="en-US" sz="900" dirty="0">
                <a:solidFill>
                  <a:srgbClr val="000000"/>
                </a:solidFill>
                <a:latin typeface="Arial" panose="020B0604020202020204" pitchFamily="34" charset="0"/>
                <a:cs typeface="Arial" panose="020B0604020202020204" pitchFamily="34" charset="0"/>
              </a:rPr>
              <a:t>년간 거래액 합계 </a:t>
            </a:r>
            <a:r>
              <a:rPr lang="en-US" altLang="ko-KR" sz="900" dirty="0">
                <a:solidFill>
                  <a:srgbClr val="000000"/>
                </a:solidFill>
                <a:latin typeface="Arial" panose="020B0604020202020204" pitchFamily="34" charset="0"/>
                <a:cs typeface="Arial" panose="020B0604020202020204" pitchFamily="34" charset="0"/>
              </a:rPr>
              <a:t>300</a:t>
            </a:r>
            <a:r>
              <a:rPr lang="ko-KR" altLang="en-US" sz="900" dirty="0">
                <a:solidFill>
                  <a:srgbClr val="000000"/>
                </a:solidFill>
                <a:latin typeface="Arial" panose="020B0604020202020204" pitchFamily="34" charset="0"/>
                <a:cs typeface="Arial" panose="020B0604020202020204" pitchFamily="34" charset="0"/>
              </a:rPr>
              <a:t>백만원 이상의 외주업체에 대한 원가를 집계한 결과에 해당함</a:t>
            </a:r>
            <a:endParaRPr lang="en-US" altLang="ko-KR" sz="900" dirty="0">
              <a:solidFill>
                <a:srgbClr val="000000"/>
              </a:solidFill>
              <a:latin typeface="Arial" panose="020B0604020202020204" pitchFamily="34" charset="0"/>
              <a:cs typeface="Arial" panose="020B0604020202020204" pitchFamily="34" charset="0"/>
            </a:endParaRPr>
          </a:p>
          <a:p>
            <a:pPr marL="271463" indent="-171450">
              <a:lnSpc>
                <a:spcPts val="1200"/>
              </a:lnSpc>
              <a:spcBef>
                <a:spcPts val="100"/>
              </a:spcBef>
              <a:buClr>
                <a:srgbClr val="00338D"/>
              </a:buClr>
              <a:buFont typeface="Wingdings" panose="05000000000000000000" pitchFamily="2" charset="2"/>
              <a:buChar char="ü"/>
              <a:tabLst>
                <a:tab pos="4935538" algn="l"/>
              </a:tabLst>
              <a:defRPr/>
            </a:pPr>
            <a:r>
              <a:rPr lang="ko-KR" altLang="en-US" sz="900" dirty="0">
                <a:solidFill>
                  <a:srgbClr val="000000"/>
                </a:solidFill>
                <a:latin typeface="Arial" panose="020B0604020202020204" pitchFamily="34" charset="0"/>
                <a:cs typeface="Arial" panose="020B0604020202020204" pitchFamily="34" charset="0"/>
              </a:rPr>
              <a:t>집계 결과 회사는 다양한 외주제작사</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등 외주업체를 활용하여 제작을 진행하고 있었으며</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특정 외주업체에 높은 의존도를 보이고 있지 아니한 것으로 판단됨</a:t>
            </a:r>
            <a:endParaRPr lang="en-US" altLang="ko-KR" sz="900" dirty="0">
              <a:solidFill>
                <a:srgbClr val="000000"/>
              </a:solidFill>
              <a:latin typeface="Arial" panose="020B0604020202020204" pitchFamily="34" charset="0"/>
              <a:cs typeface="Arial" panose="020B0604020202020204" pitchFamily="34" charset="0"/>
            </a:endParaRPr>
          </a:p>
          <a:p>
            <a:pPr marL="271463" indent="-171450">
              <a:lnSpc>
                <a:spcPts val="1200"/>
              </a:lnSpc>
              <a:spcBef>
                <a:spcPts val="100"/>
              </a:spcBef>
              <a:buClr>
                <a:srgbClr val="00338D"/>
              </a:buClr>
              <a:buFont typeface="Wingdings" panose="05000000000000000000" pitchFamily="2" charset="2"/>
              <a:buChar char="ü"/>
              <a:tabLst>
                <a:tab pos="4935538" algn="l"/>
              </a:tabLst>
              <a:defRPr/>
            </a:pPr>
            <a:r>
              <a:rPr lang="ko-KR" altLang="en-US" sz="900" dirty="0">
                <a:solidFill>
                  <a:srgbClr val="000000"/>
                </a:solidFill>
                <a:latin typeface="Arial" panose="020B0604020202020204" pitchFamily="34" charset="0"/>
                <a:cs typeface="Arial" panose="020B0604020202020204" pitchFamily="34" charset="0"/>
              </a:rPr>
              <a:t>회사 제공 외주업체 샘플계약서 확인 결과</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회사는 외주업체에 대해 광고제작물의 </a:t>
            </a:r>
            <a:r>
              <a:rPr lang="en-US" altLang="ko-KR" sz="900" dirty="0">
                <a:solidFill>
                  <a:srgbClr val="000000"/>
                </a:solidFill>
                <a:latin typeface="Arial" panose="020B0604020202020204" pitchFamily="34" charset="0"/>
                <a:cs typeface="Arial" panose="020B0604020202020204" pitchFamily="34" charset="0"/>
              </a:rPr>
              <a:t>on-air</a:t>
            </a:r>
            <a:r>
              <a:rPr lang="ko-KR" altLang="en-US" sz="900" dirty="0">
                <a:solidFill>
                  <a:srgbClr val="000000"/>
                </a:solidFill>
                <a:latin typeface="Arial" panose="020B0604020202020204" pitchFamily="34" charset="0"/>
                <a:cs typeface="Arial" panose="020B0604020202020204" pitchFamily="34" charset="0"/>
              </a:rPr>
              <a:t> 이후 </a:t>
            </a:r>
            <a:r>
              <a:rPr lang="en-US" altLang="ko-KR" sz="900" dirty="0">
                <a:solidFill>
                  <a:srgbClr val="000000"/>
                </a:solidFill>
                <a:latin typeface="Arial" panose="020B0604020202020204" pitchFamily="34" charset="0"/>
                <a:cs typeface="Arial" panose="020B0604020202020204" pitchFamily="34" charset="0"/>
              </a:rPr>
              <a:t>90</a:t>
            </a:r>
            <a:r>
              <a:rPr lang="ko-KR" altLang="en-US" sz="900" dirty="0">
                <a:solidFill>
                  <a:srgbClr val="000000"/>
                </a:solidFill>
                <a:latin typeface="Arial" panose="020B0604020202020204" pitchFamily="34" charset="0"/>
                <a:cs typeface="Arial" panose="020B0604020202020204" pitchFamily="34" charset="0"/>
              </a:rPr>
              <a:t>일 이내에 총계약금액을 지급하는 계약을 체결하고 있음</a:t>
            </a:r>
            <a:endParaRPr lang="en-US" altLang="ko-KR" sz="900" dirty="0">
              <a:solidFill>
                <a:srgbClr val="000000"/>
              </a:solidFill>
              <a:latin typeface="Arial" panose="020B0604020202020204" pitchFamily="34" charset="0"/>
              <a:cs typeface="Arial" panose="020B0604020202020204" pitchFamily="34" charset="0"/>
            </a:endParaRPr>
          </a:p>
          <a:p>
            <a:pPr marL="271463" indent="-171450">
              <a:lnSpc>
                <a:spcPts val="1200"/>
              </a:lnSpc>
              <a:spcBef>
                <a:spcPts val="100"/>
              </a:spcBef>
              <a:buClr>
                <a:srgbClr val="00338D"/>
              </a:buClr>
              <a:buFont typeface="Wingdings" panose="05000000000000000000" pitchFamily="2" charset="2"/>
              <a:buChar char="ü"/>
              <a:tabLst>
                <a:tab pos="4935538" algn="l"/>
              </a:tabLst>
              <a:defRPr/>
            </a:pPr>
            <a:r>
              <a:rPr lang="ko-KR" altLang="en-US" sz="900" dirty="0">
                <a:solidFill>
                  <a:srgbClr val="000000"/>
                </a:solidFill>
                <a:latin typeface="Arial" panose="020B0604020202020204" pitchFamily="34" charset="0"/>
                <a:cs typeface="Arial" panose="020B0604020202020204" pitchFamily="34" charset="0"/>
              </a:rPr>
              <a:t>다만</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계약의 형태에 따라 총계약금액 중 일부</a:t>
            </a:r>
            <a:r>
              <a:rPr lang="en-US" altLang="ko-KR" sz="900" dirty="0">
                <a:solidFill>
                  <a:srgbClr val="000000"/>
                </a:solidFill>
                <a:latin typeface="Arial" panose="020B0604020202020204" pitchFamily="34" charset="0"/>
                <a:cs typeface="Arial" panose="020B0604020202020204" pitchFamily="34" charset="0"/>
              </a:rPr>
              <a:t>(</a:t>
            </a:r>
            <a:r>
              <a:rPr lang="en-US" altLang="ko-KR" sz="900" dirty="0" err="1">
                <a:solidFill>
                  <a:srgbClr val="000000"/>
                </a:solidFill>
                <a:latin typeface="Arial" panose="020B0604020202020204" pitchFamily="34" charset="0"/>
                <a:cs typeface="Arial" panose="020B0604020202020204" pitchFamily="34" charset="0"/>
              </a:rPr>
              <a:t>e.g</a:t>
            </a:r>
            <a:r>
              <a:rPr lang="en-US" altLang="ko-KR" sz="900" dirty="0">
                <a:solidFill>
                  <a:srgbClr val="000000"/>
                </a:solidFill>
                <a:latin typeface="Arial" panose="020B0604020202020204" pitchFamily="34" charset="0"/>
                <a:cs typeface="Arial" panose="020B0604020202020204" pitchFamily="34" charset="0"/>
              </a:rPr>
              <a:t> 10%)</a:t>
            </a:r>
            <a:r>
              <a:rPr lang="ko-KR" altLang="en-US" sz="900" dirty="0">
                <a:solidFill>
                  <a:srgbClr val="000000"/>
                </a:solidFill>
                <a:latin typeface="Arial" panose="020B0604020202020204" pitchFamily="34" charset="0"/>
                <a:cs typeface="Arial" panose="020B0604020202020204" pitchFamily="34" charset="0"/>
              </a:rPr>
              <a:t>를 계약일자의 </a:t>
            </a:r>
            <a:r>
              <a:rPr lang="en-US" altLang="ko-KR" sz="900" dirty="0">
                <a:solidFill>
                  <a:srgbClr val="000000"/>
                </a:solidFill>
                <a:latin typeface="Arial" panose="020B0604020202020204" pitchFamily="34" charset="0"/>
                <a:cs typeface="Arial" panose="020B0604020202020204" pitchFamily="34" charset="0"/>
              </a:rPr>
              <a:t>30</a:t>
            </a:r>
            <a:r>
              <a:rPr lang="ko-KR" altLang="en-US" sz="900" dirty="0">
                <a:solidFill>
                  <a:srgbClr val="000000"/>
                </a:solidFill>
                <a:latin typeface="Arial" panose="020B0604020202020204" pitchFamily="34" charset="0"/>
                <a:cs typeface="Arial" panose="020B0604020202020204" pitchFamily="34" charset="0"/>
              </a:rPr>
              <a:t>일 이내에 선금 형태로 지급되는 것으로 확인됨</a:t>
            </a:r>
            <a:endParaRPr lang="en-US" altLang="ko-KR" sz="900" dirty="0">
              <a:solidFill>
                <a:srgbClr val="000000"/>
              </a:solidFill>
              <a:latin typeface="Arial" panose="020B0604020202020204" pitchFamily="34" charset="0"/>
              <a:cs typeface="Arial" panose="020B0604020202020204" pitchFamily="34" charset="0"/>
            </a:endParaRPr>
          </a:p>
          <a:p>
            <a:pPr marL="171450" indent="-171450">
              <a:lnSpc>
                <a:spcPts val="1200"/>
              </a:lnSpc>
              <a:spcBef>
                <a:spcPts val="600"/>
              </a:spcBef>
              <a:buClr>
                <a:srgbClr val="00338D"/>
              </a:buClr>
              <a:buFont typeface="Wingdings" panose="05000000000000000000" pitchFamily="2" charset="2"/>
              <a:buChar char="§"/>
              <a:tabLst>
                <a:tab pos="4935538" algn="l"/>
              </a:tabLst>
              <a:defRPr/>
            </a:pP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매채대행원가는</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전액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매체비</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해당액이며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해당 내용은 회사와의 인터뷰를 통해 확인함</a:t>
            </a: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indent="-171450">
              <a:lnSpc>
                <a:spcPts val="1200"/>
              </a:lnSpc>
              <a:spcBef>
                <a:spcPts val="300"/>
              </a:spcBef>
              <a:buClr>
                <a:srgbClr val="00338D"/>
              </a:buClr>
              <a:buFont typeface="Wingdings" panose="05000000000000000000" pitchFamily="2" charset="2"/>
              <a:buChar char="ü"/>
              <a:tabLst>
                <a:tab pos="4935538" algn="l"/>
              </a:tabLst>
              <a:defRPr/>
            </a:pPr>
            <a:r>
              <a:rPr lang="ko-KR" altLang="en-US" sz="900" dirty="0">
                <a:solidFill>
                  <a:srgbClr val="000000"/>
                </a:solidFill>
                <a:latin typeface="Arial" panose="020B0604020202020204" pitchFamily="34" charset="0"/>
                <a:cs typeface="Arial" panose="020B0604020202020204" pitchFamily="34" charset="0"/>
              </a:rPr>
              <a:t>매출원가 전액에 대해 </a:t>
            </a:r>
            <a:r>
              <a:rPr lang="ko-KR" altLang="en-US" sz="900" dirty="0" err="1">
                <a:solidFill>
                  <a:srgbClr val="000000"/>
                </a:solidFill>
                <a:latin typeface="Arial" panose="020B0604020202020204" pitchFamily="34" charset="0"/>
                <a:cs typeface="Arial" panose="020B0604020202020204" pitchFamily="34" charset="0"/>
              </a:rPr>
              <a:t>외주비</a:t>
            </a:r>
            <a:r>
              <a:rPr lang="ko-KR" altLang="en-US" sz="900" dirty="0">
                <a:solidFill>
                  <a:srgbClr val="000000"/>
                </a:solidFill>
                <a:latin typeface="Arial" panose="020B0604020202020204" pitchFamily="34" charset="0"/>
                <a:cs typeface="Arial" panose="020B0604020202020204" pitchFamily="34" charset="0"/>
              </a:rPr>
              <a:t> 계정으로 집계하고 있으며</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매체비의 거래처별 지급금액을 확인하기 위해 거래처 및 적요를 활용</a:t>
            </a:r>
            <a:endParaRPr lang="en-US" altLang="ko-KR" sz="900" dirty="0">
              <a:solidFill>
                <a:srgbClr val="000000"/>
              </a:solidFill>
              <a:latin typeface="Arial" panose="020B0604020202020204" pitchFamily="34" charset="0"/>
              <a:cs typeface="Arial" panose="020B0604020202020204" pitchFamily="34" charset="0"/>
            </a:endParaRPr>
          </a:p>
          <a:p>
            <a:pPr marL="271463" indent="-171450">
              <a:lnSpc>
                <a:spcPts val="1200"/>
              </a:lnSpc>
              <a:spcBef>
                <a:spcPts val="100"/>
              </a:spcBef>
              <a:buClr>
                <a:srgbClr val="00338D"/>
              </a:buClr>
              <a:buFont typeface="Wingdings" panose="05000000000000000000" pitchFamily="2" charset="2"/>
              <a:buChar char="ü"/>
              <a:tabLst>
                <a:tab pos="4935538" algn="l"/>
              </a:tabLst>
              <a:defRPr/>
            </a:pPr>
            <a:r>
              <a:rPr lang="ko-KR" altLang="en-US" sz="900" dirty="0">
                <a:solidFill>
                  <a:srgbClr val="000000"/>
                </a:solidFill>
                <a:latin typeface="Arial" panose="020B0604020202020204" pitchFamily="34" charset="0"/>
                <a:cs typeface="Arial" panose="020B0604020202020204" pitchFamily="34" charset="0"/>
              </a:rPr>
              <a:t>매체대행 관련 원가는 거래처별로 다음과 같이 집계됨</a:t>
            </a:r>
            <a:endParaRPr lang="en-US" altLang="ko-KR" sz="900" dirty="0">
              <a:solidFill>
                <a:srgbClr val="000000"/>
              </a:solidFill>
              <a:latin typeface="Arial" panose="020B0604020202020204" pitchFamily="34" charset="0"/>
              <a:cs typeface="Arial" panose="020B0604020202020204" pitchFamily="34" charset="0"/>
            </a:endParaRPr>
          </a:p>
        </p:txBody>
      </p:sp>
      <p:graphicFrame>
        <p:nvGraphicFramePr>
          <p:cNvPr id="5" name="표 4">
            <a:extLst>
              <a:ext uri="{FF2B5EF4-FFF2-40B4-BE49-F238E27FC236}">
                <a16:creationId xmlns:a16="http://schemas.microsoft.com/office/drawing/2014/main" id="{448EAD56-62FE-4203-9BF0-5D720A8F9752}"/>
              </a:ext>
            </a:extLst>
          </p:cNvPr>
          <p:cNvGraphicFramePr>
            <a:graphicFrameLocks noGrp="1"/>
          </p:cNvGraphicFramePr>
          <p:nvPr/>
        </p:nvGraphicFramePr>
        <p:xfrm>
          <a:off x="601200" y="2846670"/>
          <a:ext cx="3779999" cy="2889885"/>
        </p:xfrm>
        <a:graphic>
          <a:graphicData uri="http://schemas.openxmlformats.org/drawingml/2006/table">
            <a:tbl>
              <a:tblPr/>
              <a:tblGrid>
                <a:gridCol w="247805">
                  <a:extLst>
                    <a:ext uri="{9D8B030D-6E8A-4147-A177-3AD203B41FA5}">
                      <a16:colId xmlns:a16="http://schemas.microsoft.com/office/drawing/2014/main" val="2180004677"/>
                    </a:ext>
                  </a:extLst>
                </a:gridCol>
                <a:gridCol w="863045">
                  <a:extLst>
                    <a:ext uri="{9D8B030D-6E8A-4147-A177-3AD203B41FA5}">
                      <a16:colId xmlns:a16="http://schemas.microsoft.com/office/drawing/2014/main" val="1270439215"/>
                    </a:ext>
                  </a:extLst>
                </a:gridCol>
                <a:gridCol w="615240">
                  <a:extLst>
                    <a:ext uri="{9D8B030D-6E8A-4147-A177-3AD203B41FA5}">
                      <a16:colId xmlns:a16="http://schemas.microsoft.com/office/drawing/2014/main" val="2969254837"/>
                    </a:ext>
                  </a:extLst>
                </a:gridCol>
                <a:gridCol w="324301">
                  <a:extLst>
                    <a:ext uri="{9D8B030D-6E8A-4147-A177-3AD203B41FA5}">
                      <a16:colId xmlns:a16="http://schemas.microsoft.com/office/drawing/2014/main" val="1521368057"/>
                    </a:ext>
                  </a:extLst>
                </a:gridCol>
                <a:gridCol w="576536">
                  <a:extLst>
                    <a:ext uri="{9D8B030D-6E8A-4147-A177-3AD203B41FA5}">
                      <a16:colId xmlns:a16="http://schemas.microsoft.com/office/drawing/2014/main" val="2367695560"/>
                    </a:ext>
                  </a:extLst>
                </a:gridCol>
                <a:gridCol w="576536">
                  <a:extLst>
                    <a:ext uri="{9D8B030D-6E8A-4147-A177-3AD203B41FA5}">
                      <a16:colId xmlns:a16="http://schemas.microsoft.com/office/drawing/2014/main" val="780978695"/>
                    </a:ext>
                  </a:extLst>
                </a:gridCol>
                <a:gridCol w="576536">
                  <a:extLst>
                    <a:ext uri="{9D8B030D-6E8A-4147-A177-3AD203B41FA5}">
                      <a16:colId xmlns:a16="http://schemas.microsoft.com/office/drawing/2014/main" val="666350264"/>
                    </a:ext>
                  </a:extLst>
                </a:gridCol>
              </a:tblGrid>
              <a:tr h="83968">
                <a:tc gridSpan="2">
                  <a:txBody>
                    <a:bodyPr/>
                    <a:lstStyle/>
                    <a:p>
                      <a:pPr algn="l" rtl="0" fontAlgn="ctr"/>
                      <a:r>
                        <a:rPr lang="en-US" altLang="ko-KR"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a:txBody>
                    <a:bodyPr/>
                    <a:lstStyle/>
                    <a:p>
                      <a:pPr algn="l" rtl="0" fontAlgn="ctr"/>
                      <a:r>
                        <a:rPr lang="ko-KR" alt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l" rtl="0" fontAlgn="ct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2100257476"/>
                  </a:ext>
                </a:extLst>
              </a:tr>
              <a:tr h="83968">
                <a:tc gridSpan="2">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제작매출원가</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l" fontAlgn="ctr"/>
                      <a:r>
                        <a:rPr lang="ko-KR" altLang="en-US"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r>
                        <a:rPr lang="ko-KR" altLang="en-US"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2,180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6,207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8,818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26527884"/>
                  </a:ext>
                </a:extLst>
              </a:tr>
              <a:tr h="83968">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주식회사 크리에이티브멋</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975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658441355"/>
                  </a:ext>
                </a:extLst>
              </a:tr>
              <a:tr h="83968">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투프로덕션</a:t>
                      </a:r>
                      <a:endPar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832</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97</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127138560"/>
                  </a:ext>
                </a:extLst>
              </a:tr>
              <a:tr h="83968">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빅인스퀘어</a:t>
                      </a:r>
                      <a:endPar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l"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264</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417</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899360546"/>
                  </a:ext>
                </a:extLst>
              </a:tr>
              <a:tr h="83968">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3">
                  <a:txBody>
                    <a:bodyPr/>
                    <a:lstStyle/>
                    <a:p>
                      <a:pPr algn="l" fontAlgn="ct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오렌지클락프로덕션</a:t>
                      </a:r>
                      <a:endPar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454</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520158271"/>
                  </a:ext>
                </a:extLst>
              </a:tr>
              <a:tr h="83968">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오스카스튜디오</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l"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539</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183823441"/>
                  </a:ext>
                </a:extLst>
              </a:tr>
              <a:tr h="83968">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호두앤유엔터테인먼트</a:t>
                      </a:r>
                      <a:endPar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l" fontAlgn="ctr"/>
                      <a:endPar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232562313"/>
                  </a:ext>
                </a:extLst>
              </a:tr>
              <a:tr h="83968">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아티스트컴퍼니</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l"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907756365"/>
                  </a:ext>
                </a:extLst>
              </a:tr>
              <a:tr h="83968">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디스코이본부</a:t>
                      </a:r>
                      <a:endPar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l"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382</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225703100"/>
                  </a:ext>
                </a:extLst>
              </a:tr>
              <a:tr h="83968">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사업소득자급여</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algn="l" fontAlgn="ctr"/>
                      <a:endPar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62</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156</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168</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201786043"/>
                  </a:ext>
                </a:extLst>
              </a:tr>
              <a:tr h="83968">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매터스인류크</a:t>
                      </a:r>
                      <a:endPar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l" fontAlgn="ctr"/>
                      <a:endPar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376</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736897845"/>
                  </a:ext>
                </a:extLst>
              </a:tr>
              <a:tr h="83968">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3">
                  <a:txBody>
                    <a:bodyPr/>
                    <a:lstStyle/>
                    <a:p>
                      <a:pPr algn="l" fontAlgn="ct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아이에이치큐</a:t>
                      </a: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미디어부문</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50</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150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526862133"/>
                  </a:ext>
                </a:extLst>
              </a:tr>
              <a:tr h="83968">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3">
                  <a:txBody>
                    <a:bodyPr/>
                    <a:lstStyle/>
                    <a:p>
                      <a:pPr algn="l" fontAlgn="ct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에이치앤드엔터테인먼트</a:t>
                      </a:r>
                      <a:endPar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090703444"/>
                  </a:ext>
                </a:extLst>
              </a:tr>
              <a:tr h="83968">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꾸욱꾸욱</a:t>
                      </a:r>
                      <a:endPar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l" fontAlgn="ctr"/>
                      <a:endPar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340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103840302"/>
                  </a:ext>
                </a:extLst>
              </a:tr>
              <a:tr h="83968">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슈퍼마켓크리에이티브</a:t>
                      </a:r>
                      <a:endPar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l"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155</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191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429776634"/>
                  </a:ext>
                </a:extLst>
              </a:tr>
              <a:tr h="83968">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3">
                  <a:txBody>
                    <a:bodyPr/>
                    <a:lstStyle/>
                    <a:p>
                      <a:pPr algn="l" fontAlgn="ct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앨리스퀘어</a:t>
                      </a: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크리에이티브</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343</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853957962"/>
                  </a:ext>
                </a:extLst>
              </a:tr>
              <a:tr h="83968">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스페셜케미스트리</a:t>
                      </a:r>
                      <a:endPar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l" fontAlgn="ctr"/>
                      <a:endPar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277</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39</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018101625"/>
                  </a:ext>
                </a:extLst>
              </a:tr>
              <a:tr h="83968">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현대중앙기획</a:t>
                      </a:r>
                      <a:endPar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l" fontAlgn="ctr"/>
                      <a:endPar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526914733"/>
                  </a:ext>
                </a:extLst>
              </a:tr>
              <a:tr h="83968">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에스엠</a:t>
                      </a: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컬처앤콘텐츠</a:t>
                      </a:r>
                      <a:endPar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l" fontAlgn="ctr"/>
                      <a:endPar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242513391"/>
                  </a:ext>
                </a:extLst>
              </a:tr>
              <a:tr h="83968">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기타제작사</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1,068</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3,691</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3,922</a:t>
                      </a:r>
                    </a:p>
                  </a:txBody>
                  <a:tcPr marL="36000" marR="36000" marT="9525"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874227795"/>
                  </a:ext>
                </a:extLst>
              </a:tr>
            </a:tbl>
          </a:graphicData>
        </a:graphic>
      </p:graphicFrame>
      <p:sp>
        <p:nvSpPr>
          <p:cNvPr id="13" name="직사각형 12">
            <a:extLst>
              <a:ext uri="{FF2B5EF4-FFF2-40B4-BE49-F238E27FC236}">
                <a16:creationId xmlns:a16="http://schemas.microsoft.com/office/drawing/2014/main" id="{4BD39835-020C-4837-9870-0A4C1345E2A1}"/>
              </a:ext>
            </a:extLst>
          </p:cNvPr>
          <p:cNvSpPr/>
          <p:nvPr/>
        </p:nvSpPr>
        <p:spPr>
          <a:xfrm>
            <a:off x="601199" y="2099751"/>
            <a:ext cx="3780000" cy="14400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solidFill>
                <a:schemeClr val="bg1"/>
              </a:solidFill>
            </a:endParaRPr>
          </a:p>
        </p:txBody>
      </p:sp>
      <p:sp>
        <p:nvSpPr>
          <p:cNvPr id="14" name="순서도: 연결자 13">
            <a:extLst>
              <a:ext uri="{FF2B5EF4-FFF2-40B4-BE49-F238E27FC236}">
                <a16:creationId xmlns:a16="http://schemas.microsoft.com/office/drawing/2014/main" id="{DD91026B-50B9-453A-9E4D-EF92987A6049}"/>
              </a:ext>
            </a:extLst>
          </p:cNvPr>
          <p:cNvSpPr/>
          <p:nvPr/>
        </p:nvSpPr>
        <p:spPr bwMode="auto">
          <a:xfrm>
            <a:off x="534088" y="2074583"/>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15" name="순서도: 연결자 14">
            <a:extLst>
              <a:ext uri="{FF2B5EF4-FFF2-40B4-BE49-F238E27FC236}">
                <a16:creationId xmlns:a16="http://schemas.microsoft.com/office/drawing/2014/main" id="{0062563D-6C95-48B4-8A50-7EA69FEF6ADC}"/>
              </a:ext>
            </a:extLst>
          </p:cNvPr>
          <p:cNvSpPr/>
          <p:nvPr/>
        </p:nvSpPr>
        <p:spPr bwMode="auto">
          <a:xfrm>
            <a:off x="534088" y="2820108"/>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16" name="순서도: 연결자 15">
            <a:extLst>
              <a:ext uri="{FF2B5EF4-FFF2-40B4-BE49-F238E27FC236}">
                <a16:creationId xmlns:a16="http://schemas.microsoft.com/office/drawing/2014/main" id="{77C715EB-DFDC-4483-BA71-0E0238035B67}"/>
              </a:ext>
            </a:extLst>
          </p:cNvPr>
          <p:cNvSpPr/>
          <p:nvPr/>
        </p:nvSpPr>
        <p:spPr bwMode="auto">
          <a:xfrm>
            <a:off x="4682113" y="2808218"/>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graphicFrame>
        <p:nvGraphicFramePr>
          <p:cNvPr id="7" name="표 6">
            <a:extLst>
              <a:ext uri="{FF2B5EF4-FFF2-40B4-BE49-F238E27FC236}">
                <a16:creationId xmlns:a16="http://schemas.microsoft.com/office/drawing/2014/main" id="{D1A54C0F-7F70-43B1-9EFE-90E4B6616570}"/>
              </a:ext>
            </a:extLst>
          </p:cNvPr>
          <p:cNvGraphicFramePr>
            <a:graphicFrameLocks noGrp="1"/>
          </p:cNvGraphicFramePr>
          <p:nvPr>
            <p:extLst>
              <p:ext uri="{D42A27DB-BD31-4B8C-83A1-F6EECF244321}">
                <p14:modId xmlns:p14="http://schemas.microsoft.com/office/powerpoint/2010/main" val="299323910"/>
              </p:ext>
            </p:extLst>
          </p:nvPr>
        </p:nvGraphicFramePr>
        <p:xfrm>
          <a:off x="4754113" y="4796988"/>
          <a:ext cx="3708402" cy="1463040"/>
        </p:xfrm>
        <a:graphic>
          <a:graphicData uri="http://schemas.openxmlformats.org/drawingml/2006/table">
            <a:tbl>
              <a:tblPr/>
              <a:tblGrid>
                <a:gridCol w="276462">
                  <a:extLst>
                    <a:ext uri="{9D8B030D-6E8A-4147-A177-3AD203B41FA5}">
                      <a16:colId xmlns:a16="http://schemas.microsoft.com/office/drawing/2014/main" val="2323694391"/>
                    </a:ext>
                  </a:extLst>
                </a:gridCol>
                <a:gridCol w="686388">
                  <a:extLst>
                    <a:ext uri="{9D8B030D-6E8A-4147-A177-3AD203B41FA5}">
                      <a16:colId xmlns:a16="http://schemas.microsoft.com/office/drawing/2014/main" val="4098109864"/>
                    </a:ext>
                  </a:extLst>
                </a:gridCol>
                <a:gridCol w="686388">
                  <a:extLst>
                    <a:ext uri="{9D8B030D-6E8A-4147-A177-3AD203B41FA5}">
                      <a16:colId xmlns:a16="http://schemas.microsoft.com/office/drawing/2014/main" val="2595763274"/>
                    </a:ext>
                  </a:extLst>
                </a:gridCol>
                <a:gridCol w="686388">
                  <a:extLst>
                    <a:ext uri="{9D8B030D-6E8A-4147-A177-3AD203B41FA5}">
                      <a16:colId xmlns:a16="http://schemas.microsoft.com/office/drawing/2014/main" val="1717471544"/>
                    </a:ext>
                  </a:extLst>
                </a:gridCol>
                <a:gridCol w="686388">
                  <a:extLst>
                    <a:ext uri="{9D8B030D-6E8A-4147-A177-3AD203B41FA5}">
                      <a16:colId xmlns:a16="http://schemas.microsoft.com/office/drawing/2014/main" val="3297828795"/>
                    </a:ext>
                  </a:extLst>
                </a:gridCol>
                <a:gridCol w="686388">
                  <a:extLst>
                    <a:ext uri="{9D8B030D-6E8A-4147-A177-3AD203B41FA5}">
                      <a16:colId xmlns:a16="http://schemas.microsoft.com/office/drawing/2014/main" val="2856718574"/>
                    </a:ext>
                  </a:extLst>
                </a:gridCol>
              </a:tblGrid>
              <a:tr h="113052">
                <a:tc gridSpan="2">
                  <a:txBody>
                    <a:bodyPr/>
                    <a:lstStyle/>
                    <a:p>
                      <a:pPr algn="l" rtl="0" fontAlgn="ctr"/>
                      <a:r>
                        <a:rPr lang="en-US" altLang="ko-KR"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a:txBody>
                    <a:bodyPr/>
                    <a:lstStyle/>
                    <a:p>
                      <a:pPr algn="l" rtl="0" fontAlgn="ct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2335380065"/>
                  </a:ext>
                </a:extLst>
              </a:tr>
              <a:tr h="113052">
                <a:tc gridSpan="2">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매체대행원가</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solidFill>
                      <a:schemeClr val="bg1"/>
                    </a:solidFill>
                  </a:tcPr>
                </a:tc>
                <a:tc hMerge="1">
                  <a:txBody>
                    <a:bodyPr/>
                    <a:lstStyle/>
                    <a:p>
                      <a:pPr latinLnBrk="1"/>
                      <a:endParaRPr lang="ko-KR" altLang="en-US"/>
                    </a:p>
                  </a:txBody>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chemeClr val="bg1"/>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12,195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chemeClr val="bg1"/>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9,301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chemeClr val="bg1"/>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16,304</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chemeClr val="bg1"/>
                    </a:solidFill>
                  </a:tcPr>
                </a:tc>
                <a:extLst>
                  <a:ext uri="{0D108BD9-81ED-4DB2-BD59-A6C34878D82A}">
                    <a16:rowId xmlns:a16="http://schemas.microsoft.com/office/drawing/2014/main" val="580893150"/>
                  </a:ext>
                </a:extLst>
              </a:tr>
              <a:tr h="113052">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solidFill>
                      <a:schemeClr val="bg1"/>
                    </a:solidFill>
                  </a:tcPr>
                </a:tc>
                <a:tc gridSpan="2">
                  <a:txBody>
                    <a:bodyPr/>
                    <a:lstStyle/>
                    <a:p>
                      <a:pPr algn="l" fontAlgn="ct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씨제이이엔엠</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solidFill>
                      <a:schemeClr val="bg1"/>
                    </a:solidFill>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2,955</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solidFill>
                      <a:schemeClr val="bg1"/>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3,935</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solidFill>
                      <a:schemeClr val="bg1"/>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3,383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solidFill>
                      <a:schemeClr val="bg1"/>
                    </a:solidFill>
                  </a:tcPr>
                </a:tc>
                <a:extLst>
                  <a:ext uri="{0D108BD9-81ED-4DB2-BD59-A6C34878D82A}">
                    <a16:rowId xmlns:a16="http://schemas.microsoft.com/office/drawing/2014/main" val="3887469027"/>
                  </a:ext>
                </a:extLst>
              </a:tr>
              <a:tr h="113052">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solidFill>
                      <a:schemeClr val="bg1"/>
                    </a:solidFill>
                  </a:tcPr>
                </a:tc>
                <a:tc gridSpan="2">
                  <a:txBody>
                    <a:bodyPr/>
                    <a:lstStyle/>
                    <a:p>
                      <a:pPr algn="l" fontAlgn="ct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에스비에스엠앤씨</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solidFill>
                      <a:schemeClr val="bg1"/>
                    </a:solidFill>
                  </a:tcPr>
                </a:tc>
                <a:tc hMerge="1">
                  <a:txBody>
                    <a:bodyPr/>
                    <a:lstStyle/>
                    <a:p>
                      <a:pPr latinLnBrk="1"/>
                      <a:endParaRPr lang="ko-KR" altLang="en-US"/>
                    </a:p>
                  </a:txBody>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2,120</a:t>
                      </a:r>
                    </a:p>
                  </a:txBody>
                  <a:tcPr marL="36000" marR="36000" marT="0" marB="0" anchor="ctr">
                    <a:lnL>
                      <a:noFill/>
                    </a:lnL>
                    <a:lnR>
                      <a:noFill/>
                    </a:lnR>
                    <a:lnT>
                      <a:noFill/>
                    </a:lnT>
                    <a:lnB>
                      <a:noFill/>
                    </a:lnB>
                    <a:solidFill>
                      <a:schemeClr val="bg1"/>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2,845</a:t>
                      </a:r>
                    </a:p>
                  </a:txBody>
                  <a:tcPr marL="36000" marR="36000" marT="0" marB="0" anchor="ctr">
                    <a:lnL>
                      <a:noFill/>
                    </a:lnL>
                    <a:lnR>
                      <a:noFill/>
                    </a:lnR>
                    <a:lnT>
                      <a:noFill/>
                    </a:lnT>
                    <a:lnB>
                      <a:noFill/>
                    </a:lnB>
                    <a:solidFill>
                      <a:schemeClr val="bg1"/>
                    </a:solidFill>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1,838</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458291685"/>
                  </a:ext>
                </a:extLst>
              </a:tr>
              <a:tr h="113052">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solidFill>
                      <a:schemeClr val="bg1"/>
                    </a:solidFill>
                  </a:tcPr>
                </a:tc>
                <a:tc gridSpan="2">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메조미디어</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solidFill>
                      <a:schemeClr val="bg1"/>
                    </a:solidFill>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401</a:t>
                      </a:r>
                    </a:p>
                  </a:txBody>
                  <a:tcPr marL="36000" marR="36000" marT="0" marB="0" anchor="ctr">
                    <a:lnL>
                      <a:noFill/>
                    </a:lnL>
                    <a:lnR>
                      <a:noFill/>
                    </a:lnR>
                    <a:lnT>
                      <a:noFill/>
                    </a:lnT>
                    <a:lnB>
                      <a:noFill/>
                    </a:lnB>
                    <a:solidFill>
                      <a:schemeClr val="bg1"/>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a:t>
                      </a:r>
                    </a:p>
                  </a:txBody>
                  <a:tcPr marL="36000" marR="36000" marT="0" marB="0" anchor="ctr">
                    <a:lnL>
                      <a:noFill/>
                    </a:lnL>
                    <a:lnR>
                      <a:noFill/>
                    </a:lnR>
                    <a:lnT>
                      <a:noFill/>
                    </a:lnT>
                    <a:lnB>
                      <a:noFill/>
                    </a:lnB>
                    <a:solidFill>
                      <a:schemeClr val="bg1"/>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3,436</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492679638"/>
                  </a:ext>
                </a:extLst>
              </a:tr>
              <a:tr h="113052">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solidFill>
                      <a:schemeClr val="bg1"/>
                    </a:solidFill>
                  </a:tcPr>
                </a:tc>
                <a:tc gridSpan="2">
                  <a:txBody>
                    <a:bodyPr/>
                    <a:lstStyle/>
                    <a:p>
                      <a:pPr algn="l" fontAlgn="ct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에스케이스토아</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solidFill>
                      <a:schemeClr val="bg1"/>
                    </a:solidFill>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1,579</a:t>
                      </a:r>
                    </a:p>
                  </a:txBody>
                  <a:tcPr marL="36000" marR="36000" marT="0" marB="0" anchor="ctr">
                    <a:lnL>
                      <a:noFill/>
                    </a:lnL>
                    <a:lnR>
                      <a:noFill/>
                    </a:lnR>
                    <a:lnT>
                      <a:noFill/>
                    </a:lnT>
                    <a:lnB>
                      <a:noFill/>
                    </a:lnB>
                    <a:solidFill>
                      <a:schemeClr val="bg1"/>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solidFill>
                      <a:schemeClr val="bg1"/>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4235567333"/>
                  </a:ext>
                </a:extLst>
              </a:tr>
              <a:tr h="113052">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solidFill>
                      <a:schemeClr val="bg1"/>
                    </a:solidFill>
                  </a:tcPr>
                </a:tc>
                <a:tc gridSpan="2">
                  <a:txBody>
                    <a:bodyPr/>
                    <a:lstStyle/>
                    <a:p>
                      <a:pPr algn="l" fontAlgn="ct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엠비씨플러스</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solidFill>
                      <a:schemeClr val="bg1"/>
                    </a:solidFill>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430</a:t>
                      </a:r>
                    </a:p>
                  </a:txBody>
                  <a:tcPr marL="36000" marR="36000" marT="0" marB="0" anchor="ctr">
                    <a:lnL>
                      <a:noFill/>
                    </a:lnL>
                    <a:lnR>
                      <a:noFill/>
                    </a:lnR>
                    <a:lnT>
                      <a:noFill/>
                    </a:lnT>
                    <a:lnB>
                      <a:noFill/>
                    </a:lnB>
                    <a:solidFill>
                      <a:schemeClr val="bg1"/>
                    </a:solidFill>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431</a:t>
                      </a:r>
                    </a:p>
                  </a:txBody>
                  <a:tcPr marL="36000" marR="36000" marT="0" marB="0" anchor="ctr">
                    <a:lnL>
                      <a:noFill/>
                    </a:lnL>
                    <a:lnR>
                      <a:noFill/>
                    </a:lnR>
                    <a:lnT>
                      <a:noFill/>
                    </a:lnT>
                    <a:lnB>
                      <a:noFill/>
                    </a:lnB>
                    <a:solidFill>
                      <a:schemeClr val="bg1"/>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595</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495140252"/>
                  </a:ext>
                </a:extLst>
              </a:tr>
              <a:tr h="113052">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solidFill>
                      <a:schemeClr val="bg1"/>
                    </a:solidFill>
                  </a:tcPr>
                </a:tc>
                <a:tc gridSpan="2">
                  <a:txBody>
                    <a:bodyPr/>
                    <a:lstStyle/>
                    <a:p>
                      <a:pPr algn="l" fontAlgn="ct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미래앤컴퍼니</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solidFill>
                      <a:schemeClr val="bg1"/>
                    </a:solidFill>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95</a:t>
                      </a:r>
                    </a:p>
                  </a:txBody>
                  <a:tcPr marL="36000" marR="36000" marT="0" marB="0" anchor="ctr">
                    <a:lnL>
                      <a:noFill/>
                    </a:lnL>
                    <a:lnR>
                      <a:noFill/>
                    </a:lnR>
                    <a:lnT>
                      <a:noFill/>
                    </a:lnT>
                    <a:lnB>
                      <a:noFill/>
                    </a:lnB>
                    <a:solidFill>
                      <a:schemeClr val="bg1"/>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258</a:t>
                      </a:r>
                    </a:p>
                  </a:txBody>
                  <a:tcPr marL="36000" marR="36000" marT="0" marB="0" anchor="ctr">
                    <a:lnL>
                      <a:noFill/>
                    </a:lnL>
                    <a:lnR>
                      <a:noFill/>
                    </a:lnR>
                    <a:lnT>
                      <a:noFill/>
                    </a:lnT>
                    <a:lnB>
                      <a:noFill/>
                    </a:lnB>
                    <a:solidFill>
                      <a:schemeClr val="bg1"/>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1,013</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865756029"/>
                  </a:ext>
                </a:extLst>
              </a:tr>
              <a:tr h="113052">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solidFill>
                      <a:schemeClr val="bg1"/>
                    </a:solidFill>
                  </a:tcPr>
                </a:tc>
                <a:tc gridSpan="2">
                  <a:txBody>
                    <a:bodyPr/>
                    <a:lstStyle/>
                    <a:p>
                      <a:pPr algn="l" fontAlgn="ct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아이지에이웍스</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solidFill>
                      <a:schemeClr val="bg1"/>
                    </a:solidFill>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solidFill>
                      <a:schemeClr val="bg1"/>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268</a:t>
                      </a:r>
                    </a:p>
                  </a:txBody>
                  <a:tcPr marL="36000" marR="36000" marT="0" marB="0" anchor="ctr">
                    <a:lnL>
                      <a:noFill/>
                    </a:lnL>
                    <a:lnR>
                      <a:noFill/>
                    </a:lnR>
                    <a:lnT>
                      <a:noFill/>
                    </a:lnT>
                    <a:lnB>
                      <a:noFill/>
                    </a:lnB>
                    <a:solidFill>
                      <a:schemeClr val="bg1"/>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1,054</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618526120"/>
                  </a:ext>
                </a:extLst>
              </a:tr>
              <a:tr h="113052">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solidFill>
                      <a:schemeClr val="bg1"/>
                    </a:solidFill>
                  </a:tcPr>
                </a:tc>
                <a:tc gridSpan="2">
                  <a:txBody>
                    <a:bodyPr/>
                    <a:lstStyle/>
                    <a:p>
                      <a:pPr algn="l" fontAlgn="ct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티브이조선미디어렙</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solidFill>
                      <a:schemeClr val="bg1"/>
                    </a:solidFill>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175</a:t>
                      </a:r>
                    </a:p>
                  </a:txBody>
                  <a:tcPr marL="36000" marR="36000" marT="0" marB="0" anchor="ctr">
                    <a:lnL>
                      <a:noFill/>
                    </a:lnL>
                    <a:lnR>
                      <a:noFill/>
                    </a:lnR>
                    <a:lnT>
                      <a:noFill/>
                    </a:lnT>
                    <a:lnB>
                      <a:noFill/>
                    </a:lnB>
                    <a:solidFill>
                      <a:schemeClr val="bg1"/>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440</a:t>
                      </a:r>
                    </a:p>
                  </a:txBody>
                  <a:tcPr marL="36000" marR="36000" marT="0" marB="0" anchor="ctr">
                    <a:lnL>
                      <a:noFill/>
                    </a:lnL>
                    <a:lnR>
                      <a:noFill/>
                    </a:lnR>
                    <a:lnT>
                      <a:noFill/>
                    </a:lnT>
                    <a:lnB>
                      <a:noFill/>
                    </a:lnB>
                    <a:solidFill>
                      <a:schemeClr val="bg1"/>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670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721245360"/>
                  </a:ext>
                </a:extLst>
              </a:tr>
              <a:tr h="113052">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solidFill>
                      <a:schemeClr val="bg1"/>
                    </a:solidFill>
                  </a:tcPr>
                </a:tc>
                <a:tc gridSpan="2">
                  <a:txBody>
                    <a:bodyPr/>
                    <a:lstStyle/>
                    <a:p>
                      <a:pPr algn="l" fontAlgn="ct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나스미디어</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solidFill>
                      <a:schemeClr val="bg1"/>
                    </a:solidFill>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1,010</a:t>
                      </a:r>
                    </a:p>
                  </a:txBody>
                  <a:tcPr marL="36000" marR="36000" marT="0" marB="0" anchor="ctr">
                    <a:lnL>
                      <a:noFill/>
                    </a:lnL>
                    <a:lnR>
                      <a:noFill/>
                    </a:lnR>
                    <a:lnT>
                      <a:noFill/>
                    </a:lnT>
                    <a:lnB>
                      <a:noFill/>
                    </a:lnB>
                    <a:solidFill>
                      <a:schemeClr val="bg1"/>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155</a:t>
                      </a:r>
                    </a:p>
                  </a:txBody>
                  <a:tcPr marL="36000" marR="36000" marT="0" marB="0" anchor="ctr">
                    <a:lnL>
                      <a:noFill/>
                    </a:lnL>
                    <a:lnR>
                      <a:noFill/>
                    </a:lnR>
                    <a:lnT>
                      <a:noFill/>
                    </a:lnT>
                    <a:lnB>
                      <a:noFill/>
                    </a:lnB>
                    <a:solidFill>
                      <a:schemeClr val="bg1"/>
                    </a:solidFill>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459308937"/>
                  </a:ext>
                </a:extLst>
              </a:tr>
              <a:tr h="113052">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solidFill>
                      <a:schemeClr val="bg1"/>
                    </a:solidFill>
                  </a:tcPr>
                </a:tc>
                <a:tc gridSpan="2">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기타매체</a:t>
                      </a: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미디어랩사</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solidFill>
                      <a:schemeClr val="bg1"/>
                    </a:solidFill>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3,430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chemeClr val="bg1"/>
                    </a:solidFill>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943</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chemeClr val="bg1"/>
                    </a:solidFill>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4,316</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solidFill>
                      <a:schemeClr val="bg1"/>
                    </a:solidFill>
                  </a:tcPr>
                </a:tc>
                <a:extLst>
                  <a:ext uri="{0D108BD9-81ED-4DB2-BD59-A6C34878D82A}">
                    <a16:rowId xmlns:a16="http://schemas.microsoft.com/office/drawing/2014/main" val="1775425202"/>
                  </a:ext>
                </a:extLst>
              </a:tr>
            </a:tbl>
          </a:graphicData>
        </a:graphic>
      </p:graphicFrame>
    </p:spTree>
    <p:extLst>
      <p:ext uri="{BB962C8B-B14F-4D97-AF65-F5344CB8AC3E}">
        <p14:creationId xmlns:p14="http://schemas.microsoft.com/office/powerpoint/2010/main" val="1978113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제목 2">
            <a:extLst>
              <a:ext uri="{FF2B5EF4-FFF2-40B4-BE49-F238E27FC236}">
                <a16:creationId xmlns:a16="http://schemas.microsoft.com/office/drawing/2014/main" id="{3AC186F3-797A-4FA4-A939-A6FE4AB6C378}"/>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500" b="1" dirty="0">
                <a:solidFill>
                  <a:srgbClr val="00338D"/>
                </a:solidFill>
                <a:latin typeface="KPMG Extralight" panose="020B0303030202040204" pitchFamily="34" charset="0"/>
              </a:rPr>
              <a:t>Fixed Cost (Payroll)</a:t>
            </a:r>
          </a:p>
        </p:txBody>
      </p:sp>
      <p:sp>
        <p:nvSpPr>
          <p:cNvPr id="12" name="제목 2">
            <a:extLst>
              <a:ext uri="{FF2B5EF4-FFF2-40B4-BE49-F238E27FC236}">
                <a16:creationId xmlns:a16="http://schemas.microsoft.com/office/drawing/2014/main" id="{C47717F3-438A-4FE8-9FA3-991ADD705EE3}"/>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800" b="1" dirty="0">
                <a:solidFill>
                  <a:srgbClr val="00338D"/>
                </a:solidFill>
                <a:latin typeface="KPMG Extralight" panose="020B0303030202040204" pitchFamily="34" charset="0"/>
              </a:rPr>
              <a:t>Supporting Analysis</a:t>
            </a:r>
          </a:p>
        </p:txBody>
      </p:sp>
      <p:sp>
        <p:nvSpPr>
          <p:cNvPr id="21" name="Title 1">
            <a:extLst>
              <a:ext uri="{FF2B5EF4-FFF2-40B4-BE49-F238E27FC236}">
                <a16:creationId xmlns:a16="http://schemas.microsoft.com/office/drawing/2014/main" id="{1E0F2AF2-A1C5-4AB1-BAE5-20E44470B754}"/>
              </a:ext>
            </a:extLst>
          </p:cNvPr>
          <p:cNvSpPr txBox="1">
            <a:spLocks/>
          </p:cNvSpPr>
          <p:nvPr/>
        </p:nvSpPr>
        <p:spPr>
          <a:xfrm>
            <a:off x="495464" y="1051517"/>
            <a:ext cx="8809336" cy="435876"/>
          </a:xfrm>
          <a:prstGeom prst="rect">
            <a:avLst/>
          </a:prstGeom>
        </p:spPr>
        <p:txBody>
          <a:bodyPr vert="horz" lIns="0" tIns="0" rIns="0" bIns="0" rtlCol="0" anchor="t" anchorCtr="0">
            <a:noAutofit/>
          </a:bodyPr>
          <a:lstStyle>
            <a:lvl1pPr algn="l" defTabSz="914400" rtl="0" eaLnBrk="1" latinLnBrk="1" hangingPunct="1">
              <a:lnSpc>
                <a:spcPct val="70000"/>
              </a:lnSpc>
              <a:spcBef>
                <a:spcPct val="0"/>
              </a:spcBef>
              <a:buNone/>
              <a:defRPr sz="3800" kern="1200">
                <a:solidFill>
                  <a:srgbClr val="00338D"/>
                </a:solidFill>
                <a:latin typeface="+mj-lt"/>
                <a:ea typeface="+mj-ea"/>
                <a:cs typeface="+mj-cs"/>
              </a:defRPr>
            </a:lvl1pPr>
          </a:lstStyle>
          <a:p>
            <a:pPr marL="0" lvl="4" algn="just"/>
            <a:r>
              <a:rPr lang="ko-KR" altLang="en-US" sz="1000" b="1" dirty="0">
                <a:solidFill>
                  <a:srgbClr val="002997"/>
                </a:solidFill>
                <a:latin typeface="Arial" panose="020B0604020202020204" pitchFamily="34" charset="0"/>
                <a:ea typeface="+mj-ea"/>
                <a:cs typeface="Arial" panose="020B0604020202020204" pitchFamily="34" charset="0"/>
              </a:rPr>
              <a:t>회사의 임직원은 대표</a:t>
            </a:r>
            <a:r>
              <a:rPr lang="en-US" altLang="ko-KR" sz="1000" b="1" dirty="0">
                <a:solidFill>
                  <a:srgbClr val="002997"/>
                </a:solidFill>
                <a:latin typeface="Arial" panose="020B0604020202020204" pitchFamily="34" charset="0"/>
                <a:ea typeface="+mj-ea"/>
                <a:cs typeface="Arial" panose="020B0604020202020204" pitchFamily="34" charset="0"/>
              </a:rPr>
              <a:t>, Key-man, </a:t>
            </a:r>
            <a:r>
              <a:rPr lang="ko-KR" altLang="en-US" sz="1000" b="1" dirty="0">
                <a:solidFill>
                  <a:srgbClr val="002997"/>
                </a:solidFill>
                <a:latin typeface="Arial" panose="020B0604020202020204" pitchFamily="34" charset="0"/>
                <a:ea typeface="+mj-ea"/>
                <a:cs typeface="Arial" panose="020B0604020202020204" pitchFamily="34" charset="0"/>
              </a:rPr>
              <a:t>직원으로 분류 가능하며 </a:t>
            </a:r>
            <a:r>
              <a:rPr lang="en-US" altLang="ko-KR" sz="1000" b="1" dirty="0">
                <a:solidFill>
                  <a:srgbClr val="002997"/>
                </a:solidFill>
                <a:latin typeface="Arial" panose="020B0604020202020204" pitchFamily="34" charset="0"/>
                <a:ea typeface="+mj-ea"/>
                <a:cs typeface="Arial" panose="020B0604020202020204" pitchFamily="34" charset="0"/>
              </a:rPr>
              <a:t>2020</a:t>
            </a:r>
            <a:r>
              <a:rPr lang="ko-KR" altLang="en-US" sz="1000" b="1" dirty="0">
                <a:solidFill>
                  <a:srgbClr val="002997"/>
                </a:solidFill>
                <a:latin typeface="Arial" panose="020B0604020202020204" pitchFamily="34" charset="0"/>
                <a:ea typeface="+mj-ea"/>
                <a:cs typeface="Arial" panose="020B0604020202020204" pitchFamily="34" charset="0"/>
              </a:rPr>
              <a:t>년 기준 각각의 </a:t>
            </a:r>
            <a:r>
              <a:rPr lang="en-US" altLang="ko-KR" sz="1000" b="1" dirty="0">
                <a:solidFill>
                  <a:srgbClr val="002997"/>
                </a:solidFill>
                <a:latin typeface="Arial" panose="020B0604020202020204" pitchFamily="34" charset="0"/>
                <a:ea typeface="+mj-ea"/>
                <a:cs typeface="Arial" panose="020B0604020202020204" pitchFamily="34" charset="0"/>
              </a:rPr>
              <a:t>per capita</a:t>
            </a:r>
            <a:r>
              <a:rPr lang="ko-KR" altLang="en-US" sz="1000" b="1" dirty="0">
                <a:solidFill>
                  <a:srgbClr val="002997"/>
                </a:solidFill>
                <a:latin typeface="Arial" panose="020B0604020202020204" pitchFamily="34" charset="0"/>
                <a:ea typeface="+mj-ea"/>
                <a:cs typeface="Arial" panose="020B0604020202020204" pitchFamily="34" charset="0"/>
              </a:rPr>
              <a:t>는 약 </a:t>
            </a:r>
            <a:r>
              <a:rPr lang="en-US" altLang="ko-KR" sz="1000" b="1" dirty="0">
                <a:solidFill>
                  <a:srgbClr val="002997"/>
                </a:solidFill>
                <a:latin typeface="Arial" panose="020B0604020202020204" pitchFamily="34" charset="0"/>
                <a:ea typeface="+mj-ea"/>
                <a:cs typeface="Arial" panose="020B0604020202020204" pitchFamily="34" charset="0"/>
              </a:rPr>
              <a:t>260</a:t>
            </a:r>
            <a:r>
              <a:rPr lang="ko-KR" altLang="en-US" sz="1000" b="1" dirty="0">
                <a:solidFill>
                  <a:srgbClr val="002997"/>
                </a:solidFill>
                <a:latin typeface="Arial" panose="020B0604020202020204" pitchFamily="34" charset="0"/>
                <a:ea typeface="+mj-ea"/>
                <a:cs typeface="Arial" panose="020B0604020202020204" pitchFamily="34" charset="0"/>
              </a:rPr>
              <a:t>백만원</a:t>
            </a:r>
            <a:r>
              <a:rPr lang="en-US" altLang="ko-KR" sz="1000" b="1" dirty="0">
                <a:solidFill>
                  <a:srgbClr val="002997"/>
                </a:solidFill>
                <a:latin typeface="Arial" panose="020B0604020202020204" pitchFamily="34" charset="0"/>
                <a:ea typeface="+mj-ea"/>
                <a:cs typeface="Arial" panose="020B0604020202020204" pitchFamily="34" charset="0"/>
              </a:rPr>
              <a:t>, 135</a:t>
            </a:r>
            <a:r>
              <a:rPr lang="ko-KR" altLang="en-US" sz="1000" b="1" dirty="0">
                <a:solidFill>
                  <a:srgbClr val="002997"/>
                </a:solidFill>
                <a:latin typeface="Arial" panose="020B0604020202020204" pitchFamily="34" charset="0"/>
                <a:ea typeface="+mj-ea"/>
                <a:cs typeface="Arial" panose="020B0604020202020204" pitchFamily="34" charset="0"/>
              </a:rPr>
              <a:t>백만원</a:t>
            </a:r>
            <a:r>
              <a:rPr lang="en-US" altLang="ko-KR" sz="1000" b="1" dirty="0">
                <a:solidFill>
                  <a:srgbClr val="002997"/>
                </a:solidFill>
                <a:latin typeface="Arial" panose="020B0604020202020204" pitchFamily="34" charset="0"/>
                <a:ea typeface="+mj-ea"/>
                <a:cs typeface="Arial" panose="020B0604020202020204" pitchFamily="34" charset="0"/>
              </a:rPr>
              <a:t>, 53</a:t>
            </a:r>
            <a:r>
              <a:rPr lang="ko-KR" altLang="en-US" sz="1000" b="1" dirty="0">
                <a:solidFill>
                  <a:srgbClr val="002997"/>
                </a:solidFill>
                <a:latin typeface="Arial" panose="020B0604020202020204" pitchFamily="34" charset="0"/>
                <a:ea typeface="+mj-ea"/>
                <a:cs typeface="Arial" panose="020B0604020202020204" pitchFamily="34" charset="0"/>
              </a:rPr>
              <a:t>백만원으로 나타나며</a:t>
            </a:r>
            <a:r>
              <a:rPr lang="en-US" altLang="ko-KR" sz="1000" b="1" dirty="0">
                <a:solidFill>
                  <a:srgbClr val="002997"/>
                </a:solidFill>
                <a:latin typeface="Arial" panose="020B0604020202020204" pitchFamily="34" charset="0"/>
                <a:ea typeface="+mj-ea"/>
                <a:cs typeface="Arial" panose="020B0604020202020204" pitchFamily="34" charset="0"/>
              </a:rPr>
              <a:t>, pro-forma</a:t>
            </a:r>
            <a:r>
              <a:rPr lang="ko-KR" altLang="en-US" sz="1000" b="1" dirty="0">
                <a:solidFill>
                  <a:srgbClr val="002997"/>
                </a:solidFill>
                <a:latin typeface="Arial" panose="020B0604020202020204" pitchFamily="34" charset="0"/>
                <a:ea typeface="+mj-ea"/>
                <a:cs typeface="Arial" panose="020B0604020202020204" pitchFamily="34" charset="0"/>
              </a:rPr>
              <a:t> 조정 매출액 기준 인당 매출액은 약 </a:t>
            </a:r>
            <a:r>
              <a:rPr lang="en-US" altLang="ko-KR" sz="1000" b="1" dirty="0">
                <a:solidFill>
                  <a:srgbClr val="002997"/>
                </a:solidFill>
                <a:latin typeface="Arial" panose="020B0604020202020204" pitchFamily="34" charset="0"/>
                <a:ea typeface="+mj-ea"/>
                <a:cs typeface="Arial" panose="020B0604020202020204" pitchFamily="34" charset="0"/>
              </a:rPr>
              <a:t>359</a:t>
            </a:r>
            <a:r>
              <a:rPr lang="ko-KR" altLang="en-US" sz="1000" b="1" dirty="0">
                <a:solidFill>
                  <a:srgbClr val="002997"/>
                </a:solidFill>
                <a:latin typeface="Arial" panose="020B0604020202020204" pitchFamily="34" charset="0"/>
                <a:ea typeface="+mj-ea"/>
                <a:cs typeface="Arial" panose="020B0604020202020204" pitchFamily="34" charset="0"/>
              </a:rPr>
              <a:t>백만원 수준으로 도출됨</a:t>
            </a:r>
            <a:endParaRPr lang="en-US" altLang="ko-KR" sz="1000" b="1" dirty="0">
              <a:solidFill>
                <a:srgbClr val="002997"/>
              </a:solidFill>
              <a:latin typeface="Arial" panose="020B0604020202020204" pitchFamily="34" charset="0"/>
              <a:ea typeface="+mj-ea"/>
              <a:cs typeface="Arial" panose="020B0604020202020204" pitchFamily="34" charset="0"/>
            </a:endParaRPr>
          </a:p>
        </p:txBody>
      </p:sp>
      <p:sp>
        <p:nvSpPr>
          <p:cNvPr id="18" name="TextBox 17">
            <a:extLst>
              <a:ext uri="{FF2B5EF4-FFF2-40B4-BE49-F238E27FC236}">
                <a16:creationId xmlns:a16="http://schemas.microsoft.com/office/drawing/2014/main" id="{0E718AF8-FD30-4433-9FEA-D27E4CAEC7E9}"/>
              </a:ext>
            </a:extLst>
          </p:cNvPr>
          <p:cNvSpPr txBox="1"/>
          <p:nvPr/>
        </p:nvSpPr>
        <p:spPr>
          <a:xfrm>
            <a:off x="4572000" y="1515599"/>
            <a:ext cx="4732800" cy="4641920"/>
          </a:xfrm>
          <a:prstGeom prst="rect">
            <a:avLst/>
          </a:prstGeom>
          <a:noFill/>
          <a:ln>
            <a:noFill/>
          </a:ln>
        </p:spPr>
        <p:txBody>
          <a:bodyPr wrap="square" lIns="36000" tIns="108000" rIns="36000" bIns="36000" rtlCol="0">
            <a:noAutofit/>
          </a:bodyPr>
          <a:lstStyle/>
          <a:p>
            <a:pPr marL="171450" indent="-171450">
              <a:lnSpc>
                <a:spcPts val="1200"/>
              </a:lnSpc>
              <a:spcBef>
                <a:spcPts val="600"/>
              </a:spcBef>
              <a:buClr>
                <a:srgbClr val="00338D"/>
              </a:buClr>
              <a:buFont typeface="Wingdings" panose="05000000000000000000" pitchFamily="2" charset="2"/>
              <a:buChar char="§"/>
              <a:tabLst>
                <a:tab pos="4935538"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회사의 인건비성 항목에는 급여</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상여금</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퇴직급여</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복리후생비</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세금과공과금</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보험료 등이 포함됨</a:t>
            </a: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indent="-171450">
              <a:lnSpc>
                <a:spcPts val="1200"/>
              </a:lnSpc>
              <a:spcBef>
                <a:spcPts val="300"/>
              </a:spcBef>
              <a:buClr>
                <a:srgbClr val="00338D"/>
              </a:buClr>
              <a:buFont typeface="Wingdings" panose="05000000000000000000" pitchFamily="2" charset="2"/>
              <a:buChar char="ü"/>
              <a:tabLst>
                <a:tab pos="4935538" algn="l"/>
              </a:tabLst>
              <a:defRPr/>
            </a:pPr>
            <a:r>
              <a:rPr lang="ko-KR" altLang="en-US" sz="900" dirty="0">
                <a:solidFill>
                  <a:srgbClr val="000000"/>
                </a:solidFill>
                <a:latin typeface="Arial" panose="020B0604020202020204" pitchFamily="34" charset="0"/>
                <a:cs typeface="Arial" panose="020B0604020202020204" pitchFamily="34" charset="0"/>
              </a:rPr>
              <a:t>회사는 </a:t>
            </a:r>
            <a:r>
              <a:rPr lang="en-US" altLang="ko-KR" sz="900" dirty="0">
                <a:solidFill>
                  <a:srgbClr val="000000"/>
                </a:solidFill>
                <a:latin typeface="Arial" panose="020B0604020202020204" pitchFamily="34" charset="0"/>
                <a:cs typeface="Arial" panose="020B0604020202020204" pitchFamily="34" charset="0"/>
              </a:rPr>
              <a:t>DC</a:t>
            </a:r>
            <a:r>
              <a:rPr lang="ko-KR" altLang="en-US" sz="900" dirty="0">
                <a:solidFill>
                  <a:srgbClr val="000000"/>
                </a:solidFill>
                <a:latin typeface="Arial" panose="020B0604020202020204" pitchFamily="34" charset="0"/>
                <a:cs typeface="Arial" panose="020B0604020202020204" pitchFamily="34" charset="0"/>
              </a:rPr>
              <a:t>형 퇴직급여 지급정책을 채택하고 있으며</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임원에 대해서는 근속연수 </a:t>
            </a:r>
            <a:r>
              <a:rPr lang="en-US" altLang="ko-KR" sz="900" dirty="0">
                <a:solidFill>
                  <a:srgbClr val="000000"/>
                </a:solidFill>
                <a:latin typeface="Arial" panose="020B0604020202020204" pitchFamily="34" charset="0"/>
                <a:cs typeface="Arial" panose="020B0604020202020204" pitchFamily="34" charset="0"/>
              </a:rPr>
              <a:t>1</a:t>
            </a:r>
            <a:r>
              <a:rPr lang="ko-KR" altLang="en-US" sz="900" dirty="0">
                <a:solidFill>
                  <a:srgbClr val="000000"/>
                </a:solidFill>
                <a:latin typeface="Arial" panose="020B0604020202020204" pitchFamily="34" charset="0"/>
                <a:cs typeface="Arial" panose="020B0604020202020204" pitchFamily="34" charset="0"/>
              </a:rPr>
              <a:t>년에 대해서 </a:t>
            </a:r>
            <a:r>
              <a:rPr lang="en-US" altLang="ko-KR" sz="900" dirty="0">
                <a:solidFill>
                  <a:srgbClr val="000000"/>
                </a:solidFill>
                <a:latin typeface="Arial" panose="020B0604020202020204" pitchFamily="34" charset="0"/>
                <a:cs typeface="Arial" panose="020B0604020202020204" pitchFamily="34" charset="0"/>
              </a:rPr>
              <a:t>2</a:t>
            </a:r>
            <a:r>
              <a:rPr lang="ko-KR" altLang="en-US" sz="900" dirty="0">
                <a:solidFill>
                  <a:srgbClr val="000000"/>
                </a:solidFill>
                <a:latin typeface="Arial" panose="020B0604020202020204" pitchFamily="34" charset="0"/>
                <a:cs typeface="Arial" panose="020B0604020202020204" pitchFamily="34" charset="0"/>
              </a:rPr>
              <a:t>개월분의 평균임금을 퇴직금으로 하여 납입하고 있음</a:t>
            </a:r>
            <a:endParaRPr lang="en-US" altLang="ko-KR" sz="900" dirty="0">
              <a:solidFill>
                <a:srgbClr val="000000"/>
              </a:solidFill>
              <a:latin typeface="Arial" panose="020B0604020202020204" pitchFamily="34" charset="0"/>
              <a:cs typeface="Arial" panose="020B0604020202020204" pitchFamily="34" charset="0"/>
            </a:endParaRPr>
          </a:p>
          <a:p>
            <a:pPr marL="271463" indent="-171450">
              <a:lnSpc>
                <a:spcPts val="1200"/>
              </a:lnSpc>
              <a:spcBef>
                <a:spcPts val="300"/>
              </a:spcBef>
              <a:buClr>
                <a:srgbClr val="00338D"/>
              </a:buClr>
              <a:buFont typeface="Wingdings" panose="05000000000000000000" pitchFamily="2" charset="2"/>
              <a:buChar char="ü"/>
              <a:tabLst>
                <a:tab pos="4935538" algn="l"/>
              </a:tabLst>
              <a:defRPr/>
            </a:pPr>
            <a:r>
              <a:rPr lang="ko-KR" altLang="en-US" sz="900" dirty="0">
                <a:solidFill>
                  <a:srgbClr val="000000"/>
                </a:solidFill>
                <a:latin typeface="Arial" panose="020B0604020202020204" pitchFamily="34" charset="0"/>
                <a:cs typeface="Arial" panose="020B0604020202020204" pitchFamily="34" charset="0"/>
              </a:rPr>
              <a:t>복리후생비는 주로 건강보험료 회사부담액에 해당하며</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이외 임직원 식대 및 건강검진비를 포함하고 있음</a:t>
            </a:r>
            <a:endParaRPr lang="en-US" altLang="ko-KR" sz="900" dirty="0">
              <a:solidFill>
                <a:srgbClr val="000000"/>
              </a:solidFill>
              <a:latin typeface="Arial" panose="020B0604020202020204" pitchFamily="34" charset="0"/>
              <a:cs typeface="Arial" panose="020B0604020202020204" pitchFamily="34" charset="0"/>
            </a:endParaRPr>
          </a:p>
          <a:p>
            <a:pPr marL="271463" indent="-171450">
              <a:lnSpc>
                <a:spcPts val="1200"/>
              </a:lnSpc>
              <a:spcBef>
                <a:spcPts val="300"/>
              </a:spcBef>
              <a:buClr>
                <a:srgbClr val="00338D"/>
              </a:buClr>
              <a:buFont typeface="Wingdings" panose="05000000000000000000" pitchFamily="2" charset="2"/>
              <a:buChar char="ü"/>
              <a:tabLst>
                <a:tab pos="4935538" algn="l"/>
              </a:tabLst>
              <a:defRPr/>
            </a:pPr>
            <a:r>
              <a:rPr lang="ko-KR" altLang="en-US" sz="900" dirty="0" err="1">
                <a:solidFill>
                  <a:srgbClr val="000000"/>
                </a:solidFill>
                <a:latin typeface="Arial" panose="020B0604020202020204" pitchFamily="34" charset="0"/>
                <a:cs typeface="Arial" panose="020B0604020202020204" pitchFamily="34" charset="0"/>
              </a:rPr>
              <a:t>세금과공과금은</a:t>
            </a:r>
            <a:r>
              <a:rPr lang="ko-KR" altLang="en-US" sz="900" dirty="0">
                <a:solidFill>
                  <a:srgbClr val="000000"/>
                </a:solidFill>
                <a:latin typeface="Arial" panose="020B0604020202020204" pitchFamily="34" charset="0"/>
                <a:cs typeface="Arial" panose="020B0604020202020204" pitchFamily="34" charset="0"/>
              </a:rPr>
              <a:t> 대부분 국민연금 회사부담액에 해당함</a:t>
            </a:r>
            <a:endParaRPr lang="en-US" altLang="ko-KR" sz="900" dirty="0">
              <a:solidFill>
                <a:srgbClr val="000000"/>
              </a:solidFill>
              <a:latin typeface="Arial" panose="020B0604020202020204" pitchFamily="34" charset="0"/>
              <a:cs typeface="Arial" panose="020B0604020202020204" pitchFamily="34" charset="0"/>
            </a:endParaRPr>
          </a:p>
          <a:p>
            <a:pPr marL="271463" indent="-171450">
              <a:lnSpc>
                <a:spcPts val="1200"/>
              </a:lnSpc>
              <a:spcBef>
                <a:spcPts val="300"/>
              </a:spcBef>
              <a:buClr>
                <a:srgbClr val="00338D"/>
              </a:buClr>
              <a:buFont typeface="Wingdings" panose="05000000000000000000" pitchFamily="2" charset="2"/>
              <a:buChar char="ü"/>
              <a:tabLst>
                <a:tab pos="4935538" algn="l"/>
              </a:tabLst>
              <a:defRPr/>
            </a:pPr>
            <a:r>
              <a:rPr lang="ko-KR" altLang="en-US" sz="900" dirty="0">
                <a:solidFill>
                  <a:srgbClr val="000000"/>
                </a:solidFill>
                <a:latin typeface="Arial" panose="020B0604020202020204" pitchFamily="34" charset="0"/>
                <a:cs typeface="Arial" panose="020B0604020202020204" pitchFamily="34" charset="0"/>
              </a:rPr>
              <a:t>보험료는 대부분고용보험 회사부담액 및 산재보험료 납부액에 해당함</a:t>
            </a:r>
            <a:endParaRPr lang="en-US" altLang="ko-KR" sz="900" dirty="0">
              <a:solidFill>
                <a:srgbClr val="000000"/>
              </a:solidFill>
              <a:latin typeface="Arial" panose="020B0604020202020204" pitchFamily="34" charset="0"/>
              <a:cs typeface="Arial" panose="020B0604020202020204" pitchFamily="34" charset="0"/>
            </a:endParaRPr>
          </a:p>
          <a:p>
            <a:pPr marL="171450" indent="-171450">
              <a:lnSpc>
                <a:spcPts val="1200"/>
              </a:lnSpc>
              <a:spcBef>
                <a:spcPts val="300"/>
              </a:spcBef>
              <a:buClr>
                <a:srgbClr val="00338D"/>
              </a:buClr>
              <a:buFont typeface="Wingdings" panose="05000000000000000000" pitchFamily="2" charset="2"/>
              <a:buChar char="§"/>
              <a:tabLst>
                <a:tab pos="4935538"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분석대상 인건비성 항목은 급여대장과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refer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가능한 직원급여 및 상여금을 대상으로 함</a:t>
            </a: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indent="-171450">
              <a:lnSpc>
                <a:spcPts val="1200"/>
              </a:lnSpc>
              <a:spcBef>
                <a:spcPts val="300"/>
              </a:spcBef>
              <a:buClr>
                <a:srgbClr val="00338D"/>
              </a:buClr>
              <a:buFont typeface="Wingdings" panose="05000000000000000000" pitchFamily="2" charset="2"/>
              <a:buChar char="ü"/>
              <a:tabLst>
                <a:tab pos="4935538" algn="l"/>
              </a:tabLst>
              <a:defRPr/>
            </a:pPr>
            <a:r>
              <a:rPr lang="en-US" altLang="ko-KR" sz="900" dirty="0">
                <a:solidFill>
                  <a:srgbClr val="000000"/>
                </a:solidFill>
                <a:latin typeface="Arial" panose="020B0604020202020204" pitchFamily="34" charset="0"/>
                <a:cs typeface="Arial" panose="020B0604020202020204" pitchFamily="34" charset="0"/>
              </a:rPr>
              <a:t>Key-man</a:t>
            </a:r>
            <a:r>
              <a:rPr lang="ko-KR" altLang="en-US" sz="900" dirty="0">
                <a:solidFill>
                  <a:srgbClr val="000000"/>
                </a:solidFill>
                <a:latin typeface="Arial" panose="020B0604020202020204" pitchFamily="34" charset="0"/>
                <a:cs typeface="Arial" panose="020B0604020202020204" pitchFamily="34" charset="0"/>
              </a:rPr>
              <a:t>은 회사와의 인터뷰에 따라 조수민</a:t>
            </a:r>
            <a:r>
              <a:rPr lang="en-US" altLang="ko-KR" sz="900" dirty="0">
                <a:solidFill>
                  <a:srgbClr val="000000"/>
                </a:solidFill>
                <a:latin typeface="Arial" panose="020B0604020202020204" pitchFamily="34" charset="0"/>
                <a:cs typeface="Arial" panose="020B0604020202020204" pitchFamily="34" charset="0"/>
              </a:rPr>
              <a:t>(</a:t>
            </a:r>
            <a:r>
              <a:rPr lang="ko-KR" altLang="en-US" sz="900" dirty="0">
                <a:solidFill>
                  <a:srgbClr val="000000"/>
                </a:solidFill>
                <a:latin typeface="Arial" panose="020B0604020202020204" pitchFamily="34" charset="0"/>
                <a:cs typeface="Arial" panose="020B0604020202020204" pitchFamily="34" charset="0"/>
              </a:rPr>
              <a:t>대표의 딸</a:t>
            </a:r>
            <a:r>
              <a:rPr lang="en-US" altLang="ko-KR" sz="900" dirty="0">
                <a:solidFill>
                  <a:srgbClr val="000000"/>
                </a:solidFill>
                <a:latin typeface="Arial" panose="020B0604020202020204" pitchFamily="34" charset="0"/>
                <a:cs typeface="Arial" panose="020B0604020202020204" pitchFamily="34" charset="0"/>
              </a:rPr>
              <a:t>)</a:t>
            </a:r>
            <a:r>
              <a:rPr lang="ko-KR" altLang="en-US" sz="900" dirty="0">
                <a:solidFill>
                  <a:srgbClr val="000000"/>
                </a:solidFill>
                <a:latin typeface="Arial" panose="020B0604020202020204" pitchFamily="34" charset="0"/>
                <a:cs typeface="Arial" panose="020B0604020202020204" pitchFamily="34" charset="0"/>
              </a:rPr>
              <a:t>을 제외한 주주 </a:t>
            </a:r>
            <a:r>
              <a:rPr lang="en-US" altLang="ko-KR" sz="900" dirty="0">
                <a:solidFill>
                  <a:srgbClr val="000000"/>
                </a:solidFill>
                <a:latin typeface="Arial" panose="020B0604020202020204" pitchFamily="34" charset="0"/>
                <a:cs typeface="Arial" panose="020B0604020202020204" pitchFamily="34" charset="0"/>
              </a:rPr>
              <a:t>3</a:t>
            </a:r>
            <a:r>
              <a:rPr lang="ko-KR" altLang="en-US" sz="900" dirty="0">
                <a:solidFill>
                  <a:srgbClr val="000000"/>
                </a:solidFill>
                <a:latin typeface="Arial" panose="020B0604020202020204" pitchFamily="34" charset="0"/>
                <a:cs typeface="Arial" panose="020B0604020202020204" pitchFamily="34" charset="0"/>
              </a:rPr>
              <a:t>인</a:t>
            </a:r>
            <a:r>
              <a:rPr lang="en-US" altLang="ko-KR" sz="900" dirty="0">
                <a:solidFill>
                  <a:srgbClr val="000000"/>
                </a:solidFill>
                <a:latin typeface="Arial" panose="020B0604020202020204" pitchFamily="34" charset="0"/>
                <a:cs typeface="Arial" panose="020B0604020202020204" pitchFamily="34" charset="0"/>
              </a:rPr>
              <a:t>(</a:t>
            </a:r>
            <a:r>
              <a:rPr lang="ko-KR" altLang="en-US" sz="900" dirty="0" err="1">
                <a:solidFill>
                  <a:srgbClr val="000000"/>
                </a:solidFill>
                <a:latin typeface="Arial" panose="020B0604020202020204" pitchFamily="34" charset="0"/>
                <a:cs typeface="Arial" panose="020B0604020202020204" pitchFamily="34" charset="0"/>
              </a:rPr>
              <a:t>유지희</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신나라</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err="1">
                <a:solidFill>
                  <a:srgbClr val="000000"/>
                </a:solidFill>
                <a:latin typeface="Arial" panose="020B0604020202020204" pitchFamily="34" charset="0"/>
                <a:cs typeface="Arial" panose="020B0604020202020204" pitchFamily="34" charset="0"/>
              </a:rPr>
              <a:t>설유미</a:t>
            </a:r>
            <a:r>
              <a:rPr lang="en-US" altLang="ko-KR" sz="900" dirty="0">
                <a:solidFill>
                  <a:srgbClr val="000000"/>
                </a:solidFill>
                <a:latin typeface="Arial" panose="020B0604020202020204" pitchFamily="34" charset="0"/>
                <a:cs typeface="Arial" panose="020B0604020202020204" pitchFamily="34" charset="0"/>
              </a:rPr>
              <a:t>)</a:t>
            </a:r>
            <a:r>
              <a:rPr lang="ko-KR" altLang="en-US" sz="900" dirty="0">
                <a:solidFill>
                  <a:srgbClr val="000000"/>
                </a:solidFill>
                <a:latin typeface="Arial" panose="020B0604020202020204" pitchFamily="34" charset="0"/>
                <a:cs typeface="Arial" panose="020B0604020202020204" pitchFamily="34" charset="0"/>
              </a:rPr>
              <a:t>에 해당함</a:t>
            </a:r>
            <a:endParaRPr lang="en-US" altLang="ko-KR" sz="900" dirty="0">
              <a:solidFill>
                <a:srgbClr val="000000"/>
              </a:solidFill>
              <a:latin typeface="Arial" panose="020B0604020202020204" pitchFamily="34" charset="0"/>
              <a:cs typeface="Arial" panose="020B0604020202020204" pitchFamily="34" charset="0"/>
            </a:endParaRPr>
          </a:p>
          <a:p>
            <a:pPr marL="271463" indent="-171450">
              <a:lnSpc>
                <a:spcPts val="1200"/>
              </a:lnSpc>
              <a:spcBef>
                <a:spcPts val="300"/>
              </a:spcBef>
              <a:buClr>
                <a:srgbClr val="00338D"/>
              </a:buClr>
              <a:buFont typeface="Wingdings" panose="05000000000000000000" pitchFamily="2" charset="2"/>
              <a:buChar char="ü"/>
              <a:tabLst>
                <a:tab pos="4935538" algn="l"/>
              </a:tabLst>
              <a:defRPr/>
            </a:pPr>
            <a:r>
              <a:rPr lang="ko-KR" altLang="en-US" sz="900" dirty="0">
                <a:solidFill>
                  <a:srgbClr val="000000"/>
                </a:solidFill>
                <a:latin typeface="Arial" panose="020B0604020202020204" pitchFamily="34" charset="0"/>
                <a:cs typeface="Arial" panose="020B0604020202020204" pitchFamily="34" charset="0"/>
              </a:rPr>
              <a:t>대표와 </a:t>
            </a:r>
            <a:r>
              <a:rPr lang="en-US" altLang="ko-KR" sz="900" dirty="0">
                <a:solidFill>
                  <a:srgbClr val="000000"/>
                </a:solidFill>
                <a:latin typeface="Arial" panose="020B0604020202020204" pitchFamily="34" charset="0"/>
                <a:cs typeface="Arial" panose="020B0604020202020204" pitchFamily="34" charset="0"/>
              </a:rPr>
              <a:t>Key-man</a:t>
            </a:r>
            <a:r>
              <a:rPr lang="ko-KR" altLang="en-US" sz="900" dirty="0">
                <a:solidFill>
                  <a:srgbClr val="000000"/>
                </a:solidFill>
                <a:latin typeface="Arial" panose="020B0604020202020204" pitchFamily="34" charset="0"/>
                <a:cs typeface="Arial" panose="020B0604020202020204" pitchFamily="34" charset="0"/>
              </a:rPr>
              <a:t>을 제외한 인원은 직원으로 분류하여 계산하였음</a:t>
            </a:r>
            <a:endParaRPr lang="en-US" altLang="ko-KR" sz="900" dirty="0">
              <a:solidFill>
                <a:srgbClr val="000000"/>
              </a:solidFill>
              <a:latin typeface="Arial" panose="020B0604020202020204" pitchFamily="34" charset="0"/>
              <a:cs typeface="Arial" panose="020B0604020202020204" pitchFamily="34" charset="0"/>
            </a:endParaRPr>
          </a:p>
          <a:p>
            <a:pPr marL="271463" indent="-171450">
              <a:lnSpc>
                <a:spcPts val="1200"/>
              </a:lnSpc>
              <a:spcBef>
                <a:spcPts val="300"/>
              </a:spcBef>
              <a:buClr>
                <a:srgbClr val="00338D"/>
              </a:buClr>
              <a:buFont typeface="Wingdings" panose="05000000000000000000" pitchFamily="2" charset="2"/>
              <a:buChar char="ü"/>
              <a:tabLst>
                <a:tab pos="4935538" algn="l"/>
              </a:tabLst>
              <a:defRPr/>
            </a:pPr>
            <a:r>
              <a:rPr lang="ko-KR" altLang="en-US" sz="900" dirty="0">
                <a:solidFill>
                  <a:srgbClr val="000000"/>
                </a:solidFill>
                <a:latin typeface="Arial" panose="020B0604020202020204" pitchFamily="34" charset="0"/>
                <a:cs typeface="Arial" panose="020B0604020202020204" pitchFamily="34" charset="0"/>
              </a:rPr>
              <a:t>연평균 인원 수는 </a:t>
            </a:r>
            <a:r>
              <a:rPr lang="ko-KR" altLang="en-US" sz="900" dirty="0" err="1">
                <a:solidFill>
                  <a:srgbClr val="000000"/>
                </a:solidFill>
                <a:latin typeface="Arial" panose="020B0604020202020204" pitchFamily="34" charset="0"/>
                <a:cs typeface="Arial" panose="020B0604020202020204" pitchFamily="34" charset="0"/>
              </a:rPr>
              <a:t>입퇴사</a:t>
            </a:r>
            <a:r>
              <a:rPr lang="ko-KR" altLang="en-US" sz="900" dirty="0">
                <a:solidFill>
                  <a:srgbClr val="000000"/>
                </a:solidFill>
                <a:latin typeface="Arial" panose="020B0604020202020204" pitchFamily="34" charset="0"/>
                <a:cs typeface="Arial" panose="020B0604020202020204" pitchFamily="34" charset="0"/>
              </a:rPr>
              <a:t> 인원을 고려하여 월별 재직 인원 수를 평균하여 계산하였음</a:t>
            </a:r>
            <a:endParaRPr lang="en-US" altLang="ko-KR" sz="900" dirty="0">
              <a:solidFill>
                <a:srgbClr val="000000"/>
              </a:solidFill>
              <a:latin typeface="Arial" panose="020B0604020202020204" pitchFamily="34" charset="0"/>
              <a:cs typeface="Arial" panose="020B0604020202020204" pitchFamily="34" charset="0"/>
            </a:endParaRPr>
          </a:p>
          <a:p>
            <a:pPr marL="271463" indent="-171450">
              <a:lnSpc>
                <a:spcPts val="1200"/>
              </a:lnSpc>
              <a:spcBef>
                <a:spcPts val="300"/>
              </a:spcBef>
              <a:buClr>
                <a:srgbClr val="00338D"/>
              </a:buClr>
              <a:buFont typeface="Wingdings" panose="05000000000000000000" pitchFamily="2" charset="2"/>
              <a:buChar char="ü"/>
              <a:tabLst>
                <a:tab pos="4935538" algn="l"/>
              </a:tabLst>
              <a:defRPr/>
            </a:pPr>
            <a:r>
              <a:rPr lang="ko-KR" altLang="en-US" sz="900" dirty="0">
                <a:solidFill>
                  <a:srgbClr val="000000"/>
                </a:solidFill>
                <a:latin typeface="Arial" panose="020B0604020202020204" pitchFamily="34" charset="0"/>
                <a:cs typeface="Arial" panose="020B0604020202020204" pitchFamily="34" charset="0"/>
              </a:rPr>
              <a:t>회사로부터 수령한 급여대장에 따르면 </a:t>
            </a:r>
            <a:r>
              <a:rPr lang="en-US" altLang="ko-KR" sz="900" dirty="0">
                <a:solidFill>
                  <a:srgbClr val="000000"/>
                </a:solidFill>
                <a:latin typeface="Arial" panose="020B0604020202020204" pitchFamily="34" charset="0"/>
                <a:cs typeface="Arial" panose="020B0604020202020204" pitchFamily="34" charset="0"/>
              </a:rPr>
              <a:t>2021</a:t>
            </a:r>
            <a:r>
              <a:rPr lang="ko-KR" altLang="en-US" sz="900" dirty="0">
                <a:solidFill>
                  <a:srgbClr val="000000"/>
                </a:solidFill>
                <a:latin typeface="Arial" panose="020B0604020202020204" pitchFamily="34" charset="0"/>
                <a:cs typeface="Arial" panose="020B0604020202020204" pitchFamily="34" charset="0"/>
              </a:rPr>
              <a:t>년 분석대상 인건비성 항목은 대표 </a:t>
            </a:r>
            <a:r>
              <a:rPr lang="en-US" altLang="ko-KR" sz="900" dirty="0">
                <a:solidFill>
                  <a:srgbClr val="000000"/>
                </a:solidFill>
                <a:latin typeface="Arial" panose="020B0604020202020204" pitchFamily="34" charset="0"/>
                <a:cs typeface="Arial" panose="020B0604020202020204" pitchFamily="34" charset="0"/>
              </a:rPr>
              <a:t>266</a:t>
            </a:r>
            <a:r>
              <a:rPr lang="ko-KR" altLang="en-US" sz="900" dirty="0">
                <a:solidFill>
                  <a:srgbClr val="000000"/>
                </a:solidFill>
                <a:latin typeface="Arial" panose="020B0604020202020204" pitchFamily="34" charset="0"/>
                <a:cs typeface="Arial" panose="020B0604020202020204" pitchFamily="34" charset="0"/>
              </a:rPr>
              <a:t>백만원</a:t>
            </a:r>
            <a:r>
              <a:rPr lang="en-US" altLang="ko-KR" sz="900" dirty="0">
                <a:solidFill>
                  <a:srgbClr val="000000"/>
                </a:solidFill>
                <a:latin typeface="Arial" panose="020B0604020202020204" pitchFamily="34" charset="0"/>
                <a:cs typeface="Arial" panose="020B0604020202020204" pitchFamily="34" charset="0"/>
              </a:rPr>
              <a:t>, Key-man 341</a:t>
            </a:r>
            <a:r>
              <a:rPr lang="ko-KR" altLang="en-US" sz="900" dirty="0">
                <a:solidFill>
                  <a:srgbClr val="000000"/>
                </a:solidFill>
                <a:latin typeface="Arial" panose="020B0604020202020204" pitchFamily="34" charset="0"/>
                <a:cs typeface="Arial" panose="020B0604020202020204" pitchFamily="34" charset="0"/>
              </a:rPr>
              <a:t>백만원</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직원 </a:t>
            </a:r>
            <a:r>
              <a:rPr lang="en-US" altLang="ko-KR" sz="900" dirty="0">
                <a:solidFill>
                  <a:srgbClr val="000000"/>
                </a:solidFill>
                <a:latin typeface="Arial" panose="020B0604020202020204" pitchFamily="34" charset="0"/>
                <a:cs typeface="Arial" panose="020B0604020202020204" pitchFamily="34" charset="0"/>
              </a:rPr>
              <a:t>2,196</a:t>
            </a:r>
            <a:r>
              <a:rPr lang="ko-KR" altLang="en-US" sz="900" dirty="0">
                <a:solidFill>
                  <a:srgbClr val="000000"/>
                </a:solidFill>
                <a:latin typeface="Arial" panose="020B0604020202020204" pitchFamily="34" charset="0"/>
                <a:cs typeface="Arial" panose="020B0604020202020204" pitchFamily="34" charset="0"/>
              </a:rPr>
              <a:t>백만원에 해당함</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해당 금액을 집계한 결과값은 </a:t>
            </a:r>
            <a:r>
              <a:rPr lang="en-US" altLang="ko-KR" sz="900" dirty="0">
                <a:solidFill>
                  <a:srgbClr val="000000"/>
                </a:solidFill>
                <a:latin typeface="Arial" panose="020B0604020202020204" pitchFamily="34" charset="0"/>
                <a:cs typeface="Arial" panose="020B0604020202020204" pitchFamily="34" charset="0"/>
              </a:rPr>
              <a:t>2,803</a:t>
            </a:r>
            <a:r>
              <a:rPr lang="ko-KR" altLang="en-US" sz="900" dirty="0">
                <a:solidFill>
                  <a:srgbClr val="000000"/>
                </a:solidFill>
                <a:latin typeface="Arial" panose="020B0604020202020204" pitchFamily="34" charset="0"/>
                <a:cs typeface="Arial" panose="020B0604020202020204" pitchFamily="34" charset="0"/>
              </a:rPr>
              <a:t>백만원으로 </a:t>
            </a:r>
            <a:r>
              <a:rPr lang="en-US" altLang="ko-KR" sz="900" dirty="0">
                <a:solidFill>
                  <a:srgbClr val="000000"/>
                </a:solidFill>
                <a:latin typeface="Arial" panose="020B0604020202020204" pitchFamily="34" charset="0"/>
                <a:cs typeface="Arial" panose="020B0604020202020204" pitchFamily="34" charset="0"/>
              </a:rPr>
              <a:t>PL</a:t>
            </a:r>
            <a:r>
              <a:rPr lang="ko-KR" altLang="en-US" sz="900" dirty="0">
                <a:solidFill>
                  <a:srgbClr val="000000"/>
                </a:solidFill>
                <a:latin typeface="Arial" panose="020B0604020202020204" pitchFamily="34" charset="0"/>
                <a:cs typeface="Arial" panose="020B0604020202020204" pitchFamily="34" charset="0"/>
              </a:rPr>
              <a:t>상 급여 및 상여금의 합계인 </a:t>
            </a:r>
            <a:r>
              <a:rPr lang="en-US" altLang="ko-KR" sz="900" dirty="0">
                <a:solidFill>
                  <a:srgbClr val="000000"/>
                </a:solidFill>
                <a:latin typeface="Arial" panose="020B0604020202020204" pitchFamily="34" charset="0"/>
                <a:cs typeface="Arial" panose="020B0604020202020204" pitchFamily="34" charset="0"/>
              </a:rPr>
              <a:t>3,036</a:t>
            </a:r>
            <a:r>
              <a:rPr lang="ko-KR" altLang="en-US" sz="900" dirty="0">
                <a:solidFill>
                  <a:srgbClr val="000000"/>
                </a:solidFill>
                <a:latin typeface="Arial" panose="020B0604020202020204" pitchFamily="34" charset="0"/>
                <a:cs typeface="Arial" panose="020B0604020202020204" pitchFamily="34" charset="0"/>
              </a:rPr>
              <a:t>백만원과 </a:t>
            </a:r>
            <a:r>
              <a:rPr lang="en-US" altLang="ko-KR" sz="900" dirty="0">
                <a:solidFill>
                  <a:srgbClr val="000000"/>
                </a:solidFill>
                <a:latin typeface="Arial" panose="020B0604020202020204" pitchFamily="34" charset="0"/>
                <a:cs typeface="Arial" panose="020B0604020202020204" pitchFamily="34" charset="0"/>
              </a:rPr>
              <a:t>233</a:t>
            </a:r>
            <a:r>
              <a:rPr lang="ko-KR" altLang="en-US" sz="900" dirty="0">
                <a:solidFill>
                  <a:srgbClr val="000000"/>
                </a:solidFill>
                <a:latin typeface="Arial" panose="020B0604020202020204" pitchFamily="34" charset="0"/>
                <a:cs typeface="Arial" panose="020B0604020202020204" pitchFamily="34" charset="0"/>
              </a:rPr>
              <a:t>백만원의 차이가 존재함</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해당 차이는 제공받은 급여대장에 일부 인원 누락 혹은 상여대장 누락에 기인한 것으로 판단되며</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이로 인해 </a:t>
            </a:r>
            <a:r>
              <a:rPr lang="en-US" altLang="ko-KR" sz="900" dirty="0">
                <a:solidFill>
                  <a:srgbClr val="000000"/>
                </a:solidFill>
                <a:latin typeface="Arial" panose="020B0604020202020204" pitchFamily="34" charset="0"/>
                <a:cs typeface="Arial" panose="020B0604020202020204" pitchFamily="34" charset="0"/>
              </a:rPr>
              <a:t>2021</a:t>
            </a:r>
            <a:r>
              <a:rPr lang="ko-KR" altLang="en-US" sz="900" dirty="0">
                <a:solidFill>
                  <a:srgbClr val="000000"/>
                </a:solidFill>
                <a:latin typeface="Arial" panose="020B0604020202020204" pitchFamily="34" charset="0"/>
                <a:cs typeface="Arial" panose="020B0604020202020204" pitchFamily="34" charset="0"/>
              </a:rPr>
              <a:t>년의 </a:t>
            </a:r>
            <a:r>
              <a:rPr lang="en-US" altLang="ko-KR" sz="900" dirty="0">
                <a:solidFill>
                  <a:srgbClr val="000000"/>
                </a:solidFill>
                <a:latin typeface="Arial" panose="020B0604020202020204" pitchFamily="34" charset="0"/>
                <a:cs typeface="Arial" panose="020B0604020202020204" pitchFamily="34" charset="0"/>
              </a:rPr>
              <a:t>per capita </a:t>
            </a:r>
            <a:r>
              <a:rPr lang="ko-KR" altLang="en-US" sz="900" dirty="0">
                <a:solidFill>
                  <a:srgbClr val="000000"/>
                </a:solidFill>
                <a:latin typeface="Arial" panose="020B0604020202020204" pitchFamily="34" charset="0"/>
                <a:cs typeface="Arial" panose="020B0604020202020204" pitchFamily="34" charset="0"/>
              </a:rPr>
              <a:t>금액이 소폭 낮게 계산될 가능성이 존재함</a:t>
            </a:r>
            <a:endParaRPr lang="en-US" altLang="ko-KR" sz="900" dirty="0">
              <a:solidFill>
                <a:srgbClr val="000000"/>
              </a:solidFill>
              <a:latin typeface="Arial" panose="020B0604020202020204" pitchFamily="34" charset="0"/>
              <a:cs typeface="Arial" panose="020B0604020202020204" pitchFamily="34" charset="0"/>
            </a:endParaRPr>
          </a:p>
          <a:p>
            <a:pPr marL="171450" indent="-171450">
              <a:lnSpc>
                <a:spcPts val="1200"/>
              </a:lnSpc>
              <a:spcBef>
                <a:spcPts val="300"/>
              </a:spcBef>
              <a:buClr>
                <a:srgbClr val="00338D"/>
              </a:buClr>
              <a:buFont typeface="Wingdings" panose="05000000000000000000" pitchFamily="2" charset="2"/>
              <a:buChar char="§"/>
              <a:tabLst>
                <a:tab pos="4935538" algn="l"/>
              </a:tabLst>
              <a:defRPr/>
            </a:pPr>
            <a:r>
              <a:rPr lang="ko-KR" altLang="en-US" sz="900" dirty="0">
                <a:solidFill>
                  <a:srgbClr val="000000"/>
                </a:solidFill>
                <a:latin typeface="Arial" panose="020B0604020202020204" pitchFamily="34" charset="0"/>
                <a:cs typeface="Arial" panose="020B0604020202020204" pitchFamily="34" charset="0"/>
              </a:rPr>
              <a:t>회사 전체 임직원의 </a:t>
            </a:r>
            <a:r>
              <a:rPr lang="en-US" altLang="ko-KR" sz="900" dirty="0">
                <a:solidFill>
                  <a:srgbClr val="000000"/>
                </a:solidFill>
                <a:latin typeface="Arial" panose="020B0604020202020204" pitchFamily="34" charset="0"/>
                <a:cs typeface="Arial" panose="020B0604020202020204" pitchFamily="34" charset="0"/>
              </a:rPr>
              <a:t>per capita</a:t>
            </a:r>
            <a:r>
              <a:rPr lang="ko-KR" altLang="en-US" sz="900" dirty="0">
                <a:solidFill>
                  <a:srgbClr val="000000"/>
                </a:solidFill>
                <a:latin typeface="Arial" panose="020B0604020202020204" pitchFamily="34" charset="0"/>
                <a:cs typeface="Arial" panose="020B0604020202020204" pitchFamily="34" charset="0"/>
              </a:rPr>
              <a:t>는 약 </a:t>
            </a:r>
            <a:r>
              <a:rPr lang="en-US" altLang="ko-KR" sz="900" dirty="0">
                <a:solidFill>
                  <a:srgbClr val="000000"/>
                </a:solidFill>
                <a:latin typeface="Arial" panose="020B0604020202020204" pitchFamily="34" charset="0"/>
                <a:cs typeface="Arial" panose="020B0604020202020204" pitchFamily="34" charset="0"/>
              </a:rPr>
              <a:t>70</a:t>
            </a:r>
            <a:r>
              <a:rPr lang="ko-KR" altLang="en-US" sz="900" dirty="0">
                <a:solidFill>
                  <a:srgbClr val="000000"/>
                </a:solidFill>
                <a:latin typeface="Arial" panose="020B0604020202020204" pitchFamily="34" charset="0"/>
                <a:cs typeface="Arial" panose="020B0604020202020204" pitchFamily="34" charset="0"/>
              </a:rPr>
              <a:t>백만원 수준으로</a:t>
            </a:r>
            <a:r>
              <a:rPr lang="en-US" altLang="ko-KR" sz="900" dirty="0">
                <a:solidFill>
                  <a:srgbClr val="000000"/>
                </a:solidFill>
                <a:latin typeface="Arial" panose="020B0604020202020204" pitchFamily="34" charset="0"/>
                <a:cs typeface="Arial" panose="020B0604020202020204" pitchFamily="34" charset="0"/>
              </a:rPr>
              <a:t>, </a:t>
            </a:r>
            <a:r>
              <a:rPr lang="ko-KR" altLang="en-US" sz="900" dirty="0">
                <a:solidFill>
                  <a:srgbClr val="000000"/>
                </a:solidFill>
                <a:latin typeface="Arial" panose="020B0604020202020204" pitchFamily="34" charset="0"/>
                <a:cs typeface="Arial" panose="020B0604020202020204" pitchFamily="34" charset="0"/>
              </a:rPr>
              <a:t>매년 거의 일정한 수준으로 나타남</a:t>
            </a: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indent="-171450">
              <a:lnSpc>
                <a:spcPts val="1200"/>
              </a:lnSpc>
              <a:spcBef>
                <a:spcPts val="300"/>
              </a:spcBef>
              <a:buClr>
                <a:srgbClr val="00338D"/>
              </a:buClr>
              <a:buFont typeface="Wingdings" panose="05000000000000000000" pitchFamily="2" charset="2"/>
              <a:buChar char="ü"/>
              <a:tabLst>
                <a:tab pos="4935538" algn="l"/>
              </a:tabLst>
              <a:defRPr/>
            </a:pPr>
            <a:r>
              <a:rPr lang="en-US" altLang="ko-KR" sz="900" dirty="0">
                <a:solidFill>
                  <a:srgbClr val="000000"/>
                </a:solidFill>
                <a:latin typeface="Arial" panose="020B0604020202020204" pitchFamily="34" charset="0"/>
                <a:cs typeface="Arial" panose="020B0604020202020204" pitchFamily="34" charset="0"/>
              </a:rPr>
              <a:t>Key-man 3</a:t>
            </a:r>
            <a:r>
              <a:rPr lang="ko-KR" altLang="en-US" sz="900" dirty="0">
                <a:solidFill>
                  <a:srgbClr val="000000"/>
                </a:solidFill>
                <a:latin typeface="Arial" panose="020B0604020202020204" pitchFamily="34" charset="0"/>
                <a:cs typeface="Arial" panose="020B0604020202020204" pitchFamily="34" charset="0"/>
              </a:rPr>
              <a:t>인의 </a:t>
            </a:r>
            <a:r>
              <a:rPr lang="en-US" altLang="ko-KR" sz="900" dirty="0">
                <a:solidFill>
                  <a:srgbClr val="000000"/>
                </a:solidFill>
                <a:latin typeface="Arial" panose="020B0604020202020204" pitchFamily="34" charset="0"/>
                <a:cs typeface="Arial" panose="020B0604020202020204" pitchFamily="34" charset="0"/>
              </a:rPr>
              <a:t>per capita</a:t>
            </a:r>
            <a:r>
              <a:rPr lang="ko-KR" altLang="en-US" sz="900" dirty="0">
                <a:solidFill>
                  <a:srgbClr val="000000"/>
                </a:solidFill>
                <a:latin typeface="Arial" panose="020B0604020202020204" pitchFamily="34" charset="0"/>
                <a:cs typeface="Arial" panose="020B0604020202020204" pitchFamily="34" charset="0"/>
              </a:rPr>
              <a:t>는 </a:t>
            </a:r>
            <a:r>
              <a:rPr lang="en-US" altLang="ko-KR" sz="900" dirty="0">
                <a:solidFill>
                  <a:srgbClr val="000000"/>
                </a:solidFill>
                <a:latin typeface="Arial" panose="020B0604020202020204" pitchFamily="34" charset="0"/>
                <a:cs typeface="Arial" panose="020B0604020202020204" pitchFamily="34" charset="0"/>
              </a:rPr>
              <a:t>2020</a:t>
            </a:r>
            <a:r>
              <a:rPr lang="ko-KR" altLang="en-US" sz="900" dirty="0">
                <a:solidFill>
                  <a:srgbClr val="000000"/>
                </a:solidFill>
                <a:latin typeface="Arial" panose="020B0604020202020204" pitchFamily="34" charset="0"/>
                <a:cs typeface="Arial" panose="020B0604020202020204" pitchFamily="34" charset="0"/>
              </a:rPr>
              <a:t>년 약 </a:t>
            </a:r>
            <a:r>
              <a:rPr lang="en-US" altLang="ko-KR" sz="900" dirty="0">
                <a:solidFill>
                  <a:srgbClr val="000000"/>
                </a:solidFill>
                <a:latin typeface="Arial" panose="020B0604020202020204" pitchFamily="34" charset="0"/>
                <a:cs typeface="Arial" panose="020B0604020202020204" pitchFamily="34" charset="0"/>
              </a:rPr>
              <a:t>135</a:t>
            </a:r>
            <a:r>
              <a:rPr lang="ko-KR" altLang="en-US" sz="900" dirty="0">
                <a:solidFill>
                  <a:srgbClr val="000000"/>
                </a:solidFill>
                <a:latin typeface="Arial" panose="020B0604020202020204" pitchFamily="34" charset="0"/>
                <a:cs typeface="Arial" panose="020B0604020202020204" pitchFamily="34" charset="0"/>
              </a:rPr>
              <a:t>백만원 수준으로</a:t>
            </a:r>
            <a:r>
              <a:rPr lang="en-US" altLang="ko-KR" sz="900" dirty="0">
                <a:solidFill>
                  <a:srgbClr val="000000"/>
                </a:solidFill>
                <a:latin typeface="Arial" panose="020B0604020202020204" pitchFamily="34" charset="0"/>
                <a:cs typeface="Arial" panose="020B0604020202020204" pitchFamily="34" charset="0"/>
              </a:rPr>
              <a:t>, 2021</a:t>
            </a:r>
            <a:r>
              <a:rPr lang="ko-KR" altLang="en-US" sz="900" dirty="0">
                <a:solidFill>
                  <a:srgbClr val="000000"/>
                </a:solidFill>
                <a:latin typeface="Arial" panose="020B0604020202020204" pitchFamily="34" charset="0"/>
                <a:cs typeface="Arial" panose="020B0604020202020204" pitchFamily="34" charset="0"/>
              </a:rPr>
              <a:t>년 소폭 하락하는 모습이 나타나나 이는 상여대장의 누락에 기인한 것으로 판단됨</a:t>
            </a:r>
            <a:endParaRPr lang="en-US" altLang="ko-KR" sz="900" dirty="0">
              <a:solidFill>
                <a:srgbClr val="000000"/>
              </a:solidFill>
              <a:latin typeface="Arial" panose="020B0604020202020204" pitchFamily="34" charset="0"/>
              <a:cs typeface="Arial" panose="020B0604020202020204" pitchFamily="34" charset="0"/>
            </a:endParaRPr>
          </a:p>
          <a:p>
            <a:pPr marL="271463" indent="-171450">
              <a:lnSpc>
                <a:spcPts val="1200"/>
              </a:lnSpc>
              <a:spcBef>
                <a:spcPts val="300"/>
              </a:spcBef>
              <a:buClr>
                <a:srgbClr val="00338D"/>
              </a:buClr>
              <a:buFont typeface="Wingdings" panose="05000000000000000000" pitchFamily="2" charset="2"/>
              <a:buChar char="ü"/>
              <a:tabLst>
                <a:tab pos="4935538" algn="l"/>
              </a:tabLst>
              <a:defRPr/>
            </a:pPr>
            <a:r>
              <a:rPr lang="ko-KR" altLang="en-US" sz="900" dirty="0">
                <a:solidFill>
                  <a:srgbClr val="000000"/>
                </a:solidFill>
                <a:latin typeface="Arial" panose="020B0604020202020204" pitchFamily="34" charset="0"/>
                <a:cs typeface="Arial" panose="020B0604020202020204" pitchFamily="34" charset="0"/>
              </a:rPr>
              <a:t>직원의 </a:t>
            </a:r>
            <a:r>
              <a:rPr lang="en-US" altLang="ko-KR" sz="900" dirty="0">
                <a:solidFill>
                  <a:srgbClr val="000000"/>
                </a:solidFill>
                <a:latin typeface="Arial" panose="020B0604020202020204" pitchFamily="34" charset="0"/>
                <a:cs typeface="Arial" panose="020B0604020202020204" pitchFamily="34" charset="0"/>
              </a:rPr>
              <a:t>per capita</a:t>
            </a:r>
            <a:r>
              <a:rPr lang="ko-KR" altLang="en-US" sz="900" dirty="0">
                <a:solidFill>
                  <a:srgbClr val="000000"/>
                </a:solidFill>
                <a:latin typeface="Arial" panose="020B0604020202020204" pitchFamily="34" charset="0"/>
                <a:cs typeface="Arial" panose="020B0604020202020204" pitchFamily="34" charset="0"/>
              </a:rPr>
              <a:t>는 </a:t>
            </a:r>
            <a:r>
              <a:rPr lang="en-US" altLang="ko-KR" sz="900" dirty="0">
                <a:solidFill>
                  <a:srgbClr val="000000"/>
                </a:solidFill>
                <a:latin typeface="Arial" panose="020B0604020202020204" pitchFamily="34" charset="0"/>
                <a:cs typeface="Arial" panose="020B0604020202020204" pitchFamily="34" charset="0"/>
              </a:rPr>
              <a:t>2021</a:t>
            </a:r>
            <a:r>
              <a:rPr lang="ko-KR" altLang="en-US" sz="900" dirty="0">
                <a:solidFill>
                  <a:srgbClr val="000000"/>
                </a:solidFill>
                <a:latin typeface="Arial" panose="020B0604020202020204" pitchFamily="34" charset="0"/>
                <a:cs typeface="Arial" panose="020B0604020202020204" pitchFamily="34" charset="0"/>
              </a:rPr>
              <a:t>년 약 </a:t>
            </a:r>
            <a:r>
              <a:rPr lang="en-US" altLang="ko-KR" sz="900" dirty="0">
                <a:solidFill>
                  <a:srgbClr val="000000"/>
                </a:solidFill>
                <a:latin typeface="Arial" panose="020B0604020202020204" pitchFamily="34" charset="0"/>
                <a:cs typeface="Arial" panose="020B0604020202020204" pitchFamily="34" charset="0"/>
              </a:rPr>
              <a:t>55</a:t>
            </a:r>
            <a:r>
              <a:rPr lang="ko-KR" altLang="en-US" sz="900" dirty="0">
                <a:solidFill>
                  <a:srgbClr val="000000"/>
                </a:solidFill>
                <a:latin typeface="Arial" panose="020B0604020202020204" pitchFamily="34" charset="0"/>
                <a:cs typeface="Arial" panose="020B0604020202020204" pitchFamily="34" charset="0"/>
              </a:rPr>
              <a:t>백만원 수준으로</a:t>
            </a:r>
            <a:r>
              <a:rPr lang="en-US" altLang="ko-KR" sz="900" dirty="0">
                <a:solidFill>
                  <a:srgbClr val="000000"/>
                </a:solidFill>
                <a:latin typeface="Arial" panose="020B0604020202020204" pitchFamily="34" charset="0"/>
                <a:cs typeface="Arial" panose="020B0604020202020204" pitchFamily="34" charset="0"/>
              </a:rPr>
              <a:t>, 2018</a:t>
            </a:r>
            <a:r>
              <a:rPr lang="ko-KR" altLang="en-US" sz="900" dirty="0">
                <a:solidFill>
                  <a:srgbClr val="000000"/>
                </a:solidFill>
                <a:latin typeface="Arial" panose="020B0604020202020204" pitchFamily="34" charset="0"/>
                <a:cs typeface="Arial" panose="020B0604020202020204" pitchFamily="34" charset="0"/>
              </a:rPr>
              <a:t>년 이후 </a:t>
            </a:r>
            <a:r>
              <a:rPr lang="en-US" altLang="ko-KR" sz="900" dirty="0">
                <a:solidFill>
                  <a:srgbClr val="000000"/>
                </a:solidFill>
                <a:latin typeface="Arial" panose="020B0604020202020204" pitchFamily="34" charset="0"/>
                <a:cs typeface="Arial" panose="020B0604020202020204" pitchFamily="34" charset="0"/>
              </a:rPr>
              <a:t>CAGR 2.2%</a:t>
            </a:r>
            <a:r>
              <a:rPr lang="ko-KR" altLang="en-US" sz="900" dirty="0">
                <a:solidFill>
                  <a:srgbClr val="000000"/>
                </a:solidFill>
                <a:latin typeface="Arial" panose="020B0604020202020204" pitchFamily="34" charset="0"/>
                <a:cs typeface="Arial" panose="020B0604020202020204" pitchFamily="34" charset="0"/>
              </a:rPr>
              <a:t>로 성장하는 것으로 계산됨</a:t>
            </a:r>
            <a:endParaRPr lang="en-US" altLang="ko-KR" sz="900" dirty="0">
              <a:solidFill>
                <a:srgbClr val="000000"/>
              </a:solidFill>
              <a:latin typeface="Arial" panose="020B0604020202020204" pitchFamily="34" charset="0"/>
              <a:cs typeface="Arial" panose="020B0604020202020204" pitchFamily="34" charset="0"/>
            </a:endParaRPr>
          </a:p>
          <a:p>
            <a:pPr marL="171450" indent="-171450">
              <a:lnSpc>
                <a:spcPts val="1200"/>
              </a:lnSpc>
              <a:spcBef>
                <a:spcPts val="300"/>
              </a:spcBef>
              <a:buClr>
                <a:srgbClr val="00338D"/>
              </a:buClr>
              <a:buFont typeface="Wingdings" panose="05000000000000000000" pitchFamily="2" charset="2"/>
              <a:buChar char="§"/>
              <a:tabLst>
                <a:tab pos="4935538"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조정 전 매출액 기준 인당 매출액은 </a:t>
            </a:r>
            <a:r>
              <a:rPr lang="ko-KR" altLang="en-US" sz="900" dirty="0">
                <a:solidFill>
                  <a:srgbClr val="000000"/>
                </a:solidFill>
                <a:latin typeface="Arial" panose="020B0604020202020204" pitchFamily="34" charset="0"/>
                <a:cs typeface="Arial" panose="020B0604020202020204" pitchFamily="34" charset="0"/>
              </a:rPr>
              <a:t>약 </a:t>
            </a:r>
            <a:r>
              <a:rPr lang="en-US" altLang="ko-KR" sz="900" dirty="0">
                <a:solidFill>
                  <a:srgbClr val="000000"/>
                </a:solidFill>
                <a:latin typeface="Arial" panose="020B0604020202020204" pitchFamily="34" charset="0"/>
                <a:cs typeface="Arial" panose="020B0604020202020204" pitchFamily="34" charset="0"/>
              </a:rPr>
              <a:t>730</a:t>
            </a:r>
            <a:r>
              <a:rPr lang="ko-KR" altLang="en-US" sz="900" dirty="0">
                <a:solidFill>
                  <a:srgbClr val="000000"/>
                </a:solidFill>
                <a:latin typeface="Arial" panose="020B0604020202020204" pitchFamily="34" charset="0"/>
                <a:cs typeface="Arial" panose="020B0604020202020204" pitchFamily="34" charset="0"/>
              </a:rPr>
              <a:t>백만원 수준으로 도출되며</a:t>
            </a:r>
            <a:r>
              <a:rPr lang="en-US" altLang="ko-KR" sz="900" dirty="0">
                <a:solidFill>
                  <a:srgbClr val="000000"/>
                </a:solidFill>
                <a:latin typeface="Arial" panose="020B0604020202020204" pitchFamily="34" charset="0"/>
                <a:cs typeface="Arial" panose="020B0604020202020204" pitchFamily="34" charset="0"/>
              </a:rPr>
              <a:t>, pro-forma </a:t>
            </a:r>
            <a:r>
              <a:rPr lang="ko-KR" altLang="en-US" sz="900" dirty="0">
                <a:solidFill>
                  <a:srgbClr val="000000"/>
                </a:solidFill>
                <a:latin typeface="Arial" panose="020B0604020202020204" pitchFamily="34" charset="0"/>
                <a:cs typeface="Arial" panose="020B0604020202020204" pitchFamily="34" charset="0"/>
              </a:rPr>
              <a:t>조정 후 인당 매출액은 약 </a:t>
            </a:r>
            <a:r>
              <a:rPr lang="en-US" altLang="ko-KR" sz="900" dirty="0">
                <a:solidFill>
                  <a:srgbClr val="000000"/>
                </a:solidFill>
                <a:latin typeface="Arial" panose="020B0604020202020204" pitchFamily="34" charset="0"/>
                <a:cs typeface="Arial" panose="020B0604020202020204" pitchFamily="34" charset="0"/>
              </a:rPr>
              <a:t>359</a:t>
            </a:r>
            <a:r>
              <a:rPr lang="ko-KR" altLang="en-US" sz="900" dirty="0">
                <a:solidFill>
                  <a:srgbClr val="000000"/>
                </a:solidFill>
                <a:latin typeface="Arial" panose="020B0604020202020204" pitchFamily="34" charset="0"/>
                <a:cs typeface="Arial" panose="020B0604020202020204" pitchFamily="34" charset="0"/>
              </a:rPr>
              <a:t>백만원 수준으로 계산됨</a:t>
            </a: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indent="-171450">
              <a:lnSpc>
                <a:spcPts val="1200"/>
              </a:lnSpc>
              <a:spcBef>
                <a:spcPts val="300"/>
              </a:spcBef>
              <a:buClr>
                <a:srgbClr val="00338D"/>
              </a:buClr>
              <a:buFont typeface="Wingdings" panose="05000000000000000000" pitchFamily="2" charset="2"/>
              <a:buChar char="ü"/>
              <a:tabLst>
                <a:tab pos="4935538" algn="l"/>
              </a:tabLst>
              <a:defRPr/>
            </a:pPr>
            <a:endParaRPr lang="en-US" altLang="ko-KR" sz="900" dirty="0">
              <a:solidFill>
                <a:srgbClr val="000000"/>
              </a:solidFill>
              <a:latin typeface="Arial" panose="020B0604020202020204" pitchFamily="34" charset="0"/>
              <a:cs typeface="Arial" panose="020B0604020202020204" pitchFamily="34" charset="0"/>
            </a:endParaRPr>
          </a:p>
        </p:txBody>
      </p:sp>
      <p:graphicFrame>
        <p:nvGraphicFramePr>
          <p:cNvPr id="3" name="표 2">
            <a:extLst>
              <a:ext uri="{FF2B5EF4-FFF2-40B4-BE49-F238E27FC236}">
                <a16:creationId xmlns:a16="http://schemas.microsoft.com/office/drawing/2014/main" id="{F859B013-C6DD-4F2B-90DB-100C9F03D5E3}"/>
              </a:ext>
            </a:extLst>
          </p:cNvPr>
          <p:cNvGraphicFramePr>
            <a:graphicFrameLocks noGrp="1"/>
          </p:cNvGraphicFramePr>
          <p:nvPr/>
        </p:nvGraphicFramePr>
        <p:xfrm>
          <a:off x="601198" y="1515600"/>
          <a:ext cx="3808310" cy="4192110"/>
        </p:xfrm>
        <a:graphic>
          <a:graphicData uri="http://schemas.openxmlformats.org/drawingml/2006/table">
            <a:tbl>
              <a:tblPr/>
              <a:tblGrid>
                <a:gridCol w="125984">
                  <a:extLst>
                    <a:ext uri="{9D8B030D-6E8A-4147-A177-3AD203B41FA5}">
                      <a16:colId xmlns:a16="http://schemas.microsoft.com/office/drawing/2014/main" val="3288988242"/>
                    </a:ext>
                  </a:extLst>
                </a:gridCol>
                <a:gridCol w="1227442">
                  <a:extLst>
                    <a:ext uri="{9D8B030D-6E8A-4147-A177-3AD203B41FA5}">
                      <a16:colId xmlns:a16="http://schemas.microsoft.com/office/drawing/2014/main" val="3924213908"/>
                    </a:ext>
                  </a:extLst>
                </a:gridCol>
                <a:gridCol w="613721">
                  <a:extLst>
                    <a:ext uri="{9D8B030D-6E8A-4147-A177-3AD203B41FA5}">
                      <a16:colId xmlns:a16="http://schemas.microsoft.com/office/drawing/2014/main" val="3777356068"/>
                    </a:ext>
                  </a:extLst>
                </a:gridCol>
                <a:gridCol w="613721">
                  <a:extLst>
                    <a:ext uri="{9D8B030D-6E8A-4147-A177-3AD203B41FA5}">
                      <a16:colId xmlns:a16="http://schemas.microsoft.com/office/drawing/2014/main" val="1112174508"/>
                    </a:ext>
                  </a:extLst>
                </a:gridCol>
                <a:gridCol w="613721">
                  <a:extLst>
                    <a:ext uri="{9D8B030D-6E8A-4147-A177-3AD203B41FA5}">
                      <a16:colId xmlns:a16="http://schemas.microsoft.com/office/drawing/2014/main" val="1803637402"/>
                    </a:ext>
                  </a:extLst>
                </a:gridCol>
                <a:gridCol w="613721">
                  <a:extLst>
                    <a:ext uri="{9D8B030D-6E8A-4147-A177-3AD203B41FA5}">
                      <a16:colId xmlns:a16="http://schemas.microsoft.com/office/drawing/2014/main" val="1926023210"/>
                    </a:ext>
                  </a:extLst>
                </a:gridCol>
              </a:tblGrid>
              <a:tr h="144000">
                <a:tc gridSpan="2">
                  <a:txBody>
                    <a:bodyPr/>
                    <a:lstStyle/>
                    <a:p>
                      <a:pPr algn="l" rtl="0" fontAlgn="ctr"/>
                      <a:r>
                        <a:rPr 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Payroll</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a:txBody>
                    <a:bodyPr/>
                    <a:lstStyle/>
                    <a:p>
                      <a:pPr algn="ctr" rtl="0" fontAlgn="ct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212126091"/>
                  </a:ext>
                </a:extLst>
              </a:tr>
              <a:tr h="144000">
                <a:tc>
                  <a:txBody>
                    <a:bodyPr/>
                    <a:lstStyle/>
                    <a:p>
                      <a:pPr algn="l" rtl="0" fontAlgn="ctr"/>
                      <a:r>
                        <a:rPr lang="ko-KR" alt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rtl="0" fontAlgn="ctr"/>
                      <a:r>
                        <a:rPr lang="ko-KR" alt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FY18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FY20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FY21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141363461"/>
                  </a:ext>
                </a:extLst>
              </a:tr>
              <a:tr h="144000">
                <a:tc gridSpan="2">
                  <a:txBody>
                    <a:bodyPr/>
                    <a:lstStyle/>
                    <a:p>
                      <a:pPr algn="l"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KRW m</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287751681"/>
                  </a:ext>
                </a:extLst>
              </a:tr>
              <a:tr h="144000">
                <a:tc gridSpan="2">
                  <a:txBody>
                    <a:bodyPr/>
                    <a:lstStyle/>
                    <a:p>
                      <a:pPr algn="l" rtl="0" fontAlgn="ctr"/>
                      <a:r>
                        <a:rPr lang="ko-KR" altLang="en-US"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인건비성 항목</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1,520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2,039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2,509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3,667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339506566"/>
                  </a:ext>
                </a:extLst>
              </a:tr>
              <a:tr h="144000">
                <a:tc>
                  <a:txBody>
                    <a:bodyPr/>
                    <a:lstStyle/>
                    <a:p>
                      <a:pPr algn="l" rtl="0"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직원급여</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1,122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1,520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1,848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2,848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510402892"/>
                  </a:ext>
                </a:extLst>
              </a:tr>
              <a:tr h="144000">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상여금</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132</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177</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227</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188</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962563335"/>
                  </a:ext>
                </a:extLst>
              </a:tr>
              <a:tr h="144000">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잡급</a:t>
                      </a:r>
                      <a:endPar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a:t>
                      </a:r>
                    </a:p>
                  </a:txBody>
                  <a:tcPr marL="36000" marR="36000" marT="0" marB="0" anchor="ctr">
                    <a:lnL>
                      <a:noFill/>
                    </a:lnL>
                    <a:lnR>
                      <a:noFill/>
                    </a:lnR>
                    <a:lnT>
                      <a:noFill/>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a:t>
                      </a:r>
                    </a:p>
                  </a:txBody>
                  <a:tcPr marL="36000" marR="36000" marT="0" marB="0" anchor="ctr">
                    <a:lnL>
                      <a:noFill/>
                    </a:lnL>
                    <a:lnR>
                      <a:noFill/>
                    </a:lnR>
                    <a:lnT>
                      <a:noFill/>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661110660"/>
                  </a:ext>
                </a:extLst>
              </a:tr>
              <a:tr h="144000">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퇴직급여</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79</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138</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183</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198</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340716831"/>
                  </a:ext>
                </a:extLst>
              </a:tr>
              <a:tr h="144000">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복리후생비</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123</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119</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138</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247</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809035"/>
                  </a:ext>
                </a:extLst>
              </a:tr>
              <a:tr h="144000">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세금과공과금</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38</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49</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62</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407353730"/>
                  </a:ext>
                </a:extLst>
              </a:tr>
              <a:tr h="144000">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보험료</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43</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66</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398105025"/>
                  </a:ext>
                </a:extLst>
              </a:tr>
              <a:tr h="144000">
                <a:tc gridSpan="2">
                  <a:txBody>
                    <a:bodyPr/>
                    <a:lstStyle/>
                    <a:p>
                      <a:pPr algn="l" rtl="0"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분석대상 인건비성 항목</a:t>
                      </a:r>
                      <a:endParaRPr lang="ko-KR" altLang="en-US" sz="900" b="1"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rtl="0"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1,254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1,697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2,075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3,036</a:t>
                      </a:r>
                      <a:endParaRPr lang="en-US" altLang="ko-KR" sz="900" b="1"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969344628"/>
                  </a:ext>
                </a:extLst>
              </a:tr>
              <a:tr h="144000">
                <a:tc>
                  <a:txBody>
                    <a:bodyPr/>
                    <a:lstStyle/>
                    <a:p>
                      <a:pPr algn="l" rtl="0"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대표</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260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260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260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266</a:t>
                      </a:r>
                      <a:endParaRPr lang="en-US" altLang="ko-KR" sz="9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966823970"/>
                  </a:ext>
                </a:extLst>
              </a:tr>
              <a:tr h="144000">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Key-man</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281</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398</a:t>
                      </a:r>
                    </a:p>
                  </a:txBody>
                  <a:tcPr marL="36000" marR="36000" marT="0" marB="0" anchor="ctr">
                    <a:lnL>
                      <a:noFill/>
                    </a:lnL>
                    <a:lnR>
                      <a:noFill/>
                    </a:lnR>
                    <a:lnT>
                      <a:noFill/>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406</a:t>
                      </a:r>
                    </a:p>
                  </a:txBody>
                  <a:tcPr marL="36000" marR="36000" marT="0" marB="0" anchor="ctr">
                    <a:lnL>
                      <a:noFill/>
                    </a:lnL>
                    <a:lnR>
                      <a:noFill/>
                    </a:lnR>
                    <a:lnT>
                      <a:noFill/>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341</a:t>
                      </a:r>
                      <a:endParaRPr lang="en-US" altLang="ko-KR" sz="9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94877907"/>
                  </a:ext>
                </a:extLst>
              </a:tr>
              <a:tr h="144000">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직원</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713</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1,039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1,409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2,196</a:t>
                      </a:r>
                      <a:endParaRPr lang="en-US" altLang="ko-KR" sz="9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822506944"/>
                  </a:ext>
                </a:extLst>
              </a:tr>
              <a:tr h="144000">
                <a:tc gridSpan="2">
                  <a:txBody>
                    <a:bodyPr/>
                    <a:lstStyle/>
                    <a:p>
                      <a:pPr algn="l" rtl="0" fontAlgn="ctr"/>
                      <a:r>
                        <a:rPr lang="ko-KR" altLang="en-US"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연평균 인원 수</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44</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698518344"/>
                  </a:ext>
                </a:extLst>
              </a:tr>
              <a:tr h="144000">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대표</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963912231"/>
                  </a:ext>
                </a:extLst>
              </a:tr>
              <a:tr h="144000">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Key-man</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a:t>
                      </a:r>
                    </a:p>
                  </a:txBody>
                  <a:tcPr marL="36000" marR="36000" marT="0" marB="0" anchor="ctr">
                    <a:lnL>
                      <a:noFill/>
                    </a:lnL>
                    <a:lnR>
                      <a:noFill/>
                    </a:lnR>
                    <a:lnT>
                      <a:noFill/>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855624600"/>
                  </a:ext>
                </a:extLst>
              </a:tr>
              <a:tr h="144000">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직원</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40</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506859785"/>
                  </a:ext>
                </a:extLst>
              </a:tr>
              <a:tr h="144000">
                <a:tc gridSpan="2">
                  <a:txBody>
                    <a:bodyPr/>
                    <a:lstStyle/>
                    <a:p>
                      <a:pPr algn="l" rtl="0" fontAlgn="ctr"/>
                      <a:r>
                        <a:rPr lang="en-US"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Per Capita</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69</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897540725"/>
                  </a:ext>
                </a:extLst>
              </a:tr>
              <a:tr h="144000">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대표</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260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266</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4246636899"/>
                  </a:ext>
                </a:extLst>
              </a:tr>
              <a:tr h="144000">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Key-man</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94</a:t>
                      </a:r>
                    </a:p>
                  </a:txBody>
                  <a:tcPr marL="36000" marR="36000" marT="0" marB="0" anchor="ctr">
                    <a:lnL>
                      <a:noFill/>
                    </a:lnL>
                    <a:lnR>
                      <a:noFill/>
                    </a:lnR>
                    <a:lnT>
                      <a:noFill/>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133</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135</a:t>
                      </a:r>
                    </a:p>
                  </a:txBody>
                  <a:tcPr marL="36000" marR="36000" marT="0" marB="0" anchor="ctr">
                    <a:lnL>
                      <a:noFill/>
                    </a:lnL>
                    <a:lnR>
                      <a:noFill/>
                    </a:lnR>
                    <a:lnT>
                      <a:noFill/>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114</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9377543"/>
                  </a:ext>
                </a:extLst>
              </a:tr>
              <a:tr h="144000">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rtl="0"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직원</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52</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53</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55</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055182197"/>
                  </a:ext>
                </a:extLst>
              </a:tr>
              <a:tr h="144000">
                <a:tc gridSpan="2">
                  <a:txBody>
                    <a:bodyPr/>
                    <a:lstStyle/>
                    <a:p>
                      <a:pPr algn="l" rtl="0"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인당 </a:t>
                      </a:r>
                      <a:r>
                        <a:rPr 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Revenue</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tcPr>
                </a:tc>
                <a:tc hMerge="1">
                  <a:txBody>
                    <a:bodyPr/>
                    <a:lstStyle/>
                    <a:p>
                      <a:pPr latinLnBrk="1"/>
                      <a:endParaRPr lang="ko-KR" altLang="en-US"/>
                    </a:p>
                  </a:txBody>
                  <a:tcPr>
                    <a:lnL w="6350" cap="flat" cmpd="sng" algn="ctr">
                      <a:solidFill>
                        <a:srgbClr val="00338D"/>
                      </a:solidFill>
                      <a:prstDash val="dot"/>
                      <a:round/>
                      <a:headEnd type="none" w="med" len="med"/>
                      <a:tailEnd type="none" w="med" len="med"/>
                    </a:lnL>
                    <a:lnR>
                      <a:noFill/>
                    </a:lnR>
                    <a:lnT>
                      <a:noFill/>
                    </a:lnT>
                    <a:lnB w="6350" cap="flat" cmpd="sng" algn="ctr">
                      <a:noFill/>
                      <a:prstDash val="solid"/>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535</a:t>
                      </a:r>
                    </a:p>
                  </a:txBody>
                  <a:tcPr marL="36000" marR="36000" marT="9525"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748</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642</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730</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440910948"/>
                  </a:ext>
                </a:extLst>
              </a:tr>
              <a:tr h="144000">
                <a:tc>
                  <a:txBody>
                    <a:bodyPr/>
                    <a:lstStyle/>
                    <a:p>
                      <a:pPr algn="l" rtl="0"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noFill/>
                      <a:prstDash val="solid"/>
                      <a:round/>
                      <a:headEnd type="none" w="med" len="med"/>
                      <a:tailEnd type="none" w="med" len="med"/>
                    </a:lnB>
                  </a:tcPr>
                </a:tc>
                <a:tc>
                  <a:txBody>
                    <a:bodyPr/>
                    <a:lstStyle/>
                    <a:p>
                      <a:pPr algn="l" rtl="0"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제작</a:t>
                      </a:r>
                    </a:p>
                  </a:txBody>
                  <a:tcPr marL="36000" marR="36000" marT="9525"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no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231</a:t>
                      </a:r>
                    </a:p>
                  </a:txBody>
                  <a:tcPr marL="36000" marR="36000" marT="9525" marB="0" anchor="ctr">
                    <a:lnL>
                      <a:noFill/>
                    </a:lnL>
                    <a:lnR>
                      <a:noFill/>
                    </a:lnR>
                    <a:lnT w="6350" cap="flat" cmpd="sng" algn="ctr">
                      <a:solidFill>
                        <a:srgbClr val="00338D"/>
                      </a:solidFill>
                      <a:prstDash val="dot"/>
                      <a:round/>
                      <a:headEnd type="none" w="med" len="med"/>
                      <a:tailEnd type="none" w="med" len="med"/>
                    </a:lnT>
                    <a:lnB w="6350" cap="flat" cmpd="sng" algn="ctr">
                      <a:no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171</a:t>
                      </a:r>
                    </a:p>
                  </a:txBody>
                  <a:tcPr marL="36000" marR="36000" marT="9525" marB="0" anchor="ctr">
                    <a:lnL>
                      <a:noFill/>
                    </a:lnL>
                    <a:lnR>
                      <a:noFill/>
                    </a:lnR>
                    <a:lnT w="6350" cap="flat" cmpd="sng" algn="ctr">
                      <a:solidFill>
                        <a:srgbClr val="00338D"/>
                      </a:solidFill>
                      <a:prstDash val="dot"/>
                      <a:round/>
                      <a:headEnd type="none" w="med" len="med"/>
                      <a:tailEnd type="none" w="med" len="med"/>
                    </a:lnT>
                    <a:lnB w="6350" cap="flat" cmpd="sng" algn="ctr">
                      <a:no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264</a:t>
                      </a:r>
                    </a:p>
                  </a:txBody>
                  <a:tcPr marL="36000" marR="36000" marT="9525" marB="0" anchor="ctr">
                    <a:lnL>
                      <a:noFill/>
                    </a:lnL>
                    <a:lnR>
                      <a:noFill/>
                    </a:lnR>
                    <a:lnT w="6350" cap="flat" cmpd="sng" algn="ctr">
                      <a:solidFill>
                        <a:srgbClr val="00338D"/>
                      </a:solidFill>
                      <a:prstDash val="dot"/>
                      <a:round/>
                      <a:headEnd type="none" w="med" len="med"/>
                      <a:tailEnd type="none" w="med" len="med"/>
                    </a:lnT>
                    <a:lnB w="6350" cap="flat" cmpd="sng" algn="ctr">
                      <a:no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224</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noFill/>
                      <a:prstDash val="solid"/>
                      <a:round/>
                      <a:headEnd type="none" w="med" len="med"/>
                      <a:tailEnd type="none" w="med" len="med"/>
                    </a:lnB>
                  </a:tcPr>
                </a:tc>
                <a:extLst>
                  <a:ext uri="{0D108BD9-81ED-4DB2-BD59-A6C34878D82A}">
                    <a16:rowId xmlns:a16="http://schemas.microsoft.com/office/drawing/2014/main" val="560617433"/>
                  </a:ext>
                </a:extLst>
              </a:tr>
              <a:tr h="144000">
                <a:tc>
                  <a:txBody>
                    <a:bodyPr/>
                    <a:lstStyle/>
                    <a:p>
                      <a:pPr algn="l" rtl="0"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noFill/>
                      <a:prstDash val="solid"/>
                      <a:round/>
                      <a:headEnd type="none" w="med" len="med"/>
                      <a:tailEnd type="none" w="med" len="med"/>
                    </a:lnB>
                  </a:tcPr>
                </a:tc>
                <a:tc>
                  <a:txBody>
                    <a:bodyPr/>
                    <a:lstStyle/>
                    <a:p>
                      <a:pPr algn="l" rtl="0"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매체대행</a:t>
                      </a:r>
                    </a:p>
                  </a:txBody>
                  <a:tcPr marL="36000" marR="36000" marT="9525"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304</a:t>
                      </a:r>
                    </a:p>
                  </a:txBody>
                  <a:tcPr marL="36000" marR="36000" marT="9525"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578</a:t>
                      </a:r>
                    </a:p>
                  </a:txBody>
                  <a:tcPr marL="36000" marR="36000" marT="9525"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378</a:t>
                      </a:r>
                    </a:p>
                  </a:txBody>
                  <a:tcPr marL="36000" marR="36000" marT="9525"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506</a:t>
                      </a:r>
                    </a:p>
                  </a:txBody>
                  <a:tcPr marL="36000" marR="36000" marT="9525"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929664438"/>
                  </a:ext>
                </a:extLst>
              </a:tr>
              <a:tr h="144000">
                <a:tc gridSpan="2">
                  <a:txBody>
                    <a:bodyPr/>
                    <a:lstStyle/>
                    <a:p>
                      <a:pPr algn="l" rtl="0"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인당 </a:t>
                      </a: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pf revenue</a:t>
                      </a:r>
                      <a:endParaRPr 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noFill/>
                      <a:prstDash val="solid"/>
                      <a:round/>
                      <a:headEnd type="none" w="med" len="med"/>
                      <a:tailEnd type="none" w="med" len="med"/>
                    </a:lnB>
                  </a:tcPr>
                </a:tc>
                <a:tc hMerge="1">
                  <a:txBody>
                    <a:bodyPr/>
                    <a:lstStyle/>
                    <a:p>
                      <a:pPr latinLnBrk="1"/>
                      <a:endParaRPr lang="ko-KR" altLang="en-US"/>
                    </a:p>
                  </a:txBody>
                  <a:tcPr>
                    <a:lnL w="6350" cap="flat" cmpd="sng" algn="ctr">
                      <a:solidFill>
                        <a:srgbClr val="00338D"/>
                      </a:solidFill>
                      <a:prstDash val="dot"/>
                      <a:round/>
                      <a:headEnd type="none" w="med" len="med"/>
                      <a:tailEnd type="none" w="med" len="med"/>
                    </a:lnL>
                    <a:lnR>
                      <a:noFill/>
                    </a:lnR>
                    <a:lnT>
                      <a:noFill/>
                    </a:lnT>
                    <a:lnB w="6350" cap="flat" cmpd="sng" algn="ctr">
                      <a:no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262</a:t>
                      </a:r>
                    </a:p>
                  </a:txBody>
                  <a:tcPr marL="36000" marR="36000" marT="9525"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247</a:t>
                      </a:r>
                    </a:p>
                  </a:txBody>
                  <a:tcPr marL="36000" marR="36000" marT="9525"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336</a:t>
                      </a:r>
                    </a:p>
                  </a:txBody>
                  <a:tcPr marL="36000" marR="36000" marT="9525"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359</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572834569"/>
                  </a:ext>
                </a:extLst>
              </a:tr>
              <a:tr h="144000">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noFill/>
                      <a:prstDash val="solid"/>
                      <a:round/>
                      <a:headEnd type="none" w="med" len="med"/>
                      <a:tailEnd type="none" w="med" len="med"/>
                    </a:lnB>
                  </a:tcPr>
                </a:tc>
                <a:tc>
                  <a:txBody>
                    <a:bodyPr/>
                    <a:lstStyle/>
                    <a:p>
                      <a:pPr algn="l" rtl="0"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제작</a:t>
                      </a:r>
                    </a:p>
                  </a:txBody>
                  <a:tcPr marL="36000" marR="36000" marT="9525"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no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231</a:t>
                      </a:r>
                    </a:p>
                  </a:txBody>
                  <a:tcPr marL="36000" marR="36000" marT="9525" marB="0" anchor="ctr">
                    <a:lnL>
                      <a:noFill/>
                    </a:lnL>
                    <a:lnR>
                      <a:noFill/>
                    </a:lnR>
                    <a:lnT w="6350" cap="flat" cmpd="sng" algn="ctr">
                      <a:solidFill>
                        <a:srgbClr val="00338D"/>
                      </a:solidFill>
                      <a:prstDash val="dot"/>
                      <a:round/>
                      <a:headEnd type="none" w="med" len="med"/>
                      <a:tailEnd type="none" w="med" len="med"/>
                    </a:lnT>
                    <a:lnB w="6350" cap="flat" cmpd="sng" algn="ctr">
                      <a:no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171</a:t>
                      </a:r>
                    </a:p>
                  </a:txBody>
                  <a:tcPr marL="36000" marR="36000" marT="9525" marB="0" anchor="ctr">
                    <a:lnL>
                      <a:noFill/>
                    </a:lnL>
                    <a:lnR>
                      <a:noFill/>
                    </a:lnR>
                    <a:lnT w="6350" cap="flat" cmpd="sng" algn="ctr">
                      <a:solidFill>
                        <a:srgbClr val="00338D"/>
                      </a:solidFill>
                      <a:prstDash val="dot"/>
                      <a:round/>
                      <a:headEnd type="none" w="med" len="med"/>
                      <a:tailEnd type="none" w="med" len="med"/>
                    </a:lnT>
                    <a:lnB w="6350" cap="flat" cmpd="sng" algn="ctr">
                      <a:no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264</a:t>
                      </a:r>
                    </a:p>
                  </a:txBody>
                  <a:tcPr marL="36000" marR="36000" marT="9525" marB="0" anchor="ctr">
                    <a:lnL>
                      <a:noFill/>
                    </a:lnL>
                    <a:lnR>
                      <a:noFill/>
                    </a:lnR>
                    <a:lnT w="6350" cap="flat" cmpd="sng" algn="ctr">
                      <a:solidFill>
                        <a:srgbClr val="00338D"/>
                      </a:solidFill>
                      <a:prstDash val="dot"/>
                      <a:round/>
                      <a:headEnd type="none" w="med" len="med"/>
                      <a:tailEnd type="none" w="med" len="med"/>
                    </a:lnT>
                    <a:lnB w="6350" cap="flat" cmpd="sng" algn="ctr">
                      <a:no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224</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noFill/>
                      <a:prstDash val="solid"/>
                      <a:round/>
                      <a:headEnd type="none" w="med" len="med"/>
                      <a:tailEnd type="none" w="med" len="med"/>
                    </a:lnB>
                  </a:tcPr>
                </a:tc>
                <a:extLst>
                  <a:ext uri="{0D108BD9-81ED-4DB2-BD59-A6C34878D82A}">
                    <a16:rowId xmlns:a16="http://schemas.microsoft.com/office/drawing/2014/main" val="2568058576"/>
                  </a:ext>
                </a:extLst>
              </a:tr>
              <a:tr h="144000">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rtl="0"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매체대행</a:t>
                      </a:r>
                    </a:p>
                  </a:txBody>
                  <a:tcPr marL="36000" marR="36000" marT="9525"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30</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77</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71</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135</a:t>
                      </a:r>
                    </a:p>
                  </a:txBody>
                  <a:tcPr marL="36000" marR="36000" marT="9525"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75362375"/>
                  </a:ext>
                </a:extLst>
              </a:tr>
            </a:tbl>
          </a:graphicData>
        </a:graphic>
      </p:graphicFrame>
    </p:spTree>
    <p:extLst>
      <p:ext uri="{BB962C8B-B14F-4D97-AF65-F5344CB8AC3E}">
        <p14:creationId xmlns:p14="http://schemas.microsoft.com/office/powerpoint/2010/main" val="6341687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제목 2">
            <a:extLst>
              <a:ext uri="{FF2B5EF4-FFF2-40B4-BE49-F238E27FC236}">
                <a16:creationId xmlns:a16="http://schemas.microsoft.com/office/drawing/2014/main" id="{3AC186F3-797A-4FA4-A939-A6FE4AB6C378}"/>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500" b="1">
                <a:solidFill>
                  <a:srgbClr val="00338D"/>
                </a:solidFill>
                <a:latin typeface="KPMG Extralight" panose="020B0303030202040204" pitchFamily="34" charset="0"/>
              </a:rPr>
              <a:t>Net Debt</a:t>
            </a:r>
            <a:endParaRPr lang="en-US" altLang="ko-KR" sz="4500" b="1" dirty="0">
              <a:solidFill>
                <a:srgbClr val="00338D"/>
              </a:solidFill>
              <a:latin typeface="KPMG Extralight" panose="020B0303030202040204" pitchFamily="34" charset="0"/>
            </a:endParaRPr>
          </a:p>
        </p:txBody>
      </p:sp>
      <p:sp>
        <p:nvSpPr>
          <p:cNvPr id="12" name="제목 2">
            <a:extLst>
              <a:ext uri="{FF2B5EF4-FFF2-40B4-BE49-F238E27FC236}">
                <a16:creationId xmlns:a16="http://schemas.microsoft.com/office/drawing/2014/main" id="{C47717F3-438A-4FE8-9FA3-991ADD705EE3}"/>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800" b="1" dirty="0">
                <a:solidFill>
                  <a:srgbClr val="00338D"/>
                </a:solidFill>
                <a:latin typeface="KPMG Extralight" panose="020B0303030202040204" pitchFamily="34" charset="0"/>
              </a:rPr>
              <a:t>Supporting Analysis</a:t>
            </a:r>
          </a:p>
        </p:txBody>
      </p:sp>
      <p:sp>
        <p:nvSpPr>
          <p:cNvPr id="14" name="TextBox 13">
            <a:extLst>
              <a:ext uri="{FF2B5EF4-FFF2-40B4-BE49-F238E27FC236}">
                <a16:creationId xmlns:a16="http://schemas.microsoft.com/office/drawing/2014/main" id="{693BF7E4-2F77-40B2-B6EF-E427C1D5BE07}"/>
              </a:ext>
            </a:extLst>
          </p:cNvPr>
          <p:cNvSpPr txBox="1"/>
          <p:nvPr/>
        </p:nvSpPr>
        <p:spPr>
          <a:xfrm>
            <a:off x="4815841" y="1412205"/>
            <a:ext cx="4156708" cy="4180876"/>
          </a:xfrm>
          <a:prstGeom prst="rect">
            <a:avLst/>
          </a:prstGeom>
          <a:noFill/>
          <a:ln>
            <a:noFill/>
          </a:ln>
        </p:spPr>
        <p:txBody>
          <a:bodyPr wrap="square" lIns="36000" tIns="108000" rIns="36000" bIns="36000" rtlCol="0">
            <a:noAutofit/>
          </a:bodyPr>
          <a:lstStyle/>
          <a:p>
            <a:pPr marL="180975" lvl="0" indent="-180975" defTabSz="914400" latinLnBrk="1">
              <a:lnSpc>
                <a:spcPts val="1200"/>
              </a:lnSpc>
              <a:buClr>
                <a:srgbClr val="00338D"/>
              </a:buClr>
              <a:buFont typeface="Arial" panose="020B0604020202020204" pitchFamily="34" charset="0"/>
              <a:buChar char="•"/>
              <a:tabLst>
                <a:tab pos="180975" algn="l"/>
              </a:tabLst>
              <a:defRPr/>
            </a:pPr>
            <a:r>
              <a:rPr lang="ko-KR" altLang="en-US" sz="900" b="1" u="sng" dirty="0" err="1">
                <a:latin typeface="Arial" panose="020B0604020202020204" pitchFamily="34" charset="0"/>
                <a:cs typeface="Arial" panose="020B0604020202020204" pitchFamily="34" charset="0"/>
              </a:rPr>
              <a:t>현금및현금성자산</a:t>
            </a:r>
            <a:endParaRPr lang="en-US" altLang="ko-KR" sz="900" dirty="0">
              <a:latin typeface="Arial" panose="020B0604020202020204" pitchFamily="34" charset="0"/>
              <a:cs typeface="Arial" panose="020B0604020202020204" pitchFamily="34" charset="0"/>
            </a:endParaRPr>
          </a:p>
          <a:p>
            <a:pPr marL="360000" lvl="0" indent="-180975" defTabSz="914400" latinLnBrk="1">
              <a:lnSpc>
                <a:spcPts val="1200"/>
              </a:lnSpc>
              <a:spcBef>
                <a:spcPts val="300"/>
              </a:spcBef>
              <a:buClr>
                <a:srgbClr val="00338D"/>
              </a:buClr>
              <a:buFont typeface="Wingdings" panose="05000000000000000000" pitchFamily="2" charset="2"/>
              <a:buChar char="ü"/>
              <a:tabLst>
                <a:tab pos="180975" algn="l"/>
              </a:tabLst>
              <a:defRPr/>
            </a:pPr>
            <a:r>
              <a:rPr lang="ko-KR" altLang="en-US" sz="900" dirty="0">
                <a:solidFill>
                  <a:srgbClr val="000000"/>
                </a:solidFill>
                <a:latin typeface="Arial" panose="020B0604020202020204" pitchFamily="34" charset="0"/>
                <a:ea typeface="맑은 고딕"/>
                <a:cs typeface="Arial" panose="020B0604020202020204" pitchFamily="34" charset="0"/>
              </a:rPr>
              <a:t>회사의 매출성장 및 영업현금흐름 증가로 인하여 현금보유액이 증가하고 있으며</a:t>
            </a:r>
            <a:r>
              <a:rPr lang="en-US" altLang="ko-KR" sz="900" dirty="0">
                <a:solidFill>
                  <a:srgbClr val="000000"/>
                </a:solidFill>
                <a:latin typeface="Arial" panose="020B0604020202020204" pitchFamily="34" charset="0"/>
                <a:ea typeface="맑은 고딕"/>
                <a:cs typeface="Arial" panose="020B0604020202020204" pitchFamily="34" charset="0"/>
              </a:rPr>
              <a:t>, </a:t>
            </a:r>
            <a:r>
              <a:rPr lang="ko-KR" altLang="en-US" sz="900" dirty="0">
                <a:solidFill>
                  <a:srgbClr val="000000"/>
                </a:solidFill>
                <a:latin typeface="Arial" panose="020B0604020202020204" pitchFamily="34" charset="0"/>
                <a:ea typeface="맑은 고딕"/>
                <a:cs typeface="Arial" panose="020B0604020202020204" pitchFamily="34" charset="0"/>
              </a:rPr>
              <a:t>특히 </a:t>
            </a:r>
            <a:r>
              <a:rPr lang="en-US" altLang="ko-KR" sz="900" dirty="0">
                <a:solidFill>
                  <a:srgbClr val="000000"/>
                </a:solidFill>
                <a:latin typeface="Arial" panose="020B0604020202020204" pitchFamily="34" charset="0"/>
                <a:ea typeface="맑은 고딕"/>
                <a:cs typeface="Arial" panose="020B0604020202020204" pitchFamily="34" charset="0"/>
              </a:rPr>
              <a:t>2021</a:t>
            </a:r>
            <a:r>
              <a:rPr lang="ko-KR" altLang="en-US" sz="900" dirty="0">
                <a:solidFill>
                  <a:srgbClr val="000000"/>
                </a:solidFill>
                <a:latin typeface="Arial" panose="020B0604020202020204" pitchFamily="34" charset="0"/>
                <a:ea typeface="맑은 고딕"/>
                <a:cs typeface="Arial" panose="020B0604020202020204" pitchFamily="34" charset="0"/>
              </a:rPr>
              <a:t>년에는 </a:t>
            </a:r>
            <a:r>
              <a:rPr lang="en-US" altLang="ko-KR" sz="900" dirty="0">
                <a:solidFill>
                  <a:srgbClr val="000000"/>
                </a:solidFill>
                <a:latin typeface="Arial" panose="020B0604020202020204" pitchFamily="34" charset="0"/>
                <a:ea typeface="맑은 고딕"/>
                <a:cs typeface="Arial" panose="020B0604020202020204" pitchFamily="34" charset="0"/>
              </a:rPr>
              <a:t>MMF </a:t>
            </a:r>
            <a:r>
              <a:rPr lang="ko-KR" altLang="en-US" sz="900" dirty="0">
                <a:solidFill>
                  <a:srgbClr val="000000"/>
                </a:solidFill>
                <a:latin typeface="Arial" panose="020B0604020202020204" pitchFamily="34" charset="0"/>
                <a:ea typeface="맑은 고딕"/>
                <a:cs typeface="Arial" panose="020B0604020202020204" pitchFamily="34" charset="0"/>
              </a:rPr>
              <a:t>보유금액이 크게 증가함</a:t>
            </a:r>
            <a:endParaRPr lang="en-US" altLang="ko-KR" sz="900" dirty="0">
              <a:latin typeface="Arial" panose="020B0604020202020204" pitchFamily="34" charset="0"/>
              <a:cs typeface="Arial" panose="020B0604020202020204" pitchFamily="34" charset="0"/>
            </a:endParaRPr>
          </a:p>
          <a:p>
            <a:pPr marL="360000" lvl="0" indent="-180975" defTabSz="914400" latinLnBrk="1">
              <a:lnSpc>
                <a:spcPts val="1200"/>
              </a:lnSpc>
              <a:spcBef>
                <a:spcPts val="300"/>
              </a:spcBef>
              <a:buClr>
                <a:srgbClr val="00338D"/>
              </a:buClr>
              <a:buFont typeface="Wingdings" panose="05000000000000000000" pitchFamily="2" charset="2"/>
              <a:buChar char="Ø"/>
              <a:tabLst>
                <a:tab pos="180975" algn="l"/>
              </a:tabLst>
              <a:defRPr/>
            </a:pPr>
            <a:endParaRPr lang="en-US" altLang="ko-KR" sz="900" dirty="0">
              <a:latin typeface="Arial" panose="020B0604020202020204" pitchFamily="34" charset="0"/>
              <a:cs typeface="Arial" panose="020B0604020202020204" pitchFamily="34" charset="0"/>
            </a:endParaRPr>
          </a:p>
          <a:p>
            <a:pPr marL="360000" lvl="0" indent="-180975" defTabSz="914400" latinLnBrk="1">
              <a:lnSpc>
                <a:spcPts val="1200"/>
              </a:lnSpc>
              <a:spcBef>
                <a:spcPts val="300"/>
              </a:spcBef>
              <a:buClr>
                <a:srgbClr val="00338D"/>
              </a:buClr>
              <a:buFont typeface="Wingdings" panose="05000000000000000000" pitchFamily="2" charset="2"/>
              <a:buChar char="Ø"/>
              <a:tabLst>
                <a:tab pos="180975" algn="l"/>
              </a:tabLst>
              <a:defRPr/>
            </a:pPr>
            <a:endParaRPr lang="en-US" altLang="ko-KR" sz="900" dirty="0">
              <a:latin typeface="Arial" panose="020B0604020202020204" pitchFamily="34" charset="0"/>
              <a:cs typeface="Arial" panose="020B0604020202020204" pitchFamily="34" charset="0"/>
            </a:endParaRPr>
          </a:p>
          <a:p>
            <a:pPr marL="360000" lvl="0" indent="-180975" defTabSz="914400" latinLnBrk="1">
              <a:lnSpc>
                <a:spcPts val="1200"/>
              </a:lnSpc>
              <a:spcBef>
                <a:spcPts val="300"/>
              </a:spcBef>
              <a:buClr>
                <a:srgbClr val="00338D"/>
              </a:buClr>
              <a:buFont typeface="Wingdings" panose="05000000000000000000" pitchFamily="2" charset="2"/>
              <a:buChar char="Ø"/>
              <a:tabLst>
                <a:tab pos="180975" algn="l"/>
              </a:tabLst>
              <a:defRPr/>
            </a:pPr>
            <a:endParaRPr lang="en-US" altLang="ko-KR" sz="900" dirty="0">
              <a:latin typeface="Arial" panose="020B0604020202020204" pitchFamily="34" charset="0"/>
              <a:cs typeface="Arial" panose="020B0604020202020204" pitchFamily="34" charset="0"/>
            </a:endParaRPr>
          </a:p>
          <a:p>
            <a:pPr marL="360000" lvl="0" indent="-180975" defTabSz="914400" latinLnBrk="1">
              <a:lnSpc>
                <a:spcPts val="1200"/>
              </a:lnSpc>
              <a:spcBef>
                <a:spcPts val="300"/>
              </a:spcBef>
              <a:buClr>
                <a:srgbClr val="00338D"/>
              </a:buClr>
              <a:buFont typeface="Wingdings" panose="05000000000000000000" pitchFamily="2" charset="2"/>
              <a:buChar char="Ø"/>
              <a:tabLst>
                <a:tab pos="180975" algn="l"/>
              </a:tabLst>
              <a:defRPr/>
            </a:pPr>
            <a:endParaRPr lang="en-US" altLang="ko-KR" sz="900" dirty="0">
              <a:latin typeface="Arial" panose="020B0604020202020204" pitchFamily="34" charset="0"/>
              <a:cs typeface="Arial" panose="020B0604020202020204" pitchFamily="34" charset="0"/>
            </a:endParaRPr>
          </a:p>
          <a:p>
            <a:pPr marL="360000" lvl="0" indent="-180975" defTabSz="914400" latinLnBrk="1">
              <a:lnSpc>
                <a:spcPts val="1200"/>
              </a:lnSpc>
              <a:spcBef>
                <a:spcPts val="300"/>
              </a:spcBef>
              <a:buClr>
                <a:srgbClr val="00338D"/>
              </a:buClr>
              <a:buFont typeface="Wingdings" panose="05000000000000000000" pitchFamily="2" charset="2"/>
              <a:buChar char="Ø"/>
              <a:tabLst>
                <a:tab pos="180975" algn="l"/>
              </a:tabLst>
              <a:defRPr/>
            </a:pPr>
            <a:endParaRPr lang="en-US" altLang="ko-KR" sz="900" dirty="0">
              <a:latin typeface="Arial" panose="020B0604020202020204" pitchFamily="34" charset="0"/>
              <a:cs typeface="Arial" panose="020B0604020202020204" pitchFamily="34" charset="0"/>
            </a:endParaRPr>
          </a:p>
          <a:p>
            <a:pPr marL="360000" lvl="0" indent="-180975" defTabSz="914400" latinLnBrk="1">
              <a:lnSpc>
                <a:spcPts val="1200"/>
              </a:lnSpc>
              <a:spcBef>
                <a:spcPts val="300"/>
              </a:spcBef>
              <a:buClr>
                <a:srgbClr val="00338D"/>
              </a:buClr>
              <a:buFont typeface="Wingdings" panose="05000000000000000000" pitchFamily="2" charset="2"/>
              <a:buChar char="Ø"/>
              <a:tabLst>
                <a:tab pos="180975" algn="l"/>
              </a:tabLst>
              <a:defRPr/>
            </a:pPr>
            <a:endParaRPr lang="en-US" altLang="ko-KR" sz="900" dirty="0">
              <a:latin typeface="Arial" panose="020B0604020202020204" pitchFamily="34" charset="0"/>
              <a:cs typeface="Arial" panose="020B0604020202020204" pitchFamily="34" charset="0"/>
            </a:endParaRPr>
          </a:p>
          <a:p>
            <a:pPr marL="360000" lvl="0" indent="-180975" defTabSz="914400" latinLnBrk="1">
              <a:lnSpc>
                <a:spcPts val="1200"/>
              </a:lnSpc>
              <a:spcBef>
                <a:spcPts val="300"/>
              </a:spcBef>
              <a:buClr>
                <a:srgbClr val="00338D"/>
              </a:buClr>
              <a:buFont typeface="Wingdings" panose="05000000000000000000" pitchFamily="2" charset="2"/>
              <a:buChar char="Ø"/>
              <a:tabLst>
                <a:tab pos="180975" algn="l"/>
              </a:tabLst>
              <a:defRPr/>
            </a:pPr>
            <a:endParaRPr lang="en-US" altLang="ko-KR" sz="900" dirty="0">
              <a:latin typeface="Arial" panose="020B0604020202020204" pitchFamily="34" charset="0"/>
              <a:cs typeface="Arial" panose="020B0604020202020204" pitchFamily="34" charset="0"/>
            </a:endParaRPr>
          </a:p>
          <a:p>
            <a:pPr marL="360000" lvl="0" indent="-180975" defTabSz="914400" latinLnBrk="1">
              <a:lnSpc>
                <a:spcPts val="1200"/>
              </a:lnSpc>
              <a:spcBef>
                <a:spcPts val="300"/>
              </a:spcBef>
              <a:buClr>
                <a:srgbClr val="00338D"/>
              </a:buClr>
              <a:buFont typeface="Wingdings" panose="05000000000000000000" pitchFamily="2" charset="2"/>
              <a:buChar char="Ø"/>
              <a:tabLst>
                <a:tab pos="180975" algn="l"/>
              </a:tabLst>
              <a:defRPr/>
            </a:pPr>
            <a:endParaRPr lang="en-US" altLang="ko-KR" sz="900" dirty="0">
              <a:latin typeface="Arial" panose="020B0604020202020204" pitchFamily="34" charset="0"/>
              <a:cs typeface="Arial" panose="020B0604020202020204" pitchFamily="34" charset="0"/>
            </a:endParaRPr>
          </a:p>
          <a:p>
            <a:pPr marL="360000" lvl="0" indent="-180975" defTabSz="914400" latinLnBrk="1">
              <a:lnSpc>
                <a:spcPts val="1200"/>
              </a:lnSpc>
              <a:spcBef>
                <a:spcPts val="300"/>
              </a:spcBef>
              <a:buClr>
                <a:srgbClr val="00338D"/>
              </a:buClr>
              <a:buFont typeface="Wingdings" panose="05000000000000000000" pitchFamily="2" charset="2"/>
              <a:buChar char="Ø"/>
              <a:tabLst>
                <a:tab pos="180975" algn="l"/>
              </a:tabLst>
              <a:defRPr/>
            </a:pPr>
            <a:endParaRPr lang="en-US" altLang="ko-KR" sz="900" dirty="0">
              <a:latin typeface="Arial" panose="020B0604020202020204" pitchFamily="34" charset="0"/>
              <a:cs typeface="Arial" panose="020B0604020202020204" pitchFamily="34" charset="0"/>
            </a:endParaRPr>
          </a:p>
          <a:p>
            <a:pPr marL="360000" lvl="0" indent="-180975" defTabSz="914400" latinLnBrk="1">
              <a:lnSpc>
                <a:spcPts val="1200"/>
              </a:lnSpc>
              <a:spcBef>
                <a:spcPts val="300"/>
              </a:spcBef>
              <a:buClr>
                <a:srgbClr val="00338D"/>
              </a:buClr>
              <a:buFont typeface="Wingdings" panose="05000000000000000000" pitchFamily="2" charset="2"/>
              <a:buChar char="Ø"/>
              <a:tabLst>
                <a:tab pos="180975" algn="l"/>
              </a:tabLst>
              <a:defRPr/>
            </a:pPr>
            <a:endParaRPr lang="en-US" altLang="ko-KR" sz="900" dirty="0">
              <a:latin typeface="Arial" panose="020B0604020202020204" pitchFamily="34" charset="0"/>
              <a:cs typeface="Arial" panose="020B0604020202020204" pitchFamily="34" charset="0"/>
            </a:endParaRPr>
          </a:p>
          <a:p>
            <a:pPr marL="180975" lvl="0" indent="-180975" defTabSz="914400" latinLnBrk="1">
              <a:lnSpc>
                <a:spcPts val="1200"/>
              </a:lnSpc>
              <a:buClr>
                <a:srgbClr val="00338D"/>
              </a:buClr>
              <a:buFont typeface="Arial" panose="020B0604020202020204" pitchFamily="34" charset="0"/>
              <a:buChar char="•"/>
              <a:tabLst>
                <a:tab pos="180975" algn="l"/>
              </a:tabLst>
              <a:defRPr/>
            </a:pPr>
            <a:r>
              <a:rPr lang="ko-KR" altLang="en-US" sz="900" b="1" u="sng" dirty="0">
                <a:latin typeface="Arial" panose="020B0604020202020204" pitchFamily="34" charset="0"/>
                <a:cs typeface="Arial" panose="020B0604020202020204" pitchFamily="34" charset="0"/>
              </a:rPr>
              <a:t>차입금</a:t>
            </a:r>
            <a:endParaRPr lang="en-US" altLang="ko-KR" sz="900" dirty="0">
              <a:latin typeface="Arial" panose="020B0604020202020204" pitchFamily="34" charset="0"/>
              <a:cs typeface="Arial" panose="020B0604020202020204" pitchFamily="34" charset="0"/>
            </a:endParaRPr>
          </a:p>
          <a:p>
            <a:pPr marL="360000" lvl="0" indent="-180975" defTabSz="914400" latinLnBrk="1">
              <a:lnSpc>
                <a:spcPts val="1200"/>
              </a:lnSpc>
              <a:spcBef>
                <a:spcPts val="600"/>
              </a:spcBef>
              <a:buClr>
                <a:srgbClr val="00338D"/>
              </a:buClr>
              <a:buFont typeface="Wingdings" panose="05000000000000000000" pitchFamily="2" charset="2"/>
              <a:buChar char="ü"/>
              <a:tabLst>
                <a:tab pos="266700" algn="l"/>
              </a:tabLst>
              <a:defRPr/>
            </a:pPr>
            <a:r>
              <a:rPr lang="en-US" altLang="ko-KR" sz="900" dirty="0">
                <a:latin typeface="Arial" panose="020B0604020202020204" pitchFamily="34" charset="0"/>
                <a:cs typeface="Arial" panose="020B0604020202020204" pitchFamily="34" charset="0"/>
              </a:rPr>
              <a:t>2020</a:t>
            </a:r>
            <a:r>
              <a:rPr lang="ko-KR" altLang="en-US" sz="900" dirty="0">
                <a:latin typeface="Arial" panose="020B0604020202020204" pitchFamily="34" charset="0"/>
                <a:cs typeface="Arial" panose="020B0604020202020204" pitchFamily="34" charset="0"/>
              </a:rPr>
              <a:t>년 회사는 운전자금대출 </a:t>
            </a:r>
            <a:r>
              <a:rPr lang="en-US" altLang="ko-KR" sz="900" dirty="0">
                <a:latin typeface="Arial" panose="020B0604020202020204" pitchFamily="34" charset="0"/>
                <a:cs typeface="Arial" panose="020B0604020202020204" pitchFamily="34" charset="0"/>
              </a:rPr>
              <a:t>10</a:t>
            </a:r>
            <a:r>
              <a:rPr lang="ko-KR" altLang="en-US" sz="900" dirty="0">
                <a:latin typeface="Arial" panose="020B0604020202020204" pitchFamily="34" charset="0"/>
                <a:cs typeface="Arial" panose="020B0604020202020204" pitchFamily="34" charset="0"/>
              </a:rPr>
              <a:t>억원과 본사사옥 매입목적의 시설자금대출 </a:t>
            </a:r>
            <a:r>
              <a:rPr lang="en-US" altLang="ko-KR" sz="900" dirty="0">
                <a:latin typeface="Arial" panose="020B0604020202020204" pitchFamily="34" charset="0"/>
                <a:cs typeface="Arial" panose="020B0604020202020204" pitchFamily="34" charset="0"/>
              </a:rPr>
              <a:t>73</a:t>
            </a:r>
            <a:r>
              <a:rPr lang="ko-KR" altLang="en-US" sz="900" dirty="0">
                <a:latin typeface="Arial" panose="020B0604020202020204" pitchFamily="34" charset="0"/>
                <a:cs typeface="Arial" panose="020B0604020202020204" pitchFamily="34" charset="0"/>
              </a:rPr>
              <a:t>억원을 차입함</a:t>
            </a:r>
            <a:endParaRPr lang="en-US" altLang="ko-KR" sz="900" dirty="0">
              <a:latin typeface="Arial" panose="020B0604020202020204" pitchFamily="34" charset="0"/>
              <a:cs typeface="Arial" panose="020B0604020202020204" pitchFamily="34" charset="0"/>
            </a:endParaRPr>
          </a:p>
          <a:p>
            <a:pPr marL="360000" lvl="0" indent="-180975" defTabSz="914400" latinLnBrk="1">
              <a:lnSpc>
                <a:spcPts val="1200"/>
              </a:lnSpc>
              <a:spcBef>
                <a:spcPts val="600"/>
              </a:spcBef>
              <a:buClr>
                <a:srgbClr val="00338D"/>
              </a:buClr>
              <a:buFont typeface="Wingdings" panose="05000000000000000000" pitchFamily="2" charset="2"/>
              <a:buChar char="ü"/>
              <a:tabLst>
                <a:tab pos="266700" algn="l"/>
              </a:tabLst>
              <a:defRPr/>
            </a:pPr>
            <a:r>
              <a:rPr lang="ko-KR" altLang="en-US" sz="900" dirty="0">
                <a:latin typeface="Arial" panose="020B0604020202020204" pitchFamily="34" charset="0"/>
                <a:cs typeface="Arial" panose="020B0604020202020204" pitchFamily="34" charset="0"/>
              </a:rPr>
              <a:t>운전자금대출은 </a:t>
            </a:r>
            <a:r>
              <a:rPr lang="en-US" altLang="ko-KR" sz="900" dirty="0">
                <a:latin typeface="Arial" panose="020B0604020202020204" pitchFamily="34" charset="0"/>
                <a:cs typeface="Arial" panose="020B0604020202020204" pitchFamily="34" charset="0"/>
              </a:rPr>
              <a:t>1</a:t>
            </a:r>
            <a:r>
              <a:rPr lang="ko-KR" altLang="en-US" sz="900" dirty="0">
                <a:latin typeface="Arial" panose="020B0604020202020204" pitchFamily="34" charset="0"/>
                <a:cs typeface="Arial" panose="020B0604020202020204" pitchFamily="34" charset="0"/>
              </a:rPr>
              <a:t>년마다 </a:t>
            </a:r>
            <a:r>
              <a:rPr lang="en-US" altLang="ko-KR" sz="900" dirty="0">
                <a:latin typeface="Arial" panose="020B0604020202020204" pitchFamily="34" charset="0"/>
                <a:cs typeface="Arial" panose="020B0604020202020204" pitchFamily="34" charset="0"/>
              </a:rPr>
              <a:t>Roll-over </a:t>
            </a:r>
            <a:r>
              <a:rPr lang="ko-KR" altLang="en-US" sz="900" dirty="0">
                <a:latin typeface="Arial" panose="020B0604020202020204" pitchFamily="34" charset="0"/>
                <a:cs typeface="Arial" panose="020B0604020202020204" pitchFamily="34" charset="0"/>
              </a:rPr>
              <a:t>되며</a:t>
            </a:r>
            <a:r>
              <a:rPr lang="en-US" altLang="ko-KR" sz="900" dirty="0">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시설자금대출은 매월 </a:t>
            </a:r>
            <a:r>
              <a:rPr lang="en-US" altLang="ko-KR" sz="900" dirty="0">
                <a:latin typeface="Arial" panose="020B0604020202020204" pitchFamily="34" charset="0"/>
                <a:cs typeface="Arial" panose="020B0604020202020204" pitchFamily="34" charset="0"/>
              </a:rPr>
              <a:t>2</a:t>
            </a:r>
            <a:r>
              <a:rPr lang="ko-KR" altLang="en-US" sz="900" dirty="0" err="1">
                <a:latin typeface="Arial" panose="020B0604020202020204" pitchFamily="34" charset="0"/>
                <a:cs typeface="Arial" panose="020B0604020202020204" pitchFamily="34" charset="0"/>
              </a:rPr>
              <a:t>천만원씩</a:t>
            </a:r>
            <a:r>
              <a:rPr lang="ko-KR" altLang="en-US" sz="900" dirty="0">
                <a:latin typeface="Arial" panose="020B0604020202020204" pitchFamily="34" charset="0"/>
                <a:cs typeface="Arial" panose="020B0604020202020204" pitchFamily="34" charset="0"/>
              </a:rPr>
              <a:t> 분할하여 상환하는 조건임</a:t>
            </a:r>
            <a:endParaRPr lang="en-US" altLang="ko-KR" sz="900" dirty="0">
              <a:latin typeface="Arial" panose="020B0604020202020204" pitchFamily="34" charset="0"/>
              <a:cs typeface="Arial" panose="020B0604020202020204" pitchFamily="34" charset="0"/>
            </a:endParaRPr>
          </a:p>
          <a:p>
            <a:pPr marL="360000" lvl="0" indent="-180975" defTabSz="914400" latinLnBrk="1">
              <a:lnSpc>
                <a:spcPts val="1200"/>
              </a:lnSpc>
              <a:spcBef>
                <a:spcPts val="600"/>
              </a:spcBef>
              <a:buClr>
                <a:srgbClr val="00338D"/>
              </a:buClr>
              <a:buFont typeface="Wingdings" panose="05000000000000000000" pitchFamily="2" charset="2"/>
              <a:buChar char="ü"/>
              <a:tabLst>
                <a:tab pos="266700" algn="l"/>
              </a:tabLst>
              <a:defRPr/>
            </a:pPr>
            <a:r>
              <a:rPr lang="ko-KR" altLang="en-US" sz="900" dirty="0">
                <a:latin typeface="Arial" panose="020B0604020202020204" pitchFamily="34" charset="0"/>
                <a:cs typeface="Arial" panose="020B0604020202020204" pitchFamily="34" charset="0"/>
              </a:rPr>
              <a:t>차입계약서에 따르면</a:t>
            </a:r>
            <a:r>
              <a:rPr lang="en-US" altLang="ko-KR" sz="900" dirty="0">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채무자의 현저한 신용상태 악화</a:t>
            </a:r>
            <a:r>
              <a:rPr lang="en-US" altLang="ko-KR" sz="900" dirty="0">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시</a:t>
            </a:r>
            <a:r>
              <a:rPr lang="en-US" altLang="ko-KR" sz="900" dirty="0">
                <a:latin typeface="Arial" panose="020B0604020202020204" pitchFamily="34" charset="0"/>
                <a:cs typeface="Arial" panose="020B0604020202020204" pitchFamily="34" charset="0"/>
              </a:rPr>
              <a:t>,</a:t>
            </a:r>
            <a:r>
              <a:rPr lang="ko-KR" altLang="en-US" sz="900" dirty="0">
                <a:latin typeface="Arial" panose="020B0604020202020204" pitchFamily="34" charset="0"/>
                <a:cs typeface="Arial" panose="020B0604020202020204" pitchFamily="34" charset="0"/>
              </a:rPr>
              <a:t> 은행이 대출금액을 감액하거나 정지할 수 있는 조항이 존재함</a:t>
            </a:r>
            <a:r>
              <a:rPr lang="en-US" altLang="ko-KR" sz="900" dirty="0">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현저한 신용상태 악화</a:t>
            </a:r>
            <a:r>
              <a:rPr lang="en-US" altLang="ko-KR" sz="900" dirty="0">
                <a:latin typeface="Arial" panose="020B0604020202020204" pitchFamily="34" charset="0"/>
                <a:cs typeface="Arial" panose="020B0604020202020204" pitchFamily="34" charset="0"/>
              </a:rPr>
              <a:t>’</a:t>
            </a:r>
            <a:r>
              <a:rPr lang="ko-KR" altLang="en-US" sz="900" dirty="0">
                <a:latin typeface="Arial" panose="020B0604020202020204" pitchFamily="34" charset="0"/>
                <a:cs typeface="Arial" panose="020B0604020202020204" pitchFamily="34" charset="0"/>
              </a:rPr>
              <a:t>로 간주되는 경우로는</a:t>
            </a:r>
            <a:r>
              <a:rPr lang="en-US" altLang="ko-KR" sz="900" dirty="0">
                <a:latin typeface="Arial" panose="020B0604020202020204" pitchFamily="34" charset="0"/>
                <a:cs typeface="Arial" panose="020B0604020202020204" pitchFamily="34" charset="0"/>
              </a:rPr>
              <a:t> </a:t>
            </a:r>
            <a:r>
              <a:rPr lang="ko-KR" altLang="en-US" sz="900" dirty="0">
                <a:latin typeface="Arial" panose="020B0604020202020204" pitchFamily="34" charset="0"/>
                <a:ea typeface="맑은 고딕" panose="020B0503020000020004" pitchFamily="50" charset="-127"/>
                <a:cs typeface="Arial" panose="020B0604020202020204" pitchFamily="34" charset="0"/>
              </a:rPr>
              <a:t>①</a:t>
            </a:r>
            <a:r>
              <a:rPr lang="ko-KR" altLang="en-US" sz="900" dirty="0">
                <a:latin typeface="Arial" panose="020B0604020202020204" pitchFamily="34" charset="0"/>
                <a:cs typeface="Arial" panose="020B0604020202020204" pitchFamily="34" charset="0"/>
              </a:rPr>
              <a:t>경영실권자의 변동으로 정상적 여신거래가 어려운 경우</a:t>
            </a:r>
            <a:r>
              <a:rPr lang="en-US" altLang="ko-KR" sz="900" dirty="0">
                <a:latin typeface="Arial" panose="020B0604020202020204" pitchFamily="34" charset="0"/>
                <a:cs typeface="Arial" panose="020B0604020202020204" pitchFamily="34" charset="0"/>
              </a:rPr>
              <a:t>,</a:t>
            </a:r>
            <a:r>
              <a:rPr lang="ko-KR" altLang="en-US" sz="900" dirty="0">
                <a:latin typeface="Arial" panose="020B0604020202020204" pitchFamily="34" charset="0"/>
                <a:cs typeface="Arial" panose="020B0604020202020204" pitchFamily="34" charset="0"/>
              </a:rPr>
              <a:t> </a:t>
            </a:r>
            <a:r>
              <a:rPr lang="ko-KR" altLang="en-US" sz="900" dirty="0">
                <a:latin typeface="맑은 고딕" panose="020B0503020000020004" pitchFamily="50" charset="-127"/>
                <a:ea typeface="맑은 고딕" panose="020B0503020000020004" pitchFamily="50" charset="-127"/>
                <a:cs typeface="Arial" panose="020B0604020202020204" pitchFamily="34" charset="0"/>
              </a:rPr>
              <a:t>②</a:t>
            </a:r>
            <a:r>
              <a:rPr lang="ko-KR" altLang="en-US" sz="900" dirty="0">
                <a:latin typeface="Arial" panose="020B0604020202020204" pitchFamily="34" charset="0"/>
                <a:cs typeface="Arial" panose="020B0604020202020204" pitchFamily="34" charset="0"/>
              </a:rPr>
              <a:t>외부감사인의 감사의견이 </a:t>
            </a:r>
            <a:r>
              <a:rPr lang="ko-KR" altLang="en-US" sz="900" dirty="0" err="1">
                <a:latin typeface="Arial" panose="020B0604020202020204" pitchFamily="34" charset="0"/>
                <a:cs typeface="Arial" panose="020B0604020202020204" pitchFamily="34" charset="0"/>
              </a:rPr>
              <a:t>부적정</a:t>
            </a:r>
            <a:r>
              <a:rPr lang="ko-KR" altLang="en-US" sz="900" dirty="0">
                <a:latin typeface="Arial" panose="020B0604020202020204" pitchFamily="34" charset="0"/>
                <a:cs typeface="Arial" panose="020B0604020202020204" pitchFamily="34" charset="0"/>
              </a:rPr>
              <a:t> 혹은 </a:t>
            </a:r>
            <a:r>
              <a:rPr lang="ko-KR" altLang="en-US" sz="900" dirty="0" err="1">
                <a:latin typeface="Arial" panose="020B0604020202020204" pitchFamily="34" charset="0"/>
                <a:cs typeface="Arial" panose="020B0604020202020204" pitchFamily="34" charset="0"/>
              </a:rPr>
              <a:t>의견거절인</a:t>
            </a:r>
            <a:r>
              <a:rPr lang="ko-KR" altLang="en-US" sz="900" dirty="0">
                <a:latin typeface="Arial" panose="020B0604020202020204" pitchFamily="34" charset="0"/>
                <a:cs typeface="Arial" panose="020B0604020202020204" pitchFamily="34" charset="0"/>
              </a:rPr>
              <a:t> 경우 등이 해당됨</a:t>
            </a:r>
            <a:endParaRPr lang="en-US" altLang="ko-KR" sz="900" dirty="0">
              <a:latin typeface="Arial" panose="020B0604020202020204" pitchFamily="34" charset="0"/>
              <a:cs typeface="Arial" panose="020B0604020202020204" pitchFamily="34" charset="0"/>
            </a:endParaRPr>
          </a:p>
        </p:txBody>
      </p:sp>
      <p:sp>
        <p:nvSpPr>
          <p:cNvPr id="21" name="Title 1">
            <a:extLst>
              <a:ext uri="{FF2B5EF4-FFF2-40B4-BE49-F238E27FC236}">
                <a16:creationId xmlns:a16="http://schemas.microsoft.com/office/drawing/2014/main" id="{1E0F2AF2-A1C5-4AB1-BAE5-20E44470B754}"/>
              </a:ext>
            </a:extLst>
          </p:cNvPr>
          <p:cNvSpPr txBox="1">
            <a:spLocks/>
          </p:cNvSpPr>
          <p:nvPr/>
        </p:nvSpPr>
        <p:spPr>
          <a:xfrm>
            <a:off x="495464" y="1051517"/>
            <a:ext cx="8809336" cy="435876"/>
          </a:xfrm>
          <a:prstGeom prst="rect">
            <a:avLst/>
          </a:prstGeom>
        </p:spPr>
        <p:txBody>
          <a:bodyPr vert="horz" lIns="0" tIns="0" rIns="0" bIns="0" rtlCol="0" anchor="t" anchorCtr="0">
            <a:noAutofit/>
          </a:bodyPr>
          <a:lstStyle>
            <a:lvl1pPr algn="l" defTabSz="914400" rtl="0" eaLnBrk="1" latinLnBrk="1" hangingPunct="1">
              <a:lnSpc>
                <a:spcPct val="70000"/>
              </a:lnSpc>
              <a:spcBef>
                <a:spcPct val="0"/>
              </a:spcBef>
              <a:buNone/>
              <a:defRPr sz="3800" kern="1200">
                <a:solidFill>
                  <a:srgbClr val="00338D"/>
                </a:solidFill>
                <a:latin typeface="+mj-lt"/>
                <a:ea typeface="+mj-ea"/>
                <a:cs typeface="+mj-cs"/>
              </a:defRPr>
            </a:lvl1pPr>
          </a:lstStyle>
          <a:p>
            <a:pPr marL="0" lvl="4" algn="just"/>
            <a:r>
              <a:rPr lang="ko-KR" altLang="en-US" sz="1000" b="1" dirty="0">
                <a:solidFill>
                  <a:srgbClr val="002997"/>
                </a:solidFill>
                <a:latin typeface="Arial" panose="020B0604020202020204" pitchFamily="34" charset="0"/>
                <a:ea typeface="+mj-ea"/>
                <a:cs typeface="Arial" panose="020B0604020202020204" pitchFamily="34" charset="0"/>
              </a:rPr>
              <a:t>운전자금 확보 및 본사 사옥 매입 목적으로 </a:t>
            </a:r>
            <a:r>
              <a:rPr lang="en-US" altLang="ko-KR" sz="1000" b="1" dirty="0">
                <a:solidFill>
                  <a:srgbClr val="002997"/>
                </a:solidFill>
                <a:latin typeface="Arial" panose="020B0604020202020204" pitchFamily="34" charset="0"/>
                <a:ea typeface="+mj-ea"/>
                <a:cs typeface="Arial" panose="020B0604020202020204" pitchFamily="34" charset="0"/>
              </a:rPr>
              <a:t>2020</a:t>
            </a:r>
            <a:r>
              <a:rPr lang="ko-KR" altLang="en-US" sz="1000" b="1" dirty="0">
                <a:solidFill>
                  <a:srgbClr val="002997"/>
                </a:solidFill>
                <a:latin typeface="Arial" panose="020B0604020202020204" pitchFamily="34" charset="0"/>
                <a:ea typeface="+mj-ea"/>
                <a:cs typeface="Arial" panose="020B0604020202020204" pitchFamily="34" charset="0"/>
              </a:rPr>
              <a:t>년 </a:t>
            </a:r>
            <a:r>
              <a:rPr lang="en-US" altLang="ko-KR" sz="1000" b="1" dirty="0">
                <a:solidFill>
                  <a:srgbClr val="002997"/>
                </a:solidFill>
                <a:latin typeface="Arial" panose="020B0604020202020204" pitchFamily="34" charset="0"/>
                <a:ea typeface="+mj-ea"/>
                <a:cs typeface="Arial" panose="020B0604020202020204" pitchFamily="34" charset="0"/>
              </a:rPr>
              <a:t>83</a:t>
            </a:r>
            <a:r>
              <a:rPr lang="ko-KR" altLang="en-US" sz="1000" b="1" dirty="0">
                <a:solidFill>
                  <a:srgbClr val="002997"/>
                </a:solidFill>
                <a:latin typeface="Arial" panose="020B0604020202020204" pitchFamily="34" charset="0"/>
                <a:ea typeface="+mj-ea"/>
                <a:cs typeface="Arial" panose="020B0604020202020204" pitchFamily="34" charset="0"/>
              </a:rPr>
              <a:t>억원을 신규 차입하면서 회사의 순차입금 규모는 약 </a:t>
            </a:r>
            <a:r>
              <a:rPr lang="en-US" altLang="ko-KR" sz="1000" b="1" dirty="0">
                <a:solidFill>
                  <a:srgbClr val="002997"/>
                </a:solidFill>
                <a:latin typeface="Arial" panose="020B0604020202020204" pitchFamily="34" charset="0"/>
                <a:ea typeface="+mj-ea"/>
                <a:cs typeface="Arial" panose="020B0604020202020204" pitchFamily="34" charset="0"/>
              </a:rPr>
              <a:t>79</a:t>
            </a:r>
            <a:r>
              <a:rPr lang="ko-KR" altLang="en-US" sz="1000" b="1" dirty="0">
                <a:solidFill>
                  <a:srgbClr val="002997"/>
                </a:solidFill>
                <a:latin typeface="Arial" panose="020B0604020202020204" pitchFamily="34" charset="0"/>
                <a:ea typeface="+mj-ea"/>
                <a:cs typeface="Arial" panose="020B0604020202020204" pitchFamily="34" charset="0"/>
              </a:rPr>
              <a:t>억원에 달하였으나</a:t>
            </a:r>
            <a:r>
              <a:rPr lang="en-US" altLang="ko-KR" sz="1000" b="1" dirty="0">
                <a:solidFill>
                  <a:srgbClr val="002997"/>
                </a:solidFill>
                <a:latin typeface="Arial" panose="020B0604020202020204" pitchFamily="34" charset="0"/>
                <a:ea typeface="+mj-ea"/>
                <a:cs typeface="Arial" panose="020B0604020202020204" pitchFamily="34" charset="0"/>
              </a:rPr>
              <a:t>, </a:t>
            </a:r>
            <a:r>
              <a:rPr lang="ko-KR" altLang="en-US" sz="1000" b="1" dirty="0">
                <a:solidFill>
                  <a:srgbClr val="002997"/>
                </a:solidFill>
                <a:latin typeface="Arial" panose="020B0604020202020204" pitchFamily="34" charset="0"/>
                <a:ea typeface="+mj-ea"/>
                <a:cs typeface="Arial" panose="020B0604020202020204" pitchFamily="34" charset="0"/>
              </a:rPr>
              <a:t>매출성장 및  영업현금흐름의 증가로 보유현금이 증가하면서 </a:t>
            </a:r>
            <a:r>
              <a:rPr lang="en-US" altLang="ko-KR" sz="1000" b="1" dirty="0">
                <a:solidFill>
                  <a:srgbClr val="002997"/>
                </a:solidFill>
                <a:latin typeface="Arial" panose="020B0604020202020204" pitchFamily="34" charset="0"/>
                <a:ea typeface="+mj-ea"/>
                <a:cs typeface="Arial" panose="020B0604020202020204" pitchFamily="34" charset="0"/>
              </a:rPr>
              <a:t>2021</a:t>
            </a:r>
            <a:r>
              <a:rPr lang="ko-KR" altLang="en-US" sz="1000" b="1" dirty="0">
                <a:solidFill>
                  <a:srgbClr val="002997"/>
                </a:solidFill>
                <a:latin typeface="Arial" panose="020B0604020202020204" pitchFamily="34" charset="0"/>
                <a:ea typeface="+mj-ea"/>
                <a:cs typeface="Arial" panose="020B0604020202020204" pitchFamily="34" charset="0"/>
              </a:rPr>
              <a:t>년 말 순차입금은 약 </a:t>
            </a:r>
            <a:r>
              <a:rPr lang="en-US" altLang="ko-KR" sz="1000" b="1" dirty="0">
                <a:solidFill>
                  <a:srgbClr val="002997"/>
                </a:solidFill>
                <a:latin typeface="Arial" panose="020B0604020202020204" pitchFamily="34" charset="0"/>
                <a:ea typeface="+mj-ea"/>
                <a:cs typeface="Arial" panose="020B0604020202020204" pitchFamily="34" charset="0"/>
              </a:rPr>
              <a:t>7</a:t>
            </a:r>
            <a:r>
              <a:rPr lang="ko-KR" altLang="en-US" sz="1000" b="1" dirty="0">
                <a:solidFill>
                  <a:srgbClr val="002997"/>
                </a:solidFill>
                <a:latin typeface="Arial" panose="020B0604020202020204" pitchFamily="34" charset="0"/>
                <a:ea typeface="+mj-ea"/>
                <a:cs typeface="Arial" panose="020B0604020202020204" pitchFamily="34" charset="0"/>
              </a:rPr>
              <a:t>억원 수준으로 감소하였음</a:t>
            </a:r>
            <a:r>
              <a:rPr lang="en-US" altLang="ko-KR" sz="1000" b="1" dirty="0">
                <a:solidFill>
                  <a:srgbClr val="002997"/>
                </a:solidFill>
                <a:latin typeface="Arial" panose="020B0604020202020204" pitchFamily="34" charset="0"/>
                <a:ea typeface="+mj-ea"/>
                <a:cs typeface="Arial" panose="020B0604020202020204" pitchFamily="34" charset="0"/>
              </a:rPr>
              <a:t> </a:t>
            </a:r>
          </a:p>
        </p:txBody>
      </p:sp>
      <p:graphicFrame>
        <p:nvGraphicFramePr>
          <p:cNvPr id="4" name="표 3">
            <a:extLst>
              <a:ext uri="{FF2B5EF4-FFF2-40B4-BE49-F238E27FC236}">
                <a16:creationId xmlns:a16="http://schemas.microsoft.com/office/drawing/2014/main" id="{8AEA784F-C6D9-4A9F-8BCB-3B22D1ED90B3}"/>
              </a:ext>
            </a:extLst>
          </p:cNvPr>
          <p:cNvGraphicFramePr>
            <a:graphicFrameLocks noGrp="1"/>
          </p:cNvGraphicFramePr>
          <p:nvPr>
            <p:extLst>
              <p:ext uri="{D42A27DB-BD31-4B8C-83A1-F6EECF244321}">
                <p14:modId xmlns:p14="http://schemas.microsoft.com/office/powerpoint/2010/main" val="141725652"/>
              </p:ext>
            </p:extLst>
          </p:nvPr>
        </p:nvGraphicFramePr>
        <p:xfrm>
          <a:off x="601200" y="1530000"/>
          <a:ext cx="3978000" cy="1584000"/>
        </p:xfrm>
        <a:graphic>
          <a:graphicData uri="http://schemas.openxmlformats.org/drawingml/2006/table">
            <a:tbl>
              <a:tblPr/>
              <a:tblGrid>
                <a:gridCol w="180000">
                  <a:extLst>
                    <a:ext uri="{9D8B030D-6E8A-4147-A177-3AD203B41FA5}">
                      <a16:colId xmlns:a16="http://schemas.microsoft.com/office/drawing/2014/main" val="3308025146"/>
                    </a:ext>
                  </a:extLst>
                </a:gridCol>
                <a:gridCol w="900000">
                  <a:extLst>
                    <a:ext uri="{9D8B030D-6E8A-4147-A177-3AD203B41FA5}">
                      <a16:colId xmlns:a16="http://schemas.microsoft.com/office/drawing/2014/main" val="730414814"/>
                    </a:ext>
                  </a:extLst>
                </a:gridCol>
                <a:gridCol w="579600">
                  <a:extLst>
                    <a:ext uri="{9D8B030D-6E8A-4147-A177-3AD203B41FA5}">
                      <a16:colId xmlns:a16="http://schemas.microsoft.com/office/drawing/2014/main" val="1101605809"/>
                    </a:ext>
                  </a:extLst>
                </a:gridCol>
                <a:gridCol w="579600">
                  <a:extLst>
                    <a:ext uri="{9D8B030D-6E8A-4147-A177-3AD203B41FA5}">
                      <a16:colId xmlns:a16="http://schemas.microsoft.com/office/drawing/2014/main" val="2548265334"/>
                    </a:ext>
                  </a:extLst>
                </a:gridCol>
                <a:gridCol w="579600">
                  <a:extLst>
                    <a:ext uri="{9D8B030D-6E8A-4147-A177-3AD203B41FA5}">
                      <a16:colId xmlns:a16="http://schemas.microsoft.com/office/drawing/2014/main" val="1275206894"/>
                    </a:ext>
                  </a:extLst>
                </a:gridCol>
                <a:gridCol w="579600">
                  <a:extLst>
                    <a:ext uri="{9D8B030D-6E8A-4147-A177-3AD203B41FA5}">
                      <a16:colId xmlns:a16="http://schemas.microsoft.com/office/drawing/2014/main" val="3881962396"/>
                    </a:ext>
                  </a:extLst>
                </a:gridCol>
                <a:gridCol w="579600">
                  <a:extLst>
                    <a:ext uri="{9D8B030D-6E8A-4147-A177-3AD203B41FA5}">
                      <a16:colId xmlns:a16="http://schemas.microsoft.com/office/drawing/2014/main" val="1705886853"/>
                    </a:ext>
                  </a:extLst>
                </a:gridCol>
              </a:tblGrid>
              <a:tr h="144000">
                <a:tc gridSpan="2">
                  <a:txBody>
                    <a:bodyPr/>
                    <a:lstStyle/>
                    <a:p>
                      <a:pPr algn="l" rtl="0" fontAlgn="ctr"/>
                      <a:r>
                        <a:rPr lang="en-US" sz="900" b="1" i="0" u="none" strike="noStrike" dirty="0">
                          <a:solidFill>
                            <a:srgbClr val="FFFFFF"/>
                          </a:solidFill>
                          <a:effectLst/>
                          <a:latin typeface="Arial" panose="020B0604020202020204" pitchFamily="34" charset="0"/>
                          <a:ea typeface="+mj-ea"/>
                          <a:cs typeface="Arial" panose="020B0604020202020204" pitchFamily="34" charset="0"/>
                        </a:rPr>
                        <a:t>Net Debt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latinLnBrk="1"/>
                      <a:endParaRPr lang="ko-KR" altLang="en-US"/>
                    </a:p>
                  </a:txBody>
                  <a:tcPr/>
                </a:tc>
                <a:tc>
                  <a:txBody>
                    <a:bodyPr/>
                    <a:lstStyle/>
                    <a:p>
                      <a:pPr algn="l" rtl="0" fontAlgn="ctr"/>
                      <a:r>
                        <a:rPr lang="ko-KR" altLang="en-US" sz="900" b="1" i="0" u="none" strike="noStrike">
                          <a:solidFill>
                            <a:srgbClr val="FFFFFF"/>
                          </a:solidFill>
                          <a:effectLst/>
                          <a:latin typeface="Arial" panose="020B0604020202020204" pitchFamily="34" charset="0"/>
                          <a:ea typeface="+mj-ea"/>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900" b="1" i="0" u="none" strike="noStrike">
                          <a:solidFill>
                            <a:srgbClr val="FFFFFF"/>
                          </a:solidFill>
                          <a:effectLst/>
                          <a:latin typeface="Arial" panose="020B0604020202020204" pitchFamily="34" charset="0"/>
                          <a:ea typeface="+mj-ea"/>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900" b="1" i="0" u="none" strike="noStrike">
                          <a:solidFill>
                            <a:srgbClr val="FFFFFF"/>
                          </a:solidFill>
                          <a:effectLst/>
                          <a:latin typeface="Arial" panose="020B0604020202020204" pitchFamily="34" charset="0"/>
                          <a:ea typeface="+mj-ea"/>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900" b="1" i="0" u="none" strike="noStrike">
                          <a:solidFill>
                            <a:srgbClr val="FFFFFF"/>
                          </a:solidFill>
                          <a:effectLst/>
                          <a:latin typeface="Arial" panose="020B0604020202020204" pitchFamily="34" charset="0"/>
                          <a:ea typeface="+mj-ea"/>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900" b="1" i="0" u="none" strike="noStrike">
                          <a:solidFill>
                            <a:srgbClr val="FFFFFF"/>
                          </a:solidFill>
                          <a:effectLst/>
                          <a:latin typeface="Arial" panose="020B0604020202020204" pitchFamily="34" charset="0"/>
                          <a:ea typeface="+mj-ea"/>
                          <a:cs typeface="Arial" panose="020B0604020202020204" pitchFamily="34" charset="0"/>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2429503389"/>
                  </a:ext>
                </a:extLst>
              </a:tr>
              <a:tr h="144000">
                <a:tc>
                  <a:txBody>
                    <a:bodyPr/>
                    <a:lstStyle/>
                    <a:p>
                      <a:pPr algn="l" rtl="0"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ctr"/>
                      <a:endParaRPr lang="ko-KR" altLang="en-US" sz="900" b="0" i="0" u="none" strike="noStrike">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a:noFill/>
                    </a:lnL>
                    <a:lnR>
                      <a:noFill/>
                    </a:lnR>
                    <a:lnT>
                      <a:noFill/>
                    </a:lnT>
                    <a:lnB>
                      <a:noFill/>
                    </a:lnB>
                  </a:tcPr>
                </a:tc>
                <a:tc>
                  <a:txBody>
                    <a:bodyPr/>
                    <a:lstStyle/>
                    <a:p>
                      <a:pPr algn="ctr" rtl="0" fontAlgn="ctr"/>
                      <a:r>
                        <a:rPr lang="en-US" altLang="ko-KR" sz="900" b="0" i="0" u="none" strike="noStrike" dirty="0">
                          <a:solidFill>
                            <a:srgbClr val="000000"/>
                          </a:solidFill>
                          <a:effectLst/>
                          <a:latin typeface="Arial" panose="020B0604020202020204" pitchFamily="34" charset="0"/>
                          <a:ea typeface="+mj-ea"/>
                          <a:cs typeface="Arial" panose="020B0604020202020204" pitchFamily="34" charset="0"/>
                        </a:rPr>
                        <a:t>2017</a:t>
                      </a:r>
                    </a:p>
                  </a:txBody>
                  <a:tcPr marL="36000" marR="36000" marT="0" marB="0" anchor="ctr">
                    <a:lnL>
                      <a:noFill/>
                    </a:lnL>
                    <a:lnR>
                      <a:noFill/>
                    </a:lnR>
                    <a:lnT>
                      <a:noFill/>
                    </a:lnT>
                    <a:lnB>
                      <a:noFill/>
                    </a:lnB>
                  </a:tcPr>
                </a:tc>
                <a:tc>
                  <a:txBody>
                    <a:bodyPr/>
                    <a:lstStyle/>
                    <a:p>
                      <a:pPr algn="ctr" rtl="0" fontAlgn="ctr"/>
                      <a:r>
                        <a:rPr lang="en-US" altLang="ko-KR" sz="900" b="0" i="0" u="none" strike="noStrike" dirty="0">
                          <a:solidFill>
                            <a:srgbClr val="000000"/>
                          </a:solidFill>
                          <a:effectLst/>
                          <a:latin typeface="Arial" panose="020B0604020202020204" pitchFamily="34" charset="0"/>
                          <a:ea typeface="+mj-ea"/>
                          <a:cs typeface="Arial" panose="020B0604020202020204" pitchFamily="34" charset="0"/>
                        </a:rPr>
                        <a:t>2018</a:t>
                      </a:r>
                    </a:p>
                  </a:txBody>
                  <a:tcPr marL="36000" marR="36000" marT="0" marB="0" anchor="ctr">
                    <a:lnL>
                      <a:noFill/>
                    </a:lnL>
                    <a:lnR>
                      <a:noFill/>
                    </a:lnR>
                    <a:lnT>
                      <a:noFill/>
                    </a:lnT>
                    <a:lnB>
                      <a:noFill/>
                    </a:lnB>
                  </a:tcPr>
                </a:tc>
                <a:tc>
                  <a:txBody>
                    <a:bodyPr/>
                    <a:lstStyle/>
                    <a:p>
                      <a:pPr algn="ctr" rtl="0" fontAlgn="ctr"/>
                      <a:r>
                        <a:rPr lang="en-US" altLang="ko-KR" sz="900" b="0" i="0" u="none" strike="noStrike" dirty="0">
                          <a:solidFill>
                            <a:srgbClr val="000000"/>
                          </a:solidFill>
                          <a:effectLst/>
                          <a:latin typeface="Arial" panose="020B0604020202020204" pitchFamily="34" charset="0"/>
                          <a:ea typeface="+mj-ea"/>
                          <a:cs typeface="Arial" panose="020B0604020202020204" pitchFamily="34" charset="0"/>
                        </a:rPr>
                        <a:t>2019</a:t>
                      </a:r>
                    </a:p>
                  </a:txBody>
                  <a:tcPr marL="36000" marR="36000" marT="0" marB="0" anchor="ctr">
                    <a:lnL>
                      <a:noFill/>
                    </a:lnL>
                    <a:lnR>
                      <a:noFill/>
                    </a:lnR>
                    <a:lnT>
                      <a:noFill/>
                    </a:lnT>
                    <a:lnB>
                      <a:noFill/>
                    </a:lnB>
                  </a:tcPr>
                </a:tc>
                <a:tc>
                  <a:txBody>
                    <a:bodyPr/>
                    <a:lstStyle/>
                    <a:p>
                      <a:pPr algn="ctr" rtl="0" fontAlgn="ctr"/>
                      <a:r>
                        <a:rPr lang="en-US" altLang="ko-KR" sz="900" b="0" i="0" u="none" strike="noStrike" dirty="0">
                          <a:solidFill>
                            <a:srgbClr val="000000"/>
                          </a:solidFill>
                          <a:effectLst/>
                          <a:latin typeface="Arial" panose="020B0604020202020204" pitchFamily="34" charset="0"/>
                          <a:ea typeface="+mj-ea"/>
                          <a:cs typeface="Arial" panose="020B0604020202020204" pitchFamily="34" charset="0"/>
                        </a:rPr>
                        <a:t>2020</a:t>
                      </a:r>
                    </a:p>
                  </a:txBody>
                  <a:tcPr marL="36000" marR="36000" marT="0" marB="0" anchor="ctr">
                    <a:lnL>
                      <a:noFill/>
                    </a:lnL>
                    <a:lnR>
                      <a:noFill/>
                    </a:lnR>
                    <a:lnT>
                      <a:noFill/>
                    </a:lnT>
                    <a:lnB>
                      <a:noFill/>
                    </a:lnB>
                  </a:tcPr>
                </a:tc>
                <a:tc>
                  <a:txBody>
                    <a:bodyPr/>
                    <a:lstStyle/>
                    <a:p>
                      <a:pPr algn="ctr" rtl="0" fontAlgn="ctr"/>
                      <a:r>
                        <a:rPr lang="en-US" altLang="ko-KR" sz="900" b="0" i="0" u="none" strike="noStrike" dirty="0">
                          <a:solidFill>
                            <a:srgbClr val="000000"/>
                          </a:solidFill>
                          <a:effectLst/>
                          <a:latin typeface="Arial" panose="020B0604020202020204" pitchFamily="34" charset="0"/>
                          <a:ea typeface="+mj-ea"/>
                          <a:cs typeface="Arial" panose="020B0604020202020204" pitchFamily="34" charset="0"/>
                        </a:rPr>
                        <a:t>2021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202033144"/>
                  </a:ext>
                </a:extLst>
              </a:tr>
              <a:tr h="144000">
                <a:tc gridSpan="2">
                  <a:txBody>
                    <a:bodyPr/>
                    <a:lstStyle/>
                    <a:p>
                      <a:pPr algn="l" rtl="0" fontAlgn="ctr"/>
                      <a:r>
                        <a:rPr lang="en-US" sz="900" b="0" i="0" u="none" strike="noStrike">
                          <a:solidFill>
                            <a:srgbClr val="000000"/>
                          </a:solidFill>
                          <a:effectLst/>
                          <a:latin typeface="Arial" panose="020B0604020202020204" pitchFamily="34" charset="0"/>
                          <a:ea typeface="+mj-ea"/>
                          <a:cs typeface="Arial" panose="020B0604020202020204" pitchFamily="34" charset="0"/>
                        </a:rPr>
                        <a:t>KRW m</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ctr" rtl="0" fontAlgn="ctr"/>
                      <a:r>
                        <a:rPr kumimoji="0" lang="en-US" altLang="ko-KR" sz="800" b="0" i="0"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Arial" panose="020B0604020202020204" pitchFamily="34" charset="0"/>
                        </a:rPr>
                        <a:t>Dec-31</a:t>
                      </a:r>
                      <a:endParaRPr lang="en-US" sz="900" b="0"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kumimoji="0" lang="en-US" altLang="ko-KR" sz="800" b="0" i="0"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Arial" panose="020B0604020202020204" pitchFamily="34" charset="0"/>
                        </a:rPr>
                        <a:t>Dec-31</a:t>
                      </a:r>
                      <a:endParaRPr lang="en-US" sz="900" b="0"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kumimoji="0" lang="en-US" altLang="ko-KR" sz="800" b="0" i="0"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Arial" panose="020B0604020202020204" pitchFamily="34" charset="0"/>
                        </a:rPr>
                        <a:t>Dec-31</a:t>
                      </a:r>
                      <a:endParaRPr lang="en-US" sz="900" b="0"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kumimoji="0" lang="en-US" altLang="ko-KR" sz="800" b="0" i="0"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Arial" panose="020B0604020202020204" pitchFamily="34" charset="0"/>
                        </a:rPr>
                        <a:t>Dec-31</a:t>
                      </a:r>
                      <a:endParaRPr lang="en-US" sz="900" b="0"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kumimoji="0" lang="en-US" altLang="ko-KR" sz="800" b="0" i="0" u="none" strike="noStrike" kern="1200" cap="none" spc="0" normalizeH="0" baseline="0" noProof="0" dirty="0">
                          <a:ln>
                            <a:noFill/>
                          </a:ln>
                          <a:solidFill>
                            <a:srgbClr val="000000"/>
                          </a:solidFill>
                          <a:effectLst/>
                          <a:uLnTx/>
                          <a:uFillTx/>
                          <a:latin typeface="Arial" panose="020B0604020202020204" pitchFamily="34" charset="0"/>
                          <a:ea typeface="맑은 고딕" panose="020B0503020000020004" pitchFamily="50" charset="-127"/>
                          <a:cs typeface="Arial" panose="020B0604020202020204" pitchFamily="34" charset="0"/>
                        </a:rPr>
                        <a:t>Dec-31</a:t>
                      </a:r>
                      <a:endParaRPr lang="en-US" sz="900" b="0"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604435262"/>
                  </a:ext>
                </a:extLst>
              </a:tr>
              <a:tr h="144000">
                <a:tc gridSpan="2">
                  <a:txBody>
                    <a:bodyPr/>
                    <a:lstStyle/>
                    <a:p>
                      <a:pPr algn="l" rtl="0" fontAlgn="ctr"/>
                      <a:r>
                        <a:rPr lang="en-US" sz="900" b="1" i="0" u="none" strike="noStrike">
                          <a:solidFill>
                            <a:srgbClr val="000000"/>
                          </a:solidFill>
                          <a:effectLst/>
                          <a:latin typeface="Arial" panose="020B0604020202020204" pitchFamily="34" charset="0"/>
                          <a:ea typeface="+mj-ea"/>
                          <a:cs typeface="Arial" panose="020B0604020202020204" pitchFamily="34" charset="0"/>
                        </a:rPr>
                        <a:t>Cash(a)</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rtl="0" fontAlgn="ctr"/>
                      <a:r>
                        <a:rPr lang="en-US" altLang="ko-KR" sz="900" b="1" i="0" u="none" strike="noStrike" dirty="0">
                          <a:solidFill>
                            <a:srgbClr val="000000"/>
                          </a:solidFill>
                          <a:effectLst/>
                          <a:latin typeface="Arial" panose="020B0604020202020204" pitchFamily="34" charset="0"/>
                          <a:ea typeface="+mj-ea"/>
                          <a:cs typeface="Arial" panose="020B0604020202020204" pitchFamily="34" charset="0"/>
                        </a:rPr>
                        <a:t>945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1,417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2,773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1,318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7,321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724040908"/>
                  </a:ext>
                </a:extLst>
              </a:tr>
              <a:tr h="144000">
                <a:tc>
                  <a:txBody>
                    <a:bodyPr/>
                    <a:lstStyle/>
                    <a:p>
                      <a:pPr algn="l" rtl="0"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보통예금</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j-ea"/>
                          <a:cs typeface="Arial" panose="020B0604020202020204" pitchFamily="34" charset="0"/>
                        </a:rPr>
                        <a:t>935</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1,407</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2,763</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1,178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7,311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48095192"/>
                  </a:ext>
                </a:extLst>
              </a:tr>
              <a:tr h="144000">
                <a:tc>
                  <a:txBody>
                    <a:bodyPr/>
                    <a:lstStyle/>
                    <a:p>
                      <a:pPr algn="l" rtl="0"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정기예적금</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10</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10</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10</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140</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10</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219605840"/>
                  </a:ext>
                </a:extLst>
              </a:tr>
              <a:tr h="144000">
                <a:tc gridSpan="2">
                  <a:txBody>
                    <a:bodyPr/>
                    <a:lstStyle/>
                    <a:p>
                      <a:pPr algn="l" rtl="0" fontAlgn="ctr"/>
                      <a:r>
                        <a:rPr lang="en-US" sz="900" b="1" i="0" u="none" strike="noStrike">
                          <a:solidFill>
                            <a:srgbClr val="000000"/>
                          </a:solidFill>
                          <a:effectLst/>
                          <a:latin typeface="Arial" panose="020B0604020202020204" pitchFamily="34" charset="0"/>
                          <a:ea typeface="+mj-ea"/>
                          <a:cs typeface="Arial" panose="020B0604020202020204" pitchFamily="34" charset="0"/>
                        </a:rPr>
                        <a:t>Debt(b)</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(37)</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(9,200)</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(8,060)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714791203"/>
                  </a:ext>
                </a:extLst>
              </a:tr>
              <a:tr h="144000">
                <a:tc>
                  <a:txBody>
                    <a:bodyPr/>
                    <a:lstStyle/>
                    <a:p>
                      <a:pPr algn="l" rtl="0"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당좌차월</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(900)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972681369"/>
                  </a:ext>
                </a:extLst>
              </a:tr>
              <a:tr h="144000">
                <a:tc>
                  <a:txBody>
                    <a:bodyPr/>
                    <a:lstStyle/>
                    <a:p>
                      <a:pPr algn="l" rtl="0"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단기차입금</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(8,300)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(8,060)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812489278"/>
                  </a:ext>
                </a:extLst>
              </a:tr>
              <a:tr h="144000">
                <a:tc>
                  <a:txBody>
                    <a:bodyPr/>
                    <a:lstStyle/>
                    <a:p>
                      <a:pPr algn="l" rtl="0"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rtl="0"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장기차입금</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j-ea"/>
                          <a:cs typeface="Arial" panose="020B0604020202020204" pitchFamily="34" charset="0"/>
                        </a:rPr>
                        <a:t>(37)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28645295"/>
                  </a:ext>
                </a:extLst>
              </a:tr>
              <a:tr h="144000">
                <a:tc gridSpan="2">
                  <a:txBody>
                    <a:bodyPr/>
                    <a:lstStyle/>
                    <a:p>
                      <a:pPr algn="l" fontAlgn="ctr"/>
                      <a:r>
                        <a:rPr lang="nl-NL" sz="900" b="1" i="0" u="none" strike="noStrike">
                          <a:solidFill>
                            <a:srgbClr val="000000"/>
                          </a:solidFill>
                          <a:effectLst/>
                          <a:latin typeface="Arial" panose="020B0604020202020204" pitchFamily="34" charset="0"/>
                          <a:ea typeface="+mj-ea"/>
                          <a:cs typeface="Arial" panose="020B0604020202020204" pitchFamily="34" charset="0"/>
                        </a:rPr>
                        <a:t>Net Debt(c=a+b)</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908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mj-ea"/>
                          <a:cs typeface="Arial" panose="020B0604020202020204" pitchFamily="34" charset="0"/>
                        </a:rPr>
                        <a:t>1,417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2,773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(7,882)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mj-ea"/>
                          <a:cs typeface="Arial" panose="020B0604020202020204" pitchFamily="34" charset="0"/>
                        </a:rPr>
                        <a:t>(739)</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779919585"/>
                  </a:ext>
                </a:extLst>
              </a:tr>
            </a:tbl>
          </a:graphicData>
        </a:graphic>
      </p:graphicFrame>
      <p:graphicFrame>
        <p:nvGraphicFramePr>
          <p:cNvPr id="9" name="표 8">
            <a:extLst>
              <a:ext uri="{FF2B5EF4-FFF2-40B4-BE49-F238E27FC236}">
                <a16:creationId xmlns:a16="http://schemas.microsoft.com/office/drawing/2014/main" id="{45181A3F-7CB9-4E07-B691-DFC633DCB820}"/>
              </a:ext>
            </a:extLst>
          </p:cNvPr>
          <p:cNvGraphicFramePr>
            <a:graphicFrameLocks noGrp="1"/>
          </p:cNvGraphicFramePr>
          <p:nvPr>
            <p:extLst>
              <p:ext uri="{D42A27DB-BD31-4B8C-83A1-F6EECF244321}">
                <p14:modId xmlns:p14="http://schemas.microsoft.com/office/powerpoint/2010/main" val="1519612176"/>
              </p:ext>
            </p:extLst>
          </p:nvPr>
        </p:nvGraphicFramePr>
        <p:xfrm>
          <a:off x="601201" y="3483131"/>
          <a:ext cx="3977998" cy="576000"/>
        </p:xfrm>
        <a:graphic>
          <a:graphicData uri="http://schemas.openxmlformats.org/drawingml/2006/table">
            <a:tbl>
              <a:tblPr/>
              <a:tblGrid>
                <a:gridCol w="538094">
                  <a:extLst>
                    <a:ext uri="{9D8B030D-6E8A-4147-A177-3AD203B41FA5}">
                      <a16:colId xmlns:a16="http://schemas.microsoft.com/office/drawing/2014/main" val="3553325204"/>
                    </a:ext>
                  </a:extLst>
                </a:gridCol>
                <a:gridCol w="321395">
                  <a:extLst>
                    <a:ext uri="{9D8B030D-6E8A-4147-A177-3AD203B41FA5}">
                      <a16:colId xmlns:a16="http://schemas.microsoft.com/office/drawing/2014/main" val="174932074"/>
                    </a:ext>
                  </a:extLst>
                </a:gridCol>
                <a:gridCol w="538094">
                  <a:extLst>
                    <a:ext uri="{9D8B030D-6E8A-4147-A177-3AD203B41FA5}">
                      <a16:colId xmlns:a16="http://schemas.microsoft.com/office/drawing/2014/main" val="571433968"/>
                    </a:ext>
                  </a:extLst>
                </a:gridCol>
                <a:gridCol w="538094">
                  <a:extLst>
                    <a:ext uri="{9D8B030D-6E8A-4147-A177-3AD203B41FA5}">
                      <a16:colId xmlns:a16="http://schemas.microsoft.com/office/drawing/2014/main" val="1329858833"/>
                    </a:ext>
                  </a:extLst>
                </a:gridCol>
                <a:gridCol w="1147933">
                  <a:extLst>
                    <a:ext uri="{9D8B030D-6E8A-4147-A177-3AD203B41FA5}">
                      <a16:colId xmlns:a16="http://schemas.microsoft.com/office/drawing/2014/main" val="431605332"/>
                    </a:ext>
                  </a:extLst>
                </a:gridCol>
                <a:gridCol w="358729">
                  <a:extLst>
                    <a:ext uri="{9D8B030D-6E8A-4147-A177-3AD203B41FA5}">
                      <a16:colId xmlns:a16="http://schemas.microsoft.com/office/drawing/2014/main" val="2675826404"/>
                    </a:ext>
                  </a:extLst>
                </a:gridCol>
                <a:gridCol w="535659">
                  <a:extLst>
                    <a:ext uri="{9D8B030D-6E8A-4147-A177-3AD203B41FA5}">
                      <a16:colId xmlns:a16="http://schemas.microsoft.com/office/drawing/2014/main" val="4260179715"/>
                    </a:ext>
                  </a:extLst>
                </a:gridCol>
              </a:tblGrid>
              <a:tr h="144000">
                <a:tc>
                  <a:txBody>
                    <a:bodyPr/>
                    <a:lstStyle/>
                    <a:p>
                      <a:pPr algn="ctr" rtl="0" fontAlgn="ctr"/>
                      <a:r>
                        <a:rPr lang="ko-KR" altLang="en-US" sz="900" b="1" i="0" u="none" strike="noStrike">
                          <a:solidFill>
                            <a:srgbClr val="FFFFFF"/>
                          </a:solidFill>
                          <a:effectLst/>
                          <a:latin typeface="맑은 고딕" panose="020B0503020000020004" pitchFamily="50" charset="-127"/>
                          <a:ea typeface="맑은 고딕" panose="020B0503020000020004" pitchFamily="50" charset="-127"/>
                        </a:rPr>
                        <a:t>은행명</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900" b="1" i="0" u="none" strike="noStrike" dirty="0">
                          <a:solidFill>
                            <a:srgbClr val="FFFFFF"/>
                          </a:solidFill>
                          <a:effectLst/>
                          <a:latin typeface="맑은 고딕" panose="020B0503020000020004" pitchFamily="50" charset="-127"/>
                          <a:ea typeface="맑은 고딕" panose="020B0503020000020004" pitchFamily="50" charset="-127"/>
                        </a:rPr>
                        <a:t>용도</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900" b="1" i="0" u="none" strike="noStrike">
                          <a:solidFill>
                            <a:srgbClr val="FFFFFF"/>
                          </a:solidFill>
                          <a:effectLst/>
                          <a:latin typeface="맑은 고딕" panose="020B0503020000020004" pitchFamily="50" charset="-127"/>
                          <a:ea typeface="맑은 고딕" panose="020B0503020000020004" pitchFamily="50" charset="-127"/>
                        </a:rPr>
                        <a:t>대출일</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900" b="1" i="0" u="none" strike="noStrike">
                          <a:solidFill>
                            <a:srgbClr val="FFFFFF"/>
                          </a:solidFill>
                          <a:effectLst/>
                          <a:latin typeface="맑은 고딕" panose="020B0503020000020004" pitchFamily="50" charset="-127"/>
                          <a:ea typeface="맑은 고딕" panose="020B0503020000020004" pitchFamily="50" charset="-127"/>
                        </a:rPr>
                        <a:t>상환일</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900" b="1" i="0" u="none" strike="noStrike">
                          <a:solidFill>
                            <a:srgbClr val="FFFFFF"/>
                          </a:solidFill>
                          <a:effectLst/>
                          <a:latin typeface="맑은 고딕" panose="020B0503020000020004" pitchFamily="50" charset="-127"/>
                          <a:ea typeface="맑은 고딕" panose="020B0503020000020004" pitchFamily="50" charset="-127"/>
                        </a:rPr>
                        <a:t>이자율</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900" b="1" i="0" u="none" strike="noStrike">
                          <a:solidFill>
                            <a:srgbClr val="FFFFFF"/>
                          </a:solidFill>
                          <a:effectLst/>
                          <a:latin typeface="맑은 고딕" panose="020B0503020000020004" pitchFamily="50" charset="-127"/>
                          <a:ea typeface="맑은 고딕" panose="020B0503020000020004" pitchFamily="50" charset="-127"/>
                        </a:rPr>
                        <a:t>상환</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900" b="1" i="0" u="none" strike="noStrike">
                          <a:solidFill>
                            <a:srgbClr val="FFFFFF"/>
                          </a:solidFill>
                          <a:effectLst/>
                          <a:latin typeface="맑은 고딕" panose="020B0503020000020004" pitchFamily="50" charset="-127"/>
                          <a:ea typeface="맑은 고딕" panose="020B0503020000020004" pitchFamily="50" charset="-127"/>
                        </a:rPr>
                        <a:t>기말잔액</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723874650"/>
                  </a:ext>
                </a:extLst>
              </a:tr>
              <a:tr h="144000">
                <a:tc rowSpan="2">
                  <a:txBody>
                    <a:bodyPr/>
                    <a:lstStyle/>
                    <a:p>
                      <a:pPr algn="ctr"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신한은행</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운전</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2020-04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2022-04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금융채 </a:t>
                      </a: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a:t>
                      </a: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개월</a:t>
                      </a: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+0.89%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일시</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1,000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949859529"/>
                  </a:ext>
                </a:extLst>
              </a:tr>
              <a:tr h="144000">
                <a:tc vMerge="1">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일반자금대출</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ctr"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시설</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2020-12</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2023-12</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금융채 </a:t>
                      </a: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6</a:t>
                      </a: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개월</a:t>
                      </a: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+1.24%</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분할</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7,060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597828808"/>
                  </a:ext>
                </a:extLst>
              </a:tr>
              <a:tr h="144000">
                <a:tc>
                  <a:txBody>
                    <a:bodyPr/>
                    <a:lstStyle/>
                    <a:p>
                      <a:pPr algn="l"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합계</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fontAlgn="ctr"/>
                      <a:endParaRPr lang="ko-KR" altLang="en-US" sz="900" b="1"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맑은 고딕" panose="020B0503020000020004" pitchFamily="50" charset="-127"/>
                          <a:ea typeface="맑은 고딕" panose="020B0503020000020004" pitchFamily="50" charset="-127"/>
                        </a:rPr>
                        <a:t>8,060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706450274"/>
                  </a:ext>
                </a:extLst>
              </a:tr>
            </a:tbl>
          </a:graphicData>
        </a:graphic>
      </p:graphicFrame>
      <p:sp>
        <p:nvSpPr>
          <p:cNvPr id="15" name="TextBox 14">
            <a:extLst>
              <a:ext uri="{FF2B5EF4-FFF2-40B4-BE49-F238E27FC236}">
                <a16:creationId xmlns:a16="http://schemas.microsoft.com/office/drawing/2014/main" id="{04E1A5ED-791F-4D58-9587-4C692F3ED099}"/>
              </a:ext>
            </a:extLst>
          </p:cNvPr>
          <p:cNvSpPr txBox="1"/>
          <p:nvPr/>
        </p:nvSpPr>
        <p:spPr>
          <a:xfrm>
            <a:off x="495464" y="3301608"/>
            <a:ext cx="2733511" cy="138499"/>
          </a:xfrm>
          <a:prstGeom prst="rect">
            <a:avLst/>
          </a:prstGeom>
          <a:noFill/>
        </p:spPr>
        <p:txBody>
          <a:bodyPr wrap="square" lIns="0" tIns="0" rIns="0" bIns="0">
            <a:spAutoFit/>
          </a:bodyPr>
          <a:lstStyle/>
          <a:p>
            <a:pPr marL="108000" marR="0" lvl="2" algn="l" defTabSz="914400" rtl="0" eaLnBrk="1" fontAlgn="auto" latinLnBrk="1" hangingPunct="1">
              <a:lnSpc>
                <a:spcPct val="100000"/>
              </a:lnSpc>
              <a:spcBef>
                <a:spcPts val="600"/>
              </a:spcBef>
              <a:spcAft>
                <a:spcPts val="0"/>
              </a:spcAft>
              <a:buClr>
                <a:srgbClr val="00338D"/>
              </a:buClr>
              <a:buSzTx/>
              <a:tabLst/>
              <a:defRPr/>
            </a:pPr>
            <a:r>
              <a:rPr lang="en-US" altLang="ko-KR" sz="900" b="1">
                <a:solidFill>
                  <a:srgbClr val="000000"/>
                </a:solidFill>
                <a:latin typeface="Arial" panose="020B0604020202020204" pitchFamily="34" charset="0"/>
                <a:ea typeface="맑은 고딕"/>
                <a:cs typeface="Arial" panose="020B0604020202020204" pitchFamily="34" charset="0"/>
              </a:rPr>
              <a:t>[Debt</a:t>
            </a:r>
            <a:r>
              <a:rPr lang="ko-KR" altLang="en-US" sz="900" b="1">
                <a:solidFill>
                  <a:srgbClr val="000000"/>
                </a:solidFill>
                <a:latin typeface="Arial" panose="020B0604020202020204" pitchFamily="34" charset="0"/>
                <a:ea typeface="맑은 고딕"/>
                <a:cs typeface="Arial" panose="020B0604020202020204" pitchFamily="34" charset="0"/>
              </a:rPr>
              <a:t> </a:t>
            </a:r>
            <a:r>
              <a:rPr lang="en-US" altLang="ko-KR" sz="900" b="1">
                <a:solidFill>
                  <a:srgbClr val="000000"/>
                </a:solidFill>
                <a:latin typeface="Arial" panose="020B0604020202020204" pitchFamily="34" charset="0"/>
                <a:ea typeface="맑은 고딕"/>
                <a:cs typeface="Arial" panose="020B0604020202020204" pitchFamily="34" charset="0"/>
              </a:rPr>
              <a:t>Profile]</a:t>
            </a:r>
            <a:endParaRPr lang="en-US" altLang="ko-KR" sz="900" b="1" dirty="0">
              <a:solidFill>
                <a:srgbClr val="000000"/>
              </a:solidFill>
              <a:latin typeface="Arial" panose="020B0604020202020204" pitchFamily="34" charset="0"/>
              <a:ea typeface="맑은 고딕"/>
              <a:cs typeface="Arial" panose="020B0604020202020204" pitchFamily="34" charset="0"/>
            </a:endParaRPr>
          </a:p>
        </p:txBody>
      </p:sp>
      <p:graphicFrame>
        <p:nvGraphicFramePr>
          <p:cNvPr id="11" name="표 10">
            <a:extLst>
              <a:ext uri="{FF2B5EF4-FFF2-40B4-BE49-F238E27FC236}">
                <a16:creationId xmlns:a16="http://schemas.microsoft.com/office/drawing/2014/main" id="{EEF069C0-F77A-40D4-9D9D-D9E4B239BA79}"/>
              </a:ext>
            </a:extLst>
          </p:cNvPr>
          <p:cNvGraphicFramePr>
            <a:graphicFrameLocks noGrp="1"/>
          </p:cNvGraphicFramePr>
          <p:nvPr/>
        </p:nvGraphicFramePr>
        <p:xfrm>
          <a:off x="601201" y="4434874"/>
          <a:ext cx="3977997" cy="1548000"/>
        </p:xfrm>
        <a:graphic>
          <a:graphicData uri="http://schemas.openxmlformats.org/drawingml/2006/table">
            <a:tbl>
              <a:tblPr/>
              <a:tblGrid>
                <a:gridCol w="144246">
                  <a:extLst>
                    <a:ext uri="{9D8B030D-6E8A-4147-A177-3AD203B41FA5}">
                      <a16:colId xmlns:a16="http://schemas.microsoft.com/office/drawing/2014/main" val="3930813866"/>
                    </a:ext>
                  </a:extLst>
                </a:gridCol>
                <a:gridCol w="1186809">
                  <a:extLst>
                    <a:ext uri="{9D8B030D-6E8A-4147-A177-3AD203B41FA5}">
                      <a16:colId xmlns:a16="http://schemas.microsoft.com/office/drawing/2014/main" val="2317707074"/>
                    </a:ext>
                  </a:extLst>
                </a:gridCol>
                <a:gridCol w="517880">
                  <a:extLst>
                    <a:ext uri="{9D8B030D-6E8A-4147-A177-3AD203B41FA5}">
                      <a16:colId xmlns:a16="http://schemas.microsoft.com/office/drawing/2014/main" val="4270695275"/>
                    </a:ext>
                  </a:extLst>
                </a:gridCol>
                <a:gridCol w="517880">
                  <a:extLst>
                    <a:ext uri="{9D8B030D-6E8A-4147-A177-3AD203B41FA5}">
                      <a16:colId xmlns:a16="http://schemas.microsoft.com/office/drawing/2014/main" val="703289609"/>
                    </a:ext>
                  </a:extLst>
                </a:gridCol>
                <a:gridCol w="517880">
                  <a:extLst>
                    <a:ext uri="{9D8B030D-6E8A-4147-A177-3AD203B41FA5}">
                      <a16:colId xmlns:a16="http://schemas.microsoft.com/office/drawing/2014/main" val="2840387552"/>
                    </a:ext>
                  </a:extLst>
                </a:gridCol>
                <a:gridCol w="517880">
                  <a:extLst>
                    <a:ext uri="{9D8B030D-6E8A-4147-A177-3AD203B41FA5}">
                      <a16:colId xmlns:a16="http://schemas.microsoft.com/office/drawing/2014/main" val="2161977701"/>
                    </a:ext>
                  </a:extLst>
                </a:gridCol>
                <a:gridCol w="575422">
                  <a:extLst>
                    <a:ext uri="{9D8B030D-6E8A-4147-A177-3AD203B41FA5}">
                      <a16:colId xmlns:a16="http://schemas.microsoft.com/office/drawing/2014/main" val="708015827"/>
                    </a:ext>
                  </a:extLst>
                </a:gridCol>
              </a:tblGrid>
              <a:tr h="144000">
                <a:tc gridSpan="7">
                  <a:txBody>
                    <a:bodyPr/>
                    <a:lstStyle/>
                    <a:p>
                      <a:pPr algn="l" fontAlgn="ctr"/>
                      <a:r>
                        <a:rPr lang="ko-KR" altLang="en-US" sz="900" b="1" i="0" u="none" strike="noStrike">
                          <a:solidFill>
                            <a:srgbClr val="FFFFFF"/>
                          </a:solidFill>
                          <a:effectLst/>
                          <a:latin typeface="맑은 고딕" panose="020B0503020000020004" pitchFamily="50" charset="-127"/>
                          <a:ea typeface="맑은 고딕" panose="020B0503020000020004" pitchFamily="50" charset="-127"/>
                        </a:rPr>
                        <a:t>차입계약서 中 발췌</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algn="l" fontAlgn="ctr"/>
                      <a:r>
                        <a:rPr lang="ko-KR" altLang="en-US" sz="900" b="1" i="0" u="none" strike="noStrike">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l" fontAlgn="ctr"/>
                      <a:r>
                        <a:rPr lang="ko-KR" altLang="en-US" sz="900" b="1" i="0" u="none" strike="noStrike">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l" fontAlgn="ctr"/>
                      <a:r>
                        <a:rPr lang="ko-KR" altLang="en-US" sz="900" b="1" i="0" u="none" strike="noStrike">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l" fontAlgn="ctr"/>
                      <a:r>
                        <a:rPr lang="ko-KR" altLang="en-US" sz="900" b="1" i="0" u="none" strike="noStrike">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l" fontAlgn="ctr"/>
                      <a:r>
                        <a:rPr lang="ko-KR" altLang="en-US" sz="900" b="1" i="0" u="none" strike="noStrike">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2414819665"/>
                  </a:ext>
                </a:extLst>
              </a:tr>
              <a:tr h="144000">
                <a:tc gridSpan="2">
                  <a:txBody>
                    <a:bodyPr/>
                    <a:lstStyle/>
                    <a:p>
                      <a:pPr algn="l"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제 </a:t>
                      </a: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6</a:t>
                      </a: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조 감액</a:t>
                      </a:r>
                      <a:r>
                        <a:rPr lang="en-US" altLang="ko-KR" sz="900" b="1"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정지</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l" fontAlgn="ctr"/>
                      <a:endParaRPr lang="ko-KR" alt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806452567"/>
                  </a:ext>
                </a:extLst>
              </a:tr>
              <a:tr h="6120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noFill/>
                      <a:prstDash val="solid"/>
                      <a:round/>
                      <a:headEnd type="none" w="med" len="med"/>
                      <a:tailEnd type="none" w="med" len="med"/>
                    </a:lnT>
                    <a:lnB>
                      <a:noFill/>
                    </a:lnB>
                  </a:tcPr>
                </a:tc>
                <a:tc gridSpan="6">
                  <a:txBody>
                    <a:bodyPr/>
                    <a:lstStyle/>
                    <a:p>
                      <a:pPr algn="l" fontAlgn="ctr"/>
                      <a:r>
                        <a:rPr lang="ko-KR" altLang="en-US" sz="750" b="0" i="0" u="none" strike="noStrike">
                          <a:solidFill>
                            <a:srgbClr val="000000"/>
                          </a:solidFill>
                          <a:effectLst/>
                          <a:latin typeface="맑은 고딕" panose="020B0503020000020004" pitchFamily="50" charset="-127"/>
                          <a:ea typeface="맑은 고딕" panose="020B0503020000020004" pitchFamily="50" charset="-127"/>
                        </a:rPr>
                        <a:t>① 한도거래 및 분할 실행하는 여신의 경우</a:t>
                      </a:r>
                      <a:r>
                        <a:rPr lang="en-US" altLang="ko-KR" sz="750" b="0" i="0" u="none" strike="noStrike">
                          <a:solidFill>
                            <a:srgbClr val="000000"/>
                          </a:solidFill>
                          <a:effectLst/>
                          <a:latin typeface="맑은 고딕" panose="020B0503020000020004" pitchFamily="50" charset="-127"/>
                          <a:ea typeface="맑은 고딕" panose="020B0503020000020004" pitchFamily="50" charset="-127"/>
                        </a:rPr>
                        <a:t>, </a:t>
                      </a:r>
                      <a:r>
                        <a:rPr lang="ko-KR" altLang="en-US" sz="750" b="0" i="0" u="none" strike="noStrike">
                          <a:solidFill>
                            <a:srgbClr val="000000"/>
                          </a:solidFill>
                          <a:effectLst/>
                          <a:latin typeface="맑은 고딕" panose="020B0503020000020004" pitchFamily="50" charset="-127"/>
                          <a:ea typeface="맑은 고딕" panose="020B0503020000020004" pitchFamily="50" charset="-127"/>
                        </a:rPr>
                        <a:t>국가경제</a:t>
                      </a:r>
                      <a:r>
                        <a:rPr lang="en-US" altLang="ko-KR" sz="75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750" b="0" i="0" u="none" strike="noStrike">
                          <a:solidFill>
                            <a:srgbClr val="000000"/>
                          </a:solidFill>
                          <a:effectLst/>
                          <a:latin typeface="맑은 고딕" panose="020B0503020000020004" pitchFamily="50" charset="-127"/>
                          <a:ea typeface="맑은 고딕" panose="020B0503020000020004" pitchFamily="50" charset="-127"/>
                        </a:rPr>
                        <a:t>금융사정의 급격한 변동 또는 </a:t>
                      </a:r>
                      <a:r>
                        <a:rPr lang="ko-KR" altLang="en-US" sz="750" b="1" i="0" u="sng" strike="noStrike">
                          <a:solidFill>
                            <a:srgbClr val="000000"/>
                          </a:solidFill>
                          <a:effectLst/>
                          <a:latin typeface="맑은 고딕" panose="020B0503020000020004" pitchFamily="50" charset="-127"/>
                          <a:ea typeface="맑은 고딕" panose="020B0503020000020004" pitchFamily="50" charset="-127"/>
                        </a:rPr>
                        <a:t>본인의 신용상태의 현저한 악화</a:t>
                      </a:r>
                      <a:r>
                        <a:rPr lang="ko-KR" altLang="en-US" sz="750" b="0" i="0" u="none" strike="noStrike">
                          <a:solidFill>
                            <a:srgbClr val="000000"/>
                          </a:solidFill>
                          <a:effectLst/>
                          <a:latin typeface="맑은 고딕" panose="020B0503020000020004" pitchFamily="50" charset="-127"/>
                          <a:ea typeface="맑은 고딕" panose="020B0503020000020004" pitchFamily="50" charset="-127"/>
                        </a:rPr>
                        <a:t> 등으로 여신거래에 중대한 지장을 초래한다고 판단될 때에는</a:t>
                      </a:r>
                      <a:r>
                        <a:rPr lang="en-US" altLang="ko-KR" sz="750" b="0" i="0" u="none" strike="noStrike">
                          <a:solidFill>
                            <a:srgbClr val="000000"/>
                          </a:solidFill>
                          <a:effectLst/>
                          <a:latin typeface="맑은 고딕" panose="020B0503020000020004" pitchFamily="50" charset="-127"/>
                          <a:ea typeface="맑은 고딕" panose="020B0503020000020004" pitchFamily="50" charset="-127"/>
                        </a:rPr>
                        <a:t>, </a:t>
                      </a:r>
                      <a:r>
                        <a:rPr lang="ko-KR" altLang="en-US" sz="750" b="0" i="0" u="none" strike="noStrike">
                          <a:solidFill>
                            <a:srgbClr val="000000"/>
                          </a:solidFill>
                          <a:effectLst/>
                          <a:latin typeface="맑은 고딕" panose="020B0503020000020004" pitchFamily="50" charset="-127"/>
                          <a:ea typeface="맑은 고딕" panose="020B0503020000020004" pitchFamily="50" charset="-127"/>
                        </a:rPr>
                        <a:t>은행은 통지에 의하여 제</a:t>
                      </a:r>
                      <a:r>
                        <a:rPr lang="en-US" altLang="ko-KR" sz="750" b="0" i="0" u="none" strike="noStrike">
                          <a:solidFill>
                            <a:srgbClr val="000000"/>
                          </a:solidFill>
                          <a:effectLst/>
                          <a:latin typeface="맑은 고딕" panose="020B0503020000020004" pitchFamily="50" charset="-127"/>
                          <a:ea typeface="맑은 고딕" panose="020B0503020000020004" pitchFamily="50" charset="-127"/>
                        </a:rPr>
                        <a:t>1</a:t>
                      </a:r>
                      <a:r>
                        <a:rPr lang="ko-KR" altLang="en-US" sz="750" b="0" i="0" u="none" strike="noStrike">
                          <a:solidFill>
                            <a:srgbClr val="000000"/>
                          </a:solidFill>
                          <a:effectLst/>
                          <a:latin typeface="맑은 고딕" panose="020B0503020000020004" pitchFamily="50" charset="-127"/>
                          <a:ea typeface="맑은 고딕" panose="020B0503020000020004" pitchFamily="50" charset="-127"/>
                        </a:rPr>
                        <a:t>조의 </a:t>
                      </a:r>
                      <a:r>
                        <a:rPr lang="ko-KR" altLang="en-US" sz="750" b="1" i="0" u="sng" strike="noStrike">
                          <a:solidFill>
                            <a:srgbClr val="000000"/>
                          </a:solidFill>
                          <a:effectLst/>
                          <a:latin typeface="맑은 고딕" panose="020B0503020000020004" pitchFamily="50" charset="-127"/>
                          <a:ea typeface="맑은 고딕" panose="020B0503020000020004" pitchFamily="50" charset="-127"/>
                        </a:rPr>
                        <a:t>여신</a:t>
                      </a:r>
                      <a:r>
                        <a:rPr lang="en-US" altLang="ko-KR" sz="750" b="1" i="0" u="sng" strike="noStrike">
                          <a:solidFill>
                            <a:srgbClr val="000000"/>
                          </a:solidFill>
                          <a:effectLst/>
                          <a:latin typeface="맑은 고딕" panose="020B0503020000020004" pitchFamily="50" charset="-127"/>
                          <a:ea typeface="맑은 고딕" panose="020B0503020000020004" pitchFamily="50" charset="-127"/>
                        </a:rPr>
                        <a:t>(</a:t>
                      </a:r>
                      <a:r>
                        <a:rPr lang="ko-KR" altLang="en-US" sz="750" b="1" i="0" u="sng" strike="noStrike">
                          <a:solidFill>
                            <a:srgbClr val="000000"/>
                          </a:solidFill>
                          <a:effectLst/>
                          <a:latin typeface="맑은 고딕" panose="020B0503020000020004" pitchFamily="50" charset="-127"/>
                          <a:ea typeface="맑은 고딕" panose="020B0503020000020004" pitchFamily="50" charset="-127"/>
                        </a:rPr>
                        <a:t>한도</a:t>
                      </a:r>
                      <a:r>
                        <a:rPr lang="en-US" altLang="ko-KR" sz="750" b="1" i="0" u="sng" strike="noStrike">
                          <a:solidFill>
                            <a:srgbClr val="000000"/>
                          </a:solidFill>
                          <a:effectLst/>
                          <a:latin typeface="맑은 고딕" panose="020B0503020000020004" pitchFamily="50" charset="-127"/>
                          <a:ea typeface="맑은 고딕" panose="020B0503020000020004" pitchFamily="50" charset="-127"/>
                        </a:rPr>
                        <a:t>)</a:t>
                      </a:r>
                      <a:r>
                        <a:rPr lang="ko-KR" altLang="en-US" sz="750" b="1" i="0" u="sng" strike="noStrike">
                          <a:solidFill>
                            <a:srgbClr val="000000"/>
                          </a:solidFill>
                          <a:effectLst/>
                          <a:latin typeface="맑은 고딕" panose="020B0503020000020004" pitchFamily="50" charset="-127"/>
                          <a:ea typeface="맑은 고딕" panose="020B0503020000020004" pitchFamily="50" charset="-127"/>
                        </a:rPr>
                        <a:t>금액을 줄이거나</a:t>
                      </a:r>
                      <a:r>
                        <a:rPr lang="en-US" altLang="ko-KR" sz="750" b="1" i="0" u="sng" strike="noStrike">
                          <a:solidFill>
                            <a:srgbClr val="000000"/>
                          </a:solidFill>
                          <a:effectLst/>
                          <a:latin typeface="맑은 고딕" panose="020B0503020000020004" pitchFamily="50" charset="-127"/>
                          <a:ea typeface="맑은 고딕" panose="020B0503020000020004" pitchFamily="50" charset="-127"/>
                        </a:rPr>
                        <a:t>, </a:t>
                      </a:r>
                      <a:r>
                        <a:rPr lang="ko-KR" altLang="en-US" sz="750" b="1" i="0" u="sng" strike="noStrike">
                          <a:solidFill>
                            <a:srgbClr val="000000"/>
                          </a:solidFill>
                          <a:effectLst/>
                          <a:latin typeface="맑은 고딕" panose="020B0503020000020004" pitchFamily="50" charset="-127"/>
                          <a:ea typeface="맑은 고딕" panose="020B0503020000020004" pitchFamily="50" charset="-127"/>
                        </a:rPr>
                        <a:t>거래기간에 불구하고 여신 실행을 일시 정지할 수 있습니다</a:t>
                      </a:r>
                      <a:r>
                        <a:rPr lang="en-US" altLang="ko-KR" sz="750" b="1" i="0" u="sng" strike="noStrike">
                          <a:solidFill>
                            <a:srgbClr val="000000"/>
                          </a:solidFill>
                          <a:effectLst/>
                          <a:latin typeface="맑은 고딕" panose="020B0503020000020004" pitchFamily="50" charset="-127"/>
                          <a:ea typeface="맑은 고딕" panose="020B0503020000020004" pitchFamily="50" charset="-127"/>
                        </a:rPr>
                        <a:t>. </a:t>
                      </a:r>
                      <a:r>
                        <a:rPr lang="ko-KR" altLang="en-US" sz="750" b="1" i="0" u="sng" strike="noStrike">
                          <a:solidFill>
                            <a:srgbClr val="000000"/>
                          </a:solidFill>
                          <a:effectLst/>
                          <a:latin typeface="맑은 고딕" panose="020B0503020000020004" pitchFamily="50" charset="-127"/>
                          <a:ea typeface="맑은 고딕" panose="020B0503020000020004" pitchFamily="50" charset="-127"/>
                        </a:rPr>
                        <a:t>이 경우 본인은 감액으로 말미암은 한도초과 금액은 꼭 갚아야 합니다</a:t>
                      </a:r>
                      <a:r>
                        <a:rPr lang="en-US" altLang="ko-KR" sz="750" b="1" i="0" u="sng" strike="noStrike">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886692250"/>
                  </a:ext>
                </a:extLst>
              </a:tr>
              <a:tr h="6480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gridSpan="6">
                  <a:txBody>
                    <a:bodyPr/>
                    <a:lstStyle/>
                    <a:p>
                      <a:pPr algn="l" fontAlgn="ctr"/>
                      <a:r>
                        <a:rPr lang="ko-KR" altLang="en-US" sz="750" b="0" i="0" u="none" strike="noStrike" dirty="0">
                          <a:solidFill>
                            <a:srgbClr val="000000"/>
                          </a:solidFill>
                          <a:effectLst/>
                          <a:latin typeface="맑은 고딕" panose="020B0503020000020004" pitchFamily="50" charset="-127"/>
                          <a:ea typeface="맑은 고딕" panose="020B0503020000020004" pitchFamily="50" charset="-127"/>
                        </a:rPr>
                        <a:t>③ 제 </a:t>
                      </a:r>
                      <a:r>
                        <a:rPr lang="en-US" altLang="ko-KR" sz="750" b="0" i="0" u="none" strike="noStrike" dirty="0">
                          <a:solidFill>
                            <a:srgbClr val="000000"/>
                          </a:solidFill>
                          <a:effectLst/>
                          <a:latin typeface="맑은 고딕" panose="020B0503020000020004" pitchFamily="50" charset="-127"/>
                          <a:ea typeface="맑은 고딕" panose="020B0503020000020004" pitchFamily="50" charset="-127"/>
                        </a:rPr>
                        <a:t>1</a:t>
                      </a:r>
                      <a:r>
                        <a:rPr lang="ko-KR" altLang="en-US" sz="750" b="0" i="0" u="none" strike="noStrike" dirty="0">
                          <a:solidFill>
                            <a:srgbClr val="000000"/>
                          </a:solidFill>
                          <a:effectLst/>
                          <a:latin typeface="맑은 고딕" panose="020B0503020000020004" pitchFamily="50" charset="-127"/>
                          <a:ea typeface="맑은 고딕" panose="020B0503020000020004" pitchFamily="50" charset="-127"/>
                        </a:rPr>
                        <a:t>항의 차주 신용상태의 현저한 </a:t>
                      </a:r>
                      <a:r>
                        <a:rPr lang="ko-KR" altLang="en-US" sz="750" b="0" i="0" u="none" strike="noStrike" dirty="0" err="1">
                          <a:solidFill>
                            <a:srgbClr val="000000"/>
                          </a:solidFill>
                          <a:effectLst/>
                          <a:latin typeface="맑은 고딕" panose="020B0503020000020004" pitchFamily="50" charset="-127"/>
                          <a:ea typeface="맑은 고딕" panose="020B0503020000020004" pitchFamily="50" charset="-127"/>
                        </a:rPr>
                        <a:t>악화란</a:t>
                      </a:r>
                      <a:r>
                        <a:rPr lang="ko-KR" altLang="en-US" sz="75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750" b="1" i="0" u="sng" strike="noStrike" dirty="0">
                          <a:solidFill>
                            <a:srgbClr val="000000"/>
                          </a:solidFill>
                          <a:effectLst/>
                          <a:latin typeface="맑은 고딕" panose="020B0503020000020004" pitchFamily="50" charset="-127"/>
                          <a:ea typeface="맑은 고딕" panose="020B0503020000020004" pitchFamily="50" charset="-127"/>
                        </a:rPr>
                        <a:t>경영실권자의 변동으로 정상적인 여신거래가 어려운 경우</a:t>
                      </a:r>
                      <a:r>
                        <a:rPr lang="en-US" altLang="ko-KR" sz="750" b="1" i="0" u="sng" strike="noStrike" dirty="0">
                          <a:solidFill>
                            <a:srgbClr val="000000"/>
                          </a:solidFill>
                          <a:effectLst/>
                          <a:latin typeface="맑은 고딕" panose="020B0503020000020004" pitchFamily="50" charset="-127"/>
                          <a:ea typeface="맑은 고딕" panose="020B0503020000020004" pitchFamily="50" charset="-127"/>
                        </a:rPr>
                        <a:t>, </a:t>
                      </a:r>
                      <a:r>
                        <a:rPr lang="ko-KR" altLang="en-US" sz="750" b="1" i="0" u="sng" strike="noStrike" dirty="0">
                          <a:solidFill>
                            <a:srgbClr val="000000"/>
                          </a:solidFill>
                          <a:effectLst/>
                          <a:latin typeface="맑은 고딕" panose="020B0503020000020004" pitchFamily="50" charset="-127"/>
                          <a:ea typeface="맑은 고딕" panose="020B0503020000020004" pitchFamily="50" charset="-127"/>
                        </a:rPr>
                        <a:t>외부감사인의 감사의견이 </a:t>
                      </a:r>
                      <a:r>
                        <a:rPr lang="ko-KR" altLang="en-US" sz="750" b="1" i="0" u="sng" strike="noStrike" dirty="0" err="1">
                          <a:solidFill>
                            <a:srgbClr val="000000"/>
                          </a:solidFill>
                          <a:effectLst/>
                          <a:latin typeface="맑은 고딕" panose="020B0503020000020004" pitchFamily="50" charset="-127"/>
                          <a:ea typeface="맑은 고딕" panose="020B0503020000020004" pitchFamily="50" charset="-127"/>
                        </a:rPr>
                        <a:t>부적정</a:t>
                      </a:r>
                      <a:r>
                        <a:rPr lang="ko-KR" altLang="en-US" sz="750" b="1" i="0" u="sng" strike="noStrike" dirty="0">
                          <a:solidFill>
                            <a:srgbClr val="000000"/>
                          </a:solidFill>
                          <a:effectLst/>
                          <a:latin typeface="맑은 고딕" panose="020B0503020000020004" pitchFamily="50" charset="-127"/>
                          <a:ea typeface="맑은 고딕" panose="020B0503020000020004" pitchFamily="50" charset="-127"/>
                        </a:rPr>
                        <a:t> 또는 </a:t>
                      </a:r>
                      <a:r>
                        <a:rPr lang="ko-KR" altLang="en-US" sz="750" b="1" i="0" u="sng" strike="noStrike" dirty="0" err="1">
                          <a:solidFill>
                            <a:srgbClr val="000000"/>
                          </a:solidFill>
                          <a:effectLst/>
                          <a:latin typeface="맑은 고딕" panose="020B0503020000020004" pitchFamily="50" charset="-127"/>
                          <a:ea typeface="맑은 고딕" panose="020B0503020000020004" pitchFamily="50" charset="-127"/>
                        </a:rPr>
                        <a:t>의견거절인</a:t>
                      </a:r>
                      <a:r>
                        <a:rPr lang="ko-KR" altLang="en-US" sz="750" b="1" i="0" u="sng" strike="noStrike" dirty="0">
                          <a:solidFill>
                            <a:srgbClr val="000000"/>
                          </a:solidFill>
                          <a:effectLst/>
                          <a:latin typeface="맑은 고딕" panose="020B0503020000020004" pitchFamily="50" charset="-127"/>
                          <a:ea typeface="맑은 고딕" panose="020B0503020000020004" pitchFamily="50" charset="-127"/>
                        </a:rPr>
                        <a:t> 경우</a:t>
                      </a:r>
                      <a:r>
                        <a:rPr lang="en-US" altLang="ko-KR" sz="75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750" b="0" i="0" u="none" strike="noStrike" dirty="0">
                          <a:solidFill>
                            <a:srgbClr val="000000"/>
                          </a:solidFill>
                          <a:effectLst/>
                          <a:latin typeface="맑은 고딕" panose="020B0503020000020004" pitchFamily="50" charset="-127"/>
                          <a:ea typeface="맑은 고딕" panose="020B0503020000020004" pitchFamily="50" charset="-127"/>
                        </a:rPr>
                        <a:t>신문 </a:t>
                      </a:r>
                      <a:r>
                        <a:rPr lang="en-US" altLang="ko-KR" sz="750" b="0" i="0" u="none" strike="noStrike" dirty="0">
                          <a:solidFill>
                            <a:srgbClr val="000000"/>
                          </a:solidFill>
                          <a:effectLst/>
                          <a:latin typeface="맑은 고딕" panose="020B0503020000020004" pitchFamily="50" charset="-127"/>
                          <a:ea typeface="맑은 고딕" panose="020B0503020000020004" pitchFamily="50" charset="-127"/>
                        </a:rPr>
                        <a:t>TV </a:t>
                      </a:r>
                      <a:r>
                        <a:rPr lang="ko-KR" altLang="en-US" sz="750" b="0" i="0" u="none" strike="noStrike" dirty="0">
                          <a:solidFill>
                            <a:srgbClr val="000000"/>
                          </a:solidFill>
                          <a:effectLst/>
                          <a:latin typeface="맑은 고딕" panose="020B0503020000020004" pitchFamily="50" charset="-127"/>
                          <a:ea typeface="맑은 고딕" panose="020B0503020000020004" pitchFamily="50" charset="-127"/>
                        </a:rPr>
                        <a:t>등의 언론매체에 신용상태의 현저한 하락이 예상되는 뉴스가 사실로 확인된 경우</a:t>
                      </a:r>
                      <a:r>
                        <a:rPr lang="en-US" altLang="ko-KR" sz="75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750" b="0" i="0" u="none" strike="noStrike" dirty="0">
                          <a:solidFill>
                            <a:srgbClr val="000000"/>
                          </a:solidFill>
                          <a:effectLst/>
                          <a:latin typeface="맑은 고딕" panose="020B0503020000020004" pitchFamily="50" charset="-127"/>
                          <a:ea typeface="맑은 고딕" panose="020B0503020000020004" pitchFamily="50" charset="-127"/>
                        </a:rPr>
                        <a:t>신용도에 큰 영향을 미칠 수 있는 수사 개시 또는 영업에 중대한 영향을 미칠 수 있는 소송 등 법적분쟁이 발생한 경우 등을 의미합니다</a:t>
                      </a:r>
                      <a:r>
                        <a:rPr lang="en-US" altLang="ko-KR" sz="75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629969490"/>
                  </a:ext>
                </a:extLst>
              </a:tr>
            </a:tbl>
          </a:graphicData>
        </a:graphic>
      </p:graphicFrame>
      <p:sp>
        <p:nvSpPr>
          <p:cNvPr id="18" name="TextBox 17">
            <a:extLst>
              <a:ext uri="{FF2B5EF4-FFF2-40B4-BE49-F238E27FC236}">
                <a16:creationId xmlns:a16="http://schemas.microsoft.com/office/drawing/2014/main" id="{25CE5EAF-D40D-42E8-92EE-B1BB847E414E}"/>
              </a:ext>
            </a:extLst>
          </p:cNvPr>
          <p:cNvSpPr txBox="1"/>
          <p:nvPr/>
        </p:nvSpPr>
        <p:spPr>
          <a:xfrm>
            <a:off x="495464" y="4259827"/>
            <a:ext cx="2733511" cy="138499"/>
          </a:xfrm>
          <a:prstGeom prst="rect">
            <a:avLst/>
          </a:prstGeom>
          <a:noFill/>
        </p:spPr>
        <p:txBody>
          <a:bodyPr wrap="square" lIns="0" tIns="0" rIns="0" bIns="0">
            <a:spAutoFit/>
          </a:bodyPr>
          <a:lstStyle/>
          <a:p>
            <a:pPr marL="108000" marR="0" lvl="2" algn="l" defTabSz="914400" rtl="0" eaLnBrk="1" fontAlgn="auto" latinLnBrk="1" hangingPunct="1">
              <a:lnSpc>
                <a:spcPct val="100000"/>
              </a:lnSpc>
              <a:spcBef>
                <a:spcPts val="600"/>
              </a:spcBef>
              <a:spcAft>
                <a:spcPts val="0"/>
              </a:spcAft>
              <a:buClr>
                <a:srgbClr val="00338D"/>
              </a:buClr>
              <a:buSzTx/>
              <a:tabLst/>
              <a:defRPr/>
            </a:pPr>
            <a:r>
              <a:rPr lang="en-US" altLang="ko-KR" sz="900" b="1">
                <a:solidFill>
                  <a:srgbClr val="000000"/>
                </a:solidFill>
                <a:latin typeface="Arial" panose="020B0604020202020204" pitchFamily="34" charset="0"/>
                <a:ea typeface="맑은 고딕"/>
                <a:cs typeface="Arial" panose="020B0604020202020204" pitchFamily="34" charset="0"/>
              </a:rPr>
              <a:t>[Covenants]</a:t>
            </a:r>
            <a:endParaRPr lang="en-US" altLang="ko-KR" sz="900" b="1" dirty="0">
              <a:solidFill>
                <a:srgbClr val="000000"/>
              </a:solidFill>
              <a:latin typeface="Arial" panose="020B0604020202020204" pitchFamily="34" charset="0"/>
              <a:ea typeface="맑은 고딕"/>
              <a:cs typeface="Arial" panose="020B0604020202020204" pitchFamily="34" charset="0"/>
            </a:endParaRPr>
          </a:p>
        </p:txBody>
      </p:sp>
      <p:graphicFrame>
        <p:nvGraphicFramePr>
          <p:cNvPr id="20" name="표 19">
            <a:extLst>
              <a:ext uri="{FF2B5EF4-FFF2-40B4-BE49-F238E27FC236}">
                <a16:creationId xmlns:a16="http://schemas.microsoft.com/office/drawing/2014/main" id="{F96E8644-DDC2-458C-B59F-45F76267919F}"/>
              </a:ext>
            </a:extLst>
          </p:cNvPr>
          <p:cNvGraphicFramePr>
            <a:graphicFrameLocks noGrp="1"/>
          </p:cNvGraphicFramePr>
          <p:nvPr>
            <p:extLst>
              <p:ext uri="{D42A27DB-BD31-4B8C-83A1-F6EECF244321}">
                <p14:modId xmlns:p14="http://schemas.microsoft.com/office/powerpoint/2010/main" val="3623150894"/>
              </p:ext>
            </p:extLst>
          </p:nvPr>
        </p:nvGraphicFramePr>
        <p:xfrm>
          <a:off x="5113799" y="2126862"/>
          <a:ext cx="3603478" cy="1304400"/>
        </p:xfrm>
        <a:graphic>
          <a:graphicData uri="http://schemas.openxmlformats.org/drawingml/2006/table">
            <a:tbl>
              <a:tblPr/>
              <a:tblGrid>
                <a:gridCol w="144139">
                  <a:extLst>
                    <a:ext uri="{9D8B030D-6E8A-4147-A177-3AD203B41FA5}">
                      <a16:colId xmlns:a16="http://schemas.microsoft.com/office/drawing/2014/main" val="3260603284"/>
                    </a:ext>
                  </a:extLst>
                </a:gridCol>
                <a:gridCol w="1008974">
                  <a:extLst>
                    <a:ext uri="{9D8B030D-6E8A-4147-A177-3AD203B41FA5}">
                      <a16:colId xmlns:a16="http://schemas.microsoft.com/office/drawing/2014/main" val="1158373158"/>
                    </a:ext>
                  </a:extLst>
                </a:gridCol>
                <a:gridCol w="468452">
                  <a:extLst>
                    <a:ext uri="{9D8B030D-6E8A-4147-A177-3AD203B41FA5}">
                      <a16:colId xmlns:a16="http://schemas.microsoft.com/office/drawing/2014/main" val="3726662554"/>
                    </a:ext>
                  </a:extLst>
                </a:gridCol>
                <a:gridCol w="468452">
                  <a:extLst>
                    <a:ext uri="{9D8B030D-6E8A-4147-A177-3AD203B41FA5}">
                      <a16:colId xmlns:a16="http://schemas.microsoft.com/office/drawing/2014/main" val="1288524160"/>
                    </a:ext>
                  </a:extLst>
                </a:gridCol>
                <a:gridCol w="468452">
                  <a:extLst>
                    <a:ext uri="{9D8B030D-6E8A-4147-A177-3AD203B41FA5}">
                      <a16:colId xmlns:a16="http://schemas.microsoft.com/office/drawing/2014/main" val="2704692143"/>
                    </a:ext>
                  </a:extLst>
                </a:gridCol>
                <a:gridCol w="468452">
                  <a:extLst>
                    <a:ext uri="{9D8B030D-6E8A-4147-A177-3AD203B41FA5}">
                      <a16:colId xmlns:a16="http://schemas.microsoft.com/office/drawing/2014/main" val="2824478530"/>
                    </a:ext>
                  </a:extLst>
                </a:gridCol>
                <a:gridCol w="576557">
                  <a:extLst>
                    <a:ext uri="{9D8B030D-6E8A-4147-A177-3AD203B41FA5}">
                      <a16:colId xmlns:a16="http://schemas.microsoft.com/office/drawing/2014/main" val="1590159739"/>
                    </a:ext>
                  </a:extLst>
                </a:gridCol>
              </a:tblGrid>
              <a:tr h="152400">
                <a:tc gridSpan="2">
                  <a:txBody>
                    <a:bodyPr/>
                    <a:lstStyle/>
                    <a:p>
                      <a:pPr algn="l" rtl="0" fontAlgn="ct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KRW m</a:t>
                      </a:r>
                      <a:endPar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algn="l" rtl="0" fontAlgn="ctr"/>
                      <a:r>
                        <a:rPr lang="ko-KR" altLang="en-US" sz="800" b="1" i="0" u="none" strike="noStrike">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Dec-18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Dec-19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Dec-20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Dec-21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Dec-21(</a:t>
                      </a:r>
                      <a:r>
                        <a:rPr lang="en-US" sz="800" b="1" i="0" u="none" strike="noStrike" baseline="30000">
                          <a:solidFill>
                            <a:srgbClr val="FFFFFF"/>
                          </a:solidFill>
                          <a:effectLst/>
                          <a:latin typeface="Arial" panose="020B0604020202020204" pitchFamily="34" charset="0"/>
                          <a:ea typeface="맑은 고딕" panose="020B0503020000020004" pitchFamily="50" charset="-127"/>
                          <a:cs typeface="Arial" panose="020B0604020202020204" pitchFamily="34" charset="0"/>
                        </a:rPr>
                        <a:t>*1</a:t>
                      </a:r>
                      <a:r>
                        <a:rPr 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endParaRPr lang="en-US" sz="800" b="1" i="0" u="none" strike="noStrike" baseline="30000">
                        <a:solidFill>
                          <a:srgbClr val="FFFFFF"/>
                        </a:solidFill>
                        <a:effectLst/>
                        <a:latin typeface="Arial" panose="020B0604020202020204" pitchFamily="34" charset="0"/>
                        <a:ea typeface="맑은 고딕" panose="020B0503020000020004" pitchFamily="50" charset="-127"/>
                        <a:cs typeface="Arial" panose="020B0604020202020204" pitchFamily="34" charset="0"/>
                      </a:endParaRPr>
                    </a:p>
                  </a:txBody>
                  <a:tcPr marL="0" marR="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3061985694"/>
                  </a:ext>
                </a:extLst>
              </a:tr>
              <a:tr h="126000">
                <a:tc gridSpan="2">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보통예금</a:t>
                      </a:r>
                    </a:p>
                  </a:txBody>
                  <a:tcPr marL="36000" marR="36000" marT="0" marB="0" anchor="ctr">
                    <a:lnL>
                      <a:noFill/>
                    </a:lnL>
                    <a:lnR>
                      <a:noFill/>
                    </a:lnR>
                    <a:lnT>
                      <a:noFill/>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1,407</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2,763</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1,178</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7,311</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7,313</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04935119"/>
                  </a:ext>
                </a:extLst>
              </a:tr>
              <a:tr h="126000">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신한은행</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119</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1,080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2,703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2,703</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4061719025"/>
                  </a:ext>
                </a:extLst>
              </a:tr>
              <a:tr h="126000">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우리은행</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403130065"/>
                  </a:ext>
                </a:extLst>
              </a:tr>
              <a:tr h="126000">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삼성</a:t>
                      </a: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MMF</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712</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821</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3,005</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2,006</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155063318"/>
                  </a:ext>
                </a:extLst>
              </a:tr>
              <a:tr h="126000">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교보</a:t>
                      </a: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MMF</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607</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1,015</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1,505</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2,506</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584167122"/>
                  </a:ext>
                </a:extLst>
              </a:tr>
              <a:tr h="126000">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신한은행</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_</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특금신탁</a:t>
                      </a:r>
                    </a:p>
                  </a:txBody>
                  <a:tcPr marL="36000" marR="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98</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98</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99</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660260024"/>
                  </a:ext>
                </a:extLst>
              </a:tr>
              <a:tr h="126000">
                <a:tc>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유진</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_</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단기채권</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706</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214660874"/>
                  </a:ext>
                </a:extLst>
              </a:tr>
              <a:tr h="126000">
                <a:tc gridSpan="2">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정기예적금</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10</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140</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10</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70096453"/>
                  </a:ext>
                </a:extLst>
              </a:tr>
              <a:tr h="144000">
                <a:tc gridSpan="2">
                  <a:txBody>
                    <a:bodyPr/>
                    <a:lstStyle/>
                    <a:p>
                      <a:pPr algn="l" fontAlgn="ctr"/>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현금및현금성자산</a:t>
                      </a:r>
                    </a:p>
                  </a:txBody>
                  <a:tcPr marL="36000" marR="36000" marT="0"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1,417</a:t>
                      </a:r>
                    </a:p>
                  </a:txBody>
                  <a:tcPr marL="36000" marR="36000" marT="0"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2,773</a:t>
                      </a:r>
                    </a:p>
                  </a:txBody>
                  <a:tcPr marL="36000" marR="36000" marT="0"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1,318</a:t>
                      </a:r>
                    </a:p>
                  </a:txBody>
                  <a:tcPr marL="36000" marR="36000" marT="0" marB="0" anchor="ctr">
                    <a:lnL>
                      <a:noFill/>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7,321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7,323</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25400" cap="flat" cmpd="dbl" algn="ctr">
                      <a:solidFill>
                        <a:srgbClr val="00338D"/>
                      </a:solidFill>
                      <a:prstDash val="solid"/>
                      <a:round/>
                      <a:headEnd type="none" w="med" len="med"/>
                      <a:tailEnd type="none" w="med" len="med"/>
                    </a:lnB>
                  </a:tcPr>
                </a:tc>
                <a:extLst>
                  <a:ext uri="{0D108BD9-81ED-4DB2-BD59-A6C34878D82A}">
                    <a16:rowId xmlns:a16="http://schemas.microsoft.com/office/drawing/2014/main" val="1260483610"/>
                  </a:ext>
                </a:extLst>
              </a:tr>
            </a:tbl>
          </a:graphicData>
        </a:graphic>
      </p:graphicFrame>
      <p:sp>
        <p:nvSpPr>
          <p:cNvPr id="22" name="TextBox 21">
            <a:extLst>
              <a:ext uri="{FF2B5EF4-FFF2-40B4-BE49-F238E27FC236}">
                <a16:creationId xmlns:a16="http://schemas.microsoft.com/office/drawing/2014/main" id="{E1419670-88CE-4836-85A6-0964AE5A634D}"/>
              </a:ext>
            </a:extLst>
          </p:cNvPr>
          <p:cNvSpPr txBox="1"/>
          <p:nvPr/>
        </p:nvSpPr>
        <p:spPr>
          <a:xfrm>
            <a:off x="5113799" y="3491508"/>
            <a:ext cx="3712702" cy="246221"/>
          </a:xfrm>
          <a:prstGeom prst="rect">
            <a:avLst/>
          </a:prstGeom>
          <a:noFill/>
        </p:spPr>
        <p:txBody>
          <a:bodyPr wrap="square" lIns="0" tIns="0" rIns="0" bIns="0">
            <a:spAutoFit/>
          </a:bodyPr>
          <a:lstStyle/>
          <a:p>
            <a:r>
              <a:rPr lang="en-US" altLang="ko-KR" sz="800" dirty="0">
                <a:solidFill>
                  <a:srgbClr val="000000"/>
                </a:solidFill>
                <a:latin typeface="Arial" panose="020B0604020202020204" pitchFamily="34" charset="0"/>
                <a:ea typeface="맑은 고딕"/>
                <a:cs typeface="Arial" panose="020B0604020202020204" pitchFamily="34" charset="0"/>
              </a:rPr>
              <a:t>Note 1: </a:t>
            </a:r>
            <a:r>
              <a:rPr lang="ko-KR" altLang="en-US" sz="800" dirty="0">
                <a:solidFill>
                  <a:srgbClr val="000000"/>
                </a:solidFill>
                <a:latin typeface="Arial" panose="020B0604020202020204" pitchFamily="34" charset="0"/>
                <a:ea typeface="맑은 고딕"/>
                <a:cs typeface="Arial" panose="020B0604020202020204" pitchFamily="34" charset="0"/>
              </a:rPr>
              <a:t>잔고증명서의 </a:t>
            </a:r>
            <a:r>
              <a:rPr lang="en-US" altLang="ko-KR" sz="800" dirty="0">
                <a:solidFill>
                  <a:srgbClr val="000000"/>
                </a:solidFill>
                <a:latin typeface="Arial" panose="020B0604020202020204" pitchFamily="34" charset="0"/>
                <a:ea typeface="맑은 고딕"/>
                <a:cs typeface="Arial" panose="020B0604020202020204" pitchFamily="34" charset="0"/>
              </a:rPr>
              <a:t>2021</a:t>
            </a:r>
            <a:r>
              <a:rPr lang="ko-KR" altLang="en-US" sz="800" dirty="0">
                <a:solidFill>
                  <a:srgbClr val="000000"/>
                </a:solidFill>
                <a:latin typeface="Arial" panose="020B0604020202020204" pitchFamily="34" charset="0"/>
                <a:ea typeface="맑은 고딕"/>
                <a:cs typeface="Arial" panose="020B0604020202020204" pitchFamily="34" charset="0"/>
              </a:rPr>
              <a:t>년 기말 현금과 </a:t>
            </a:r>
            <a:r>
              <a:rPr lang="ko-KR" altLang="en-US" sz="800" dirty="0" err="1">
                <a:solidFill>
                  <a:srgbClr val="000000"/>
                </a:solidFill>
                <a:latin typeface="Arial" panose="020B0604020202020204" pitchFamily="34" charset="0"/>
                <a:ea typeface="맑은 고딕"/>
                <a:cs typeface="Arial" panose="020B0604020202020204" pitchFamily="34" charset="0"/>
              </a:rPr>
              <a:t>대사한</a:t>
            </a:r>
            <a:r>
              <a:rPr lang="ko-KR" altLang="en-US" sz="800" dirty="0">
                <a:solidFill>
                  <a:srgbClr val="000000"/>
                </a:solidFill>
                <a:latin typeface="Arial" panose="020B0604020202020204" pitchFamily="34" charset="0"/>
                <a:ea typeface="맑은 고딕"/>
                <a:cs typeface="Arial" panose="020B0604020202020204" pitchFamily="34" charset="0"/>
              </a:rPr>
              <a:t> 금액으로</a:t>
            </a:r>
            <a:r>
              <a:rPr lang="en-US" altLang="ko-KR" sz="800" dirty="0">
                <a:solidFill>
                  <a:srgbClr val="000000"/>
                </a:solidFill>
                <a:latin typeface="Arial" panose="020B0604020202020204" pitchFamily="34" charset="0"/>
                <a:ea typeface="맑은 고딕"/>
                <a:cs typeface="Arial" panose="020B0604020202020204" pitchFamily="34" charset="0"/>
              </a:rPr>
              <a:t>, MMF</a:t>
            </a:r>
            <a:r>
              <a:rPr lang="ko-KR" altLang="en-US" sz="800" dirty="0">
                <a:solidFill>
                  <a:srgbClr val="000000"/>
                </a:solidFill>
                <a:latin typeface="Arial" panose="020B0604020202020204" pitchFamily="34" charset="0"/>
                <a:ea typeface="맑은 고딕"/>
                <a:cs typeface="Arial" panose="020B0604020202020204" pitchFamily="34" charset="0"/>
              </a:rPr>
              <a:t>의 환율적용 등으로 인하여 총액기준 약 </a:t>
            </a:r>
            <a:r>
              <a:rPr lang="en-US" altLang="ko-KR" sz="800" dirty="0">
                <a:solidFill>
                  <a:srgbClr val="000000"/>
                </a:solidFill>
                <a:latin typeface="Arial" panose="020B0604020202020204" pitchFamily="34" charset="0"/>
                <a:ea typeface="맑은 고딕"/>
                <a:cs typeface="Arial" panose="020B0604020202020204" pitchFamily="34" charset="0"/>
              </a:rPr>
              <a:t>250</a:t>
            </a:r>
            <a:r>
              <a:rPr lang="ko-KR" altLang="en-US" sz="800" dirty="0">
                <a:solidFill>
                  <a:srgbClr val="000000"/>
                </a:solidFill>
                <a:latin typeface="Arial" panose="020B0604020202020204" pitchFamily="34" charset="0"/>
                <a:ea typeface="맑은 고딕"/>
                <a:cs typeface="Arial" panose="020B0604020202020204" pitchFamily="34" charset="0"/>
              </a:rPr>
              <a:t>만원의 차이 존재함</a:t>
            </a:r>
            <a:endParaRPr lang="ko-KR" altLang="en-US" sz="800" dirty="0"/>
          </a:p>
        </p:txBody>
      </p:sp>
      <p:sp>
        <p:nvSpPr>
          <p:cNvPr id="23" name="직사각형 22">
            <a:extLst>
              <a:ext uri="{FF2B5EF4-FFF2-40B4-BE49-F238E27FC236}">
                <a16:creationId xmlns:a16="http://schemas.microsoft.com/office/drawing/2014/main" id="{35746829-8268-43FE-A396-2E41358FD1AC}"/>
              </a:ext>
            </a:extLst>
          </p:cNvPr>
          <p:cNvSpPr/>
          <p:nvPr/>
        </p:nvSpPr>
        <p:spPr>
          <a:xfrm>
            <a:off x="601198" y="1991165"/>
            <a:ext cx="3977999" cy="14400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solidFill>
                <a:schemeClr val="bg1"/>
              </a:solidFill>
            </a:endParaRPr>
          </a:p>
        </p:txBody>
      </p:sp>
      <p:sp>
        <p:nvSpPr>
          <p:cNvPr id="24" name="순서도: 연결자 23">
            <a:extLst>
              <a:ext uri="{FF2B5EF4-FFF2-40B4-BE49-F238E27FC236}">
                <a16:creationId xmlns:a16="http://schemas.microsoft.com/office/drawing/2014/main" id="{C013C2CB-1855-4FDF-B37D-70B80A24D1E8}"/>
              </a:ext>
            </a:extLst>
          </p:cNvPr>
          <p:cNvSpPr/>
          <p:nvPr/>
        </p:nvSpPr>
        <p:spPr bwMode="auto">
          <a:xfrm>
            <a:off x="508690" y="1945678"/>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25" name="순서도: 연결자 24">
            <a:extLst>
              <a:ext uri="{FF2B5EF4-FFF2-40B4-BE49-F238E27FC236}">
                <a16:creationId xmlns:a16="http://schemas.microsoft.com/office/drawing/2014/main" id="{F4E5055A-D580-4B20-816D-C22E6C72561D}"/>
              </a:ext>
            </a:extLst>
          </p:cNvPr>
          <p:cNvSpPr/>
          <p:nvPr/>
        </p:nvSpPr>
        <p:spPr bwMode="auto">
          <a:xfrm>
            <a:off x="5018938" y="1722347"/>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26" name="직사각형 25">
            <a:extLst>
              <a:ext uri="{FF2B5EF4-FFF2-40B4-BE49-F238E27FC236}">
                <a16:creationId xmlns:a16="http://schemas.microsoft.com/office/drawing/2014/main" id="{DDE33FAF-1A18-41D9-A60C-537B1547D0FB}"/>
              </a:ext>
            </a:extLst>
          </p:cNvPr>
          <p:cNvSpPr/>
          <p:nvPr/>
        </p:nvSpPr>
        <p:spPr>
          <a:xfrm>
            <a:off x="601198" y="2722390"/>
            <a:ext cx="3977999" cy="14400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solidFill>
                <a:schemeClr val="bg1"/>
              </a:solidFill>
            </a:endParaRPr>
          </a:p>
        </p:txBody>
      </p:sp>
      <p:sp>
        <p:nvSpPr>
          <p:cNvPr id="27" name="순서도: 연결자 26">
            <a:extLst>
              <a:ext uri="{FF2B5EF4-FFF2-40B4-BE49-F238E27FC236}">
                <a16:creationId xmlns:a16="http://schemas.microsoft.com/office/drawing/2014/main" id="{E271F7B4-4D49-4E1C-B43A-BEC928602236}"/>
              </a:ext>
            </a:extLst>
          </p:cNvPr>
          <p:cNvSpPr/>
          <p:nvPr/>
        </p:nvSpPr>
        <p:spPr bwMode="auto">
          <a:xfrm>
            <a:off x="508690" y="2676903"/>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
        <p:nvSpPr>
          <p:cNvPr id="28" name="순서도: 연결자 27">
            <a:extLst>
              <a:ext uri="{FF2B5EF4-FFF2-40B4-BE49-F238E27FC236}">
                <a16:creationId xmlns:a16="http://schemas.microsoft.com/office/drawing/2014/main" id="{D81472A7-C3CA-4A68-B1F6-3DAD5399AB02}"/>
              </a:ext>
            </a:extLst>
          </p:cNvPr>
          <p:cNvSpPr/>
          <p:nvPr/>
        </p:nvSpPr>
        <p:spPr bwMode="auto">
          <a:xfrm>
            <a:off x="5018938" y="4150558"/>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
        <p:nvSpPr>
          <p:cNvPr id="29" name="직사각형 28">
            <a:extLst>
              <a:ext uri="{FF2B5EF4-FFF2-40B4-BE49-F238E27FC236}">
                <a16:creationId xmlns:a16="http://schemas.microsoft.com/office/drawing/2014/main" id="{BCD6E3E9-0834-41EA-AE4E-158A1F69B89E}"/>
              </a:ext>
            </a:extLst>
          </p:cNvPr>
          <p:cNvSpPr/>
          <p:nvPr/>
        </p:nvSpPr>
        <p:spPr>
          <a:xfrm>
            <a:off x="3695701" y="3483131"/>
            <a:ext cx="350520" cy="457043"/>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solidFill>
                <a:schemeClr val="bg1"/>
              </a:solidFill>
            </a:endParaRPr>
          </a:p>
        </p:txBody>
      </p:sp>
      <p:sp>
        <p:nvSpPr>
          <p:cNvPr id="30" name="순서도: 연결자 29">
            <a:extLst>
              <a:ext uri="{FF2B5EF4-FFF2-40B4-BE49-F238E27FC236}">
                <a16:creationId xmlns:a16="http://schemas.microsoft.com/office/drawing/2014/main" id="{A772E5D2-A002-4EFE-AFBA-381A5E0A9B15}"/>
              </a:ext>
            </a:extLst>
          </p:cNvPr>
          <p:cNvSpPr/>
          <p:nvPr/>
        </p:nvSpPr>
        <p:spPr bwMode="auto">
          <a:xfrm>
            <a:off x="3622727" y="3389619"/>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a:solidFill>
                  <a:srgbClr val="FFFFFF"/>
                </a:solidFill>
                <a:cs typeface="Arial" panose="020B0604020202020204" pitchFamily="34" charset="0"/>
              </a:rPr>
              <a:t>3</a:t>
            </a:r>
            <a:endParaRPr lang="ko-KR" altLang="en-US" sz="800" b="1" kern="0" dirty="0">
              <a:solidFill>
                <a:srgbClr val="FFFFFF"/>
              </a:solidFill>
              <a:cs typeface="Arial" panose="020B0604020202020204" pitchFamily="34" charset="0"/>
            </a:endParaRPr>
          </a:p>
        </p:txBody>
      </p:sp>
      <p:sp>
        <p:nvSpPr>
          <p:cNvPr id="31" name="순서도: 연결자 30">
            <a:extLst>
              <a:ext uri="{FF2B5EF4-FFF2-40B4-BE49-F238E27FC236}">
                <a16:creationId xmlns:a16="http://schemas.microsoft.com/office/drawing/2014/main" id="{A972DE5B-9CA8-4DCD-9952-4BF25474118E}"/>
              </a:ext>
            </a:extLst>
          </p:cNvPr>
          <p:cNvSpPr/>
          <p:nvPr/>
        </p:nvSpPr>
        <p:spPr bwMode="auto">
          <a:xfrm>
            <a:off x="5018938" y="4551885"/>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a:solidFill>
                  <a:srgbClr val="FFFFFF"/>
                </a:solidFill>
                <a:cs typeface="Arial" panose="020B0604020202020204" pitchFamily="34" charset="0"/>
              </a:rPr>
              <a:t>3</a:t>
            </a:r>
            <a:endParaRPr lang="ko-KR" altLang="en-US" sz="800" b="1" kern="0" dirty="0">
              <a:solidFill>
                <a:srgbClr val="FFFFFF"/>
              </a:solidFill>
              <a:cs typeface="Arial" panose="020B0604020202020204" pitchFamily="34" charset="0"/>
            </a:endParaRPr>
          </a:p>
        </p:txBody>
      </p:sp>
      <p:sp>
        <p:nvSpPr>
          <p:cNvPr id="32" name="직사각형 31">
            <a:extLst>
              <a:ext uri="{FF2B5EF4-FFF2-40B4-BE49-F238E27FC236}">
                <a16:creationId xmlns:a16="http://schemas.microsoft.com/office/drawing/2014/main" id="{C3488229-2633-4DAD-874A-661D59EE499D}"/>
              </a:ext>
            </a:extLst>
          </p:cNvPr>
          <p:cNvSpPr/>
          <p:nvPr/>
        </p:nvSpPr>
        <p:spPr>
          <a:xfrm>
            <a:off x="601198" y="4575532"/>
            <a:ext cx="3977996" cy="140734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solidFill>
                <a:schemeClr val="bg1"/>
              </a:solidFill>
            </a:endParaRPr>
          </a:p>
        </p:txBody>
      </p:sp>
      <p:sp>
        <p:nvSpPr>
          <p:cNvPr id="33" name="순서도: 연결자 32">
            <a:extLst>
              <a:ext uri="{FF2B5EF4-FFF2-40B4-BE49-F238E27FC236}">
                <a16:creationId xmlns:a16="http://schemas.microsoft.com/office/drawing/2014/main" id="{70A8762B-CB4A-447B-8B8A-83B67182AFD3}"/>
              </a:ext>
            </a:extLst>
          </p:cNvPr>
          <p:cNvSpPr/>
          <p:nvPr/>
        </p:nvSpPr>
        <p:spPr bwMode="auto">
          <a:xfrm>
            <a:off x="520604" y="4504879"/>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a:solidFill>
                  <a:srgbClr val="FFFFFF"/>
                </a:solidFill>
                <a:cs typeface="Arial" panose="020B0604020202020204" pitchFamily="34" charset="0"/>
              </a:rPr>
              <a:t>4</a:t>
            </a:r>
            <a:endParaRPr lang="ko-KR" altLang="en-US" sz="800" b="1" kern="0" dirty="0">
              <a:solidFill>
                <a:srgbClr val="FFFFFF"/>
              </a:solidFill>
              <a:cs typeface="Arial" panose="020B0604020202020204" pitchFamily="34" charset="0"/>
            </a:endParaRPr>
          </a:p>
        </p:txBody>
      </p:sp>
      <p:sp>
        <p:nvSpPr>
          <p:cNvPr id="34" name="순서도: 연결자 33">
            <a:extLst>
              <a:ext uri="{FF2B5EF4-FFF2-40B4-BE49-F238E27FC236}">
                <a16:creationId xmlns:a16="http://schemas.microsoft.com/office/drawing/2014/main" id="{7CC079A3-17AB-4108-AA8C-CBC2578A7662}"/>
              </a:ext>
            </a:extLst>
          </p:cNvPr>
          <p:cNvSpPr/>
          <p:nvPr/>
        </p:nvSpPr>
        <p:spPr bwMode="auto">
          <a:xfrm>
            <a:off x="5018938" y="4893912"/>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a:solidFill>
                  <a:srgbClr val="FFFFFF"/>
                </a:solidFill>
                <a:cs typeface="Arial" panose="020B0604020202020204" pitchFamily="34" charset="0"/>
              </a:rPr>
              <a:t>4</a:t>
            </a:r>
            <a:endParaRPr lang="ko-KR" altLang="en-US" sz="800" b="1" kern="0" dirty="0">
              <a:solidFill>
                <a:srgbClr val="FFFFFF"/>
              </a:solidFill>
              <a:cs typeface="Arial" panose="020B0604020202020204" pitchFamily="34" charset="0"/>
            </a:endParaRPr>
          </a:p>
        </p:txBody>
      </p:sp>
    </p:spTree>
    <p:extLst>
      <p:ext uri="{BB962C8B-B14F-4D97-AF65-F5344CB8AC3E}">
        <p14:creationId xmlns:p14="http://schemas.microsoft.com/office/powerpoint/2010/main" val="9507310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제목 2">
            <a:extLst>
              <a:ext uri="{FF2B5EF4-FFF2-40B4-BE49-F238E27FC236}">
                <a16:creationId xmlns:a16="http://schemas.microsoft.com/office/drawing/2014/main" id="{3AC186F3-797A-4FA4-A939-A6FE4AB6C378}"/>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500" b="1" dirty="0">
                <a:solidFill>
                  <a:srgbClr val="00338D"/>
                </a:solidFill>
                <a:latin typeface="KPMG Extralight" panose="020B0303030202040204" pitchFamily="34" charset="0"/>
              </a:rPr>
              <a:t>NWC (1/4)</a:t>
            </a:r>
          </a:p>
        </p:txBody>
      </p:sp>
      <p:sp>
        <p:nvSpPr>
          <p:cNvPr id="12" name="제목 2">
            <a:extLst>
              <a:ext uri="{FF2B5EF4-FFF2-40B4-BE49-F238E27FC236}">
                <a16:creationId xmlns:a16="http://schemas.microsoft.com/office/drawing/2014/main" id="{C47717F3-438A-4FE8-9FA3-991ADD705EE3}"/>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800" b="1" dirty="0">
                <a:solidFill>
                  <a:srgbClr val="00338D"/>
                </a:solidFill>
                <a:latin typeface="KPMG Extralight" panose="020B0303030202040204" pitchFamily="34" charset="0"/>
              </a:rPr>
              <a:t>Supporting Analysis</a:t>
            </a:r>
          </a:p>
        </p:txBody>
      </p:sp>
      <p:sp>
        <p:nvSpPr>
          <p:cNvPr id="14" name="TextBox 13">
            <a:extLst>
              <a:ext uri="{FF2B5EF4-FFF2-40B4-BE49-F238E27FC236}">
                <a16:creationId xmlns:a16="http://schemas.microsoft.com/office/drawing/2014/main" id="{693BF7E4-2F77-40B2-B6EF-E427C1D5BE07}"/>
              </a:ext>
            </a:extLst>
          </p:cNvPr>
          <p:cNvSpPr txBox="1"/>
          <p:nvPr/>
        </p:nvSpPr>
        <p:spPr>
          <a:xfrm>
            <a:off x="4815841" y="1412205"/>
            <a:ext cx="4156708" cy="2826692"/>
          </a:xfrm>
          <a:prstGeom prst="rect">
            <a:avLst/>
          </a:prstGeom>
          <a:noFill/>
          <a:ln>
            <a:noFill/>
          </a:ln>
        </p:spPr>
        <p:txBody>
          <a:bodyPr wrap="square" lIns="36000" tIns="108000" rIns="36000" bIns="36000" rtlCol="0">
            <a:noAutofit/>
          </a:bodyPr>
          <a:lstStyle/>
          <a:p>
            <a:pPr marL="180975" lvl="0" indent="-180975" defTabSz="914400" latinLnBrk="1">
              <a:lnSpc>
                <a:spcPts val="1200"/>
              </a:lnSpc>
              <a:buClr>
                <a:srgbClr val="00338D"/>
              </a:buClr>
              <a:buFont typeface="Arial" panose="020B0604020202020204" pitchFamily="34" charset="0"/>
              <a:buChar char="•"/>
              <a:tabLst>
                <a:tab pos="180975" algn="l"/>
              </a:tabLst>
              <a:defRPr/>
            </a:pPr>
            <a:r>
              <a:rPr lang="en-US" altLang="ko-KR" sz="900" b="1" u="sng" dirty="0">
                <a:latin typeface="Arial" panose="020B0604020202020204" pitchFamily="34" charset="0"/>
                <a:cs typeface="Arial" panose="020B0604020202020204" pitchFamily="34" charset="0"/>
              </a:rPr>
              <a:t>NWC</a:t>
            </a:r>
            <a:endParaRPr lang="en-US" altLang="ko-KR" sz="900" dirty="0">
              <a:latin typeface="Arial" panose="020B0604020202020204" pitchFamily="34" charset="0"/>
              <a:cs typeface="Arial" panose="020B0604020202020204" pitchFamily="34" charset="0"/>
            </a:endParaRPr>
          </a:p>
          <a:p>
            <a:pPr marL="360000" lvl="0" indent="-180975" defTabSz="914400" latinLnBrk="1">
              <a:lnSpc>
                <a:spcPts val="1200"/>
              </a:lnSpc>
              <a:spcBef>
                <a:spcPts val="300"/>
              </a:spcBef>
              <a:buClr>
                <a:srgbClr val="00338D"/>
              </a:buClr>
              <a:buFont typeface="Wingdings" panose="05000000000000000000" pitchFamily="2" charset="2"/>
              <a:buChar char="Ø"/>
              <a:tabLst>
                <a:tab pos="180975" algn="l"/>
              </a:tabLst>
              <a:defRPr/>
            </a:pPr>
            <a:r>
              <a:rPr lang="ko-KR" altLang="en-US" sz="900" dirty="0">
                <a:solidFill>
                  <a:srgbClr val="000000"/>
                </a:solidFill>
                <a:latin typeface="Arial" panose="020B0604020202020204" pitchFamily="34" charset="0"/>
                <a:ea typeface="맑은 고딕"/>
                <a:cs typeface="Arial" panose="020B0604020202020204" pitchFamily="34" charset="0"/>
              </a:rPr>
              <a:t>계약상 빌링 </a:t>
            </a:r>
            <a:r>
              <a:rPr lang="en-US" altLang="ko-KR" sz="900" dirty="0">
                <a:solidFill>
                  <a:srgbClr val="000000"/>
                </a:solidFill>
                <a:latin typeface="Arial" panose="020B0604020202020204" pitchFamily="34" charset="0"/>
                <a:ea typeface="맑은 고딕"/>
                <a:cs typeface="Arial" panose="020B0604020202020204" pitchFamily="34" charset="0"/>
              </a:rPr>
              <a:t>mile</a:t>
            </a:r>
            <a:r>
              <a:rPr lang="ko-KR" altLang="en-US" sz="900" dirty="0">
                <a:solidFill>
                  <a:srgbClr val="000000"/>
                </a:solidFill>
                <a:latin typeface="Arial" panose="020B0604020202020204" pitchFamily="34" charset="0"/>
                <a:ea typeface="맑은 고딕"/>
                <a:cs typeface="Arial" panose="020B0604020202020204" pitchFamily="34" charset="0"/>
              </a:rPr>
              <a:t> </a:t>
            </a:r>
            <a:r>
              <a:rPr lang="en-US" altLang="ko-KR" sz="900" dirty="0">
                <a:solidFill>
                  <a:srgbClr val="000000"/>
                </a:solidFill>
                <a:latin typeface="Arial" panose="020B0604020202020204" pitchFamily="34" charset="0"/>
                <a:ea typeface="맑은 고딕"/>
                <a:cs typeface="Arial" panose="020B0604020202020204" pitchFamily="34" charset="0"/>
              </a:rPr>
              <a:t>stone</a:t>
            </a:r>
            <a:r>
              <a:rPr lang="ko-KR" altLang="en-US" sz="900" dirty="0">
                <a:solidFill>
                  <a:srgbClr val="000000"/>
                </a:solidFill>
                <a:latin typeface="Arial" panose="020B0604020202020204" pitchFamily="34" charset="0"/>
                <a:ea typeface="맑은 고딕"/>
                <a:cs typeface="Arial" panose="020B0604020202020204" pitchFamily="34" charset="0"/>
              </a:rPr>
              <a:t>이 상이한 용역 등의 수임으로 구성 및 잔액이 변동 하였으며</a:t>
            </a:r>
            <a:r>
              <a:rPr lang="en-US" altLang="ko-KR" sz="900" dirty="0">
                <a:solidFill>
                  <a:srgbClr val="000000"/>
                </a:solidFill>
                <a:latin typeface="Arial" panose="020B0604020202020204" pitchFamily="34" charset="0"/>
                <a:ea typeface="맑은 고딕"/>
                <a:cs typeface="Arial" panose="020B0604020202020204" pitchFamily="34" charset="0"/>
              </a:rPr>
              <a:t>, </a:t>
            </a:r>
            <a:r>
              <a:rPr lang="ko-KR" altLang="en-US" sz="900" dirty="0">
                <a:solidFill>
                  <a:srgbClr val="000000"/>
                </a:solidFill>
                <a:latin typeface="Arial" panose="020B0604020202020204" pitchFamily="34" charset="0"/>
                <a:ea typeface="맑은 고딕"/>
                <a:cs typeface="Arial" panose="020B0604020202020204" pitchFamily="34" charset="0"/>
              </a:rPr>
              <a:t>과거 유의적인 거래처 </a:t>
            </a:r>
            <a:r>
              <a:rPr lang="en-US" altLang="ko-KR" sz="900" dirty="0">
                <a:solidFill>
                  <a:srgbClr val="000000"/>
                </a:solidFill>
                <a:latin typeface="Arial" panose="020B0604020202020204" pitchFamily="34" charset="0"/>
                <a:ea typeface="맑은 고딕"/>
                <a:cs typeface="Arial" panose="020B0604020202020204" pitchFamily="34" charset="0"/>
              </a:rPr>
              <a:t>normal</a:t>
            </a:r>
            <a:r>
              <a:rPr lang="ko-KR" altLang="en-US" sz="900" dirty="0">
                <a:solidFill>
                  <a:srgbClr val="000000"/>
                </a:solidFill>
                <a:latin typeface="Arial" panose="020B0604020202020204" pitchFamily="34" charset="0"/>
                <a:ea typeface="맑은 고딕"/>
                <a:cs typeface="Arial" panose="020B0604020202020204" pitchFamily="34" charset="0"/>
              </a:rPr>
              <a:t> </a:t>
            </a:r>
            <a:r>
              <a:rPr lang="en-US" altLang="ko-KR" sz="900" dirty="0">
                <a:solidFill>
                  <a:srgbClr val="000000"/>
                </a:solidFill>
                <a:latin typeface="Arial" panose="020B0604020202020204" pitchFamily="34" charset="0"/>
                <a:ea typeface="맑은 고딕"/>
                <a:cs typeface="Arial" panose="020B0604020202020204" pitchFamily="34" charset="0"/>
              </a:rPr>
              <a:t>term </a:t>
            </a:r>
            <a:r>
              <a:rPr lang="ko-KR" altLang="en-US" sz="900" dirty="0">
                <a:solidFill>
                  <a:srgbClr val="000000"/>
                </a:solidFill>
                <a:latin typeface="Arial" panose="020B0604020202020204" pitchFamily="34" charset="0"/>
                <a:ea typeface="맑은 고딕"/>
                <a:cs typeface="Arial" panose="020B0604020202020204" pitchFamily="34" charset="0"/>
              </a:rPr>
              <a:t>및 </a:t>
            </a:r>
            <a:r>
              <a:rPr lang="en-US" altLang="ko-KR" sz="900" dirty="0">
                <a:solidFill>
                  <a:srgbClr val="000000"/>
                </a:solidFill>
                <a:latin typeface="Arial" panose="020B0604020202020204" pitchFamily="34" charset="0"/>
                <a:ea typeface="맑은 고딕"/>
                <a:cs typeface="Arial" panose="020B0604020202020204" pitchFamily="34" charset="0"/>
              </a:rPr>
              <a:t>event</a:t>
            </a:r>
            <a:r>
              <a:rPr lang="ko-KR" altLang="en-US" sz="900" dirty="0">
                <a:solidFill>
                  <a:srgbClr val="000000"/>
                </a:solidFill>
                <a:latin typeface="Arial" panose="020B0604020202020204" pitchFamily="34" charset="0"/>
                <a:ea typeface="맑은 고딕"/>
                <a:cs typeface="Arial" panose="020B0604020202020204" pitchFamily="34" charset="0"/>
              </a:rPr>
              <a:t>에 의 한 회수</a:t>
            </a:r>
            <a:r>
              <a:rPr lang="en-US" altLang="ko-KR" sz="900" dirty="0">
                <a:solidFill>
                  <a:srgbClr val="000000"/>
                </a:solidFill>
                <a:latin typeface="Arial" panose="020B0604020202020204" pitchFamily="34" charset="0"/>
                <a:ea typeface="맑은 고딕"/>
                <a:cs typeface="Arial" panose="020B0604020202020204" pitchFamily="34" charset="0"/>
              </a:rPr>
              <a:t>/</a:t>
            </a:r>
            <a:r>
              <a:rPr lang="ko-KR" altLang="en-US" sz="900" dirty="0">
                <a:solidFill>
                  <a:srgbClr val="000000"/>
                </a:solidFill>
                <a:latin typeface="Arial" panose="020B0604020202020204" pitchFamily="34" charset="0"/>
                <a:ea typeface="맑은 고딕"/>
                <a:cs typeface="Arial" panose="020B0604020202020204" pitchFamily="34" charset="0"/>
              </a:rPr>
              <a:t>지급기일의 변경은 없었던 것으로 판단됨</a:t>
            </a:r>
            <a:endParaRPr lang="en-US" altLang="ko-KR" sz="900" dirty="0">
              <a:solidFill>
                <a:srgbClr val="000000"/>
              </a:solidFill>
              <a:latin typeface="Arial" panose="020B0604020202020204" pitchFamily="34" charset="0"/>
              <a:ea typeface="맑은 고딕"/>
              <a:cs typeface="Arial" panose="020B0604020202020204" pitchFamily="34" charset="0"/>
            </a:endParaRPr>
          </a:p>
          <a:p>
            <a:pPr marL="180975" lvl="0" indent="-180975" defTabSz="914400" latinLnBrk="1">
              <a:lnSpc>
                <a:spcPts val="1200"/>
              </a:lnSpc>
              <a:buClr>
                <a:srgbClr val="00338D"/>
              </a:buClr>
              <a:buFont typeface="Arial" panose="020B0604020202020204" pitchFamily="34" charset="0"/>
              <a:buChar char="•"/>
              <a:tabLst>
                <a:tab pos="180975" algn="l"/>
              </a:tabLst>
              <a:defRPr/>
            </a:pPr>
            <a:r>
              <a:rPr lang="ko-KR" altLang="en-US" sz="900" b="1" u="sng" dirty="0">
                <a:latin typeface="Arial" panose="020B0604020202020204" pitchFamily="34" charset="0"/>
                <a:cs typeface="Arial" panose="020B0604020202020204" pitchFamily="34" charset="0"/>
              </a:rPr>
              <a:t>외상매출금</a:t>
            </a:r>
            <a:endParaRPr lang="en-US" altLang="ko-KR" sz="900" dirty="0">
              <a:latin typeface="Arial" panose="020B0604020202020204" pitchFamily="34" charset="0"/>
              <a:cs typeface="Arial" panose="020B0604020202020204" pitchFamily="34" charset="0"/>
            </a:endParaRPr>
          </a:p>
          <a:p>
            <a:pPr marL="360000" lvl="0" indent="-180975" defTabSz="914400" latinLnBrk="1">
              <a:lnSpc>
                <a:spcPts val="1200"/>
              </a:lnSpc>
              <a:spcBef>
                <a:spcPts val="600"/>
              </a:spcBef>
              <a:buClr>
                <a:srgbClr val="00338D"/>
              </a:buClr>
              <a:buFont typeface="Wingdings" panose="05000000000000000000" pitchFamily="2" charset="2"/>
              <a:buChar char="Ø"/>
              <a:tabLst>
                <a:tab pos="266700" algn="l"/>
              </a:tabLst>
              <a:defRPr/>
            </a:pPr>
            <a:r>
              <a:rPr lang="ko-KR" altLang="en-US" sz="900" dirty="0">
                <a:latin typeface="Arial" panose="020B0604020202020204" pitchFamily="34" charset="0"/>
                <a:cs typeface="Arial" panose="020B0604020202020204" pitchFamily="34" charset="0"/>
              </a:rPr>
              <a:t>대행매출 외상매출금은 회사의 순매출로 인식되는 매체수수료 관련 채권으로 </a:t>
            </a:r>
            <a:r>
              <a:rPr lang="en-US" altLang="ko-KR" sz="900" dirty="0">
                <a:latin typeface="Arial" panose="020B0604020202020204" pitchFamily="34" charset="0"/>
                <a:cs typeface="Arial" panose="020B0604020202020204" pitchFamily="34" charset="0"/>
              </a:rPr>
              <a:t>2021</a:t>
            </a:r>
            <a:r>
              <a:rPr lang="ko-KR" altLang="en-US" sz="900" dirty="0">
                <a:latin typeface="Arial" panose="020B0604020202020204" pitchFamily="34" charset="0"/>
                <a:cs typeface="Arial" panose="020B0604020202020204" pitchFamily="34" charset="0"/>
              </a:rPr>
              <a:t>년 매체대행 용역이 증가함에 따라 채권잔액이 증가함</a:t>
            </a:r>
            <a:r>
              <a:rPr lang="en-US" altLang="ko-KR" sz="900" dirty="0">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광고주 외상매출금에는 제작매출에 대한 채권과 광고주에게 지급받아 매체비로 </a:t>
            </a:r>
            <a:r>
              <a:rPr lang="en-US" altLang="ko-KR" sz="900" dirty="0">
                <a:latin typeface="Arial" panose="020B0604020202020204" pitchFamily="34" charset="0"/>
                <a:cs typeface="Arial" panose="020B0604020202020204" pitchFamily="34" charset="0"/>
              </a:rPr>
              <a:t>Pass-Through</a:t>
            </a:r>
            <a:r>
              <a:rPr lang="ko-KR" altLang="en-US" sz="900" dirty="0">
                <a:latin typeface="Arial" panose="020B0604020202020204" pitchFamily="34" charset="0"/>
                <a:cs typeface="Arial" panose="020B0604020202020204" pitchFamily="34" charset="0"/>
              </a:rPr>
              <a:t>되는 금액이 포함되어 있음</a:t>
            </a:r>
            <a:endParaRPr lang="en-US" altLang="ko-KR" sz="900" dirty="0">
              <a:latin typeface="Arial" panose="020B0604020202020204" pitchFamily="34" charset="0"/>
              <a:cs typeface="Arial" panose="020B0604020202020204" pitchFamily="34" charset="0"/>
            </a:endParaRPr>
          </a:p>
          <a:p>
            <a:pPr marL="180975" indent="-180975" latinLnBrk="1">
              <a:lnSpc>
                <a:spcPts val="1200"/>
              </a:lnSpc>
              <a:spcBef>
                <a:spcPts val="600"/>
              </a:spcBef>
              <a:buClr>
                <a:srgbClr val="00338D"/>
              </a:buClr>
              <a:buFont typeface="Arial" panose="020B0604020202020204" pitchFamily="34" charset="0"/>
              <a:buChar char="•"/>
              <a:tabLst>
                <a:tab pos="180975" algn="l"/>
              </a:tabLst>
              <a:defRPr/>
            </a:pPr>
            <a:r>
              <a:rPr lang="ko-KR" altLang="en-US" sz="900" b="1" u="sng" dirty="0">
                <a:latin typeface="Arial" panose="020B0604020202020204" pitchFamily="34" charset="0"/>
                <a:cs typeface="Arial" panose="020B0604020202020204" pitchFamily="34" charset="0"/>
              </a:rPr>
              <a:t>선수금</a:t>
            </a:r>
            <a:endParaRPr lang="en-US" altLang="ko-KR" sz="900" b="1" u="sng" dirty="0">
              <a:latin typeface="Arial" panose="020B0604020202020204" pitchFamily="34" charset="0"/>
              <a:cs typeface="Arial" panose="020B0604020202020204" pitchFamily="34" charset="0"/>
            </a:endParaRPr>
          </a:p>
          <a:p>
            <a:pPr marL="360000" indent="-180975" latinLnBrk="1">
              <a:lnSpc>
                <a:spcPts val="1200"/>
              </a:lnSpc>
              <a:spcBef>
                <a:spcPts val="600"/>
              </a:spcBef>
              <a:buClr>
                <a:srgbClr val="00338D"/>
              </a:buClr>
              <a:buFont typeface="Wingdings" panose="05000000000000000000" pitchFamily="2" charset="2"/>
              <a:buChar char="Ø"/>
              <a:tabLst>
                <a:tab pos="266700" algn="l"/>
              </a:tabLst>
              <a:defRPr/>
            </a:pPr>
            <a:r>
              <a:rPr lang="en-US" altLang="ko-KR" sz="900" dirty="0">
                <a:latin typeface="Arial" panose="020B0604020202020204" pitchFamily="34" charset="0"/>
                <a:cs typeface="Arial" panose="020B0604020202020204" pitchFamily="34" charset="0"/>
              </a:rPr>
              <a:t>2021</a:t>
            </a:r>
            <a:r>
              <a:rPr lang="ko-KR" altLang="en-US" sz="900" dirty="0">
                <a:latin typeface="Arial" panose="020B0604020202020204" pitchFamily="34" charset="0"/>
                <a:cs typeface="Arial" panose="020B0604020202020204" pitchFamily="34" charset="0"/>
              </a:rPr>
              <a:t>년 신규 광고주</a:t>
            </a:r>
            <a:r>
              <a:rPr lang="en-US" altLang="ko-KR" sz="900" dirty="0">
                <a:latin typeface="Arial" panose="020B0604020202020204" pitchFamily="34" charset="0"/>
                <a:cs typeface="Arial" panose="020B0604020202020204" pitchFamily="34" charset="0"/>
              </a:rPr>
              <a:t>(SK</a:t>
            </a:r>
            <a:r>
              <a:rPr lang="ko-KR" altLang="en-US" sz="900" dirty="0">
                <a:latin typeface="Arial" panose="020B0604020202020204" pitchFamily="34" charset="0"/>
                <a:cs typeface="Arial" panose="020B0604020202020204" pitchFamily="34" charset="0"/>
              </a:rPr>
              <a:t>매직</a:t>
            </a:r>
            <a:r>
              <a:rPr lang="en-US" altLang="ko-KR" sz="900" dirty="0">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호반건설</a:t>
            </a:r>
            <a:r>
              <a:rPr lang="en-US" altLang="ko-KR" sz="900" dirty="0">
                <a:latin typeface="Arial" panose="020B0604020202020204" pitchFamily="34" charset="0"/>
                <a:cs typeface="Arial" panose="020B0604020202020204" pitchFamily="34" charset="0"/>
              </a:rPr>
              <a:t>, </a:t>
            </a:r>
            <a:r>
              <a:rPr lang="ko-KR" altLang="en-US" sz="900" dirty="0" err="1">
                <a:latin typeface="Arial" panose="020B0604020202020204" pitchFamily="34" charset="0"/>
                <a:cs typeface="Arial" panose="020B0604020202020204" pitchFamily="34" charset="0"/>
              </a:rPr>
              <a:t>발란</a:t>
            </a:r>
            <a:r>
              <a:rPr lang="en-US" altLang="ko-KR" sz="900" dirty="0">
                <a:latin typeface="Arial" panose="020B0604020202020204" pitchFamily="34" charset="0"/>
                <a:cs typeface="Arial" panose="020B0604020202020204" pitchFamily="34" charset="0"/>
              </a:rPr>
              <a:t>)</a:t>
            </a:r>
            <a:r>
              <a:rPr lang="ko-KR" altLang="en-US" sz="900" dirty="0">
                <a:latin typeface="Arial" panose="020B0604020202020204" pitchFamily="34" charset="0"/>
                <a:cs typeface="Arial" panose="020B0604020202020204" pitchFamily="34" charset="0"/>
              </a:rPr>
              <a:t>로부터 매체대행 관련 광고비를</a:t>
            </a:r>
            <a:r>
              <a:rPr lang="en-US" altLang="ko-KR" sz="900" dirty="0">
                <a:latin typeface="Arial" panose="020B0604020202020204" pitchFamily="34" charset="0"/>
                <a:cs typeface="Arial" panose="020B0604020202020204" pitchFamily="34" charset="0"/>
              </a:rPr>
              <a:t>(</a:t>
            </a:r>
            <a:r>
              <a:rPr lang="ko-KR" altLang="en-US" sz="900" dirty="0" err="1">
                <a:latin typeface="Arial" panose="020B0604020202020204" pitchFamily="34" charset="0"/>
                <a:cs typeface="Arial" panose="020B0604020202020204" pitchFamily="34" charset="0"/>
              </a:rPr>
              <a:t>매체비</a:t>
            </a:r>
            <a:r>
              <a:rPr lang="en-US" altLang="ko-KR" sz="900" dirty="0">
                <a:latin typeface="Arial" panose="020B0604020202020204" pitchFamily="34" charset="0"/>
                <a:cs typeface="Arial" panose="020B0604020202020204" pitchFamily="34" charset="0"/>
              </a:rPr>
              <a:t>+</a:t>
            </a:r>
            <a:r>
              <a:rPr lang="ko-KR" altLang="en-US" sz="900" dirty="0">
                <a:latin typeface="Arial" panose="020B0604020202020204" pitchFamily="34" charset="0"/>
                <a:cs typeface="Arial" panose="020B0604020202020204" pitchFamily="34" charset="0"/>
              </a:rPr>
              <a:t>매체수수료</a:t>
            </a:r>
            <a:r>
              <a:rPr lang="en-US" altLang="ko-KR" sz="900" dirty="0">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선수령한 금액에 해당함</a:t>
            </a:r>
            <a:endParaRPr lang="en-US" altLang="ko-KR" sz="900" dirty="0">
              <a:latin typeface="Arial" panose="020B0604020202020204" pitchFamily="34" charset="0"/>
              <a:cs typeface="Arial" panose="020B0604020202020204" pitchFamily="34" charset="0"/>
            </a:endParaRPr>
          </a:p>
          <a:p>
            <a:pPr marL="180975" indent="-180975" latinLnBrk="1">
              <a:lnSpc>
                <a:spcPts val="1200"/>
              </a:lnSpc>
              <a:spcBef>
                <a:spcPts val="600"/>
              </a:spcBef>
              <a:buClr>
                <a:srgbClr val="00338D"/>
              </a:buClr>
              <a:buFont typeface="Arial" panose="020B0604020202020204" pitchFamily="34" charset="0"/>
              <a:buChar char="•"/>
              <a:tabLst>
                <a:tab pos="180975" algn="l"/>
              </a:tabLst>
              <a:defRPr/>
            </a:pPr>
            <a:r>
              <a:rPr lang="ko-KR" altLang="en-US" sz="900" b="1" u="sng" dirty="0">
                <a:latin typeface="Arial" panose="020B0604020202020204" pitchFamily="34" charset="0"/>
                <a:cs typeface="Arial" panose="020B0604020202020204" pitchFamily="34" charset="0"/>
              </a:rPr>
              <a:t>외상매입금</a:t>
            </a:r>
            <a:endParaRPr lang="en-US" altLang="ko-KR" sz="900" b="1" u="sng" dirty="0">
              <a:latin typeface="Arial" panose="020B0604020202020204" pitchFamily="34" charset="0"/>
              <a:cs typeface="Arial" panose="020B0604020202020204" pitchFamily="34" charset="0"/>
            </a:endParaRPr>
          </a:p>
          <a:p>
            <a:pPr marL="360000" indent="-180975" latinLnBrk="1">
              <a:lnSpc>
                <a:spcPts val="1200"/>
              </a:lnSpc>
              <a:spcBef>
                <a:spcPts val="600"/>
              </a:spcBef>
              <a:buClr>
                <a:srgbClr val="00338D"/>
              </a:buClr>
              <a:buFont typeface="Wingdings" panose="05000000000000000000" pitchFamily="2" charset="2"/>
              <a:buChar char="Ø"/>
              <a:tabLst>
                <a:tab pos="266700" algn="l"/>
              </a:tabLst>
              <a:defRPr/>
            </a:pPr>
            <a:r>
              <a:rPr lang="ko-KR" altLang="en-US" sz="900" dirty="0" err="1">
                <a:latin typeface="Arial" panose="020B0604020202020204" pitchFamily="34" charset="0"/>
                <a:cs typeface="Arial" panose="020B0604020202020204" pitchFamily="34" charset="0"/>
              </a:rPr>
              <a:t>매체사</a:t>
            </a:r>
            <a:r>
              <a:rPr lang="ko-KR" altLang="en-US" sz="900" dirty="0">
                <a:latin typeface="Arial" panose="020B0604020202020204" pitchFamily="34" charset="0"/>
                <a:cs typeface="Arial" panose="020B0604020202020204" pitchFamily="34" charset="0"/>
              </a:rPr>
              <a:t> 외상매입금은 </a:t>
            </a:r>
            <a:r>
              <a:rPr lang="ko-KR" altLang="en-US" sz="900" dirty="0" err="1">
                <a:latin typeface="Arial" panose="020B0604020202020204" pitchFamily="34" charset="0"/>
                <a:cs typeface="Arial" panose="020B0604020202020204" pitchFamily="34" charset="0"/>
              </a:rPr>
              <a:t>매체비</a:t>
            </a:r>
            <a:r>
              <a:rPr lang="ko-KR" altLang="en-US" sz="900" dirty="0">
                <a:latin typeface="Arial" panose="020B0604020202020204" pitchFamily="34" charset="0"/>
                <a:cs typeface="Arial" panose="020B0604020202020204" pitchFamily="34" charset="0"/>
              </a:rPr>
              <a:t> 관련 </a:t>
            </a:r>
            <a:r>
              <a:rPr lang="ko-KR" altLang="en-US" sz="900" dirty="0" err="1">
                <a:latin typeface="Arial" panose="020B0604020202020204" pitchFamily="34" charset="0"/>
                <a:cs typeface="Arial" panose="020B0604020202020204" pitchFamily="34" charset="0"/>
              </a:rPr>
              <a:t>매입채무이며</a:t>
            </a:r>
            <a:r>
              <a:rPr lang="en-US" altLang="ko-KR" sz="900" dirty="0">
                <a:latin typeface="Arial" panose="020B0604020202020204" pitchFamily="34" charset="0"/>
                <a:cs typeface="Arial" panose="020B0604020202020204" pitchFamily="34" charset="0"/>
              </a:rPr>
              <a:t>, </a:t>
            </a:r>
            <a:r>
              <a:rPr lang="ko-KR" altLang="en-US" sz="900" dirty="0" err="1">
                <a:latin typeface="Arial" panose="020B0604020202020204" pitchFamily="34" charset="0"/>
                <a:cs typeface="Arial" panose="020B0604020202020204" pitchFamily="34" charset="0"/>
              </a:rPr>
              <a:t>외주사</a:t>
            </a:r>
            <a:r>
              <a:rPr lang="ko-KR" altLang="en-US" sz="900" dirty="0">
                <a:latin typeface="Arial" panose="020B0604020202020204" pitchFamily="34" charset="0"/>
                <a:cs typeface="Arial" panose="020B0604020202020204" pitchFamily="34" charset="0"/>
              </a:rPr>
              <a:t> 외상매입금은 제작비 관련 매입채무에 해당함</a:t>
            </a:r>
            <a:endParaRPr lang="en-US" altLang="ko-KR" sz="900" dirty="0">
              <a:latin typeface="Arial" panose="020B0604020202020204" pitchFamily="34" charset="0"/>
              <a:cs typeface="Arial" panose="020B0604020202020204" pitchFamily="34" charset="0"/>
            </a:endParaRPr>
          </a:p>
          <a:p>
            <a:pPr marL="180975" lvl="0" indent="-180975" defTabSz="914400" latinLnBrk="1">
              <a:lnSpc>
                <a:spcPts val="1200"/>
              </a:lnSpc>
              <a:buClr>
                <a:srgbClr val="00338D"/>
              </a:buClr>
              <a:buFont typeface="Arial" panose="020B0604020202020204" pitchFamily="34" charset="0"/>
              <a:buChar char="•"/>
              <a:tabLst>
                <a:tab pos="180975" algn="l"/>
              </a:tabLst>
              <a:defRPr/>
            </a:pPr>
            <a:endParaRPr lang="en-US" altLang="ko-KR" sz="900" dirty="0">
              <a:latin typeface="Arial" panose="020B0604020202020204" pitchFamily="34" charset="0"/>
              <a:cs typeface="Arial" panose="020B0604020202020204" pitchFamily="34" charset="0"/>
            </a:endParaRPr>
          </a:p>
        </p:txBody>
      </p:sp>
      <p:sp>
        <p:nvSpPr>
          <p:cNvPr id="21" name="Title 1">
            <a:extLst>
              <a:ext uri="{FF2B5EF4-FFF2-40B4-BE49-F238E27FC236}">
                <a16:creationId xmlns:a16="http://schemas.microsoft.com/office/drawing/2014/main" id="{1E0F2AF2-A1C5-4AB1-BAE5-20E44470B754}"/>
              </a:ext>
            </a:extLst>
          </p:cNvPr>
          <p:cNvSpPr txBox="1">
            <a:spLocks/>
          </p:cNvSpPr>
          <p:nvPr/>
        </p:nvSpPr>
        <p:spPr>
          <a:xfrm>
            <a:off x="495464" y="1051517"/>
            <a:ext cx="8809336" cy="435876"/>
          </a:xfrm>
          <a:prstGeom prst="rect">
            <a:avLst/>
          </a:prstGeom>
        </p:spPr>
        <p:txBody>
          <a:bodyPr vert="horz" lIns="0" tIns="0" rIns="0" bIns="0" rtlCol="0" anchor="t" anchorCtr="0">
            <a:noAutofit/>
          </a:bodyPr>
          <a:lstStyle>
            <a:lvl1pPr algn="l" defTabSz="914400" rtl="0" eaLnBrk="1" latinLnBrk="1" hangingPunct="1">
              <a:lnSpc>
                <a:spcPct val="70000"/>
              </a:lnSpc>
              <a:spcBef>
                <a:spcPct val="0"/>
              </a:spcBef>
              <a:buNone/>
              <a:defRPr sz="3800" kern="1200">
                <a:solidFill>
                  <a:srgbClr val="00338D"/>
                </a:solidFill>
                <a:latin typeface="+mj-lt"/>
                <a:ea typeface="+mj-ea"/>
                <a:cs typeface="+mj-cs"/>
              </a:defRPr>
            </a:lvl1pPr>
          </a:lstStyle>
          <a:p>
            <a:pPr marL="0" lvl="4" algn="just"/>
            <a:r>
              <a:rPr lang="ko-KR" altLang="en-US" sz="1000" b="1" dirty="0">
                <a:solidFill>
                  <a:srgbClr val="002997"/>
                </a:solidFill>
                <a:latin typeface="Arial" panose="020B0604020202020204" pitchFamily="34" charset="0"/>
                <a:ea typeface="+mj-ea"/>
                <a:cs typeface="Arial" panose="020B0604020202020204" pitchFamily="34" charset="0"/>
              </a:rPr>
              <a:t>회사의 매체대행 용역이 증가하면서 매체대행 관련 선수금과 매입채무가 증가</a:t>
            </a:r>
            <a:r>
              <a:rPr lang="en-US" altLang="ko-KR" sz="1000" b="1" dirty="0">
                <a:solidFill>
                  <a:srgbClr val="002997"/>
                </a:solidFill>
                <a:latin typeface="Arial" panose="020B0604020202020204" pitchFamily="34" charset="0"/>
                <a:ea typeface="+mj-ea"/>
                <a:cs typeface="Arial" panose="020B0604020202020204" pitchFamily="34" charset="0"/>
              </a:rPr>
              <a:t>,</a:t>
            </a:r>
            <a:r>
              <a:rPr lang="ko-KR" altLang="en-US" sz="1000" b="1" dirty="0">
                <a:solidFill>
                  <a:srgbClr val="002997"/>
                </a:solidFill>
                <a:latin typeface="Arial" panose="020B0604020202020204" pitchFamily="34" charset="0"/>
                <a:ea typeface="+mj-ea"/>
                <a:cs typeface="Arial" panose="020B0604020202020204" pitchFamily="34" charset="0"/>
              </a:rPr>
              <a:t> </a:t>
            </a:r>
            <a:r>
              <a:rPr lang="en-US" altLang="ko-KR" sz="1000" b="1" dirty="0">
                <a:solidFill>
                  <a:srgbClr val="002997"/>
                </a:solidFill>
                <a:latin typeface="Arial" panose="020B0604020202020204" pitchFamily="34" charset="0"/>
                <a:ea typeface="+mj-ea"/>
                <a:cs typeface="Arial" panose="020B0604020202020204" pitchFamily="34" charset="0"/>
              </a:rPr>
              <a:t>2021</a:t>
            </a:r>
            <a:r>
              <a:rPr lang="ko-KR" altLang="en-US" sz="1000" b="1" dirty="0">
                <a:solidFill>
                  <a:srgbClr val="002997"/>
                </a:solidFill>
                <a:latin typeface="Arial" panose="020B0604020202020204" pitchFamily="34" charset="0"/>
                <a:ea typeface="+mj-ea"/>
                <a:cs typeface="Arial" panose="020B0604020202020204" pitchFamily="34" charset="0"/>
              </a:rPr>
              <a:t>년말 순운전자본은 금액은 </a:t>
            </a:r>
            <a:r>
              <a:rPr lang="en-US" altLang="ko-KR" sz="1000" b="1" dirty="0">
                <a:solidFill>
                  <a:srgbClr val="002997"/>
                </a:solidFill>
                <a:latin typeface="Arial" panose="020B0604020202020204" pitchFamily="34" charset="0"/>
                <a:ea typeface="+mj-ea"/>
                <a:cs typeface="Arial" panose="020B0604020202020204" pitchFamily="34" charset="0"/>
              </a:rPr>
              <a:t>(-)3,979</a:t>
            </a:r>
            <a:r>
              <a:rPr lang="ko-KR" altLang="en-US" sz="1000" b="1" dirty="0">
                <a:solidFill>
                  <a:srgbClr val="002997"/>
                </a:solidFill>
                <a:latin typeface="Arial" panose="020B0604020202020204" pitchFamily="34" charset="0"/>
                <a:ea typeface="+mj-ea"/>
                <a:cs typeface="Arial" panose="020B0604020202020204" pitchFamily="34" charset="0"/>
              </a:rPr>
              <a:t>백만원임</a:t>
            </a:r>
            <a:r>
              <a:rPr lang="en-US" altLang="ko-KR" sz="1000" b="1" dirty="0">
                <a:solidFill>
                  <a:srgbClr val="002997"/>
                </a:solidFill>
                <a:latin typeface="Arial" panose="020B0604020202020204" pitchFamily="34" charset="0"/>
                <a:ea typeface="+mj-ea"/>
                <a:cs typeface="Arial" panose="020B0604020202020204" pitchFamily="34" charset="0"/>
              </a:rPr>
              <a:t> </a:t>
            </a:r>
          </a:p>
        </p:txBody>
      </p:sp>
      <p:graphicFrame>
        <p:nvGraphicFramePr>
          <p:cNvPr id="6" name="표 5">
            <a:extLst>
              <a:ext uri="{FF2B5EF4-FFF2-40B4-BE49-F238E27FC236}">
                <a16:creationId xmlns:a16="http://schemas.microsoft.com/office/drawing/2014/main" id="{2D29D72A-23C3-4303-A96E-2764300F5635}"/>
              </a:ext>
            </a:extLst>
          </p:cNvPr>
          <p:cNvGraphicFramePr>
            <a:graphicFrameLocks noGrp="1"/>
          </p:cNvGraphicFramePr>
          <p:nvPr>
            <p:extLst>
              <p:ext uri="{D42A27DB-BD31-4B8C-83A1-F6EECF244321}">
                <p14:modId xmlns:p14="http://schemas.microsoft.com/office/powerpoint/2010/main" val="3964323970"/>
              </p:ext>
            </p:extLst>
          </p:nvPr>
        </p:nvGraphicFramePr>
        <p:xfrm>
          <a:off x="601200" y="1530806"/>
          <a:ext cx="3873251" cy="2530800"/>
        </p:xfrm>
        <a:graphic>
          <a:graphicData uri="http://schemas.openxmlformats.org/drawingml/2006/table">
            <a:tbl>
              <a:tblPr/>
              <a:tblGrid>
                <a:gridCol w="97400">
                  <a:extLst>
                    <a:ext uri="{9D8B030D-6E8A-4147-A177-3AD203B41FA5}">
                      <a16:colId xmlns:a16="http://schemas.microsoft.com/office/drawing/2014/main" val="2177493004"/>
                    </a:ext>
                  </a:extLst>
                </a:gridCol>
                <a:gridCol w="182392">
                  <a:extLst>
                    <a:ext uri="{9D8B030D-6E8A-4147-A177-3AD203B41FA5}">
                      <a16:colId xmlns:a16="http://schemas.microsoft.com/office/drawing/2014/main" val="3318535576"/>
                    </a:ext>
                  </a:extLst>
                </a:gridCol>
                <a:gridCol w="677459">
                  <a:extLst>
                    <a:ext uri="{9D8B030D-6E8A-4147-A177-3AD203B41FA5}">
                      <a16:colId xmlns:a16="http://schemas.microsoft.com/office/drawing/2014/main" val="3933428975"/>
                    </a:ext>
                  </a:extLst>
                </a:gridCol>
                <a:gridCol w="583200">
                  <a:extLst>
                    <a:ext uri="{9D8B030D-6E8A-4147-A177-3AD203B41FA5}">
                      <a16:colId xmlns:a16="http://schemas.microsoft.com/office/drawing/2014/main" val="1971878521"/>
                    </a:ext>
                  </a:extLst>
                </a:gridCol>
                <a:gridCol w="583200">
                  <a:extLst>
                    <a:ext uri="{9D8B030D-6E8A-4147-A177-3AD203B41FA5}">
                      <a16:colId xmlns:a16="http://schemas.microsoft.com/office/drawing/2014/main" val="4054049147"/>
                    </a:ext>
                  </a:extLst>
                </a:gridCol>
                <a:gridCol w="583200">
                  <a:extLst>
                    <a:ext uri="{9D8B030D-6E8A-4147-A177-3AD203B41FA5}">
                      <a16:colId xmlns:a16="http://schemas.microsoft.com/office/drawing/2014/main" val="2758078207"/>
                    </a:ext>
                  </a:extLst>
                </a:gridCol>
                <a:gridCol w="583200">
                  <a:extLst>
                    <a:ext uri="{9D8B030D-6E8A-4147-A177-3AD203B41FA5}">
                      <a16:colId xmlns:a16="http://schemas.microsoft.com/office/drawing/2014/main" val="706911009"/>
                    </a:ext>
                  </a:extLst>
                </a:gridCol>
                <a:gridCol w="583200">
                  <a:extLst>
                    <a:ext uri="{9D8B030D-6E8A-4147-A177-3AD203B41FA5}">
                      <a16:colId xmlns:a16="http://schemas.microsoft.com/office/drawing/2014/main" val="3955190769"/>
                    </a:ext>
                  </a:extLst>
                </a:gridCol>
              </a:tblGrid>
              <a:tr h="133200">
                <a:tc gridSpan="8">
                  <a:txBody>
                    <a:bodyPr/>
                    <a:lstStyle/>
                    <a:p>
                      <a:pPr algn="l"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순운전자본</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(As-Is) </a:t>
                      </a: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fontAlgn="ctr"/>
                      <a:r>
                        <a:rPr lang="ko-KR" altLang="en-US" sz="800" b="1" i="0" u="none" strike="noStrike">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fontAlgn="ctr"/>
                      <a:r>
                        <a:rPr lang="ko-KR" altLang="en-US" sz="800" b="1" i="0" u="none" strike="noStrike">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fontAlgn="ctr"/>
                      <a:r>
                        <a:rPr lang="ko-KR" altLang="en-US" sz="800" b="1" i="0" u="none" strike="noStrike">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fontAlgn="ctr"/>
                      <a:r>
                        <a:rPr lang="ko-KR" altLang="en-US" sz="800" b="1" i="0" u="none" strike="noStrike">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fontAlgn="ctr"/>
                      <a:r>
                        <a:rPr lang="ko-KR" altLang="en-US" sz="800" b="1" i="0" u="none" strike="noStrike">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2374632337"/>
                  </a:ext>
                </a:extLst>
              </a:tr>
              <a:tr h="133200">
                <a:tc>
                  <a:txBody>
                    <a:bodyPr/>
                    <a:lstStyle/>
                    <a:p>
                      <a:pPr algn="l" fontAlgn="ctr"/>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ctr" fontAlgn="ctr"/>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fontAlgn="ctr"/>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2017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2018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2019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2020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2021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956946989"/>
                  </a:ext>
                </a:extLst>
              </a:tr>
              <a:tr h="133200">
                <a:tc gridSpan="3">
                  <a:txBody>
                    <a:bodyPr/>
                    <a:lstStyle/>
                    <a:p>
                      <a:pPr algn="l" fontAlgn="ctr"/>
                      <a:r>
                        <a:rPr 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KRW m</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ctr" fontAlgn="ct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Dec-31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Dec-31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Dec-31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Dec-31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Dec-31</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397322092"/>
                  </a:ext>
                </a:extLst>
              </a:tr>
              <a:tr h="133200">
                <a:tc gridSpan="3">
                  <a:txBody>
                    <a:bodyPr/>
                    <a:lstStyle/>
                    <a:p>
                      <a:pPr algn="l" fontAlgn="ctr"/>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순매출채권</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293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490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3,042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3,322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(721)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010023538"/>
                  </a:ext>
                </a:extLst>
              </a:tr>
              <a:tr h="133200">
                <a:tc gridSpan="3">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외상매출금</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8663" marR="8663" marT="8663"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hMerge="1">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8663" marR="8663" marT="8663"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298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495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3,047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3,767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4,586</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650749256"/>
                  </a:ext>
                </a:extLst>
              </a:tr>
              <a:tr h="1332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광고주</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277</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397</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2,902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3,619</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1,672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591781480"/>
                  </a:ext>
                </a:extLst>
              </a:tr>
              <a:tr h="1332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대행매출</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98</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145</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149</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1,924</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10041658"/>
                  </a:ext>
                </a:extLst>
              </a:tr>
              <a:tr h="1332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기타</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989</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512723197"/>
                  </a:ext>
                </a:extLst>
              </a:tr>
              <a:tr h="133200">
                <a:tc gridSpan="3">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대손충당금</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hMerge="1">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8663" marR="8663" marT="8663"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8663" marR="8663" marT="8663"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853246070"/>
                  </a:ext>
                </a:extLst>
              </a:tr>
              <a:tr h="133200">
                <a:tc gridSpan="3">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선수금</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hMerge="1">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8663" marR="8663" marT="8663"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hMerge="1">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8663" marR="8663" marT="8663"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(440)</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(5,302)</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289013026"/>
                  </a:ext>
                </a:extLst>
              </a:tr>
              <a:tr h="1332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광고주</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(440)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178620772"/>
                  </a:ext>
                </a:extLst>
              </a:tr>
              <a:tr h="1332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gridSpan="2">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매체사</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(5,302)</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675683994"/>
                  </a:ext>
                </a:extLst>
              </a:tr>
              <a:tr h="133200">
                <a:tc gridSpan="3">
                  <a:txBody>
                    <a:bodyPr/>
                    <a:lstStyle/>
                    <a:p>
                      <a:pPr algn="l" fontAlgn="ctr"/>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순매입채무</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(413)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(2,684)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(2,421)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(3,258)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962813788"/>
                  </a:ext>
                </a:extLst>
              </a:tr>
              <a:tr h="133200">
                <a:tc gridSpan="3">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외상매입금</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8663" marR="8663" marT="8663"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hMerge="1">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8663" marR="8663" marT="8663"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(413)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(2,684)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(2,810)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(3,449)</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057774451"/>
                  </a:ext>
                </a:extLst>
              </a:tr>
              <a:tr h="1332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매체사</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(2,616)</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(2,282)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(2,976)</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267597097"/>
                  </a:ext>
                </a:extLst>
              </a:tr>
              <a:tr h="1332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외주사</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(172)</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(388)</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(69)</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(528)</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(427)</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406874058"/>
                  </a:ext>
                </a:extLst>
              </a:tr>
              <a:tr h="1332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기타</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(47)</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532103494"/>
                  </a:ext>
                </a:extLst>
              </a:tr>
              <a:tr h="133200">
                <a:tc gridSpan="3">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선급금</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8663" marR="8663" marT="8663"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8663" marR="8663" marT="8663"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388</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192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002428574"/>
                  </a:ext>
                </a:extLst>
              </a:tr>
              <a:tr h="133200">
                <a:tc gridSpan="3">
                  <a:txBody>
                    <a:bodyPr/>
                    <a:lstStyle/>
                    <a:p>
                      <a:pPr algn="l" fontAlgn="ctr"/>
                      <a:r>
                        <a:rPr 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NWC</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8663"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357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901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(3,979)</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13894069"/>
                  </a:ext>
                </a:extLst>
              </a:tr>
            </a:tbl>
          </a:graphicData>
        </a:graphic>
      </p:graphicFrame>
      <p:graphicFrame>
        <p:nvGraphicFramePr>
          <p:cNvPr id="13" name="차트 12">
            <a:extLst>
              <a:ext uri="{FF2B5EF4-FFF2-40B4-BE49-F238E27FC236}">
                <a16:creationId xmlns:a16="http://schemas.microsoft.com/office/drawing/2014/main" id="{4CAAE7A5-88E8-41B8-B6A2-0C4AB6FF9B4A}"/>
              </a:ext>
            </a:extLst>
          </p:cNvPr>
          <p:cNvGraphicFramePr>
            <a:graphicFrameLocks/>
          </p:cNvGraphicFramePr>
          <p:nvPr/>
        </p:nvGraphicFramePr>
        <p:xfrm>
          <a:off x="136184" y="4112079"/>
          <a:ext cx="8942501" cy="2133600"/>
        </p:xfrm>
        <a:graphic>
          <a:graphicData uri="http://schemas.openxmlformats.org/drawingml/2006/chart">
            <c:chart xmlns:c="http://schemas.openxmlformats.org/drawingml/2006/chart" xmlns:r="http://schemas.openxmlformats.org/officeDocument/2006/relationships" r:id="rId3"/>
          </a:graphicData>
        </a:graphic>
      </p:graphicFrame>
      <p:cxnSp>
        <p:nvCxnSpPr>
          <p:cNvPr id="15" name="직선 연결선 14">
            <a:extLst>
              <a:ext uri="{FF2B5EF4-FFF2-40B4-BE49-F238E27FC236}">
                <a16:creationId xmlns:a16="http://schemas.microsoft.com/office/drawing/2014/main" id="{A59DE21C-F334-4A45-9087-5F3B0A9C4D35}"/>
              </a:ext>
            </a:extLst>
          </p:cNvPr>
          <p:cNvCxnSpPr>
            <a:cxnSpLocks/>
          </p:cNvCxnSpPr>
          <p:nvPr/>
        </p:nvCxnSpPr>
        <p:spPr>
          <a:xfrm flipV="1">
            <a:off x="3143250" y="4519157"/>
            <a:ext cx="0" cy="1202805"/>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70ED915C-7C8B-41F3-8B84-A7AE9929E755}"/>
              </a:ext>
            </a:extLst>
          </p:cNvPr>
          <p:cNvCxnSpPr>
            <a:cxnSpLocks/>
          </p:cNvCxnSpPr>
          <p:nvPr/>
        </p:nvCxnSpPr>
        <p:spPr>
          <a:xfrm flipV="1">
            <a:off x="4979126" y="4519157"/>
            <a:ext cx="0" cy="1202805"/>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직선 연결선 19">
            <a:extLst>
              <a:ext uri="{FF2B5EF4-FFF2-40B4-BE49-F238E27FC236}">
                <a16:creationId xmlns:a16="http://schemas.microsoft.com/office/drawing/2014/main" id="{B568854E-1E38-464C-8527-85E0022A539F}"/>
              </a:ext>
            </a:extLst>
          </p:cNvPr>
          <p:cNvCxnSpPr>
            <a:cxnSpLocks/>
          </p:cNvCxnSpPr>
          <p:nvPr/>
        </p:nvCxnSpPr>
        <p:spPr>
          <a:xfrm flipV="1">
            <a:off x="6805749" y="4519157"/>
            <a:ext cx="0" cy="1202805"/>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 name="직선 연결선 21">
            <a:extLst>
              <a:ext uri="{FF2B5EF4-FFF2-40B4-BE49-F238E27FC236}">
                <a16:creationId xmlns:a16="http://schemas.microsoft.com/office/drawing/2014/main" id="{B2DDF536-BA2E-499F-91F0-0F90F256F9BA}"/>
              </a:ext>
            </a:extLst>
          </p:cNvPr>
          <p:cNvCxnSpPr>
            <a:cxnSpLocks/>
          </p:cNvCxnSpPr>
          <p:nvPr/>
        </p:nvCxnSpPr>
        <p:spPr>
          <a:xfrm flipV="1">
            <a:off x="1310368" y="4519157"/>
            <a:ext cx="0" cy="1202805"/>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0825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제목 2">
            <a:extLst>
              <a:ext uri="{FF2B5EF4-FFF2-40B4-BE49-F238E27FC236}">
                <a16:creationId xmlns:a16="http://schemas.microsoft.com/office/drawing/2014/main" id="{3AC186F3-797A-4FA4-A939-A6FE4AB6C378}"/>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500" b="1" dirty="0">
                <a:solidFill>
                  <a:srgbClr val="00338D"/>
                </a:solidFill>
                <a:latin typeface="KPMG Extralight" panose="020B0303030202040204" pitchFamily="34" charset="0"/>
              </a:rPr>
              <a:t>NWC (2/4)</a:t>
            </a:r>
          </a:p>
        </p:txBody>
      </p:sp>
      <p:sp>
        <p:nvSpPr>
          <p:cNvPr id="12" name="제목 2">
            <a:extLst>
              <a:ext uri="{FF2B5EF4-FFF2-40B4-BE49-F238E27FC236}">
                <a16:creationId xmlns:a16="http://schemas.microsoft.com/office/drawing/2014/main" id="{C47717F3-438A-4FE8-9FA3-991ADD705EE3}"/>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800" b="1" dirty="0">
                <a:solidFill>
                  <a:srgbClr val="00338D"/>
                </a:solidFill>
                <a:latin typeface="KPMG Extralight" panose="020B0303030202040204" pitchFamily="34" charset="0"/>
              </a:rPr>
              <a:t>Supporting Analysis</a:t>
            </a:r>
          </a:p>
        </p:txBody>
      </p:sp>
      <p:sp>
        <p:nvSpPr>
          <p:cNvPr id="14" name="TextBox 13">
            <a:extLst>
              <a:ext uri="{FF2B5EF4-FFF2-40B4-BE49-F238E27FC236}">
                <a16:creationId xmlns:a16="http://schemas.microsoft.com/office/drawing/2014/main" id="{693BF7E4-2F77-40B2-B6EF-E427C1D5BE07}"/>
              </a:ext>
            </a:extLst>
          </p:cNvPr>
          <p:cNvSpPr txBox="1"/>
          <p:nvPr/>
        </p:nvSpPr>
        <p:spPr>
          <a:xfrm>
            <a:off x="4663440" y="1435065"/>
            <a:ext cx="4641359" cy="2826692"/>
          </a:xfrm>
          <a:prstGeom prst="rect">
            <a:avLst/>
          </a:prstGeom>
          <a:noFill/>
          <a:ln>
            <a:noFill/>
          </a:ln>
        </p:spPr>
        <p:txBody>
          <a:bodyPr wrap="square" lIns="36000" tIns="108000" rIns="36000" bIns="36000" rtlCol="0">
            <a:noAutofit/>
          </a:bodyPr>
          <a:lstStyle/>
          <a:p>
            <a:pPr marL="180975" lvl="0" indent="-180975" defTabSz="914400" latinLnBrk="1">
              <a:lnSpc>
                <a:spcPts val="1200"/>
              </a:lnSpc>
              <a:buClr>
                <a:srgbClr val="00338D"/>
              </a:buClr>
              <a:buFont typeface="Arial" panose="020B0604020202020204" pitchFamily="34" charset="0"/>
              <a:buChar char="•"/>
              <a:tabLst>
                <a:tab pos="180975" algn="l"/>
              </a:tabLst>
              <a:defRPr/>
            </a:pPr>
            <a:r>
              <a:rPr lang="en-US" altLang="ko-KR" sz="900" b="1" u="sng" dirty="0">
                <a:latin typeface="Arial" panose="020B0604020202020204" pitchFamily="34" charset="0"/>
                <a:cs typeface="Arial" panose="020B0604020202020204" pitchFamily="34" charset="0"/>
              </a:rPr>
              <a:t>NWC Adjustment</a:t>
            </a:r>
            <a:endParaRPr lang="en-US" altLang="ko-KR" sz="900" dirty="0">
              <a:latin typeface="Arial" panose="020B0604020202020204" pitchFamily="34" charset="0"/>
              <a:cs typeface="Arial" panose="020B0604020202020204" pitchFamily="34" charset="0"/>
            </a:endParaRPr>
          </a:p>
          <a:p>
            <a:pPr marL="360000" indent="-180975" latinLnBrk="1">
              <a:lnSpc>
                <a:spcPts val="1200"/>
              </a:lnSpc>
              <a:spcBef>
                <a:spcPts val="600"/>
              </a:spcBef>
              <a:buClr>
                <a:srgbClr val="00338D"/>
              </a:buClr>
              <a:buFont typeface="Wingdings" panose="05000000000000000000" pitchFamily="2" charset="2"/>
              <a:buChar char="Ø"/>
              <a:tabLst>
                <a:tab pos="266700" algn="l"/>
              </a:tabLst>
              <a:defRPr/>
            </a:pPr>
            <a:r>
              <a:rPr lang="ko-KR" altLang="en-US" sz="900" dirty="0">
                <a:latin typeface="Arial" panose="020B0604020202020204" pitchFamily="34" charset="0"/>
                <a:cs typeface="Arial" panose="020B0604020202020204" pitchFamily="34" charset="0"/>
              </a:rPr>
              <a:t>회사는 광고주에게서 매체비를 지급받아 매체사에 지급하므로</a:t>
            </a:r>
            <a:r>
              <a:rPr lang="en-US" altLang="ko-KR" sz="900" dirty="0">
                <a:latin typeface="Arial" panose="020B0604020202020204" pitchFamily="34" charset="0"/>
                <a:cs typeface="Arial" panose="020B0604020202020204" pitchFamily="34" charset="0"/>
              </a:rPr>
              <a:t> </a:t>
            </a:r>
            <a:r>
              <a:rPr lang="ko-KR" altLang="en-US" sz="900" dirty="0" err="1">
                <a:latin typeface="Arial" panose="020B0604020202020204" pitchFamily="34" charset="0"/>
                <a:cs typeface="Arial" panose="020B0604020202020204" pitchFamily="34" charset="0"/>
              </a:rPr>
              <a:t>매체비</a:t>
            </a:r>
            <a:r>
              <a:rPr lang="ko-KR" altLang="en-US" sz="900" dirty="0">
                <a:latin typeface="Arial" panose="020B0604020202020204" pitchFamily="34" charset="0"/>
                <a:cs typeface="Arial" panose="020B0604020202020204" pitchFamily="34" charset="0"/>
              </a:rPr>
              <a:t> 관련 매출 및 비용을 총액</a:t>
            </a:r>
            <a:r>
              <a:rPr lang="en-US" altLang="ko-KR" sz="900" dirty="0">
                <a:latin typeface="Arial" panose="020B0604020202020204" pitchFamily="34" charset="0"/>
                <a:cs typeface="Arial" panose="020B0604020202020204" pitchFamily="34" charset="0"/>
              </a:rPr>
              <a:t>/</a:t>
            </a:r>
            <a:r>
              <a:rPr lang="ko-KR" altLang="en-US" sz="900" dirty="0" err="1">
                <a:latin typeface="Arial" panose="020B0604020202020204" pitchFamily="34" charset="0"/>
                <a:cs typeface="Arial" panose="020B0604020202020204" pitchFamily="34" charset="0"/>
              </a:rPr>
              <a:t>순액</a:t>
            </a:r>
            <a:r>
              <a:rPr lang="ko-KR" altLang="en-US" sz="900" dirty="0">
                <a:latin typeface="Arial" panose="020B0604020202020204" pitchFamily="34" charset="0"/>
                <a:cs typeface="Arial" panose="020B0604020202020204" pitchFamily="34" charset="0"/>
              </a:rPr>
              <a:t> </a:t>
            </a:r>
            <a:r>
              <a:rPr lang="ko-KR" altLang="en-US" sz="900" dirty="0" err="1">
                <a:latin typeface="Arial" panose="020B0604020202020204" pitchFamily="34" charset="0"/>
                <a:cs typeface="Arial" panose="020B0604020202020204" pitchFamily="34" charset="0"/>
              </a:rPr>
              <a:t>조정시</a:t>
            </a:r>
            <a:r>
              <a:rPr lang="ko-KR" altLang="en-US" sz="900" dirty="0">
                <a:latin typeface="Arial" panose="020B0604020202020204" pitchFamily="34" charset="0"/>
                <a:cs typeface="Arial" panose="020B0604020202020204" pitchFamily="34" charset="0"/>
              </a:rPr>
              <a:t> 제거하였음</a:t>
            </a:r>
            <a:r>
              <a:rPr lang="en-US" altLang="ko-KR" sz="900" dirty="0">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같은 논리로</a:t>
            </a:r>
            <a:r>
              <a:rPr lang="en-US" altLang="ko-KR" sz="900" dirty="0">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매체비에 대한 외상매출금 및 외상매입금은 회사의 운전자본에 해당하지 않기 때문에 해당 금액을 조정하였음</a:t>
            </a:r>
            <a:endParaRPr lang="en-US" altLang="ko-KR" sz="900" dirty="0">
              <a:latin typeface="Arial" panose="020B0604020202020204" pitchFamily="34" charset="0"/>
              <a:cs typeface="Arial" panose="020B0604020202020204" pitchFamily="34" charset="0"/>
            </a:endParaRPr>
          </a:p>
          <a:p>
            <a:pPr marL="360000" indent="-180975" latinLnBrk="1">
              <a:lnSpc>
                <a:spcPts val="1200"/>
              </a:lnSpc>
              <a:spcBef>
                <a:spcPts val="600"/>
              </a:spcBef>
              <a:buClr>
                <a:srgbClr val="00338D"/>
              </a:buClr>
              <a:buFont typeface="Wingdings" panose="05000000000000000000" pitchFamily="2" charset="2"/>
              <a:buChar char="Ø"/>
              <a:tabLst>
                <a:tab pos="266700" algn="l"/>
              </a:tabLst>
              <a:defRPr/>
            </a:pPr>
            <a:r>
              <a:rPr lang="ko-KR" altLang="en-US" sz="900" dirty="0" err="1">
                <a:latin typeface="Arial" panose="020B0604020202020204" pitchFamily="34" charset="0"/>
                <a:cs typeface="Arial" panose="020B0604020202020204" pitchFamily="34" charset="0"/>
              </a:rPr>
              <a:t>매체비</a:t>
            </a:r>
            <a:r>
              <a:rPr lang="ko-KR" altLang="en-US" sz="900" dirty="0">
                <a:latin typeface="Arial" panose="020B0604020202020204" pitchFamily="34" charset="0"/>
                <a:cs typeface="Arial" panose="020B0604020202020204" pitchFamily="34" charset="0"/>
              </a:rPr>
              <a:t> 관련 매입채무인 </a:t>
            </a:r>
            <a:r>
              <a:rPr lang="ko-KR" altLang="en-US" sz="900" dirty="0" err="1">
                <a:latin typeface="Arial" panose="020B0604020202020204" pitchFamily="34" charset="0"/>
                <a:cs typeface="Arial" panose="020B0604020202020204" pitchFamily="34" charset="0"/>
              </a:rPr>
              <a:t>매체사</a:t>
            </a:r>
            <a:r>
              <a:rPr lang="ko-KR" altLang="en-US" sz="900" dirty="0">
                <a:latin typeface="Arial" panose="020B0604020202020204" pitchFamily="34" charset="0"/>
                <a:cs typeface="Arial" panose="020B0604020202020204" pitchFamily="34" charset="0"/>
              </a:rPr>
              <a:t> 외상매출금을 회사의 매입채무에서 제거하였으며</a:t>
            </a:r>
            <a:r>
              <a:rPr lang="en-US" altLang="ko-KR" sz="900" dirty="0">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동 금액을 관련 매출채권으로 간주하여 매출채권에서</a:t>
            </a:r>
            <a:r>
              <a:rPr lang="en-US" altLang="ko-KR" sz="900" dirty="0">
                <a:latin typeface="Arial" panose="020B0604020202020204" pitchFamily="34" charset="0"/>
                <a:cs typeface="Arial" panose="020B0604020202020204" pitchFamily="34" charset="0"/>
              </a:rPr>
              <a:t>(</a:t>
            </a:r>
            <a:r>
              <a:rPr lang="ko-KR" altLang="en-US" sz="900" dirty="0">
                <a:latin typeface="Arial" panose="020B0604020202020204" pitchFamily="34" charset="0"/>
                <a:cs typeface="Arial" panose="020B0604020202020204" pitchFamily="34" charset="0"/>
              </a:rPr>
              <a:t>외상매입금</a:t>
            </a:r>
            <a:r>
              <a:rPr lang="en-US" altLang="ko-KR" sz="900" dirty="0">
                <a:latin typeface="Arial" panose="020B0604020202020204" pitchFamily="34" charset="0"/>
                <a:cs typeface="Arial" panose="020B0604020202020204" pitchFamily="34" charset="0"/>
              </a:rPr>
              <a:t>-</a:t>
            </a:r>
            <a:r>
              <a:rPr lang="ko-KR" altLang="en-US" sz="900" dirty="0" err="1">
                <a:latin typeface="Arial" panose="020B0604020202020204" pitchFamily="34" charset="0"/>
                <a:cs typeface="Arial" panose="020B0604020202020204" pitchFamily="34" charset="0"/>
              </a:rPr>
              <a:t>매체사</a:t>
            </a:r>
            <a:r>
              <a:rPr lang="en-US" altLang="ko-KR" sz="900" dirty="0">
                <a:latin typeface="Arial" panose="020B0604020202020204" pitchFamily="34" charset="0"/>
                <a:cs typeface="Arial" panose="020B0604020202020204" pitchFamily="34" charset="0"/>
              </a:rPr>
              <a:t>)</a:t>
            </a:r>
            <a:r>
              <a:rPr lang="ko-KR" altLang="en-US" sz="900" dirty="0">
                <a:latin typeface="Arial" panose="020B0604020202020204" pitchFamily="34" charset="0"/>
                <a:cs typeface="Arial" panose="020B0604020202020204" pitchFamily="34" charset="0"/>
              </a:rPr>
              <a:t>에서 동시에 제거함</a:t>
            </a:r>
            <a:endParaRPr lang="en-US" altLang="ko-KR" sz="900" dirty="0">
              <a:latin typeface="Arial" panose="020B0604020202020204" pitchFamily="34" charset="0"/>
              <a:cs typeface="Arial" panose="020B0604020202020204" pitchFamily="34" charset="0"/>
            </a:endParaRPr>
          </a:p>
          <a:p>
            <a:pPr marL="360000" lvl="0" indent="-180975" defTabSz="914400" latinLnBrk="1">
              <a:lnSpc>
                <a:spcPts val="1200"/>
              </a:lnSpc>
              <a:spcBef>
                <a:spcPts val="300"/>
              </a:spcBef>
              <a:buClr>
                <a:srgbClr val="00338D"/>
              </a:buClr>
              <a:buFont typeface="Wingdings" panose="05000000000000000000" pitchFamily="2" charset="2"/>
              <a:buChar char="Ø"/>
              <a:tabLst>
                <a:tab pos="180975" algn="l"/>
              </a:tabLst>
              <a:defRPr/>
            </a:pPr>
            <a:endParaRPr lang="en-US" altLang="ko-KR" sz="900" dirty="0">
              <a:latin typeface="Arial" panose="020B0604020202020204" pitchFamily="34" charset="0"/>
              <a:cs typeface="Arial" panose="020B0604020202020204" pitchFamily="34" charset="0"/>
            </a:endParaRPr>
          </a:p>
          <a:p>
            <a:pPr marL="180975" lvl="0" indent="-180975" defTabSz="914400" latinLnBrk="1">
              <a:lnSpc>
                <a:spcPts val="1200"/>
              </a:lnSpc>
              <a:buClr>
                <a:srgbClr val="00338D"/>
              </a:buClr>
              <a:buFont typeface="Arial" panose="020B0604020202020204" pitchFamily="34" charset="0"/>
              <a:buChar char="•"/>
              <a:tabLst>
                <a:tab pos="180975" algn="l"/>
              </a:tabLst>
              <a:defRPr/>
            </a:pPr>
            <a:endParaRPr lang="en-US" altLang="ko-KR" sz="900" dirty="0">
              <a:latin typeface="Arial" panose="020B0604020202020204" pitchFamily="34" charset="0"/>
              <a:cs typeface="Arial" panose="020B0604020202020204" pitchFamily="34" charset="0"/>
            </a:endParaRPr>
          </a:p>
          <a:p>
            <a:pPr marL="180975" lvl="0" indent="-180975" defTabSz="914400" latinLnBrk="1">
              <a:lnSpc>
                <a:spcPts val="1200"/>
              </a:lnSpc>
              <a:buClr>
                <a:srgbClr val="00338D"/>
              </a:buClr>
              <a:buFont typeface="Arial" panose="020B0604020202020204" pitchFamily="34" charset="0"/>
              <a:buChar char="•"/>
              <a:tabLst>
                <a:tab pos="180975" algn="l"/>
              </a:tabLst>
              <a:defRPr/>
            </a:pPr>
            <a:endParaRPr lang="en-US" altLang="ko-KR" sz="900" dirty="0">
              <a:latin typeface="Arial" panose="020B0604020202020204" pitchFamily="34" charset="0"/>
              <a:cs typeface="Arial" panose="020B0604020202020204" pitchFamily="34" charset="0"/>
            </a:endParaRPr>
          </a:p>
        </p:txBody>
      </p:sp>
      <p:sp>
        <p:nvSpPr>
          <p:cNvPr id="21" name="Title 1">
            <a:extLst>
              <a:ext uri="{FF2B5EF4-FFF2-40B4-BE49-F238E27FC236}">
                <a16:creationId xmlns:a16="http://schemas.microsoft.com/office/drawing/2014/main" id="{1E0F2AF2-A1C5-4AB1-BAE5-20E44470B754}"/>
              </a:ext>
            </a:extLst>
          </p:cNvPr>
          <p:cNvSpPr txBox="1">
            <a:spLocks/>
          </p:cNvSpPr>
          <p:nvPr/>
        </p:nvSpPr>
        <p:spPr>
          <a:xfrm>
            <a:off x="495464" y="1051517"/>
            <a:ext cx="8809336" cy="435876"/>
          </a:xfrm>
          <a:prstGeom prst="rect">
            <a:avLst/>
          </a:prstGeom>
        </p:spPr>
        <p:txBody>
          <a:bodyPr vert="horz" lIns="0" tIns="0" rIns="0" bIns="0" rtlCol="0" anchor="t" anchorCtr="0">
            <a:noAutofit/>
          </a:bodyPr>
          <a:lstStyle>
            <a:lvl1pPr algn="l" defTabSz="914400" rtl="0" eaLnBrk="1" latinLnBrk="1" hangingPunct="1">
              <a:lnSpc>
                <a:spcPct val="70000"/>
              </a:lnSpc>
              <a:spcBef>
                <a:spcPct val="0"/>
              </a:spcBef>
              <a:buNone/>
              <a:defRPr sz="3800" kern="1200">
                <a:solidFill>
                  <a:srgbClr val="00338D"/>
                </a:solidFill>
                <a:latin typeface="+mj-lt"/>
                <a:ea typeface="+mj-ea"/>
                <a:cs typeface="+mj-cs"/>
              </a:defRPr>
            </a:lvl1pPr>
          </a:lstStyle>
          <a:p>
            <a:pPr marL="0" lvl="4" algn="just"/>
            <a:r>
              <a:rPr lang="ko-KR" altLang="en-US" sz="1000" b="1" dirty="0" err="1">
                <a:solidFill>
                  <a:srgbClr val="002997"/>
                </a:solidFill>
                <a:latin typeface="Arial" panose="020B0604020202020204" pitchFamily="34" charset="0"/>
                <a:ea typeface="+mj-ea"/>
                <a:cs typeface="Arial" panose="020B0604020202020204" pitchFamily="34" charset="0"/>
              </a:rPr>
              <a:t>매체비</a:t>
            </a:r>
            <a:r>
              <a:rPr lang="ko-KR" altLang="en-US" sz="1000" b="1" dirty="0">
                <a:solidFill>
                  <a:srgbClr val="002997"/>
                </a:solidFill>
                <a:latin typeface="Arial" panose="020B0604020202020204" pitchFamily="34" charset="0"/>
                <a:ea typeface="+mj-ea"/>
                <a:cs typeface="Arial" panose="020B0604020202020204" pitchFamily="34" charset="0"/>
              </a:rPr>
              <a:t> 관련 외상매출금과 외상매입금을 제거하여 </a:t>
            </a:r>
            <a:r>
              <a:rPr lang="en-US" altLang="ko-KR" sz="1000" b="1" dirty="0">
                <a:solidFill>
                  <a:srgbClr val="002997"/>
                </a:solidFill>
                <a:latin typeface="Arial" panose="020B0604020202020204" pitchFamily="34" charset="0"/>
                <a:ea typeface="+mj-ea"/>
                <a:cs typeface="Arial" panose="020B0604020202020204" pitchFamily="34" charset="0"/>
              </a:rPr>
              <a:t>Adjusted </a:t>
            </a:r>
            <a:r>
              <a:rPr lang="ko-KR" altLang="en-US" sz="1000" b="1" dirty="0">
                <a:solidFill>
                  <a:srgbClr val="002997"/>
                </a:solidFill>
                <a:latin typeface="Arial" panose="020B0604020202020204" pitchFamily="34" charset="0"/>
                <a:ea typeface="+mj-ea"/>
                <a:cs typeface="Arial" panose="020B0604020202020204" pitchFamily="34" charset="0"/>
              </a:rPr>
              <a:t>손익과</a:t>
            </a:r>
            <a:r>
              <a:rPr lang="en-US" altLang="ko-KR" sz="1000" b="1" dirty="0">
                <a:solidFill>
                  <a:srgbClr val="002997"/>
                </a:solidFill>
                <a:latin typeface="Arial" panose="020B0604020202020204" pitchFamily="34" charset="0"/>
                <a:ea typeface="+mj-ea"/>
                <a:cs typeface="Arial" panose="020B0604020202020204" pitchFamily="34" charset="0"/>
              </a:rPr>
              <a:t> </a:t>
            </a:r>
            <a:r>
              <a:rPr lang="ko-KR" altLang="en-US" sz="1000" b="1" dirty="0">
                <a:solidFill>
                  <a:srgbClr val="002997"/>
                </a:solidFill>
                <a:latin typeface="Arial" panose="020B0604020202020204" pitchFamily="34" charset="0"/>
                <a:ea typeface="+mj-ea"/>
                <a:cs typeface="Arial" panose="020B0604020202020204" pitchFamily="34" charset="0"/>
              </a:rPr>
              <a:t>일치하도록 순운전자본을 조정하였음</a:t>
            </a:r>
            <a:endParaRPr lang="en-US" altLang="ko-KR" sz="1000" b="1" dirty="0">
              <a:solidFill>
                <a:srgbClr val="002997"/>
              </a:solidFill>
              <a:latin typeface="Arial" panose="020B0604020202020204" pitchFamily="34" charset="0"/>
              <a:ea typeface="+mj-ea"/>
              <a:cs typeface="Arial" panose="020B0604020202020204" pitchFamily="34" charset="0"/>
            </a:endParaRPr>
          </a:p>
        </p:txBody>
      </p:sp>
      <p:graphicFrame>
        <p:nvGraphicFramePr>
          <p:cNvPr id="6" name="표 5">
            <a:extLst>
              <a:ext uri="{FF2B5EF4-FFF2-40B4-BE49-F238E27FC236}">
                <a16:creationId xmlns:a16="http://schemas.microsoft.com/office/drawing/2014/main" id="{2D29D72A-23C3-4303-A96E-2764300F5635}"/>
              </a:ext>
            </a:extLst>
          </p:cNvPr>
          <p:cNvGraphicFramePr>
            <a:graphicFrameLocks noGrp="1"/>
          </p:cNvGraphicFramePr>
          <p:nvPr>
            <p:extLst>
              <p:ext uri="{D42A27DB-BD31-4B8C-83A1-F6EECF244321}">
                <p14:modId xmlns:p14="http://schemas.microsoft.com/office/powerpoint/2010/main" val="1979040737"/>
              </p:ext>
            </p:extLst>
          </p:nvPr>
        </p:nvGraphicFramePr>
        <p:xfrm>
          <a:off x="601200" y="1530806"/>
          <a:ext cx="3873251" cy="2530800"/>
        </p:xfrm>
        <a:graphic>
          <a:graphicData uri="http://schemas.openxmlformats.org/drawingml/2006/table">
            <a:tbl>
              <a:tblPr/>
              <a:tblGrid>
                <a:gridCol w="97400">
                  <a:extLst>
                    <a:ext uri="{9D8B030D-6E8A-4147-A177-3AD203B41FA5}">
                      <a16:colId xmlns:a16="http://schemas.microsoft.com/office/drawing/2014/main" val="2177493004"/>
                    </a:ext>
                  </a:extLst>
                </a:gridCol>
                <a:gridCol w="182392">
                  <a:extLst>
                    <a:ext uri="{9D8B030D-6E8A-4147-A177-3AD203B41FA5}">
                      <a16:colId xmlns:a16="http://schemas.microsoft.com/office/drawing/2014/main" val="3318535576"/>
                    </a:ext>
                  </a:extLst>
                </a:gridCol>
                <a:gridCol w="677459">
                  <a:extLst>
                    <a:ext uri="{9D8B030D-6E8A-4147-A177-3AD203B41FA5}">
                      <a16:colId xmlns:a16="http://schemas.microsoft.com/office/drawing/2014/main" val="3933428975"/>
                    </a:ext>
                  </a:extLst>
                </a:gridCol>
                <a:gridCol w="583200">
                  <a:extLst>
                    <a:ext uri="{9D8B030D-6E8A-4147-A177-3AD203B41FA5}">
                      <a16:colId xmlns:a16="http://schemas.microsoft.com/office/drawing/2014/main" val="1971878521"/>
                    </a:ext>
                  </a:extLst>
                </a:gridCol>
                <a:gridCol w="583200">
                  <a:extLst>
                    <a:ext uri="{9D8B030D-6E8A-4147-A177-3AD203B41FA5}">
                      <a16:colId xmlns:a16="http://schemas.microsoft.com/office/drawing/2014/main" val="4054049147"/>
                    </a:ext>
                  </a:extLst>
                </a:gridCol>
                <a:gridCol w="583200">
                  <a:extLst>
                    <a:ext uri="{9D8B030D-6E8A-4147-A177-3AD203B41FA5}">
                      <a16:colId xmlns:a16="http://schemas.microsoft.com/office/drawing/2014/main" val="2758078207"/>
                    </a:ext>
                  </a:extLst>
                </a:gridCol>
                <a:gridCol w="583200">
                  <a:extLst>
                    <a:ext uri="{9D8B030D-6E8A-4147-A177-3AD203B41FA5}">
                      <a16:colId xmlns:a16="http://schemas.microsoft.com/office/drawing/2014/main" val="706911009"/>
                    </a:ext>
                  </a:extLst>
                </a:gridCol>
                <a:gridCol w="583200">
                  <a:extLst>
                    <a:ext uri="{9D8B030D-6E8A-4147-A177-3AD203B41FA5}">
                      <a16:colId xmlns:a16="http://schemas.microsoft.com/office/drawing/2014/main" val="3955190769"/>
                    </a:ext>
                  </a:extLst>
                </a:gridCol>
              </a:tblGrid>
              <a:tr h="133200">
                <a:tc gridSpan="8">
                  <a:txBody>
                    <a:bodyPr/>
                    <a:lstStyle/>
                    <a:p>
                      <a:pPr algn="l"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순운전자본</a:t>
                      </a:r>
                      <a:r>
                        <a:rPr lang="en-US" altLang="ko-KR" sz="800" b="1" i="0" u="none" strike="noStrike" dirty="0">
                          <a:solidFill>
                            <a:srgbClr val="FFFFFF"/>
                          </a:solidFill>
                          <a:effectLst/>
                          <a:latin typeface="맑은 고딕" panose="020B0503020000020004" pitchFamily="50" charset="-127"/>
                          <a:ea typeface="맑은 고딕" panose="020B0503020000020004" pitchFamily="50" charset="-127"/>
                        </a:rPr>
                        <a:t>(</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Adjusted) </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fontAlgn="ctr"/>
                      <a:r>
                        <a:rPr lang="ko-KR" altLang="en-US" sz="800" b="1" i="0" u="none" strike="noStrike">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fontAlgn="ctr"/>
                      <a:r>
                        <a:rPr lang="ko-KR" altLang="en-US" sz="800" b="1" i="0" u="none" strike="noStrike">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fontAlgn="ctr"/>
                      <a:r>
                        <a:rPr lang="ko-KR" altLang="en-US" sz="800" b="1" i="0" u="none" strike="noStrike">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fontAlgn="ctr"/>
                      <a:r>
                        <a:rPr lang="ko-KR" altLang="en-US" sz="800" b="1" i="0" u="none" strike="noStrike">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fontAlgn="ctr"/>
                      <a:r>
                        <a:rPr lang="ko-KR" altLang="en-US" sz="800" b="1" i="0" u="none" strike="noStrike">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2374632337"/>
                  </a:ext>
                </a:extLst>
              </a:tr>
              <a:tr h="133200">
                <a:tc>
                  <a:txBody>
                    <a:bodyPr/>
                    <a:lstStyle/>
                    <a:p>
                      <a:pPr algn="l" fontAlgn="ctr"/>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ctr" fontAlgn="ctr"/>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fontAlgn="ctr"/>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2017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2018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2019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2020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2021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956946989"/>
                  </a:ext>
                </a:extLst>
              </a:tr>
              <a:tr h="133200">
                <a:tc gridSpan="3">
                  <a:txBody>
                    <a:bodyPr/>
                    <a:lstStyle/>
                    <a:p>
                      <a:pPr algn="l" fontAlgn="ctr"/>
                      <a:r>
                        <a:rPr 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KRW m</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ctr" fontAlgn="ct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Dec-31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Dec-31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Dec-31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Dec-31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Dec-31</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397322092"/>
                  </a:ext>
                </a:extLst>
              </a:tr>
              <a:tr h="133200">
                <a:tc gridSpan="3">
                  <a:txBody>
                    <a:bodyPr/>
                    <a:lstStyle/>
                    <a:p>
                      <a:pPr algn="l" fontAlgn="ctr"/>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순매출채권</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465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426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1,041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(3,697)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010023538"/>
                  </a:ext>
                </a:extLst>
              </a:tr>
              <a:tr h="133200">
                <a:tc gridSpan="3">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외상매출금</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8663" marR="8663" marT="8663"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hMerge="1">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8663" marR="8663" marT="8663"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280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470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431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1,486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1,610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650749256"/>
                  </a:ext>
                </a:extLst>
              </a:tr>
              <a:tr h="1332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광고주</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372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286</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1,337</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(314)</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591781480"/>
                  </a:ext>
                </a:extLst>
              </a:tr>
              <a:tr h="1332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대행매출</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98</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145</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149</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1,924</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10041658"/>
                  </a:ext>
                </a:extLst>
              </a:tr>
              <a:tr h="1332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기타</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hMerge="1">
                  <a:txBody>
                    <a:bodyPr/>
                    <a:lstStyle/>
                    <a:p>
                      <a:pPr latinLnBrk="1"/>
                      <a:endParaRPr lang="ko-KR" altLang="en-US"/>
                    </a:p>
                  </a:txBody>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512723197"/>
                  </a:ext>
                </a:extLst>
              </a:tr>
              <a:tr h="133200">
                <a:tc gridSpan="3">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대손충당금</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hMerge="1">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8663" marR="8663" marT="8663"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8663" marR="8663" marT="8663"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853246070"/>
                  </a:ext>
                </a:extLst>
              </a:tr>
              <a:tr h="133200">
                <a:tc gridSpan="3">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선수금</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hMerge="1">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8663" marR="8663" marT="8663"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hMerge="1">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8663" marR="8663" marT="8663"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(440)</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(5,302)</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289013026"/>
                  </a:ext>
                </a:extLst>
              </a:tr>
              <a:tr h="1332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광고주</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(440)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178620772"/>
                  </a:ext>
                </a:extLst>
              </a:tr>
              <a:tr h="1332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gridSpan="2">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매체사</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(5,302)</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675683994"/>
                  </a:ext>
                </a:extLst>
              </a:tr>
              <a:tr h="133200">
                <a:tc gridSpan="3">
                  <a:txBody>
                    <a:bodyPr/>
                    <a:lstStyle/>
                    <a:p>
                      <a:pPr algn="l" fontAlgn="ctr"/>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순매입채무</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(388)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962813788"/>
                  </a:ext>
                </a:extLst>
              </a:tr>
              <a:tr h="133200">
                <a:tc gridSpan="3">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외상매입금</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8663" marR="8663" marT="8663"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hMerge="1">
                  <a:txBody>
                    <a:bodyPr/>
                    <a:lstStyle/>
                    <a:p>
                      <a:pPr algn="l"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8663" marR="8663" marT="8663"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(388)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(528)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(474)</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057774451"/>
                  </a:ext>
                </a:extLst>
              </a:tr>
              <a:tr h="1332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매체사</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267597097"/>
                  </a:ext>
                </a:extLst>
              </a:tr>
              <a:tr h="1332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외주사</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(172)</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(388)</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(69)</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(528)</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(427)</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406874058"/>
                  </a:ext>
                </a:extLst>
              </a:tr>
              <a:tr h="133200">
                <a:tc>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기타</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(47)</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532103494"/>
                  </a:ext>
                </a:extLst>
              </a:tr>
              <a:tr h="133200">
                <a:tc gridSpan="3">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선급금</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8663" marR="8663" marT="8663"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8663" marR="8663" marT="8663"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388</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002428574"/>
                  </a:ext>
                </a:extLst>
              </a:tr>
              <a:tr h="133200">
                <a:tc gridSpan="3">
                  <a:txBody>
                    <a:bodyPr/>
                    <a:lstStyle/>
                    <a:p>
                      <a:pPr algn="l" fontAlgn="ctr"/>
                      <a:r>
                        <a:rPr 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NWC</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algn="l"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8663"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357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901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(3,979)</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13894069"/>
                  </a:ext>
                </a:extLst>
              </a:tr>
            </a:tbl>
          </a:graphicData>
        </a:graphic>
      </p:graphicFrame>
      <p:graphicFrame>
        <p:nvGraphicFramePr>
          <p:cNvPr id="13" name="차트 12">
            <a:extLst>
              <a:ext uri="{FF2B5EF4-FFF2-40B4-BE49-F238E27FC236}">
                <a16:creationId xmlns:a16="http://schemas.microsoft.com/office/drawing/2014/main" id="{D9A85EEE-ABD5-4286-BDA5-3032621CCC49}"/>
              </a:ext>
            </a:extLst>
          </p:cNvPr>
          <p:cNvGraphicFramePr>
            <a:graphicFrameLocks/>
          </p:cNvGraphicFramePr>
          <p:nvPr>
            <p:extLst>
              <p:ext uri="{D42A27DB-BD31-4B8C-83A1-F6EECF244321}">
                <p14:modId xmlns:p14="http://schemas.microsoft.com/office/powerpoint/2010/main" val="118087255"/>
              </p:ext>
            </p:extLst>
          </p:nvPr>
        </p:nvGraphicFramePr>
        <p:xfrm>
          <a:off x="399665" y="4064591"/>
          <a:ext cx="8905134" cy="2393999"/>
        </p:xfrm>
        <a:graphic>
          <a:graphicData uri="http://schemas.openxmlformats.org/drawingml/2006/chart">
            <c:chart xmlns:c="http://schemas.openxmlformats.org/drawingml/2006/chart" xmlns:r="http://schemas.openxmlformats.org/officeDocument/2006/relationships" r:id="rId3"/>
          </a:graphicData>
        </a:graphic>
      </p:graphicFrame>
      <p:cxnSp>
        <p:nvCxnSpPr>
          <p:cNvPr id="15" name="직선 연결선 14">
            <a:extLst>
              <a:ext uri="{FF2B5EF4-FFF2-40B4-BE49-F238E27FC236}">
                <a16:creationId xmlns:a16="http://schemas.microsoft.com/office/drawing/2014/main" id="{A678D204-6024-4243-A899-A9898643C714}"/>
              </a:ext>
            </a:extLst>
          </p:cNvPr>
          <p:cNvCxnSpPr>
            <a:cxnSpLocks/>
          </p:cNvCxnSpPr>
          <p:nvPr/>
        </p:nvCxnSpPr>
        <p:spPr>
          <a:xfrm flipV="1">
            <a:off x="1310368" y="4519157"/>
            <a:ext cx="0" cy="1202805"/>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직선 연결선 15">
            <a:extLst>
              <a:ext uri="{FF2B5EF4-FFF2-40B4-BE49-F238E27FC236}">
                <a16:creationId xmlns:a16="http://schemas.microsoft.com/office/drawing/2014/main" id="{67F6AB0F-3F57-4FBD-97F6-F65E2569386C}"/>
              </a:ext>
            </a:extLst>
          </p:cNvPr>
          <p:cNvCxnSpPr>
            <a:cxnSpLocks/>
          </p:cNvCxnSpPr>
          <p:nvPr/>
        </p:nvCxnSpPr>
        <p:spPr>
          <a:xfrm flipV="1">
            <a:off x="3143250" y="4519157"/>
            <a:ext cx="0" cy="1202805"/>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직선 연결선 16">
            <a:extLst>
              <a:ext uri="{FF2B5EF4-FFF2-40B4-BE49-F238E27FC236}">
                <a16:creationId xmlns:a16="http://schemas.microsoft.com/office/drawing/2014/main" id="{493BF20B-F73F-4851-BCD9-FA872DF83DC9}"/>
              </a:ext>
            </a:extLst>
          </p:cNvPr>
          <p:cNvCxnSpPr>
            <a:cxnSpLocks/>
          </p:cNvCxnSpPr>
          <p:nvPr/>
        </p:nvCxnSpPr>
        <p:spPr>
          <a:xfrm flipV="1">
            <a:off x="4979126" y="4519157"/>
            <a:ext cx="0" cy="1202805"/>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F133DE94-5EBD-4A66-A7F5-E3258206ED7A}"/>
              </a:ext>
            </a:extLst>
          </p:cNvPr>
          <p:cNvCxnSpPr>
            <a:cxnSpLocks/>
          </p:cNvCxnSpPr>
          <p:nvPr/>
        </p:nvCxnSpPr>
        <p:spPr>
          <a:xfrm flipV="1">
            <a:off x="6805749" y="4519157"/>
            <a:ext cx="0" cy="1202805"/>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6808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제목 2">
            <a:extLst>
              <a:ext uri="{FF2B5EF4-FFF2-40B4-BE49-F238E27FC236}">
                <a16:creationId xmlns:a16="http://schemas.microsoft.com/office/drawing/2014/main" id="{3AC186F3-797A-4FA4-A939-A6FE4AB6C378}"/>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500" b="1" dirty="0">
                <a:solidFill>
                  <a:srgbClr val="00338D"/>
                </a:solidFill>
                <a:latin typeface="KPMG Extralight" panose="020B0303030202040204" pitchFamily="34" charset="0"/>
              </a:rPr>
              <a:t>NWC (3/4)</a:t>
            </a:r>
          </a:p>
        </p:txBody>
      </p:sp>
      <p:sp>
        <p:nvSpPr>
          <p:cNvPr id="12" name="제목 2">
            <a:extLst>
              <a:ext uri="{FF2B5EF4-FFF2-40B4-BE49-F238E27FC236}">
                <a16:creationId xmlns:a16="http://schemas.microsoft.com/office/drawing/2014/main" id="{C47717F3-438A-4FE8-9FA3-991ADD705EE3}"/>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800" b="1" dirty="0">
                <a:solidFill>
                  <a:srgbClr val="00338D"/>
                </a:solidFill>
                <a:latin typeface="KPMG Extralight" panose="020B0303030202040204" pitchFamily="34" charset="0"/>
              </a:rPr>
              <a:t>Supporting Analysis</a:t>
            </a:r>
          </a:p>
        </p:txBody>
      </p:sp>
      <p:sp>
        <p:nvSpPr>
          <p:cNvPr id="14" name="TextBox 13">
            <a:extLst>
              <a:ext uri="{FF2B5EF4-FFF2-40B4-BE49-F238E27FC236}">
                <a16:creationId xmlns:a16="http://schemas.microsoft.com/office/drawing/2014/main" id="{693BF7E4-2F77-40B2-B6EF-E427C1D5BE07}"/>
              </a:ext>
            </a:extLst>
          </p:cNvPr>
          <p:cNvSpPr txBox="1"/>
          <p:nvPr/>
        </p:nvSpPr>
        <p:spPr>
          <a:xfrm>
            <a:off x="697984" y="5020138"/>
            <a:ext cx="2460007" cy="1218158"/>
          </a:xfrm>
          <a:prstGeom prst="rect">
            <a:avLst/>
          </a:prstGeom>
          <a:noFill/>
          <a:ln>
            <a:noFill/>
          </a:ln>
        </p:spPr>
        <p:txBody>
          <a:bodyPr wrap="square" lIns="36000" tIns="108000" rIns="36000" bIns="36000" rtlCol="0">
            <a:noAutofit/>
          </a:bodyPr>
          <a:lstStyle/>
          <a:p>
            <a:pPr marL="180975" lvl="0" indent="-180975" defTabSz="914400" latinLnBrk="1">
              <a:lnSpc>
                <a:spcPts val="1200"/>
              </a:lnSpc>
              <a:buClr>
                <a:srgbClr val="00338D"/>
              </a:buClr>
              <a:buFont typeface="Arial" panose="020B0604020202020204" pitchFamily="34" charset="0"/>
              <a:buChar char="•"/>
              <a:tabLst>
                <a:tab pos="180975" algn="l"/>
              </a:tabLst>
              <a:defRPr/>
            </a:pPr>
            <a:r>
              <a:rPr lang="en-US" altLang="ko-KR" sz="900" b="1" u="sng" dirty="0">
                <a:latin typeface="Arial" panose="020B0604020202020204" pitchFamily="34" charset="0"/>
                <a:cs typeface="Arial" panose="020B0604020202020204" pitchFamily="34" charset="0"/>
              </a:rPr>
              <a:t>Adjusted T/O Days</a:t>
            </a:r>
            <a:endParaRPr lang="en-US" altLang="ko-KR" sz="900" dirty="0">
              <a:latin typeface="Arial" panose="020B0604020202020204" pitchFamily="34" charset="0"/>
              <a:cs typeface="Arial" panose="020B0604020202020204" pitchFamily="34" charset="0"/>
            </a:endParaRPr>
          </a:p>
          <a:p>
            <a:pPr marL="360000" lvl="0" indent="-180975" defTabSz="914400" latinLnBrk="1">
              <a:lnSpc>
                <a:spcPts val="1200"/>
              </a:lnSpc>
              <a:spcBef>
                <a:spcPts val="300"/>
              </a:spcBef>
              <a:buClr>
                <a:srgbClr val="00338D"/>
              </a:buClr>
              <a:buFont typeface="Wingdings" panose="05000000000000000000" pitchFamily="2" charset="2"/>
              <a:buChar char="Ø"/>
              <a:tabLst>
                <a:tab pos="180975" algn="l"/>
              </a:tabLst>
              <a:defRPr/>
            </a:pPr>
            <a:r>
              <a:rPr lang="ko-KR" altLang="en-US" sz="900" dirty="0">
                <a:solidFill>
                  <a:srgbClr val="000000"/>
                </a:solidFill>
                <a:latin typeface="Arial" panose="020B0604020202020204" pitchFamily="34" charset="0"/>
                <a:ea typeface="맑은 고딕"/>
                <a:cs typeface="Arial" panose="020B0604020202020204" pitchFamily="34" charset="0"/>
              </a:rPr>
              <a:t>매출액과 직접원가에서는 매체비를</a:t>
            </a:r>
            <a:r>
              <a:rPr lang="en-US" altLang="ko-KR" sz="900" dirty="0">
                <a:solidFill>
                  <a:srgbClr val="000000"/>
                </a:solidFill>
                <a:latin typeface="Arial" panose="020B0604020202020204" pitchFamily="34" charset="0"/>
                <a:ea typeface="맑은 고딕"/>
                <a:cs typeface="Arial" panose="020B0604020202020204" pitchFamily="34" charset="0"/>
              </a:rPr>
              <a:t>, </a:t>
            </a:r>
            <a:r>
              <a:rPr lang="ko-KR" altLang="en-US" sz="900" dirty="0">
                <a:solidFill>
                  <a:srgbClr val="000000"/>
                </a:solidFill>
                <a:latin typeface="Arial" panose="020B0604020202020204" pitchFamily="34" charset="0"/>
                <a:ea typeface="맑은 고딕"/>
                <a:cs typeface="Arial" panose="020B0604020202020204" pitchFamily="34" charset="0"/>
              </a:rPr>
              <a:t>외상매출금과 외상매입금에서는 </a:t>
            </a:r>
            <a:r>
              <a:rPr lang="ko-KR" altLang="en-US" sz="900" dirty="0" err="1">
                <a:solidFill>
                  <a:srgbClr val="000000"/>
                </a:solidFill>
                <a:latin typeface="Arial" panose="020B0604020202020204" pitchFamily="34" charset="0"/>
                <a:ea typeface="맑은 고딕"/>
                <a:cs typeface="Arial" panose="020B0604020202020204" pitchFamily="34" charset="0"/>
              </a:rPr>
              <a:t>매체비</a:t>
            </a:r>
            <a:r>
              <a:rPr lang="ko-KR" altLang="en-US" sz="900" dirty="0">
                <a:solidFill>
                  <a:srgbClr val="000000"/>
                </a:solidFill>
                <a:latin typeface="Arial" panose="020B0604020202020204" pitchFamily="34" charset="0"/>
                <a:ea typeface="맑은 고딕"/>
                <a:cs typeface="Arial" panose="020B0604020202020204" pitchFamily="34" charset="0"/>
              </a:rPr>
              <a:t> 관련 채권</a:t>
            </a:r>
            <a:r>
              <a:rPr lang="en-US" altLang="ko-KR" sz="900" dirty="0">
                <a:solidFill>
                  <a:srgbClr val="000000"/>
                </a:solidFill>
                <a:latin typeface="Arial" panose="020B0604020202020204" pitchFamily="34" charset="0"/>
                <a:ea typeface="맑은 고딕"/>
                <a:cs typeface="Arial" panose="020B0604020202020204" pitchFamily="34" charset="0"/>
              </a:rPr>
              <a:t>/</a:t>
            </a:r>
            <a:r>
              <a:rPr lang="ko-KR" altLang="en-US" sz="900" dirty="0">
                <a:solidFill>
                  <a:srgbClr val="000000"/>
                </a:solidFill>
                <a:latin typeface="Arial" panose="020B0604020202020204" pitchFamily="34" charset="0"/>
                <a:ea typeface="맑은 고딕"/>
                <a:cs typeface="Arial" panose="020B0604020202020204" pitchFamily="34" charset="0"/>
              </a:rPr>
              <a:t>채무를 제거하여 </a:t>
            </a:r>
            <a:r>
              <a:rPr lang="en-US" altLang="ko-KR" sz="900" dirty="0">
                <a:solidFill>
                  <a:srgbClr val="000000"/>
                </a:solidFill>
                <a:latin typeface="Arial" panose="020B0604020202020204" pitchFamily="34" charset="0"/>
                <a:ea typeface="맑은 고딕"/>
                <a:cs typeface="Arial" panose="020B0604020202020204" pitchFamily="34" charset="0"/>
              </a:rPr>
              <a:t>Adjusted T/O Days</a:t>
            </a:r>
            <a:r>
              <a:rPr lang="ko-KR" altLang="en-US" sz="900" dirty="0">
                <a:solidFill>
                  <a:srgbClr val="000000"/>
                </a:solidFill>
                <a:latin typeface="Arial" panose="020B0604020202020204" pitchFamily="34" charset="0"/>
                <a:ea typeface="맑은 고딕"/>
                <a:cs typeface="Arial" panose="020B0604020202020204" pitchFamily="34" charset="0"/>
              </a:rPr>
              <a:t>를 산정함</a:t>
            </a:r>
            <a:endParaRPr lang="en-US" altLang="ko-KR" sz="900" dirty="0">
              <a:latin typeface="Arial" panose="020B0604020202020204" pitchFamily="34" charset="0"/>
              <a:cs typeface="Arial" panose="020B0604020202020204" pitchFamily="34" charset="0"/>
            </a:endParaRPr>
          </a:p>
        </p:txBody>
      </p:sp>
      <p:sp>
        <p:nvSpPr>
          <p:cNvPr id="21" name="Title 1">
            <a:extLst>
              <a:ext uri="{FF2B5EF4-FFF2-40B4-BE49-F238E27FC236}">
                <a16:creationId xmlns:a16="http://schemas.microsoft.com/office/drawing/2014/main" id="{1E0F2AF2-A1C5-4AB1-BAE5-20E44470B754}"/>
              </a:ext>
            </a:extLst>
          </p:cNvPr>
          <p:cNvSpPr txBox="1">
            <a:spLocks/>
          </p:cNvSpPr>
          <p:nvPr/>
        </p:nvSpPr>
        <p:spPr>
          <a:xfrm>
            <a:off x="495464" y="1051517"/>
            <a:ext cx="8809336" cy="435876"/>
          </a:xfrm>
          <a:prstGeom prst="rect">
            <a:avLst/>
          </a:prstGeom>
        </p:spPr>
        <p:txBody>
          <a:bodyPr vert="horz" lIns="0" tIns="0" rIns="0" bIns="0" rtlCol="0" anchor="t" anchorCtr="0">
            <a:noAutofit/>
          </a:bodyPr>
          <a:lstStyle>
            <a:lvl1pPr algn="l" defTabSz="914400" rtl="0" eaLnBrk="1" latinLnBrk="1" hangingPunct="1">
              <a:lnSpc>
                <a:spcPct val="70000"/>
              </a:lnSpc>
              <a:spcBef>
                <a:spcPct val="0"/>
              </a:spcBef>
              <a:buNone/>
              <a:defRPr sz="3800" kern="1200">
                <a:solidFill>
                  <a:srgbClr val="00338D"/>
                </a:solidFill>
                <a:latin typeface="+mj-lt"/>
                <a:ea typeface="+mj-ea"/>
                <a:cs typeface="+mj-cs"/>
              </a:defRPr>
            </a:lvl1pPr>
          </a:lstStyle>
          <a:p>
            <a:pPr marL="0" lvl="4" algn="just"/>
            <a:r>
              <a:rPr lang="ko-KR" altLang="en-US" sz="1000" b="1" dirty="0">
                <a:solidFill>
                  <a:srgbClr val="002997"/>
                </a:solidFill>
                <a:latin typeface="Arial" panose="020B0604020202020204" pitchFamily="34" charset="0"/>
                <a:ea typeface="+mj-ea"/>
                <a:cs typeface="Arial" panose="020B0604020202020204" pitchFamily="34" charset="0"/>
              </a:rPr>
              <a:t>매체대행에 대한 회전기일이 감소하면서 전체 외상매출금 회수기일이 줄어들고 있음</a:t>
            </a:r>
            <a:r>
              <a:rPr lang="en-US" altLang="ko-KR" sz="1000" b="1" dirty="0">
                <a:solidFill>
                  <a:srgbClr val="002997"/>
                </a:solidFill>
                <a:latin typeface="Arial" panose="020B0604020202020204" pitchFamily="34" charset="0"/>
                <a:ea typeface="+mj-ea"/>
                <a:cs typeface="Arial" panose="020B0604020202020204" pitchFamily="34" charset="0"/>
              </a:rPr>
              <a:t>. </a:t>
            </a:r>
            <a:r>
              <a:rPr lang="ko-KR" altLang="en-US" sz="1000" b="1" dirty="0">
                <a:solidFill>
                  <a:srgbClr val="002997"/>
                </a:solidFill>
                <a:latin typeface="Arial" panose="020B0604020202020204" pitchFamily="34" charset="0"/>
                <a:ea typeface="+mj-ea"/>
                <a:cs typeface="Arial" panose="020B0604020202020204" pitchFamily="34" charset="0"/>
              </a:rPr>
              <a:t>제작매출에 대한 회전기일은 외상매출금과 외상매입금 모두 </a:t>
            </a:r>
            <a:r>
              <a:rPr lang="en-US" altLang="ko-KR" sz="1000" b="1" dirty="0">
                <a:solidFill>
                  <a:srgbClr val="002997"/>
                </a:solidFill>
                <a:latin typeface="Arial" panose="020B0604020202020204" pitchFamily="34" charset="0"/>
                <a:ea typeface="+mj-ea"/>
                <a:cs typeface="Arial" panose="020B0604020202020204" pitchFamily="34" charset="0"/>
              </a:rPr>
              <a:t>32~33</a:t>
            </a:r>
            <a:r>
              <a:rPr lang="ko-KR" altLang="en-US" sz="1000" b="1" dirty="0">
                <a:solidFill>
                  <a:srgbClr val="002997"/>
                </a:solidFill>
                <a:latin typeface="Arial" panose="020B0604020202020204" pitchFamily="34" charset="0"/>
                <a:ea typeface="+mj-ea"/>
                <a:cs typeface="Arial" panose="020B0604020202020204" pitchFamily="34" charset="0"/>
              </a:rPr>
              <a:t>일로 유사한 수준임</a:t>
            </a:r>
            <a:endParaRPr lang="en-US" altLang="ko-KR" sz="1000" b="1" dirty="0">
              <a:solidFill>
                <a:srgbClr val="002997"/>
              </a:solidFill>
              <a:latin typeface="Arial" panose="020B0604020202020204" pitchFamily="34" charset="0"/>
              <a:ea typeface="+mj-ea"/>
              <a:cs typeface="Arial" panose="020B0604020202020204" pitchFamily="34" charset="0"/>
            </a:endParaRPr>
          </a:p>
        </p:txBody>
      </p:sp>
      <p:graphicFrame>
        <p:nvGraphicFramePr>
          <p:cNvPr id="29" name="차트 28">
            <a:extLst>
              <a:ext uri="{FF2B5EF4-FFF2-40B4-BE49-F238E27FC236}">
                <a16:creationId xmlns:a16="http://schemas.microsoft.com/office/drawing/2014/main" id="{D4F2510D-2E01-4B35-836D-4C213FF7ABA4}"/>
              </a:ext>
            </a:extLst>
          </p:cNvPr>
          <p:cNvGraphicFramePr>
            <a:graphicFrameLocks/>
          </p:cNvGraphicFramePr>
          <p:nvPr/>
        </p:nvGraphicFramePr>
        <p:xfrm>
          <a:off x="666593" y="1396422"/>
          <a:ext cx="3895883" cy="177481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0" name="차트 29">
            <a:extLst>
              <a:ext uri="{FF2B5EF4-FFF2-40B4-BE49-F238E27FC236}">
                <a16:creationId xmlns:a16="http://schemas.microsoft.com/office/drawing/2014/main" id="{96F24D97-2665-43AC-B0EB-8AA483E32E5D}"/>
              </a:ext>
            </a:extLst>
          </p:cNvPr>
          <p:cNvGraphicFramePr>
            <a:graphicFrameLocks/>
          </p:cNvGraphicFramePr>
          <p:nvPr/>
        </p:nvGraphicFramePr>
        <p:xfrm>
          <a:off x="698893" y="3133106"/>
          <a:ext cx="3863583" cy="1774819"/>
        </p:xfrm>
        <a:graphic>
          <a:graphicData uri="http://schemas.openxmlformats.org/drawingml/2006/chart">
            <c:chart xmlns:c="http://schemas.openxmlformats.org/drawingml/2006/chart" xmlns:r="http://schemas.openxmlformats.org/officeDocument/2006/relationships" r:id="rId4"/>
          </a:graphicData>
        </a:graphic>
      </p:graphicFrame>
      <p:sp>
        <p:nvSpPr>
          <p:cNvPr id="31" name="TextBox 30">
            <a:extLst>
              <a:ext uri="{FF2B5EF4-FFF2-40B4-BE49-F238E27FC236}">
                <a16:creationId xmlns:a16="http://schemas.microsoft.com/office/drawing/2014/main" id="{82DB6F93-957F-4DC1-88D8-906761319592}"/>
              </a:ext>
            </a:extLst>
          </p:cNvPr>
          <p:cNvSpPr txBox="1"/>
          <p:nvPr/>
        </p:nvSpPr>
        <p:spPr>
          <a:xfrm>
            <a:off x="3388211" y="5027759"/>
            <a:ext cx="2685886" cy="1218157"/>
          </a:xfrm>
          <a:prstGeom prst="rect">
            <a:avLst/>
          </a:prstGeom>
          <a:noFill/>
          <a:ln>
            <a:noFill/>
          </a:ln>
        </p:spPr>
        <p:txBody>
          <a:bodyPr wrap="square" lIns="36000" tIns="108000" rIns="36000" bIns="36000" rtlCol="0">
            <a:noAutofit/>
          </a:bodyPr>
          <a:lstStyle/>
          <a:p>
            <a:pPr marL="180975" lvl="0" indent="-180975" defTabSz="914400" latinLnBrk="1">
              <a:lnSpc>
                <a:spcPts val="1200"/>
              </a:lnSpc>
              <a:buClr>
                <a:srgbClr val="00338D"/>
              </a:buClr>
              <a:buFont typeface="Arial" panose="020B0604020202020204" pitchFamily="34" charset="0"/>
              <a:buChar char="•"/>
              <a:tabLst>
                <a:tab pos="180975" algn="l"/>
              </a:tabLst>
              <a:defRPr/>
            </a:pPr>
            <a:r>
              <a:rPr lang="ko-KR" altLang="en-US" sz="900" b="1" u="sng" dirty="0">
                <a:latin typeface="Arial" panose="020B0604020202020204" pitchFamily="34" charset="0"/>
                <a:cs typeface="Arial" panose="020B0604020202020204" pitchFamily="34" charset="0"/>
              </a:rPr>
              <a:t>외상매출금 </a:t>
            </a:r>
            <a:r>
              <a:rPr lang="en-US" altLang="ko-KR" sz="900" b="1" u="sng" dirty="0">
                <a:latin typeface="Arial" panose="020B0604020202020204" pitchFamily="34" charset="0"/>
                <a:cs typeface="Arial" panose="020B0604020202020204" pitchFamily="34" charset="0"/>
              </a:rPr>
              <a:t>T/O Days</a:t>
            </a:r>
            <a:endParaRPr lang="en-US" altLang="ko-KR" sz="900" dirty="0">
              <a:latin typeface="Arial" panose="020B0604020202020204" pitchFamily="34" charset="0"/>
              <a:cs typeface="Arial" panose="020B0604020202020204" pitchFamily="34" charset="0"/>
            </a:endParaRPr>
          </a:p>
          <a:p>
            <a:pPr marL="360000" lvl="0" indent="-180975" defTabSz="914400" latinLnBrk="1">
              <a:lnSpc>
                <a:spcPts val="1200"/>
              </a:lnSpc>
              <a:spcBef>
                <a:spcPts val="300"/>
              </a:spcBef>
              <a:buClr>
                <a:srgbClr val="00338D"/>
              </a:buClr>
              <a:buFont typeface="Wingdings" panose="05000000000000000000" pitchFamily="2" charset="2"/>
              <a:buChar char="Ø"/>
              <a:tabLst>
                <a:tab pos="180975" algn="l"/>
              </a:tabLst>
              <a:defRPr/>
            </a:pPr>
            <a:r>
              <a:rPr lang="en-US" altLang="ko-KR" sz="900" dirty="0">
                <a:latin typeface="Arial" panose="020B0604020202020204" pitchFamily="34" charset="0"/>
                <a:cs typeface="Arial" panose="020B0604020202020204" pitchFamily="34" charset="0"/>
              </a:rPr>
              <a:t>FY21</a:t>
            </a:r>
            <a:r>
              <a:rPr lang="ko-KR" altLang="en-US" sz="900" dirty="0">
                <a:latin typeface="Arial" panose="020B0604020202020204" pitchFamily="34" charset="0"/>
                <a:cs typeface="Arial" panose="020B0604020202020204" pitchFamily="34" charset="0"/>
              </a:rPr>
              <a:t>년을 제외한 </a:t>
            </a:r>
            <a:r>
              <a:rPr lang="en-US" altLang="ko-KR" sz="900" dirty="0">
                <a:latin typeface="Arial" panose="020B0604020202020204" pitchFamily="34" charset="0"/>
                <a:cs typeface="Arial" panose="020B0604020202020204" pitchFamily="34" charset="0"/>
              </a:rPr>
              <a:t>FY18~FY20 3</a:t>
            </a:r>
            <a:r>
              <a:rPr lang="ko-KR" altLang="en-US" sz="900" dirty="0">
                <a:latin typeface="Arial" panose="020B0604020202020204" pitchFamily="34" charset="0"/>
                <a:cs typeface="Arial" panose="020B0604020202020204" pitchFamily="34" charset="0"/>
              </a:rPr>
              <a:t>개년 평균 회수기일은 </a:t>
            </a:r>
            <a:r>
              <a:rPr lang="en-US" altLang="ko-KR" sz="900" dirty="0">
                <a:latin typeface="Arial" panose="020B0604020202020204" pitchFamily="34" charset="0"/>
                <a:cs typeface="Arial" panose="020B0604020202020204" pitchFamily="34" charset="0"/>
              </a:rPr>
              <a:t>33.3</a:t>
            </a:r>
            <a:r>
              <a:rPr lang="ko-KR" altLang="en-US" sz="900" dirty="0">
                <a:latin typeface="Arial" panose="020B0604020202020204" pitchFamily="34" charset="0"/>
                <a:cs typeface="Arial" panose="020B0604020202020204" pitchFamily="34" charset="0"/>
              </a:rPr>
              <a:t>일로 나타남</a:t>
            </a:r>
            <a:endParaRPr lang="en-US" altLang="ko-KR" sz="900" dirty="0">
              <a:latin typeface="Arial" panose="020B0604020202020204" pitchFamily="34" charset="0"/>
              <a:cs typeface="Arial" panose="020B0604020202020204" pitchFamily="34" charset="0"/>
            </a:endParaRPr>
          </a:p>
          <a:p>
            <a:pPr marL="360000" lvl="0" indent="-180975" defTabSz="914400" latinLnBrk="1">
              <a:lnSpc>
                <a:spcPts val="1200"/>
              </a:lnSpc>
              <a:spcBef>
                <a:spcPts val="300"/>
              </a:spcBef>
              <a:buClr>
                <a:srgbClr val="00338D"/>
              </a:buClr>
              <a:buFont typeface="Wingdings" panose="05000000000000000000" pitchFamily="2" charset="2"/>
              <a:buChar char="Ø"/>
              <a:tabLst>
                <a:tab pos="180975" algn="l"/>
              </a:tabLst>
              <a:defRPr/>
            </a:pPr>
            <a:r>
              <a:rPr lang="ko-KR" altLang="en-US" sz="900" dirty="0">
                <a:latin typeface="Arial" panose="020B0604020202020204" pitchFamily="34" charset="0"/>
                <a:cs typeface="Arial" panose="020B0604020202020204" pitchFamily="34" charset="0"/>
              </a:rPr>
              <a:t>제작매출 회수기일은 </a:t>
            </a:r>
            <a:r>
              <a:rPr lang="en-US" altLang="ko-KR" sz="900" dirty="0">
                <a:latin typeface="Arial" panose="020B0604020202020204" pitchFamily="34" charset="0"/>
                <a:cs typeface="Arial" panose="020B0604020202020204" pitchFamily="34" charset="0"/>
              </a:rPr>
              <a:t>23~44</a:t>
            </a:r>
            <a:r>
              <a:rPr lang="ko-KR" altLang="en-US" sz="900" dirty="0">
                <a:latin typeface="Arial" panose="020B0604020202020204" pitchFamily="34" charset="0"/>
                <a:cs typeface="Arial" panose="020B0604020202020204" pitchFamily="34" charset="0"/>
              </a:rPr>
              <a:t>일 수준으로 비교적 일정한 편이며</a:t>
            </a:r>
            <a:r>
              <a:rPr lang="en-US" altLang="ko-KR" sz="900" dirty="0">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대행매출 회수기일은 </a:t>
            </a:r>
            <a:r>
              <a:rPr lang="en-US" altLang="ko-KR" sz="900" dirty="0">
                <a:latin typeface="Arial" panose="020B0604020202020204" pitchFamily="34" charset="0"/>
                <a:cs typeface="Arial" panose="020B0604020202020204" pitchFamily="34" charset="0"/>
              </a:rPr>
              <a:t>‘18</a:t>
            </a:r>
            <a:r>
              <a:rPr lang="ko-KR" altLang="en-US" sz="900" dirty="0">
                <a:latin typeface="Arial" panose="020B0604020202020204" pitchFamily="34" charset="0"/>
                <a:cs typeface="Arial" panose="020B0604020202020204" pitchFamily="34" charset="0"/>
              </a:rPr>
              <a:t>년 이후 급격히 감소하고 있는 추세임</a:t>
            </a:r>
            <a:endParaRPr lang="en-US" altLang="ko-KR" sz="900" dirty="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33FCDC59-1B05-48B2-9169-38CA7834D314}"/>
              </a:ext>
            </a:extLst>
          </p:cNvPr>
          <p:cNvSpPr txBox="1"/>
          <p:nvPr/>
        </p:nvSpPr>
        <p:spPr>
          <a:xfrm>
            <a:off x="6304317" y="5027759"/>
            <a:ext cx="2685886" cy="1218157"/>
          </a:xfrm>
          <a:prstGeom prst="rect">
            <a:avLst/>
          </a:prstGeom>
          <a:noFill/>
          <a:ln>
            <a:noFill/>
          </a:ln>
        </p:spPr>
        <p:txBody>
          <a:bodyPr wrap="square" lIns="36000" tIns="108000" rIns="36000" bIns="36000" rtlCol="0">
            <a:noAutofit/>
          </a:bodyPr>
          <a:lstStyle/>
          <a:p>
            <a:pPr marL="180975" lvl="0" indent="-180975" defTabSz="914400" latinLnBrk="1">
              <a:lnSpc>
                <a:spcPts val="1200"/>
              </a:lnSpc>
              <a:buClr>
                <a:srgbClr val="00338D"/>
              </a:buClr>
              <a:buFont typeface="Arial" panose="020B0604020202020204" pitchFamily="34" charset="0"/>
              <a:buChar char="•"/>
              <a:tabLst>
                <a:tab pos="180975" algn="l"/>
              </a:tabLst>
              <a:defRPr/>
            </a:pPr>
            <a:r>
              <a:rPr lang="ko-KR" altLang="en-US" sz="900" b="1" u="sng" dirty="0">
                <a:latin typeface="Arial" panose="020B0604020202020204" pitchFamily="34" charset="0"/>
                <a:cs typeface="Arial" panose="020B0604020202020204" pitchFamily="34" charset="0"/>
              </a:rPr>
              <a:t>외상매입금 </a:t>
            </a:r>
            <a:r>
              <a:rPr lang="en-US" altLang="ko-KR" sz="900" b="1" u="sng" dirty="0">
                <a:latin typeface="Arial" panose="020B0604020202020204" pitchFamily="34" charset="0"/>
                <a:cs typeface="Arial" panose="020B0604020202020204" pitchFamily="34" charset="0"/>
              </a:rPr>
              <a:t>T/O Days</a:t>
            </a:r>
            <a:endParaRPr lang="en-US" altLang="ko-KR" sz="900" dirty="0">
              <a:latin typeface="Arial" panose="020B0604020202020204" pitchFamily="34" charset="0"/>
              <a:cs typeface="Arial" panose="020B0604020202020204" pitchFamily="34" charset="0"/>
            </a:endParaRPr>
          </a:p>
          <a:p>
            <a:pPr marL="360000" lvl="0" indent="-180975" defTabSz="914400" latinLnBrk="1">
              <a:lnSpc>
                <a:spcPts val="1200"/>
              </a:lnSpc>
              <a:spcBef>
                <a:spcPts val="300"/>
              </a:spcBef>
              <a:buClr>
                <a:srgbClr val="00338D"/>
              </a:buClr>
              <a:buFont typeface="Wingdings" panose="05000000000000000000" pitchFamily="2" charset="2"/>
              <a:buChar char="Ø"/>
              <a:tabLst>
                <a:tab pos="180975" algn="l"/>
              </a:tabLst>
              <a:defRPr/>
            </a:pPr>
            <a:r>
              <a:rPr lang="ko-KR" altLang="en-US" sz="900" dirty="0" err="1">
                <a:solidFill>
                  <a:srgbClr val="000000"/>
                </a:solidFill>
                <a:latin typeface="Arial" panose="020B0604020202020204" pitchFamily="34" charset="0"/>
                <a:ea typeface="맑은 고딕"/>
                <a:cs typeface="Arial" panose="020B0604020202020204" pitchFamily="34" charset="0"/>
              </a:rPr>
              <a:t>비경상적으로</a:t>
            </a:r>
            <a:r>
              <a:rPr lang="ko-KR" altLang="en-US" sz="900" dirty="0">
                <a:solidFill>
                  <a:srgbClr val="000000"/>
                </a:solidFill>
                <a:latin typeface="Arial" panose="020B0604020202020204" pitchFamily="34" charset="0"/>
                <a:ea typeface="맑은 고딕"/>
                <a:cs typeface="Arial" panose="020B0604020202020204" pitchFamily="34" charset="0"/>
              </a:rPr>
              <a:t> 낮은 </a:t>
            </a:r>
            <a:r>
              <a:rPr lang="en-US" altLang="ko-KR" sz="900" dirty="0">
                <a:solidFill>
                  <a:srgbClr val="000000"/>
                </a:solidFill>
                <a:latin typeface="Arial" panose="020B0604020202020204" pitchFamily="34" charset="0"/>
                <a:ea typeface="맑은 고딕"/>
                <a:cs typeface="Arial" panose="020B0604020202020204" pitchFamily="34" charset="0"/>
              </a:rPr>
              <a:t>FY20</a:t>
            </a:r>
            <a:r>
              <a:rPr lang="ko-KR" altLang="en-US" sz="900" dirty="0">
                <a:solidFill>
                  <a:srgbClr val="000000"/>
                </a:solidFill>
                <a:latin typeface="Arial" panose="020B0604020202020204" pitchFamily="34" charset="0"/>
                <a:ea typeface="맑은 고딕"/>
                <a:cs typeface="Arial" panose="020B0604020202020204" pitchFamily="34" charset="0"/>
              </a:rPr>
              <a:t>년을 제외한</a:t>
            </a:r>
            <a:r>
              <a:rPr lang="en-US" altLang="ko-KR" sz="900" dirty="0">
                <a:solidFill>
                  <a:srgbClr val="000000"/>
                </a:solidFill>
                <a:latin typeface="Arial" panose="020B0604020202020204" pitchFamily="34" charset="0"/>
                <a:ea typeface="맑은 고딕"/>
                <a:cs typeface="Arial" panose="020B0604020202020204" pitchFamily="34" charset="0"/>
              </a:rPr>
              <a:t>, FY18, FY19, FY21</a:t>
            </a:r>
            <a:r>
              <a:rPr lang="ko-KR" altLang="en-US" sz="900" dirty="0">
                <a:solidFill>
                  <a:srgbClr val="000000"/>
                </a:solidFill>
                <a:latin typeface="Arial" panose="020B0604020202020204" pitchFamily="34" charset="0"/>
                <a:ea typeface="맑은 고딕"/>
                <a:cs typeface="Arial" panose="020B0604020202020204" pitchFamily="34" charset="0"/>
              </a:rPr>
              <a:t>의 </a:t>
            </a:r>
            <a:r>
              <a:rPr lang="en-US" altLang="ko-KR" sz="900" dirty="0">
                <a:solidFill>
                  <a:srgbClr val="000000"/>
                </a:solidFill>
                <a:latin typeface="Arial" panose="020B0604020202020204" pitchFamily="34" charset="0"/>
                <a:ea typeface="맑은 고딕"/>
                <a:cs typeface="Arial" panose="020B0604020202020204" pitchFamily="34" charset="0"/>
              </a:rPr>
              <a:t>3</a:t>
            </a:r>
            <a:r>
              <a:rPr lang="ko-KR" altLang="en-US" sz="900" dirty="0">
                <a:solidFill>
                  <a:srgbClr val="000000"/>
                </a:solidFill>
                <a:latin typeface="Arial" panose="020B0604020202020204" pitchFamily="34" charset="0"/>
                <a:ea typeface="맑은 고딕"/>
                <a:cs typeface="Arial" panose="020B0604020202020204" pitchFamily="34" charset="0"/>
              </a:rPr>
              <a:t>개년 평균 지급기일은 </a:t>
            </a:r>
            <a:r>
              <a:rPr lang="en-US" altLang="ko-KR" sz="900" dirty="0">
                <a:solidFill>
                  <a:srgbClr val="000000"/>
                </a:solidFill>
                <a:latin typeface="Arial" panose="020B0604020202020204" pitchFamily="34" charset="0"/>
                <a:ea typeface="맑은 고딕"/>
                <a:cs typeface="Arial" panose="020B0604020202020204" pitchFamily="34" charset="0"/>
              </a:rPr>
              <a:t>32.2</a:t>
            </a:r>
            <a:r>
              <a:rPr lang="ko-KR" altLang="en-US" sz="900" dirty="0">
                <a:solidFill>
                  <a:srgbClr val="000000"/>
                </a:solidFill>
                <a:latin typeface="Arial" panose="020B0604020202020204" pitchFamily="34" charset="0"/>
                <a:ea typeface="맑은 고딕"/>
                <a:cs typeface="Arial" panose="020B0604020202020204" pitchFamily="34" charset="0"/>
              </a:rPr>
              <a:t>일로 나타남</a:t>
            </a:r>
            <a:r>
              <a:rPr lang="en-US" altLang="ko-KR" sz="900" dirty="0">
                <a:solidFill>
                  <a:srgbClr val="000000"/>
                </a:solidFill>
                <a:latin typeface="Arial" panose="020B0604020202020204" pitchFamily="34" charset="0"/>
                <a:ea typeface="맑은 고딕"/>
                <a:cs typeface="Arial" panose="020B0604020202020204" pitchFamily="34" charset="0"/>
              </a:rPr>
              <a:t>)</a:t>
            </a:r>
          </a:p>
        </p:txBody>
      </p:sp>
      <p:graphicFrame>
        <p:nvGraphicFramePr>
          <p:cNvPr id="33" name="차트 32">
            <a:extLst>
              <a:ext uri="{FF2B5EF4-FFF2-40B4-BE49-F238E27FC236}">
                <a16:creationId xmlns:a16="http://schemas.microsoft.com/office/drawing/2014/main" id="{756BB6DF-D5E7-4345-8CE8-47A15DBE5A1C}"/>
              </a:ext>
            </a:extLst>
          </p:cNvPr>
          <p:cNvGraphicFramePr>
            <a:graphicFrameLocks/>
          </p:cNvGraphicFramePr>
          <p:nvPr/>
        </p:nvGraphicFramePr>
        <p:xfrm>
          <a:off x="5062931" y="1324532"/>
          <a:ext cx="3895882" cy="193621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4" name="차트 33">
            <a:extLst>
              <a:ext uri="{FF2B5EF4-FFF2-40B4-BE49-F238E27FC236}">
                <a16:creationId xmlns:a16="http://schemas.microsoft.com/office/drawing/2014/main" id="{27AA82A2-B063-436B-AC33-61F51AFA784A}"/>
              </a:ext>
            </a:extLst>
          </p:cNvPr>
          <p:cNvGraphicFramePr>
            <a:graphicFrameLocks/>
          </p:cNvGraphicFramePr>
          <p:nvPr/>
        </p:nvGraphicFramePr>
        <p:xfrm>
          <a:off x="5083451" y="3133106"/>
          <a:ext cx="3891512" cy="1774819"/>
        </p:xfrm>
        <a:graphic>
          <a:graphicData uri="http://schemas.openxmlformats.org/drawingml/2006/chart">
            <c:chart xmlns:c="http://schemas.openxmlformats.org/drawingml/2006/chart" xmlns:r="http://schemas.openxmlformats.org/officeDocument/2006/relationships" r:id="rId6"/>
          </a:graphicData>
        </a:graphic>
      </p:graphicFrame>
      <p:sp>
        <p:nvSpPr>
          <p:cNvPr id="35" name="TextBox 34">
            <a:extLst>
              <a:ext uri="{FF2B5EF4-FFF2-40B4-BE49-F238E27FC236}">
                <a16:creationId xmlns:a16="http://schemas.microsoft.com/office/drawing/2014/main" id="{78DB0490-573C-4A79-B00D-7FDB1FE45F37}"/>
              </a:ext>
            </a:extLst>
          </p:cNvPr>
          <p:cNvSpPr txBox="1"/>
          <p:nvPr/>
        </p:nvSpPr>
        <p:spPr>
          <a:xfrm>
            <a:off x="698893" y="4846556"/>
            <a:ext cx="4180985" cy="123111"/>
          </a:xfrm>
          <a:prstGeom prst="rect">
            <a:avLst/>
          </a:prstGeom>
          <a:noFill/>
        </p:spPr>
        <p:txBody>
          <a:bodyPr wrap="square" lIns="0" tIns="0" rIns="0" bIns="0">
            <a:spAutoFit/>
          </a:bodyPr>
          <a:lstStyle/>
          <a:p>
            <a:r>
              <a:rPr lang="en-US" altLang="ko-KR" sz="800" dirty="0">
                <a:solidFill>
                  <a:srgbClr val="000000"/>
                </a:solidFill>
                <a:latin typeface="Arial" panose="020B0604020202020204" pitchFamily="34" charset="0"/>
                <a:ea typeface="맑은 고딕"/>
                <a:cs typeface="Arial" panose="020B0604020202020204" pitchFamily="34" charset="0"/>
              </a:rPr>
              <a:t>Note 1</a:t>
            </a:r>
            <a:r>
              <a:rPr lang="en-US" altLang="ko-KR" sz="800">
                <a:solidFill>
                  <a:srgbClr val="000000"/>
                </a:solidFill>
                <a:latin typeface="Arial" panose="020B0604020202020204" pitchFamily="34" charset="0"/>
                <a:ea typeface="맑은 고딕"/>
                <a:cs typeface="Arial" panose="020B0604020202020204" pitchFamily="34" charset="0"/>
              </a:rPr>
              <a:t>: T/O Days</a:t>
            </a:r>
            <a:r>
              <a:rPr lang="ko-KR" altLang="en-US" sz="800">
                <a:solidFill>
                  <a:srgbClr val="000000"/>
                </a:solidFill>
                <a:latin typeface="Arial" panose="020B0604020202020204" pitchFamily="34" charset="0"/>
                <a:ea typeface="맑은 고딕"/>
                <a:cs typeface="Arial" panose="020B0604020202020204" pitchFamily="34" charset="0"/>
              </a:rPr>
              <a:t>는 월평균 채권</a:t>
            </a:r>
            <a:r>
              <a:rPr lang="en-US" altLang="ko-KR" sz="800">
                <a:solidFill>
                  <a:srgbClr val="000000"/>
                </a:solidFill>
                <a:latin typeface="Arial" panose="020B0604020202020204" pitchFamily="34" charset="0"/>
                <a:ea typeface="맑은 고딕"/>
                <a:cs typeface="Arial" panose="020B0604020202020204" pitchFamily="34" charset="0"/>
              </a:rPr>
              <a:t>/</a:t>
            </a:r>
            <a:r>
              <a:rPr lang="ko-KR" altLang="en-US" sz="800">
                <a:solidFill>
                  <a:srgbClr val="000000"/>
                </a:solidFill>
                <a:latin typeface="Arial" panose="020B0604020202020204" pitchFamily="34" charset="0"/>
                <a:ea typeface="맑은 고딕"/>
                <a:cs typeface="Arial" panose="020B0604020202020204" pitchFamily="34" charset="0"/>
              </a:rPr>
              <a:t>채무 잔액을 기준으로 산정함</a:t>
            </a:r>
            <a:endParaRPr lang="ko-KR" altLang="en-US" sz="800" dirty="0"/>
          </a:p>
        </p:txBody>
      </p:sp>
    </p:spTree>
    <p:extLst>
      <p:ext uri="{BB962C8B-B14F-4D97-AF65-F5344CB8AC3E}">
        <p14:creationId xmlns:p14="http://schemas.microsoft.com/office/powerpoint/2010/main" val="6539805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제목 2">
            <a:extLst>
              <a:ext uri="{FF2B5EF4-FFF2-40B4-BE49-F238E27FC236}">
                <a16:creationId xmlns:a16="http://schemas.microsoft.com/office/drawing/2014/main" id="{3AC186F3-797A-4FA4-A939-A6FE4AB6C378}"/>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500" b="1" dirty="0">
                <a:solidFill>
                  <a:srgbClr val="00338D"/>
                </a:solidFill>
                <a:latin typeface="KPMG Extralight" panose="020B0303030202040204" pitchFamily="34" charset="0"/>
              </a:rPr>
              <a:t>NWC (4/4)</a:t>
            </a:r>
          </a:p>
        </p:txBody>
      </p:sp>
      <p:sp>
        <p:nvSpPr>
          <p:cNvPr id="12" name="제목 2">
            <a:extLst>
              <a:ext uri="{FF2B5EF4-FFF2-40B4-BE49-F238E27FC236}">
                <a16:creationId xmlns:a16="http://schemas.microsoft.com/office/drawing/2014/main" id="{C47717F3-438A-4FE8-9FA3-991ADD705EE3}"/>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800" b="1" dirty="0">
                <a:solidFill>
                  <a:srgbClr val="00338D"/>
                </a:solidFill>
                <a:latin typeface="KPMG Extralight" panose="020B0303030202040204" pitchFamily="34" charset="0"/>
              </a:rPr>
              <a:t>Supporting Analysis</a:t>
            </a:r>
          </a:p>
        </p:txBody>
      </p:sp>
      <p:sp>
        <p:nvSpPr>
          <p:cNvPr id="14" name="TextBox 13">
            <a:extLst>
              <a:ext uri="{FF2B5EF4-FFF2-40B4-BE49-F238E27FC236}">
                <a16:creationId xmlns:a16="http://schemas.microsoft.com/office/drawing/2014/main" id="{693BF7E4-2F77-40B2-B6EF-E427C1D5BE07}"/>
              </a:ext>
            </a:extLst>
          </p:cNvPr>
          <p:cNvSpPr txBox="1"/>
          <p:nvPr/>
        </p:nvSpPr>
        <p:spPr>
          <a:xfrm>
            <a:off x="4751388" y="1435065"/>
            <a:ext cx="4553412" cy="2028590"/>
          </a:xfrm>
          <a:prstGeom prst="rect">
            <a:avLst/>
          </a:prstGeom>
          <a:noFill/>
          <a:ln>
            <a:noFill/>
          </a:ln>
        </p:spPr>
        <p:txBody>
          <a:bodyPr wrap="square" lIns="36000" tIns="108000" rIns="36000" bIns="36000" rtlCol="0">
            <a:noAutofit/>
          </a:bodyPr>
          <a:lstStyle/>
          <a:p>
            <a:pPr marL="180975" lvl="0" indent="-180975" defTabSz="914400" latinLnBrk="1">
              <a:lnSpc>
                <a:spcPts val="1200"/>
              </a:lnSpc>
              <a:buClr>
                <a:srgbClr val="00338D"/>
              </a:buClr>
              <a:buFont typeface="Arial" panose="020B0604020202020204" pitchFamily="34" charset="0"/>
              <a:buChar char="•"/>
              <a:tabLst>
                <a:tab pos="180975" algn="l"/>
              </a:tabLst>
              <a:defRPr/>
            </a:pPr>
            <a:r>
              <a:rPr lang="ko-KR" altLang="en-US" sz="900" b="1" u="sng" dirty="0">
                <a:latin typeface="Arial" panose="020B0604020202020204" pitchFamily="34" charset="0"/>
                <a:cs typeface="Arial" panose="020B0604020202020204" pitchFamily="34" charset="0"/>
              </a:rPr>
              <a:t>광고주별 회전기일</a:t>
            </a: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endParaRPr>
          </a:p>
          <a:p>
            <a:pPr marL="360000" lvl="0" indent="-180975" defTabSz="914400" latinLnBrk="1">
              <a:lnSpc>
                <a:spcPts val="1200"/>
              </a:lnSpc>
              <a:spcBef>
                <a:spcPts val="300"/>
              </a:spcBef>
              <a:buClr>
                <a:srgbClr val="00338D"/>
              </a:buClr>
              <a:buFont typeface="Wingdings" panose="05000000000000000000" pitchFamily="2" charset="2"/>
              <a:buChar char="Ø"/>
              <a:tabLst>
                <a:tab pos="180975"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rPr>
              <a:t>광고주별 회전기일은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rPr>
              <a:t>2018</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rPr>
              <a:t>년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rPr>
              <a:t>23.8</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rPr>
              <a:t>일에서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rPr>
              <a:t>2021</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rPr>
              <a:t>년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rPr>
              <a:t>40.1</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rPr>
              <a:t>일로 지속적으로 증가하고 있습니다</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rPr>
              <a:t>.</a:t>
            </a:r>
          </a:p>
          <a:p>
            <a:pPr marL="360000" lvl="0" indent="-180975" defTabSz="914400" latinLnBrk="1">
              <a:lnSpc>
                <a:spcPts val="1200"/>
              </a:lnSpc>
              <a:spcBef>
                <a:spcPts val="300"/>
              </a:spcBef>
              <a:buClr>
                <a:srgbClr val="00338D"/>
              </a:buClr>
              <a:buFont typeface="Wingdings" panose="05000000000000000000" pitchFamily="2" charset="2"/>
              <a:buChar char="Ø"/>
              <a:tabLst>
                <a:tab pos="180975" algn="l"/>
              </a:tabLst>
              <a:defRPr/>
            </a:pPr>
            <a:r>
              <a:rPr lang="ko-KR" altLang="en-US" sz="900" dirty="0">
                <a:solidFill>
                  <a:srgbClr val="000000"/>
                </a:solidFill>
                <a:latin typeface="Arial" panose="020B0604020202020204" pitchFamily="34" charset="0"/>
                <a:ea typeface="맑은 고딕"/>
                <a:cs typeface="Arial" panose="020B0604020202020204" pitchFamily="34" charset="0"/>
              </a:rPr>
              <a:t>기존 거래처에 비하여 신규 거래처의 회전기일이 비교적 높은 편입니다</a:t>
            </a:r>
            <a:r>
              <a:rPr lang="en-US" altLang="ko-KR" sz="900" dirty="0">
                <a:solidFill>
                  <a:srgbClr val="000000"/>
                </a:solidFill>
                <a:latin typeface="Arial" panose="020B0604020202020204" pitchFamily="34" charset="0"/>
                <a:ea typeface="맑은 고딕"/>
                <a:cs typeface="Arial" panose="020B0604020202020204" pitchFamily="34" charset="0"/>
              </a:rPr>
              <a:t>. </a:t>
            </a:r>
          </a:p>
          <a:p>
            <a:pPr marL="180975" lvl="0" indent="-180975" defTabSz="914400" latinLnBrk="1">
              <a:lnSpc>
                <a:spcPts val="1200"/>
              </a:lnSpc>
              <a:buClr>
                <a:srgbClr val="00338D"/>
              </a:buClr>
              <a:buFont typeface="Arial" panose="020B0604020202020204" pitchFamily="34" charset="0"/>
              <a:buChar char="•"/>
              <a:tabLst>
                <a:tab pos="180975" algn="l"/>
              </a:tabLst>
              <a:defRPr/>
            </a:pPr>
            <a:endParaRPr lang="en-US" altLang="ko-KR" sz="900" dirty="0">
              <a:latin typeface="Arial" panose="020B0604020202020204" pitchFamily="34" charset="0"/>
              <a:cs typeface="Arial" panose="020B0604020202020204" pitchFamily="34" charset="0"/>
            </a:endParaRPr>
          </a:p>
        </p:txBody>
      </p:sp>
      <p:sp>
        <p:nvSpPr>
          <p:cNvPr id="21" name="Title 1">
            <a:extLst>
              <a:ext uri="{FF2B5EF4-FFF2-40B4-BE49-F238E27FC236}">
                <a16:creationId xmlns:a16="http://schemas.microsoft.com/office/drawing/2014/main" id="{1E0F2AF2-A1C5-4AB1-BAE5-20E44470B754}"/>
              </a:ext>
            </a:extLst>
          </p:cNvPr>
          <p:cNvSpPr txBox="1">
            <a:spLocks/>
          </p:cNvSpPr>
          <p:nvPr/>
        </p:nvSpPr>
        <p:spPr>
          <a:xfrm>
            <a:off x="495464" y="1051517"/>
            <a:ext cx="8809336" cy="435876"/>
          </a:xfrm>
          <a:prstGeom prst="rect">
            <a:avLst/>
          </a:prstGeom>
        </p:spPr>
        <p:txBody>
          <a:bodyPr vert="horz" lIns="0" tIns="0" rIns="0" bIns="0" rtlCol="0" anchor="t" anchorCtr="0">
            <a:noAutofit/>
          </a:bodyPr>
          <a:lstStyle>
            <a:lvl1pPr algn="l" defTabSz="914400" rtl="0" eaLnBrk="1" latinLnBrk="1" hangingPunct="1">
              <a:lnSpc>
                <a:spcPct val="70000"/>
              </a:lnSpc>
              <a:spcBef>
                <a:spcPct val="0"/>
              </a:spcBef>
              <a:buNone/>
              <a:defRPr sz="3800" kern="1200">
                <a:solidFill>
                  <a:srgbClr val="00338D"/>
                </a:solidFill>
                <a:latin typeface="+mj-lt"/>
                <a:ea typeface="+mj-ea"/>
                <a:cs typeface="+mj-cs"/>
              </a:defRPr>
            </a:lvl1pPr>
          </a:lstStyle>
          <a:p>
            <a:pPr marL="0" lvl="4" algn="just"/>
            <a:r>
              <a:rPr lang="ko-KR" altLang="en-US" sz="1000" b="1" dirty="0">
                <a:solidFill>
                  <a:srgbClr val="002997"/>
                </a:solidFill>
                <a:latin typeface="Arial" panose="020B0604020202020204" pitchFamily="34" charset="0"/>
                <a:ea typeface="+mj-ea"/>
                <a:cs typeface="Arial" panose="020B0604020202020204" pitchFamily="34" charset="0"/>
              </a:rPr>
              <a:t>회전기일이 비교적 높은 광고주와의 신규계약 체결 및 기존 광고주에 대한 회전기일 증가로</a:t>
            </a:r>
            <a:r>
              <a:rPr lang="en-US" altLang="ko-KR" sz="1000" b="1" dirty="0">
                <a:solidFill>
                  <a:srgbClr val="002997"/>
                </a:solidFill>
                <a:latin typeface="Arial" panose="020B0604020202020204" pitchFamily="34" charset="0"/>
                <a:ea typeface="+mj-ea"/>
                <a:cs typeface="Arial" panose="020B0604020202020204" pitchFamily="34" charset="0"/>
              </a:rPr>
              <a:t>, </a:t>
            </a:r>
            <a:r>
              <a:rPr lang="ko-KR" altLang="en-US" sz="1000" b="1" dirty="0">
                <a:solidFill>
                  <a:srgbClr val="002997"/>
                </a:solidFill>
                <a:latin typeface="Arial" panose="020B0604020202020204" pitchFamily="34" charset="0"/>
                <a:ea typeface="+mj-ea"/>
                <a:cs typeface="Arial" panose="020B0604020202020204" pitchFamily="34" charset="0"/>
              </a:rPr>
              <a:t>광고주별 회전기일은 점차 증가하는 추세임</a:t>
            </a:r>
            <a:endParaRPr lang="en-US" altLang="ko-KR" sz="1000" b="1" dirty="0">
              <a:solidFill>
                <a:srgbClr val="002997"/>
              </a:solidFill>
              <a:latin typeface="Arial" panose="020B0604020202020204" pitchFamily="34" charset="0"/>
              <a:ea typeface="+mj-ea"/>
              <a:cs typeface="Arial" panose="020B0604020202020204" pitchFamily="34" charset="0"/>
            </a:endParaRPr>
          </a:p>
        </p:txBody>
      </p:sp>
      <p:graphicFrame>
        <p:nvGraphicFramePr>
          <p:cNvPr id="4" name="표 3">
            <a:extLst>
              <a:ext uri="{FF2B5EF4-FFF2-40B4-BE49-F238E27FC236}">
                <a16:creationId xmlns:a16="http://schemas.microsoft.com/office/drawing/2014/main" id="{91782F21-EEA6-4977-8ACB-2501858B5F30}"/>
              </a:ext>
            </a:extLst>
          </p:cNvPr>
          <p:cNvGraphicFramePr>
            <a:graphicFrameLocks noGrp="1"/>
          </p:cNvGraphicFramePr>
          <p:nvPr/>
        </p:nvGraphicFramePr>
        <p:xfrm>
          <a:off x="601200" y="1515600"/>
          <a:ext cx="3777262" cy="4609863"/>
        </p:xfrm>
        <a:graphic>
          <a:graphicData uri="http://schemas.openxmlformats.org/drawingml/2006/table">
            <a:tbl>
              <a:tblPr/>
              <a:tblGrid>
                <a:gridCol w="150612">
                  <a:extLst>
                    <a:ext uri="{9D8B030D-6E8A-4147-A177-3AD203B41FA5}">
                      <a16:colId xmlns:a16="http://schemas.microsoft.com/office/drawing/2014/main" val="2455409468"/>
                    </a:ext>
                  </a:extLst>
                </a:gridCol>
                <a:gridCol w="150612">
                  <a:extLst>
                    <a:ext uri="{9D8B030D-6E8A-4147-A177-3AD203B41FA5}">
                      <a16:colId xmlns:a16="http://schemas.microsoft.com/office/drawing/2014/main" val="848993458"/>
                    </a:ext>
                  </a:extLst>
                </a:gridCol>
                <a:gridCol w="710476">
                  <a:extLst>
                    <a:ext uri="{9D8B030D-6E8A-4147-A177-3AD203B41FA5}">
                      <a16:colId xmlns:a16="http://schemas.microsoft.com/office/drawing/2014/main" val="1477454336"/>
                    </a:ext>
                  </a:extLst>
                </a:gridCol>
                <a:gridCol w="432266">
                  <a:extLst>
                    <a:ext uri="{9D8B030D-6E8A-4147-A177-3AD203B41FA5}">
                      <a16:colId xmlns:a16="http://schemas.microsoft.com/office/drawing/2014/main" val="4150045791"/>
                    </a:ext>
                  </a:extLst>
                </a:gridCol>
                <a:gridCol w="583324">
                  <a:extLst>
                    <a:ext uri="{9D8B030D-6E8A-4147-A177-3AD203B41FA5}">
                      <a16:colId xmlns:a16="http://schemas.microsoft.com/office/drawing/2014/main" val="3282009643"/>
                    </a:ext>
                  </a:extLst>
                </a:gridCol>
                <a:gridCol w="583324">
                  <a:extLst>
                    <a:ext uri="{9D8B030D-6E8A-4147-A177-3AD203B41FA5}">
                      <a16:colId xmlns:a16="http://schemas.microsoft.com/office/drawing/2014/main" val="4048776803"/>
                    </a:ext>
                  </a:extLst>
                </a:gridCol>
                <a:gridCol w="583324">
                  <a:extLst>
                    <a:ext uri="{9D8B030D-6E8A-4147-A177-3AD203B41FA5}">
                      <a16:colId xmlns:a16="http://schemas.microsoft.com/office/drawing/2014/main" val="644269605"/>
                    </a:ext>
                  </a:extLst>
                </a:gridCol>
                <a:gridCol w="583324">
                  <a:extLst>
                    <a:ext uri="{9D8B030D-6E8A-4147-A177-3AD203B41FA5}">
                      <a16:colId xmlns:a16="http://schemas.microsoft.com/office/drawing/2014/main" val="3250685262"/>
                    </a:ext>
                  </a:extLst>
                </a:gridCol>
              </a:tblGrid>
              <a:tr h="113175">
                <a:tc gridSpan="3">
                  <a:txBody>
                    <a:bodyPr/>
                    <a:lstStyle/>
                    <a:p>
                      <a:pPr algn="l" fontAlgn="ctr"/>
                      <a:r>
                        <a:rPr lang="ko-KR" altLang="en-US" sz="700" b="1" i="0" u="none" strike="noStrike">
                          <a:solidFill>
                            <a:srgbClr val="FFFFFF"/>
                          </a:solidFill>
                          <a:effectLst/>
                          <a:latin typeface="맑은 고딕" panose="020B0503020000020004" pitchFamily="50" charset="-127"/>
                          <a:ea typeface="맑은 고딕" panose="020B0503020000020004" pitchFamily="50" charset="-127"/>
                        </a:rPr>
                        <a:t>광고주별 </a:t>
                      </a:r>
                      <a:r>
                        <a:rPr lang="en-US" sz="700" b="1" i="0" u="none" strike="noStrike">
                          <a:solidFill>
                            <a:srgbClr val="FFFFFF"/>
                          </a:solidFill>
                          <a:effectLst/>
                          <a:latin typeface="맑은 고딕" panose="020B0503020000020004" pitchFamily="50" charset="-127"/>
                          <a:ea typeface="맑은 고딕" panose="020B0503020000020004" pitchFamily="50" charset="-127"/>
                        </a:rPr>
                        <a:t>T/O Days</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a:txBody>
                    <a:bodyPr/>
                    <a:lstStyle/>
                    <a:p>
                      <a:pPr algn="ctr" fontAlgn="ctr"/>
                      <a:r>
                        <a:rPr lang="ko-KR" altLang="en-US" sz="700" b="1" i="0" u="none" strike="noStrike">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700" b="1" i="0" u="none" strike="noStrike">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700" b="1" i="0" u="none" strike="noStrike">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700" b="1" i="0" u="none" strike="noStrike">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700" b="1" i="0" u="none" strike="noStrike">
                          <a:solidFill>
                            <a:srgbClr val="FFFFFF"/>
                          </a:solidFill>
                          <a:effectLst/>
                          <a:latin typeface="맑은 고딕" panose="020B0503020000020004" pitchFamily="50" charset="-127"/>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3935482161"/>
                  </a:ext>
                </a:extLst>
              </a:tr>
              <a:tr h="107064">
                <a:tc>
                  <a:txBody>
                    <a:bodyPr/>
                    <a:lstStyle/>
                    <a:p>
                      <a:pPr algn="l" fontAlgn="ctr"/>
                      <a:r>
                        <a:rPr lang="ko-KR" altLang="en-US" sz="700" b="1"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ctr" fontAlgn="ctr"/>
                      <a:r>
                        <a:rPr lang="ko-KR" altLang="en-US" sz="700" b="1"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fontAlgn="ctr"/>
                      <a:r>
                        <a:rPr lang="ko-KR" altLang="en-US" sz="700" b="1"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fontAlgn="ctr"/>
                      <a:r>
                        <a:rPr lang="ko-KR" altLang="en-US" sz="700" b="1"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fontAlgn="ctr"/>
                      <a:r>
                        <a:rPr lang="en-US" altLang="ko-KR" sz="700" b="1" i="0" u="none" strike="noStrike">
                          <a:solidFill>
                            <a:srgbClr val="000000"/>
                          </a:solidFill>
                          <a:effectLst/>
                          <a:latin typeface="맑은 고딕" panose="020B0503020000020004" pitchFamily="50" charset="-127"/>
                          <a:ea typeface="맑은 고딕" panose="020B0503020000020004" pitchFamily="50" charset="-127"/>
                        </a:rPr>
                        <a:t>2018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fontAlgn="ctr"/>
                      <a:r>
                        <a:rPr lang="en-US" altLang="ko-KR" sz="700" b="1" i="0" u="none" strike="noStrike">
                          <a:solidFill>
                            <a:srgbClr val="000000"/>
                          </a:solidFill>
                          <a:effectLst/>
                          <a:latin typeface="맑은 고딕" panose="020B0503020000020004" pitchFamily="50" charset="-127"/>
                          <a:ea typeface="맑은 고딕" panose="020B0503020000020004" pitchFamily="50" charset="-127"/>
                        </a:rPr>
                        <a:t>2019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fontAlgn="ctr"/>
                      <a:r>
                        <a:rPr lang="en-US" altLang="ko-KR" sz="700" b="1" i="0" u="none" strike="noStrike">
                          <a:solidFill>
                            <a:srgbClr val="000000"/>
                          </a:solidFill>
                          <a:effectLst/>
                          <a:latin typeface="맑은 고딕" panose="020B0503020000020004" pitchFamily="50" charset="-127"/>
                          <a:ea typeface="맑은 고딕" panose="020B0503020000020004" pitchFamily="50" charset="-127"/>
                        </a:rPr>
                        <a:t>2020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fontAlgn="ctr"/>
                      <a:r>
                        <a:rPr lang="en-US" altLang="ko-KR" sz="700" b="1" i="0" u="none" strike="noStrike">
                          <a:solidFill>
                            <a:srgbClr val="000000"/>
                          </a:solidFill>
                          <a:effectLst/>
                          <a:latin typeface="맑은 고딕" panose="020B0503020000020004" pitchFamily="50" charset="-127"/>
                          <a:ea typeface="맑은 고딕" panose="020B0503020000020004" pitchFamily="50" charset="-127"/>
                        </a:rPr>
                        <a:t>2021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2516566145"/>
                  </a:ext>
                </a:extLst>
              </a:tr>
              <a:tr h="107064">
                <a:tc gridSpan="3">
                  <a:txBody>
                    <a:bodyPr/>
                    <a:lstStyle/>
                    <a:p>
                      <a:pPr algn="l" fontAlgn="ctr"/>
                      <a:r>
                        <a:rPr lang="en-US" sz="700" b="1" i="0" u="none" strike="noStrike">
                          <a:solidFill>
                            <a:srgbClr val="000000"/>
                          </a:solidFill>
                          <a:effectLst/>
                          <a:latin typeface="맑은 고딕" panose="020B0503020000020004" pitchFamily="50" charset="-127"/>
                          <a:ea typeface="맑은 고딕" panose="020B0503020000020004" pitchFamily="50" charset="-127"/>
                        </a:rPr>
                        <a:t>KRW m</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ctr" fontAlgn="ctr"/>
                      <a:r>
                        <a:rPr lang="ko-KR" altLang="en-US" sz="700" b="1"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fontAlgn="ctr"/>
                      <a:r>
                        <a:rPr lang="en-US" sz="700" b="1" i="0" u="none" strike="noStrike">
                          <a:solidFill>
                            <a:srgbClr val="000000"/>
                          </a:solidFill>
                          <a:effectLst/>
                          <a:latin typeface="맑은 고딕" panose="020B0503020000020004" pitchFamily="50" charset="-127"/>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fontAlgn="ctr"/>
                      <a:r>
                        <a:rPr lang="en-US" sz="700" b="1" i="0" u="none" strike="noStrike">
                          <a:solidFill>
                            <a:srgbClr val="000000"/>
                          </a:solidFill>
                          <a:effectLst/>
                          <a:latin typeface="맑은 고딕" panose="020B0503020000020004" pitchFamily="50" charset="-127"/>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fontAlgn="ctr"/>
                      <a:r>
                        <a:rPr lang="en-US" sz="700" b="1" i="0" u="none" strike="noStrike">
                          <a:solidFill>
                            <a:srgbClr val="000000"/>
                          </a:solidFill>
                          <a:effectLst/>
                          <a:latin typeface="맑은 고딕" panose="020B0503020000020004" pitchFamily="50" charset="-127"/>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fontAlgn="ctr"/>
                      <a:r>
                        <a:rPr lang="en-US" sz="700" b="1" i="0" u="none" strike="noStrike">
                          <a:solidFill>
                            <a:srgbClr val="000000"/>
                          </a:solidFill>
                          <a:effectLst/>
                          <a:latin typeface="맑은 고딕" panose="020B0503020000020004" pitchFamily="50" charset="-127"/>
                          <a:ea typeface="맑은 고딕" panose="020B0503020000020004" pitchFamily="50" charset="-127"/>
                        </a:rPr>
                        <a:t>12mths</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717900696"/>
                  </a:ext>
                </a:extLst>
              </a:tr>
              <a:tr h="107064">
                <a:tc gridSpan="3">
                  <a:txBody>
                    <a:bodyPr/>
                    <a:lstStyle/>
                    <a:p>
                      <a:pPr algn="l" fontAlgn="ctr"/>
                      <a:r>
                        <a:rPr lang="ko-KR" altLang="en-US" sz="700" b="1" i="0" u="none" strike="noStrike">
                          <a:solidFill>
                            <a:srgbClr val="000000"/>
                          </a:solidFill>
                          <a:effectLst/>
                          <a:latin typeface="맑은 고딕" panose="020B0503020000020004" pitchFamily="50" charset="-127"/>
                          <a:ea typeface="맑은 고딕" panose="020B0503020000020004" pitchFamily="50" charset="-127"/>
                        </a:rPr>
                        <a:t>기존 광고주</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l" fontAlgn="ctr"/>
                      <a:r>
                        <a:rPr lang="ko-KR" altLang="en-US" sz="700" b="1"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맑은 고딕" panose="020B0503020000020004" pitchFamily="50" charset="-127"/>
                          <a:ea typeface="맑은 고딕" panose="020B0503020000020004" pitchFamily="50" charset="-127"/>
                        </a:rPr>
                        <a:t>23.8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맑은 고딕" panose="020B0503020000020004" pitchFamily="50" charset="-127"/>
                          <a:ea typeface="맑은 고딕" panose="020B0503020000020004" pitchFamily="50" charset="-127"/>
                        </a:rPr>
                        <a:t>16.2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맑은 고딕" panose="020B0503020000020004" pitchFamily="50" charset="-127"/>
                          <a:ea typeface="맑은 고딕" panose="020B0503020000020004" pitchFamily="50" charset="-127"/>
                        </a:rPr>
                        <a:t>21.3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맑은 고딕" panose="020B0503020000020004" pitchFamily="50" charset="-127"/>
                          <a:ea typeface="맑은 고딕" panose="020B0503020000020004" pitchFamily="50" charset="-127"/>
                        </a:rPr>
                        <a:t>21.4</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723818267"/>
                  </a:ext>
                </a:extLst>
              </a:tr>
              <a:tr h="107064">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밀리</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5.1</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11.7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718495562"/>
                  </a:ext>
                </a:extLst>
              </a:tr>
              <a:tr h="107064">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en-US" sz="700" b="0" i="0" u="none" strike="noStrike">
                          <a:solidFill>
                            <a:srgbClr val="000000"/>
                          </a:solidFill>
                          <a:effectLst/>
                          <a:latin typeface="맑은 고딕" panose="020B0503020000020004" pitchFamily="50" charset="-127"/>
                          <a:ea typeface="맑은 고딕" panose="020B0503020000020004" pitchFamily="50" charset="-127"/>
                        </a:rPr>
                        <a:t>SK</a:t>
                      </a: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네트웍스</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26.1</a:t>
                      </a: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440358865"/>
                  </a:ext>
                </a:extLst>
              </a:tr>
              <a:tr h="107064">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미즈노</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33.3</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20.7</a:t>
                      </a: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822530805"/>
                  </a:ext>
                </a:extLst>
              </a:tr>
              <a:tr h="107064">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인천광역시</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33.2</a:t>
                      </a: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193748583"/>
                  </a:ext>
                </a:extLst>
              </a:tr>
              <a:tr h="107064">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닥터스텍</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12.6</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43.5</a:t>
                      </a: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548013423"/>
                  </a:ext>
                </a:extLst>
              </a:tr>
              <a:tr h="107064">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en-US" sz="700" b="0" i="0" u="none" strike="noStrike">
                          <a:solidFill>
                            <a:srgbClr val="000000"/>
                          </a:solidFill>
                          <a:effectLst/>
                          <a:latin typeface="맑은 고딕" panose="020B0503020000020004" pitchFamily="50" charset="-127"/>
                          <a:ea typeface="맑은 고딕" panose="020B0503020000020004" pitchFamily="50" charset="-127"/>
                        </a:rPr>
                        <a:t>JEEP</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33.5</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27.6</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23.3</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28.0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504360000"/>
                  </a:ext>
                </a:extLst>
              </a:tr>
              <a:tr h="107064">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엘지생활건강</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66.8</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66.9</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63.9</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33.5</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251366819"/>
                  </a:ext>
                </a:extLst>
              </a:tr>
              <a:tr h="107064">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르크루제</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9.0</a:t>
                      </a: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92093101"/>
                  </a:ext>
                </a:extLst>
              </a:tr>
              <a:tr h="107064">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락피도</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20.5</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33.5</a:t>
                      </a: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700036125"/>
                  </a:ext>
                </a:extLst>
              </a:tr>
              <a:tr h="107064">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en-US" sz="700" b="0" i="0" u="none" strike="noStrike">
                          <a:solidFill>
                            <a:srgbClr val="000000"/>
                          </a:solidFill>
                          <a:effectLst/>
                          <a:latin typeface="맑은 고딕" panose="020B0503020000020004" pitchFamily="50" charset="-127"/>
                          <a:ea typeface="맑은 고딕" panose="020B0503020000020004" pitchFamily="50" charset="-127"/>
                        </a:rPr>
                        <a:t>SK</a:t>
                      </a: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텔링크</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30.8</a:t>
                      </a: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533670596"/>
                  </a:ext>
                </a:extLst>
              </a:tr>
              <a:tr h="107064">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기타</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23.7</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33.3</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33.6</a:t>
                      </a:r>
                    </a:p>
                  </a:txBody>
                  <a:tcPr marL="36000" marR="36000" marT="0" marB="0" anchor="ctr">
                    <a:lnL>
                      <a:noFill/>
                    </a:lnL>
                    <a:lnR>
                      <a:noFill/>
                    </a:lnR>
                    <a:lnT>
                      <a:noFill/>
                    </a:lnT>
                    <a:lnB>
                      <a:noFill/>
                    </a:lnB>
                  </a:tcPr>
                </a:tc>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939321874"/>
                  </a:ext>
                </a:extLst>
              </a:tr>
              <a:tr h="107064">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토종닭</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56.9</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23.0</a:t>
                      </a:r>
                    </a:p>
                  </a:txBody>
                  <a:tcPr marL="36000" marR="36000" marT="0" marB="0" anchor="ctr">
                    <a:lnL>
                      <a:noFill/>
                    </a:lnL>
                    <a:lnR>
                      <a:noFill/>
                    </a:lnR>
                    <a:lnT>
                      <a:noFill/>
                    </a:lnT>
                    <a:lnB>
                      <a:noFill/>
                    </a:lnB>
                  </a:tcPr>
                </a:tc>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811563004"/>
                  </a:ext>
                </a:extLst>
              </a:tr>
              <a:tr h="107064">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모노링크</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33.5</a:t>
                      </a: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573161827"/>
                  </a:ext>
                </a:extLst>
              </a:tr>
              <a:tr h="107064">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이베이</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hMerge="1">
                  <a:txBody>
                    <a:bodyPr/>
                    <a:lstStyle/>
                    <a:p>
                      <a:pPr latinLnBrk="1"/>
                      <a:endParaRPr lang="ko-KR" altLang="en-US"/>
                    </a:p>
                  </a:txBody>
                  <a:tcPr/>
                </a:tc>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33.5</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281216370"/>
                  </a:ext>
                </a:extLst>
              </a:tr>
              <a:tr h="107064">
                <a:tc gridSpan="3">
                  <a:txBody>
                    <a:bodyPr/>
                    <a:lstStyle/>
                    <a:p>
                      <a:pPr algn="l" fontAlgn="ctr"/>
                      <a:r>
                        <a:rPr lang="en-US" altLang="ko-KR" sz="700" b="1" i="0" u="none" strike="noStrike">
                          <a:solidFill>
                            <a:srgbClr val="000000"/>
                          </a:solidFill>
                          <a:effectLst/>
                          <a:latin typeface="맑은 고딕" panose="020B0503020000020004" pitchFamily="50" charset="-127"/>
                          <a:ea typeface="맑은 고딕" panose="020B0503020000020004" pitchFamily="50" charset="-127"/>
                        </a:rPr>
                        <a:t>2019</a:t>
                      </a:r>
                      <a:r>
                        <a:rPr lang="ko-KR" altLang="en-US" sz="700" b="1" i="0" u="none" strike="noStrike">
                          <a:solidFill>
                            <a:srgbClr val="000000"/>
                          </a:solidFill>
                          <a:effectLst/>
                          <a:latin typeface="맑은 고딕" panose="020B0503020000020004" pitchFamily="50" charset="-127"/>
                          <a:ea typeface="맑은 고딕" panose="020B0503020000020004" pitchFamily="50" charset="-127"/>
                        </a:rPr>
                        <a:t>년 신규</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l" fontAlgn="ctr"/>
                      <a:endParaRPr lang="ko-KR" altLang="en-US" sz="700" b="1"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endParaRPr lang="ko-KR" altLang="en-US" sz="700" b="1"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맑은 고딕" panose="020B0503020000020004" pitchFamily="50" charset="-127"/>
                          <a:ea typeface="맑은 고딕" panose="020B0503020000020004" pitchFamily="50" charset="-127"/>
                        </a:rPr>
                        <a:t>25.5</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맑은 고딕" panose="020B0503020000020004" pitchFamily="50" charset="-127"/>
                          <a:ea typeface="맑은 고딕" panose="020B0503020000020004" pitchFamily="50" charset="-127"/>
                        </a:rPr>
                        <a:t>37.5</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맑은 고딕" panose="020B0503020000020004" pitchFamily="50" charset="-127"/>
                          <a:ea typeface="맑은 고딕" panose="020B0503020000020004" pitchFamily="50" charset="-127"/>
                        </a:rPr>
                        <a:t>47.8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853941006"/>
                  </a:ext>
                </a:extLst>
              </a:tr>
              <a:tr h="107064">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뉴오리진</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33.6</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43.5</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50.7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955123266"/>
                  </a:ext>
                </a:extLst>
              </a:tr>
              <a:tr h="107064">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루헨스</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7.6</a:t>
                      </a: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117769503"/>
                  </a:ext>
                </a:extLst>
              </a:tr>
              <a:tr h="107064">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유니베라</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34.0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31.7</a:t>
                      </a:r>
                    </a:p>
                  </a:txBody>
                  <a:tcPr marL="36000" marR="36000" marT="0" marB="0" anchor="ctr">
                    <a:lnL>
                      <a:noFill/>
                    </a:lnL>
                    <a:lnR>
                      <a:noFill/>
                    </a:lnR>
                    <a:lnT>
                      <a:noFill/>
                    </a:lnT>
                    <a:lnB>
                      <a:noFill/>
                    </a:lnB>
                  </a:tcPr>
                </a:tc>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915703516"/>
                  </a:ext>
                </a:extLst>
              </a:tr>
              <a:tr h="107064">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삼성카드</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33.5</a:t>
                      </a: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791814923"/>
                  </a:ext>
                </a:extLst>
              </a:tr>
              <a:tr h="107064">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한솔교육</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2.0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40.3</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47.1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96056598"/>
                  </a:ext>
                </a:extLst>
              </a:tr>
              <a:tr h="107064">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세더칠</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33.4</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0.0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23.2</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269653452"/>
                  </a:ext>
                </a:extLst>
              </a:tr>
              <a:tr h="107064">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에임</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30.9</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8.3</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45.5</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23890484"/>
                  </a:ext>
                </a:extLst>
              </a:tr>
              <a:tr h="107064">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리디</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hMerge="1">
                  <a:txBody>
                    <a:bodyPr/>
                    <a:lstStyle/>
                    <a:p>
                      <a:pPr latinLnBrk="1"/>
                      <a:endParaRPr lang="ko-KR" altLang="en-US"/>
                    </a:p>
                  </a:txBody>
                  <a:tcPr/>
                </a:tc>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33.5</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33.6</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571235550"/>
                  </a:ext>
                </a:extLst>
              </a:tr>
              <a:tr h="107064">
                <a:tc gridSpan="3">
                  <a:txBody>
                    <a:bodyPr/>
                    <a:lstStyle/>
                    <a:p>
                      <a:pPr algn="l" fontAlgn="ctr"/>
                      <a:r>
                        <a:rPr lang="en-US" altLang="ko-KR" sz="700" b="1" i="0" u="none" strike="noStrike">
                          <a:solidFill>
                            <a:srgbClr val="000000"/>
                          </a:solidFill>
                          <a:effectLst/>
                          <a:latin typeface="맑은 고딕" panose="020B0503020000020004" pitchFamily="50" charset="-127"/>
                          <a:ea typeface="맑은 고딕" panose="020B0503020000020004" pitchFamily="50" charset="-127"/>
                        </a:rPr>
                        <a:t>2020</a:t>
                      </a:r>
                      <a:r>
                        <a:rPr lang="ko-KR" altLang="en-US" sz="700" b="1" i="0" u="none" strike="noStrike">
                          <a:solidFill>
                            <a:srgbClr val="000000"/>
                          </a:solidFill>
                          <a:effectLst/>
                          <a:latin typeface="맑은 고딕" panose="020B0503020000020004" pitchFamily="50" charset="-127"/>
                          <a:ea typeface="맑은 고딕" panose="020B0503020000020004" pitchFamily="50" charset="-127"/>
                        </a:rPr>
                        <a:t>년 신규</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l" fontAlgn="ctr"/>
                      <a:endParaRPr lang="ko-KR" altLang="en-US" sz="700" b="1"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endParaRPr lang="ko-KR" altLang="en-US" sz="700" b="1"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endParaRPr lang="ko-KR" altLang="en-US" sz="700" b="1"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맑은 고딕" panose="020B0503020000020004" pitchFamily="50" charset="-127"/>
                          <a:ea typeface="맑은 고딕" panose="020B0503020000020004" pitchFamily="50" charset="-127"/>
                        </a:rPr>
                        <a:t>38.1</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맑은 고딕" panose="020B0503020000020004" pitchFamily="50" charset="-127"/>
                          <a:ea typeface="맑은 고딕" panose="020B0503020000020004" pitchFamily="50" charset="-127"/>
                        </a:rPr>
                        <a:t>31.2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274243115"/>
                  </a:ext>
                </a:extLst>
              </a:tr>
              <a:tr h="107064">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빙그레</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93.3</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029475878"/>
                  </a:ext>
                </a:extLst>
              </a:tr>
              <a:tr h="107064">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가산홀딩스</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10.2</a:t>
                      </a:r>
                    </a:p>
                  </a:txBody>
                  <a:tcPr marL="36000" marR="36000" marT="0" marB="0" anchor="ctr">
                    <a:lnL>
                      <a:noFill/>
                    </a:lnL>
                    <a:lnR>
                      <a:noFill/>
                    </a:lnR>
                    <a:lnT>
                      <a:noFill/>
                    </a:lnT>
                    <a:lnB>
                      <a:noFill/>
                    </a:lnB>
                  </a:tcPr>
                </a:tc>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109177006"/>
                  </a:ext>
                </a:extLst>
              </a:tr>
              <a:tr h="107064">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웅진씽크빅</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14.8</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31.1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238956884"/>
                  </a:ext>
                </a:extLst>
              </a:tr>
              <a:tr h="107064">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en-US" sz="700" b="0" i="0" u="none" strike="noStrike">
                          <a:solidFill>
                            <a:srgbClr val="000000"/>
                          </a:solidFill>
                          <a:effectLst/>
                          <a:latin typeface="맑은 고딕" panose="020B0503020000020004" pitchFamily="50" charset="-127"/>
                          <a:ea typeface="맑은 고딕" panose="020B0503020000020004" pitchFamily="50" charset="-127"/>
                        </a:rPr>
                        <a:t>CJ</a:t>
                      </a: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제일제당</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42.5</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115.6</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554613527"/>
                  </a:ext>
                </a:extLst>
              </a:tr>
              <a:tr h="107064">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비씨카드</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27.5</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33.5</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316477336"/>
                  </a:ext>
                </a:extLst>
              </a:tr>
              <a:tr h="107064">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공차</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hMerge="1">
                  <a:txBody>
                    <a:bodyPr/>
                    <a:lstStyle/>
                    <a:p>
                      <a:pPr latinLnBrk="1"/>
                      <a:endParaRPr lang="ko-KR" altLang="en-US"/>
                    </a:p>
                  </a:txBody>
                  <a:tcPr/>
                </a:tc>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1.7</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4.1</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083555596"/>
                  </a:ext>
                </a:extLst>
              </a:tr>
              <a:tr h="107064">
                <a:tc gridSpan="3">
                  <a:txBody>
                    <a:bodyPr/>
                    <a:lstStyle/>
                    <a:p>
                      <a:pPr algn="l" fontAlgn="ctr"/>
                      <a:r>
                        <a:rPr lang="en-US" altLang="ko-KR" sz="700" b="1" i="0" u="none" strike="noStrike">
                          <a:solidFill>
                            <a:srgbClr val="000000"/>
                          </a:solidFill>
                          <a:effectLst/>
                          <a:latin typeface="맑은 고딕" panose="020B0503020000020004" pitchFamily="50" charset="-127"/>
                          <a:ea typeface="맑은 고딕" panose="020B0503020000020004" pitchFamily="50" charset="-127"/>
                        </a:rPr>
                        <a:t>2021</a:t>
                      </a:r>
                      <a:r>
                        <a:rPr lang="ko-KR" altLang="en-US" sz="700" b="1" i="0" u="none" strike="noStrike">
                          <a:solidFill>
                            <a:srgbClr val="000000"/>
                          </a:solidFill>
                          <a:effectLst/>
                          <a:latin typeface="맑은 고딕" panose="020B0503020000020004" pitchFamily="50" charset="-127"/>
                          <a:ea typeface="맑은 고딕" panose="020B0503020000020004" pitchFamily="50" charset="-127"/>
                        </a:rPr>
                        <a:t>년 신규</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l" fontAlgn="ctr"/>
                      <a:endParaRPr lang="ko-KR" altLang="en-US" sz="700" b="1"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endParaRPr lang="ko-KR" altLang="en-US" sz="700" b="1"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endParaRPr lang="ko-KR" altLang="en-US" sz="700" b="1"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fontAlgn="ctr"/>
                      <a:endParaRPr lang="ko-KR" altLang="en-US" sz="700" b="1"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맑은 고딕" panose="020B0503020000020004" pitchFamily="50" charset="-127"/>
                          <a:ea typeface="맑은 고딕" panose="020B0503020000020004" pitchFamily="50" charset="-127"/>
                        </a:rPr>
                        <a:t>41.2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352466414"/>
                  </a:ext>
                </a:extLst>
              </a:tr>
              <a:tr h="107064">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비마트</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51.6</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652444485"/>
                  </a:ext>
                </a:extLst>
              </a:tr>
              <a:tr h="107064">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en-US" sz="700" b="0" i="0" u="none" strike="noStrike">
                          <a:solidFill>
                            <a:srgbClr val="000000"/>
                          </a:solidFill>
                          <a:effectLst/>
                          <a:latin typeface="맑은 고딕" panose="020B0503020000020004" pitchFamily="50" charset="-127"/>
                          <a:ea typeface="맑은 고딕" panose="020B0503020000020004" pitchFamily="50" charset="-127"/>
                        </a:rPr>
                        <a:t>SK</a:t>
                      </a: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매직</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51.5</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401983036"/>
                  </a:ext>
                </a:extLst>
              </a:tr>
              <a:tr h="107064">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야쿠르트</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17.0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673167933"/>
                  </a:ext>
                </a:extLst>
              </a:tr>
              <a:tr h="107064">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마이크로킥</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33.5</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68293108"/>
                  </a:ext>
                </a:extLst>
              </a:tr>
              <a:tr h="107064">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처음처럼</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33.5</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523077919"/>
                  </a:ext>
                </a:extLst>
              </a:tr>
              <a:tr h="107064">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교촌치킨</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0.9</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148777845"/>
                  </a:ext>
                </a:extLst>
              </a:tr>
              <a:tr h="107064">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gridSpan="2">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삼성전자</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33.5</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101485183"/>
                  </a:ext>
                </a:extLst>
              </a:tr>
              <a:tr h="107064">
                <a:tc gridSpan="2">
                  <a:txBody>
                    <a:bodyPr/>
                    <a:lstStyle/>
                    <a:p>
                      <a:pPr algn="l" fontAlgn="ctr"/>
                      <a:r>
                        <a:rPr lang="ko-KR" altLang="en-US" sz="700" b="1" i="0" u="none" strike="noStrike">
                          <a:solidFill>
                            <a:srgbClr val="000000"/>
                          </a:solidFill>
                          <a:effectLst/>
                          <a:latin typeface="맑은 고딕" panose="020B0503020000020004" pitchFamily="50" charset="-127"/>
                          <a:ea typeface="맑은 고딕" panose="020B0503020000020004" pitchFamily="50" charset="-127"/>
                        </a:rPr>
                        <a:t>전체</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맑은 고딕" panose="020B0503020000020004" pitchFamily="50" charset="-127"/>
                          <a:ea typeface="맑은 고딕" panose="020B0503020000020004" pitchFamily="50" charset="-127"/>
                        </a:rPr>
                        <a:t>23.8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맑은 고딕" panose="020B0503020000020004" pitchFamily="50" charset="-127"/>
                          <a:ea typeface="맑은 고딕" panose="020B0503020000020004" pitchFamily="50" charset="-127"/>
                        </a:rPr>
                        <a:t>24.1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맑은 고딕" panose="020B0503020000020004" pitchFamily="50" charset="-127"/>
                          <a:ea typeface="맑은 고딕" panose="020B0503020000020004" pitchFamily="50" charset="-127"/>
                        </a:rPr>
                        <a:t>36.5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맑은 고딕" panose="020B0503020000020004" pitchFamily="50" charset="-127"/>
                          <a:ea typeface="맑은 고딕" panose="020B0503020000020004" pitchFamily="50" charset="-127"/>
                        </a:rPr>
                        <a:t>40.1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982302297"/>
                  </a:ext>
                </a:extLst>
              </a:tr>
            </a:tbl>
          </a:graphicData>
        </a:graphic>
      </p:graphicFrame>
      <p:graphicFrame>
        <p:nvGraphicFramePr>
          <p:cNvPr id="15" name="차트 14">
            <a:extLst>
              <a:ext uri="{FF2B5EF4-FFF2-40B4-BE49-F238E27FC236}">
                <a16:creationId xmlns:a16="http://schemas.microsoft.com/office/drawing/2014/main" id="{8BFF607F-45DD-4EF0-A925-818C199E126F}"/>
              </a:ext>
            </a:extLst>
          </p:cNvPr>
          <p:cNvGraphicFramePr>
            <a:graphicFrameLocks/>
          </p:cNvGraphicFramePr>
          <p:nvPr>
            <p:extLst>
              <p:ext uri="{D42A27DB-BD31-4B8C-83A1-F6EECF244321}">
                <p14:modId xmlns:p14="http://schemas.microsoft.com/office/powerpoint/2010/main" val="3301615536"/>
              </p:ext>
            </p:extLst>
          </p:nvPr>
        </p:nvGraphicFramePr>
        <p:xfrm>
          <a:off x="4240584" y="3138043"/>
          <a:ext cx="4963886" cy="2204357"/>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B7ED5ED6-945E-4E2E-A8FA-ABCE79CD9608}"/>
              </a:ext>
            </a:extLst>
          </p:cNvPr>
          <p:cNvSpPr txBox="1"/>
          <p:nvPr/>
        </p:nvSpPr>
        <p:spPr>
          <a:xfrm>
            <a:off x="4953000" y="2449360"/>
            <a:ext cx="4191000" cy="246221"/>
          </a:xfrm>
          <a:prstGeom prst="rect">
            <a:avLst/>
          </a:prstGeom>
          <a:noFill/>
        </p:spPr>
        <p:txBody>
          <a:bodyPr wrap="square" lIns="0" tIns="0" rIns="0" bIns="0">
            <a:spAutoFit/>
          </a:bodyPr>
          <a:lstStyle/>
          <a:p>
            <a:r>
              <a:rPr lang="en-US" altLang="ko-KR" sz="800" dirty="0">
                <a:solidFill>
                  <a:srgbClr val="000000"/>
                </a:solidFill>
                <a:latin typeface="Arial" panose="020B0604020202020204" pitchFamily="34" charset="0"/>
                <a:ea typeface="맑은 고딕"/>
                <a:cs typeface="Arial" panose="020B0604020202020204" pitchFamily="34" charset="0"/>
              </a:rPr>
              <a:t>Note 1: </a:t>
            </a:r>
            <a:r>
              <a:rPr lang="ko-KR" altLang="en-US" sz="800" dirty="0">
                <a:solidFill>
                  <a:srgbClr val="000000"/>
                </a:solidFill>
                <a:latin typeface="Arial" panose="020B0604020202020204" pitchFamily="34" charset="0"/>
                <a:ea typeface="맑은 고딕"/>
                <a:cs typeface="Arial" panose="020B0604020202020204" pitchFamily="34" charset="0"/>
              </a:rPr>
              <a:t>광고주별 </a:t>
            </a:r>
            <a:r>
              <a:rPr lang="en-US" altLang="ko-KR" sz="800" dirty="0">
                <a:solidFill>
                  <a:srgbClr val="000000"/>
                </a:solidFill>
                <a:latin typeface="Arial" panose="020B0604020202020204" pitchFamily="34" charset="0"/>
                <a:ea typeface="맑은 고딕"/>
                <a:cs typeface="Arial" panose="020B0604020202020204" pitchFamily="34" charset="0"/>
              </a:rPr>
              <a:t>T/O Days</a:t>
            </a:r>
            <a:r>
              <a:rPr lang="ko-KR" altLang="en-US" sz="800" dirty="0">
                <a:solidFill>
                  <a:srgbClr val="000000"/>
                </a:solidFill>
                <a:latin typeface="Arial" panose="020B0604020202020204" pitchFamily="34" charset="0"/>
                <a:ea typeface="맑은 고딕"/>
                <a:cs typeface="Arial" panose="020B0604020202020204" pitchFamily="34" charset="0"/>
              </a:rPr>
              <a:t>는 외상매출금 조정금액을 각 광고주에 귀속시키는 것에 제약이 존재하여</a:t>
            </a:r>
            <a:r>
              <a:rPr lang="en-US" altLang="ko-KR" sz="800" dirty="0">
                <a:solidFill>
                  <a:srgbClr val="000000"/>
                </a:solidFill>
                <a:latin typeface="Arial" panose="020B0604020202020204" pitchFamily="34" charset="0"/>
                <a:ea typeface="맑은 고딕"/>
                <a:cs typeface="Arial" panose="020B0604020202020204" pitchFamily="34" charset="0"/>
              </a:rPr>
              <a:t> </a:t>
            </a:r>
            <a:r>
              <a:rPr lang="ko-KR" altLang="en-US" sz="800" dirty="0">
                <a:solidFill>
                  <a:srgbClr val="000000"/>
                </a:solidFill>
                <a:latin typeface="Arial" panose="020B0604020202020204" pitchFamily="34" charset="0"/>
                <a:ea typeface="맑은 고딕"/>
                <a:cs typeface="Arial" panose="020B0604020202020204" pitchFamily="34" charset="0"/>
              </a:rPr>
              <a:t>조정 전 </a:t>
            </a:r>
            <a:r>
              <a:rPr lang="en-US" altLang="ko-KR" sz="800" dirty="0">
                <a:solidFill>
                  <a:srgbClr val="000000"/>
                </a:solidFill>
                <a:latin typeface="Arial" panose="020B0604020202020204" pitchFamily="34" charset="0"/>
                <a:ea typeface="맑은 고딕"/>
                <a:cs typeface="Arial" panose="020B0604020202020204" pitchFamily="34" charset="0"/>
              </a:rPr>
              <a:t>NWC </a:t>
            </a:r>
            <a:r>
              <a:rPr lang="ko-KR" altLang="en-US" sz="800" dirty="0">
                <a:solidFill>
                  <a:srgbClr val="000000"/>
                </a:solidFill>
                <a:latin typeface="Arial" panose="020B0604020202020204" pitchFamily="34" charset="0"/>
                <a:ea typeface="맑은 고딕"/>
                <a:cs typeface="Arial" panose="020B0604020202020204" pitchFamily="34" charset="0"/>
              </a:rPr>
              <a:t>기준으로 산정하였으며</a:t>
            </a:r>
            <a:r>
              <a:rPr lang="en-US" altLang="ko-KR" sz="800" dirty="0">
                <a:solidFill>
                  <a:srgbClr val="000000"/>
                </a:solidFill>
                <a:latin typeface="Arial" panose="020B0604020202020204" pitchFamily="34" charset="0"/>
                <a:ea typeface="맑은 고딕"/>
                <a:cs typeface="Arial" panose="020B0604020202020204" pitchFamily="34" charset="0"/>
              </a:rPr>
              <a:t>, </a:t>
            </a:r>
            <a:r>
              <a:rPr lang="ko-KR" altLang="en-US" sz="800" dirty="0">
                <a:solidFill>
                  <a:srgbClr val="000000"/>
                </a:solidFill>
                <a:latin typeface="Arial" panose="020B0604020202020204" pitchFamily="34" charset="0"/>
                <a:ea typeface="맑은 고딕"/>
                <a:cs typeface="Arial" panose="020B0604020202020204" pitchFamily="34" charset="0"/>
              </a:rPr>
              <a:t>월평균 채권</a:t>
            </a:r>
            <a:r>
              <a:rPr lang="en-US" altLang="ko-KR" sz="800" dirty="0">
                <a:solidFill>
                  <a:srgbClr val="000000"/>
                </a:solidFill>
                <a:latin typeface="Arial" panose="020B0604020202020204" pitchFamily="34" charset="0"/>
                <a:ea typeface="맑은 고딕"/>
                <a:cs typeface="Arial" panose="020B0604020202020204" pitchFamily="34" charset="0"/>
              </a:rPr>
              <a:t>/</a:t>
            </a:r>
            <a:r>
              <a:rPr lang="ko-KR" altLang="en-US" sz="800" dirty="0">
                <a:solidFill>
                  <a:srgbClr val="000000"/>
                </a:solidFill>
                <a:latin typeface="Arial" panose="020B0604020202020204" pitchFamily="34" charset="0"/>
                <a:ea typeface="맑은 고딕"/>
                <a:cs typeface="Arial" panose="020B0604020202020204" pitchFamily="34" charset="0"/>
              </a:rPr>
              <a:t>채무 잔액을 기준으로 산정함</a:t>
            </a:r>
            <a:endParaRPr lang="ko-KR" altLang="en-US" sz="800" dirty="0"/>
          </a:p>
        </p:txBody>
      </p:sp>
    </p:spTree>
    <p:extLst>
      <p:ext uri="{BB962C8B-B14F-4D97-AF65-F5344CB8AC3E}">
        <p14:creationId xmlns:p14="http://schemas.microsoft.com/office/powerpoint/2010/main" val="20723096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제목 2">
            <a:extLst>
              <a:ext uri="{FF2B5EF4-FFF2-40B4-BE49-F238E27FC236}">
                <a16:creationId xmlns:a16="http://schemas.microsoft.com/office/drawing/2014/main" id="{3AC186F3-797A-4FA4-A939-A6FE4AB6C378}"/>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500" b="1">
                <a:solidFill>
                  <a:srgbClr val="00338D"/>
                </a:solidFill>
                <a:latin typeface="KPMG Extralight" panose="020B0303030202040204" pitchFamily="34" charset="0"/>
              </a:rPr>
              <a:t>Investment Assets &amp; PPE</a:t>
            </a:r>
            <a:endParaRPr lang="en-US" altLang="ko-KR" sz="4500" b="1" dirty="0">
              <a:solidFill>
                <a:srgbClr val="00338D"/>
              </a:solidFill>
              <a:latin typeface="KPMG Extralight" panose="020B0303030202040204" pitchFamily="34" charset="0"/>
            </a:endParaRPr>
          </a:p>
        </p:txBody>
      </p:sp>
      <p:sp>
        <p:nvSpPr>
          <p:cNvPr id="12" name="제목 2">
            <a:extLst>
              <a:ext uri="{FF2B5EF4-FFF2-40B4-BE49-F238E27FC236}">
                <a16:creationId xmlns:a16="http://schemas.microsoft.com/office/drawing/2014/main" id="{C47717F3-438A-4FE8-9FA3-991ADD705EE3}"/>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800" b="1" dirty="0">
                <a:solidFill>
                  <a:srgbClr val="00338D"/>
                </a:solidFill>
                <a:latin typeface="KPMG Extralight" panose="020B0303030202040204" pitchFamily="34" charset="0"/>
              </a:rPr>
              <a:t>Supporting Analysis</a:t>
            </a:r>
          </a:p>
        </p:txBody>
      </p:sp>
      <p:sp>
        <p:nvSpPr>
          <p:cNvPr id="14" name="TextBox 13">
            <a:extLst>
              <a:ext uri="{FF2B5EF4-FFF2-40B4-BE49-F238E27FC236}">
                <a16:creationId xmlns:a16="http://schemas.microsoft.com/office/drawing/2014/main" id="{693BF7E4-2F77-40B2-B6EF-E427C1D5BE07}"/>
              </a:ext>
            </a:extLst>
          </p:cNvPr>
          <p:cNvSpPr txBox="1"/>
          <p:nvPr/>
        </p:nvSpPr>
        <p:spPr>
          <a:xfrm>
            <a:off x="4815840" y="1412205"/>
            <a:ext cx="4282440" cy="4020855"/>
          </a:xfrm>
          <a:prstGeom prst="rect">
            <a:avLst/>
          </a:prstGeom>
          <a:noFill/>
          <a:ln>
            <a:noFill/>
          </a:ln>
        </p:spPr>
        <p:txBody>
          <a:bodyPr wrap="square" lIns="36000" tIns="108000" rIns="36000" bIns="36000" rtlCol="0">
            <a:noAutofit/>
          </a:bodyPr>
          <a:lstStyle/>
          <a:p>
            <a:pPr marL="180975" lvl="0" indent="-180975" defTabSz="914400" latinLnBrk="1">
              <a:lnSpc>
                <a:spcPts val="1200"/>
              </a:lnSpc>
              <a:buClr>
                <a:srgbClr val="00338D"/>
              </a:buClr>
              <a:buFont typeface="Arial" panose="020B0604020202020204" pitchFamily="34" charset="0"/>
              <a:buChar char="•"/>
              <a:tabLst>
                <a:tab pos="180975" algn="l"/>
              </a:tabLst>
              <a:defRPr/>
            </a:pPr>
            <a:r>
              <a:rPr lang="ko-KR" altLang="en-US" sz="900" b="1" u="sng" dirty="0">
                <a:latin typeface="Arial" panose="020B0604020202020204" pitchFamily="34" charset="0"/>
                <a:cs typeface="Arial" panose="020B0604020202020204" pitchFamily="34" charset="0"/>
              </a:rPr>
              <a:t>투자자산</a:t>
            </a:r>
            <a:endParaRPr lang="en-US" altLang="ko-KR" sz="900" dirty="0">
              <a:latin typeface="Arial" panose="020B0604020202020204" pitchFamily="34" charset="0"/>
              <a:cs typeface="Arial" panose="020B0604020202020204" pitchFamily="34" charset="0"/>
            </a:endParaRPr>
          </a:p>
          <a:p>
            <a:pPr marL="360000" lvl="0" indent="-180975" defTabSz="914400" latinLnBrk="1">
              <a:lnSpc>
                <a:spcPts val="1200"/>
              </a:lnSpc>
              <a:spcBef>
                <a:spcPts val="300"/>
              </a:spcBef>
              <a:buClr>
                <a:srgbClr val="00338D"/>
              </a:buClr>
              <a:buFont typeface="Wingdings" panose="05000000000000000000" pitchFamily="2" charset="2"/>
              <a:buChar char="ü"/>
              <a:tabLst>
                <a:tab pos="180975" algn="l"/>
              </a:tabLst>
              <a:defRPr/>
            </a:pPr>
            <a:r>
              <a:rPr lang="ko-KR" altLang="en-US" sz="900" dirty="0">
                <a:solidFill>
                  <a:srgbClr val="000000"/>
                </a:solidFill>
                <a:latin typeface="Arial" panose="020B0604020202020204" pitchFamily="34" charset="0"/>
                <a:cs typeface="Arial" panose="020B0604020202020204" pitchFamily="34" charset="0"/>
              </a:rPr>
              <a:t>회사</a:t>
            </a:r>
            <a:r>
              <a:rPr lang="ko-KR" altLang="en-US" sz="900" dirty="0">
                <a:latin typeface="Arial" panose="020B0604020202020204" pitchFamily="34" charset="0"/>
                <a:cs typeface="Arial" panose="020B0604020202020204" pitchFamily="34" charset="0"/>
              </a:rPr>
              <a:t>는 </a:t>
            </a:r>
            <a:r>
              <a:rPr lang="en-US" altLang="ko-KR" sz="900" dirty="0">
                <a:latin typeface="Arial" panose="020B0604020202020204" pitchFamily="34" charset="0"/>
                <a:cs typeface="Arial" panose="020B0604020202020204" pitchFamily="34" charset="0"/>
              </a:rPr>
              <a:t>2020</a:t>
            </a:r>
            <a:r>
              <a:rPr lang="ko-KR" altLang="en-US" sz="900" dirty="0">
                <a:latin typeface="Arial" panose="020B0604020202020204" pitchFamily="34" charset="0"/>
                <a:cs typeface="Arial" panose="020B0604020202020204" pitchFamily="34" charset="0"/>
              </a:rPr>
              <a:t>년부터 스타트업 고객사인 ㈜에임의 주식 </a:t>
            </a:r>
            <a:r>
              <a:rPr lang="en-US" altLang="ko-KR" sz="900" dirty="0">
                <a:latin typeface="Arial" panose="020B0604020202020204" pitchFamily="34" charset="0"/>
                <a:cs typeface="Arial" panose="020B0604020202020204" pitchFamily="34" charset="0"/>
              </a:rPr>
              <a:t>291</a:t>
            </a:r>
            <a:r>
              <a:rPr lang="ko-KR" altLang="en-US" sz="900" dirty="0">
                <a:latin typeface="Arial" panose="020B0604020202020204" pitchFamily="34" charset="0"/>
                <a:cs typeface="Arial" panose="020B0604020202020204" pitchFamily="34" charset="0"/>
              </a:rPr>
              <a:t>백만원</a:t>
            </a:r>
            <a:r>
              <a:rPr lang="en-US" altLang="ko-KR" sz="900" dirty="0">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a:t>
            </a:r>
            <a:r>
              <a:rPr lang="ko-KR" altLang="en-US" sz="900" dirty="0" err="1">
                <a:latin typeface="Arial" panose="020B0604020202020204" pitchFamily="34" charset="0"/>
                <a:cs typeface="Arial" panose="020B0604020202020204" pitchFamily="34" charset="0"/>
              </a:rPr>
              <a:t>에잇퍼센트의</a:t>
            </a:r>
            <a:r>
              <a:rPr lang="ko-KR" altLang="en-US" sz="900" dirty="0">
                <a:latin typeface="Arial" panose="020B0604020202020204" pitchFamily="34" charset="0"/>
                <a:cs typeface="Arial" panose="020B0604020202020204" pitchFamily="34" charset="0"/>
              </a:rPr>
              <a:t> 주식 </a:t>
            </a:r>
            <a:r>
              <a:rPr lang="en-US" altLang="ko-KR" sz="900" dirty="0">
                <a:latin typeface="Arial" panose="020B0604020202020204" pitchFamily="34" charset="0"/>
                <a:cs typeface="Arial" panose="020B0604020202020204" pitchFamily="34" charset="0"/>
              </a:rPr>
              <a:t>130</a:t>
            </a:r>
            <a:r>
              <a:rPr lang="ko-KR" altLang="en-US" sz="900" dirty="0">
                <a:latin typeface="Arial" panose="020B0604020202020204" pitchFamily="34" charset="0"/>
                <a:cs typeface="Arial" panose="020B0604020202020204" pitchFamily="34" charset="0"/>
              </a:rPr>
              <a:t>백만원을 각각 매도가능증권</a:t>
            </a:r>
            <a:r>
              <a:rPr lang="en-US" altLang="ko-KR" sz="900" dirty="0">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단기투자상품으로 보유 중임</a:t>
            </a:r>
            <a:endParaRPr lang="en-US" altLang="ko-KR" sz="900" dirty="0">
              <a:latin typeface="Arial" panose="020B0604020202020204" pitchFamily="34" charset="0"/>
              <a:cs typeface="Arial" panose="020B0604020202020204" pitchFamily="34" charset="0"/>
            </a:endParaRPr>
          </a:p>
          <a:p>
            <a:pPr marL="360000" lvl="0" indent="-180975" defTabSz="914400" latinLnBrk="1">
              <a:lnSpc>
                <a:spcPts val="1200"/>
              </a:lnSpc>
              <a:spcBef>
                <a:spcPts val="300"/>
              </a:spcBef>
              <a:buClr>
                <a:srgbClr val="00338D"/>
              </a:buClr>
              <a:buFont typeface="Wingdings" panose="05000000000000000000" pitchFamily="2" charset="2"/>
              <a:buChar char="ü"/>
              <a:tabLst>
                <a:tab pos="180975" algn="l"/>
              </a:tabLst>
              <a:defRPr/>
            </a:pPr>
            <a:r>
              <a:rPr lang="ko-KR" altLang="en-US" sz="900" dirty="0">
                <a:latin typeface="Arial" panose="020B0604020202020204" pitchFamily="34" charset="0"/>
                <a:cs typeface="Arial" panose="020B0604020202020204" pitchFamily="34" charset="0"/>
              </a:rPr>
              <a:t>단기대여금</a:t>
            </a:r>
            <a:r>
              <a:rPr lang="en-US" altLang="ko-KR" sz="900" dirty="0">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구 자회사 </a:t>
            </a:r>
            <a:r>
              <a:rPr lang="en-US" altLang="ko-KR" sz="900" dirty="0">
                <a:latin typeface="Arial" panose="020B0604020202020204" pitchFamily="34" charset="0"/>
                <a:cs typeface="Arial" panose="020B0604020202020204" pitchFamily="34" charset="0"/>
              </a:rPr>
              <a:t>‘</a:t>
            </a:r>
            <a:r>
              <a:rPr lang="ko-KR" altLang="en-US" sz="900" dirty="0">
                <a:latin typeface="Arial" panose="020B0604020202020204" pitchFamily="34" charset="0"/>
                <a:cs typeface="Arial" panose="020B0604020202020204" pitchFamily="34" charset="0"/>
              </a:rPr>
              <a:t>보일</a:t>
            </a:r>
            <a:r>
              <a:rPr lang="en-US" altLang="ko-KR" sz="900" dirty="0">
                <a:latin typeface="Arial" panose="020B0604020202020204" pitchFamily="34" charset="0"/>
                <a:cs typeface="Arial" panose="020B0604020202020204" pitchFamily="34" charset="0"/>
              </a:rPr>
              <a:t>’</a:t>
            </a:r>
            <a:r>
              <a:rPr lang="ko-KR" altLang="en-US" sz="900" dirty="0">
                <a:latin typeface="Arial" panose="020B0604020202020204" pitchFamily="34" charset="0"/>
                <a:cs typeface="Arial" panose="020B0604020202020204" pitchFamily="34" charset="0"/>
              </a:rPr>
              <a:t>의 대표 </a:t>
            </a:r>
            <a:r>
              <a:rPr lang="en-US" altLang="ko-KR" sz="900" dirty="0">
                <a:latin typeface="Arial" panose="020B0604020202020204" pitchFamily="34" charset="0"/>
                <a:cs typeface="Arial" panose="020B0604020202020204" pitchFamily="34" charset="0"/>
              </a:rPr>
              <a:t>‘</a:t>
            </a:r>
            <a:r>
              <a:rPr lang="ko-KR" altLang="en-US" sz="900" dirty="0" err="1">
                <a:latin typeface="Arial" panose="020B0604020202020204" pitchFamily="34" charset="0"/>
                <a:cs typeface="Arial" panose="020B0604020202020204" pitchFamily="34" charset="0"/>
              </a:rPr>
              <a:t>김휘중</a:t>
            </a:r>
            <a:r>
              <a:rPr lang="en-US" altLang="ko-KR" sz="900" dirty="0">
                <a:latin typeface="Arial" panose="020B0604020202020204" pitchFamily="34" charset="0"/>
                <a:cs typeface="Arial" panose="020B0604020202020204" pitchFamily="34" charset="0"/>
              </a:rPr>
              <a:t>’</a:t>
            </a:r>
            <a:r>
              <a:rPr lang="ko-KR" altLang="en-US" sz="900" dirty="0">
                <a:latin typeface="Arial" panose="020B0604020202020204" pitchFamily="34" charset="0"/>
                <a:cs typeface="Arial" panose="020B0604020202020204" pitchFamily="34" charset="0"/>
              </a:rPr>
              <a:t>에게 지분 </a:t>
            </a:r>
            <a:r>
              <a:rPr lang="en-US" altLang="ko-KR" sz="900" dirty="0">
                <a:latin typeface="Arial" panose="020B0604020202020204" pitchFamily="34" charset="0"/>
                <a:cs typeface="Arial" panose="020B0604020202020204" pitchFamily="34" charset="0"/>
              </a:rPr>
              <a:t>100%</a:t>
            </a:r>
            <a:r>
              <a:rPr lang="ko-KR" altLang="en-US" sz="900" dirty="0">
                <a:latin typeface="Arial" panose="020B0604020202020204" pitchFamily="34" charset="0"/>
                <a:cs typeface="Arial" panose="020B0604020202020204" pitchFamily="34" charset="0"/>
              </a:rPr>
              <a:t>를 매각하면서 </a:t>
            </a:r>
            <a:r>
              <a:rPr lang="en-US" altLang="ko-KR" sz="900" dirty="0">
                <a:latin typeface="Arial" panose="020B0604020202020204" pitchFamily="34" charset="0"/>
                <a:cs typeface="Arial" panose="020B0604020202020204" pitchFamily="34" charset="0"/>
              </a:rPr>
              <a:t>‘</a:t>
            </a:r>
            <a:r>
              <a:rPr lang="ko-KR" altLang="en-US" sz="900" dirty="0">
                <a:latin typeface="Arial" panose="020B0604020202020204" pitchFamily="34" charset="0"/>
                <a:cs typeface="Arial" panose="020B0604020202020204" pitchFamily="34" charset="0"/>
              </a:rPr>
              <a:t>보일</a:t>
            </a:r>
            <a:r>
              <a:rPr lang="en-US" altLang="ko-KR" sz="900" dirty="0">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인수자금을 대여한 것으로</a:t>
            </a:r>
            <a:r>
              <a:rPr lang="en-US" altLang="ko-KR" sz="900" dirty="0">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자세한 내용은 </a:t>
            </a:r>
            <a:r>
              <a:rPr lang="en-US" altLang="ko-KR" sz="900" b="1" u="sng" dirty="0">
                <a:latin typeface="Arial" panose="020B0604020202020204" pitchFamily="34" charset="0"/>
                <a:cs typeface="Arial" panose="020B0604020202020204" pitchFamily="34" charset="0"/>
              </a:rPr>
              <a:t>“Other</a:t>
            </a:r>
            <a:r>
              <a:rPr lang="ko-KR" altLang="en-US" sz="900" b="1" u="sng" dirty="0">
                <a:latin typeface="Arial" panose="020B0604020202020204" pitchFamily="34" charset="0"/>
                <a:cs typeface="Arial" panose="020B0604020202020204" pitchFamily="34" charset="0"/>
              </a:rPr>
              <a:t> </a:t>
            </a:r>
            <a:r>
              <a:rPr lang="en-US" altLang="ko-KR" sz="900" b="1" u="sng" dirty="0">
                <a:latin typeface="Arial" panose="020B0604020202020204" pitchFamily="34" charset="0"/>
                <a:cs typeface="Arial" panose="020B0604020202020204" pitchFamily="34" charset="0"/>
              </a:rPr>
              <a:t>Consideration”   </a:t>
            </a:r>
            <a:r>
              <a:rPr lang="ko-KR" altLang="en-US" sz="900" dirty="0">
                <a:latin typeface="Arial" panose="020B0604020202020204" pitchFamily="34" charset="0"/>
                <a:cs typeface="Arial" panose="020B0604020202020204" pitchFamily="34" charset="0"/>
              </a:rPr>
              <a:t>장표 참고</a:t>
            </a:r>
            <a:endParaRPr lang="en-US" altLang="ko-KR" sz="900" dirty="0">
              <a:latin typeface="Arial" panose="020B0604020202020204" pitchFamily="34" charset="0"/>
              <a:cs typeface="Arial" panose="020B0604020202020204" pitchFamily="34" charset="0"/>
            </a:endParaRPr>
          </a:p>
          <a:p>
            <a:pPr marL="360000" lvl="0" indent="-180975" defTabSz="914400" latinLnBrk="1">
              <a:lnSpc>
                <a:spcPts val="1200"/>
              </a:lnSpc>
              <a:spcBef>
                <a:spcPts val="300"/>
              </a:spcBef>
              <a:buClr>
                <a:srgbClr val="00338D"/>
              </a:buClr>
              <a:buFont typeface="Wingdings" panose="05000000000000000000" pitchFamily="2" charset="2"/>
              <a:buChar char="Ø"/>
              <a:tabLst>
                <a:tab pos="180975" algn="l"/>
              </a:tabLst>
              <a:defRPr/>
            </a:pPr>
            <a:endParaRPr lang="en-US" altLang="ko-KR" sz="900" dirty="0">
              <a:latin typeface="Arial" panose="020B0604020202020204" pitchFamily="34" charset="0"/>
              <a:cs typeface="Arial" panose="020B0604020202020204" pitchFamily="34" charset="0"/>
            </a:endParaRPr>
          </a:p>
          <a:p>
            <a:pPr marL="180975" lvl="0" indent="-180975" defTabSz="914400" latinLnBrk="1">
              <a:lnSpc>
                <a:spcPts val="1200"/>
              </a:lnSpc>
              <a:buClr>
                <a:srgbClr val="00338D"/>
              </a:buClr>
              <a:buFont typeface="Arial" panose="020B0604020202020204" pitchFamily="34" charset="0"/>
              <a:buChar char="•"/>
              <a:tabLst>
                <a:tab pos="180975" algn="l"/>
              </a:tabLst>
              <a:defRPr/>
            </a:pPr>
            <a:r>
              <a:rPr lang="ko-KR" altLang="en-US" sz="900" b="1" u="sng" dirty="0">
                <a:latin typeface="Arial" panose="020B0604020202020204" pitchFamily="34" charset="0"/>
                <a:cs typeface="Arial" panose="020B0604020202020204" pitchFamily="34" charset="0"/>
              </a:rPr>
              <a:t>유형자산</a:t>
            </a:r>
            <a:endParaRPr lang="en-US" altLang="ko-KR" sz="900" dirty="0">
              <a:latin typeface="Arial" panose="020B0604020202020204" pitchFamily="34" charset="0"/>
              <a:cs typeface="Arial" panose="020B0604020202020204" pitchFamily="34" charset="0"/>
            </a:endParaRPr>
          </a:p>
          <a:p>
            <a:pPr marL="360000" lvl="0" indent="-180975" defTabSz="914400" latinLnBrk="1">
              <a:lnSpc>
                <a:spcPts val="1200"/>
              </a:lnSpc>
              <a:spcBef>
                <a:spcPts val="600"/>
              </a:spcBef>
              <a:buClr>
                <a:srgbClr val="00338D"/>
              </a:buClr>
              <a:buFont typeface="Wingdings" panose="05000000000000000000" pitchFamily="2" charset="2"/>
              <a:buChar char="ü"/>
              <a:tabLst>
                <a:tab pos="266700" algn="l"/>
              </a:tabLst>
              <a:defRPr/>
            </a:pPr>
            <a:r>
              <a:rPr lang="ko-KR" altLang="en-US" sz="900" dirty="0">
                <a:latin typeface="Arial" panose="020B0604020202020204" pitchFamily="34" charset="0"/>
                <a:cs typeface="Arial" panose="020B0604020202020204" pitchFamily="34" charset="0"/>
              </a:rPr>
              <a:t>토지</a:t>
            </a:r>
            <a:r>
              <a:rPr lang="en-US" altLang="ko-KR" sz="900" dirty="0">
                <a:latin typeface="Arial" panose="020B0604020202020204" pitchFamily="34" charset="0"/>
                <a:cs typeface="Arial" panose="020B0604020202020204" pitchFamily="34" charset="0"/>
              </a:rPr>
              <a:t>/</a:t>
            </a:r>
            <a:r>
              <a:rPr lang="ko-KR" altLang="en-US" sz="900" dirty="0">
                <a:latin typeface="Arial" panose="020B0604020202020204" pitchFamily="34" charset="0"/>
                <a:cs typeface="Arial" panose="020B0604020202020204" pitchFamily="34" charset="0"/>
              </a:rPr>
              <a:t>건물</a:t>
            </a:r>
            <a:r>
              <a:rPr lang="en-US" altLang="ko-KR" sz="900" dirty="0">
                <a:latin typeface="Arial" panose="020B0604020202020204" pitchFamily="34" charset="0"/>
                <a:cs typeface="Arial" panose="020B0604020202020204" pitchFamily="34" charset="0"/>
              </a:rPr>
              <a:t>: 2020</a:t>
            </a:r>
            <a:r>
              <a:rPr lang="ko-KR" altLang="en-US" sz="900" dirty="0">
                <a:latin typeface="Arial" panose="020B0604020202020204" pitchFamily="34" charset="0"/>
                <a:cs typeface="Arial" panose="020B0604020202020204" pitchFamily="34" charset="0"/>
              </a:rPr>
              <a:t>년 말 본사 사옥</a:t>
            </a:r>
            <a:r>
              <a:rPr lang="en-US" altLang="ko-KR" sz="900" dirty="0">
                <a:latin typeface="Arial" panose="020B0604020202020204" pitchFamily="34" charset="0"/>
                <a:cs typeface="Arial" panose="020B0604020202020204" pitchFamily="34" charset="0"/>
              </a:rPr>
              <a:t>(</a:t>
            </a:r>
            <a:r>
              <a:rPr lang="ko-KR" altLang="en-US" sz="900" dirty="0">
                <a:latin typeface="Arial" panose="020B0604020202020204" pitchFamily="34" charset="0"/>
                <a:cs typeface="Arial" panose="020B0604020202020204" pitchFamily="34" charset="0"/>
              </a:rPr>
              <a:t>서초구 반포동 </a:t>
            </a:r>
            <a:r>
              <a:rPr lang="en-US" altLang="ko-KR" sz="900" dirty="0">
                <a:latin typeface="Arial" panose="020B0604020202020204" pitchFamily="34" charset="0"/>
                <a:cs typeface="Arial" panose="020B0604020202020204" pitchFamily="34" charset="0"/>
              </a:rPr>
              <a:t>724-37</a:t>
            </a:r>
            <a:r>
              <a:rPr lang="ko-KR" altLang="en-US" sz="900" dirty="0">
                <a:latin typeface="Arial" panose="020B0604020202020204" pitchFamily="34" charset="0"/>
                <a:cs typeface="Arial" panose="020B0604020202020204" pitchFamily="34" charset="0"/>
              </a:rPr>
              <a:t>번지</a:t>
            </a:r>
            <a:r>
              <a:rPr lang="en-US" altLang="ko-KR" sz="900" dirty="0">
                <a:latin typeface="Arial" panose="020B0604020202020204" pitchFamily="34" charset="0"/>
                <a:cs typeface="Arial" panose="020B0604020202020204" pitchFamily="34" charset="0"/>
              </a:rPr>
              <a:t>)</a:t>
            </a:r>
            <a:r>
              <a:rPr lang="ko-KR" altLang="en-US" sz="900" dirty="0">
                <a:latin typeface="Arial" panose="020B0604020202020204" pitchFamily="34" charset="0"/>
                <a:cs typeface="Arial" panose="020B0604020202020204" pitchFamily="34" charset="0"/>
              </a:rPr>
              <a:t>을 매입함에 따라 토지</a:t>
            </a:r>
            <a:r>
              <a:rPr lang="en-US" altLang="ko-KR" sz="900" dirty="0">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및 건물 잔액이 크게 증가함</a:t>
            </a:r>
            <a:r>
              <a:rPr lang="en-US" altLang="ko-KR" sz="900" dirty="0">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해당 토지와 건물은 부동산 매입자금 융통목적의 단기차입금</a:t>
            </a:r>
            <a:r>
              <a:rPr lang="en-US" altLang="ko-KR" sz="900" dirty="0">
                <a:latin typeface="Arial" panose="020B0604020202020204" pitchFamily="34" charset="0"/>
                <a:cs typeface="Arial" panose="020B0604020202020204" pitchFamily="34" charset="0"/>
              </a:rPr>
              <a:t>(’21</a:t>
            </a:r>
            <a:r>
              <a:rPr lang="ko-KR" altLang="en-US" sz="900" dirty="0">
                <a:latin typeface="Arial" panose="020B0604020202020204" pitchFamily="34" charset="0"/>
                <a:cs typeface="Arial" panose="020B0604020202020204" pitchFamily="34" charset="0"/>
              </a:rPr>
              <a:t>년 기말잔액 </a:t>
            </a:r>
            <a:r>
              <a:rPr lang="en-US" altLang="ko-KR" sz="900" dirty="0">
                <a:latin typeface="Arial" panose="020B0604020202020204" pitchFamily="34" charset="0"/>
                <a:cs typeface="Arial" panose="020B0604020202020204" pitchFamily="34" charset="0"/>
              </a:rPr>
              <a:t>80.6</a:t>
            </a:r>
            <a:r>
              <a:rPr lang="ko-KR" altLang="en-US" sz="900" dirty="0">
                <a:latin typeface="Arial" panose="020B0604020202020204" pitchFamily="34" charset="0"/>
                <a:cs typeface="Arial" panose="020B0604020202020204" pitchFamily="34" charset="0"/>
              </a:rPr>
              <a:t>억원</a:t>
            </a:r>
            <a:r>
              <a:rPr lang="en-US" altLang="ko-KR" sz="900" dirty="0">
                <a:latin typeface="Arial" panose="020B0604020202020204" pitchFamily="34" charset="0"/>
                <a:cs typeface="Arial" panose="020B0604020202020204" pitchFamily="34" charset="0"/>
              </a:rPr>
              <a:t>)</a:t>
            </a:r>
            <a:r>
              <a:rPr lang="ko-KR" altLang="en-US" sz="900" dirty="0">
                <a:latin typeface="Arial" panose="020B0604020202020204" pitchFamily="34" charset="0"/>
                <a:cs typeface="Arial" panose="020B0604020202020204" pitchFamily="34" charset="0"/>
              </a:rPr>
              <a:t>의 담보로 제공되어 있음</a:t>
            </a:r>
            <a:endParaRPr lang="en-US" altLang="ko-KR" sz="900" dirty="0">
              <a:latin typeface="Arial" panose="020B0604020202020204" pitchFamily="34" charset="0"/>
              <a:cs typeface="Arial" panose="020B0604020202020204" pitchFamily="34" charset="0"/>
            </a:endParaRPr>
          </a:p>
          <a:p>
            <a:pPr marL="360000" lvl="0" indent="-180975" defTabSz="914400" latinLnBrk="1">
              <a:lnSpc>
                <a:spcPts val="1200"/>
              </a:lnSpc>
              <a:spcBef>
                <a:spcPts val="600"/>
              </a:spcBef>
              <a:buClr>
                <a:srgbClr val="00338D"/>
              </a:buClr>
              <a:buFont typeface="Wingdings" panose="05000000000000000000" pitchFamily="2" charset="2"/>
              <a:buChar char="ü"/>
              <a:tabLst>
                <a:tab pos="266700" algn="l"/>
              </a:tabLst>
              <a:defRPr/>
            </a:pPr>
            <a:r>
              <a:rPr lang="ko-KR" altLang="en-US" sz="900" dirty="0">
                <a:latin typeface="Arial" panose="020B0604020202020204" pitchFamily="34" charset="0"/>
                <a:cs typeface="Arial" panose="020B0604020202020204" pitchFamily="34" charset="0"/>
              </a:rPr>
              <a:t>시설</a:t>
            </a:r>
            <a:r>
              <a:rPr lang="en-US" altLang="ko-KR" sz="900" dirty="0">
                <a:latin typeface="Arial" panose="020B0604020202020204" pitchFamily="34" charset="0"/>
                <a:cs typeface="Arial" panose="020B0604020202020204" pitchFamily="34" charset="0"/>
              </a:rPr>
              <a:t>/</a:t>
            </a:r>
            <a:r>
              <a:rPr lang="ko-KR" altLang="en-US" sz="900" dirty="0">
                <a:latin typeface="Arial" panose="020B0604020202020204" pitchFamily="34" charset="0"/>
                <a:cs typeface="Arial" panose="020B0604020202020204" pitchFamily="34" charset="0"/>
              </a:rPr>
              <a:t>비품</a:t>
            </a:r>
            <a:r>
              <a:rPr lang="en-US" altLang="ko-KR" sz="900" dirty="0">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본사 사옥 취득 후 인테리어 공사를 진행하면서 </a:t>
            </a:r>
            <a:r>
              <a:rPr lang="en-US" altLang="ko-KR" sz="900" dirty="0">
                <a:latin typeface="Arial" panose="020B0604020202020204" pitchFamily="34" charset="0"/>
                <a:cs typeface="Arial" panose="020B0604020202020204" pitchFamily="34" charset="0"/>
              </a:rPr>
              <a:t>2020~2021</a:t>
            </a:r>
            <a:r>
              <a:rPr lang="ko-KR" altLang="en-US" sz="900" dirty="0">
                <a:latin typeface="Arial" panose="020B0604020202020204" pitchFamily="34" charset="0"/>
                <a:cs typeface="Arial" panose="020B0604020202020204" pitchFamily="34" charset="0"/>
              </a:rPr>
              <a:t>년 시설장치 잔액이 증가함</a:t>
            </a:r>
            <a:r>
              <a:rPr lang="en-US" altLang="ko-KR" sz="900" dirty="0">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비품은 과거기간 대부분 </a:t>
            </a:r>
            <a:r>
              <a:rPr lang="en-US" altLang="ko-KR" sz="900" dirty="0">
                <a:latin typeface="Arial" panose="020B0604020202020204" pitchFamily="34" charset="0"/>
                <a:cs typeface="Arial" panose="020B0604020202020204" pitchFamily="34" charset="0"/>
              </a:rPr>
              <a:t>PC</a:t>
            </a:r>
            <a:r>
              <a:rPr lang="ko-KR" altLang="en-US" sz="900" dirty="0">
                <a:latin typeface="Arial" panose="020B0604020202020204" pitchFamily="34" charset="0"/>
                <a:cs typeface="Arial" panose="020B0604020202020204" pitchFamily="34" charset="0"/>
              </a:rPr>
              <a:t>와 노트북으로 </a:t>
            </a:r>
            <a:r>
              <a:rPr lang="ko-KR" altLang="en-US" sz="900" dirty="0" err="1">
                <a:latin typeface="Arial" panose="020B0604020202020204" pitchFamily="34" charset="0"/>
                <a:cs typeface="Arial" panose="020B0604020202020204" pitchFamily="34" charset="0"/>
              </a:rPr>
              <a:t>구성되어있었으나</a:t>
            </a:r>
            <a:r>
              <a:rPr lang="en-US" altLang="ko-KR" sz="900" dirty="0">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본사 사옥 취득 후 가구의 취득으로 </a:t>
            </a:r>
            <a:r>
              <a:rPr lang="en-US" altLang="ko-KR" sz="900" dirty="0">
                <a:latin typeface="Arial" panose="020B0604020202020204" pitchFamily="34" charset="0"/>
                <a:cs typeface="Arial" panose="020B0604020202020204" pitchFamily="34" charset="0"/>
              </a:rPr>
              <a:t>2020</a:t>
            </a:r>
            <a:r>
              <a:rPr lang="ko-KR" altLang="en-US" sz="900" dirty="0">
                <a:latin typeface="Arial" panose="020B0604020202020204" pitchFamily="34" charset="0"/>
                <a:cs typeface="Arial" panose="020B0604020202020204" pitchFamily="34" charset="0"/>
              </a:rPr>
              <a:t>년 이후 증가함 </a:t>
            </a:r>
            <a:endParaRPr lang="en-US" altLang="ko-KR" sz="900" dirty="0">
              <a:latin typeface="Arial" panose="020B0604020202020204" pitchFamily="34" charset="0"/>
              <a:cs typeface="Arial" panose="020B0604020202020204" pitchFamily="34" charset="0"/>
            </a:endParaRPr>
          </a:p>
          <a:p>
            <a:pPr marL="360000" lvl="0" indent="-180975" defTabSz="914400" latinLnBrk="1">
              <a:lnSpc>
                <a:spcPts val="1200"/>
              </a:lnSpc>
              <a:spcBef>
                <a:spcPts val="600"/>
              </a:spcBef>
              <a:buClr>
                <a:srgbClr val="00338D"/>
              </a:buClr>
              <a:buFont typeface="Wingdings" panose="05000000000000000000" pitchFamily="2" charset="2"/>
              <a:buChar char="ü"/>
              <a:tabLst>
                <a:tab pos="266700" algn="l"/>
              </a:tabLst>
              <a:defRPr/>
            </a:pPr>
            <a:r>
              <a:rPr lang="ko-KR" altLang="en-US" sz="900" dirty="0">
                <a:latin typeface="Arial" panose="020B0604020202020204" pitchFamily="34" charset="0"/>
                <a:cs typeface="Arial" panose="020B0604020202020204" pitchFamily="34" charset="0"/>
              </a:rPr>
              <a:t>건물에 대하여 </a:t>
            </a:r>
            <a:r>
              <a:rPr lang="en-US" altLang="ko-KR" sz="900" dirty="0">
                <a:latin typeface="Arial" panose="020B0604020202020204" pitchFamily="34" charset="0"/>
                <a:cs typeface="Arial" panose="020B0604020202020204" pitchFamily="34" charset="0"/>
              </a:rPr>
              <a:t>40</a:t>
            </a:r>
            <a:r>
              <a:rPr lang="ko-KR" altLang="en-US" sz="900" dirty="0">
                <a:latin typeface="Arial" panose="020B0604020202020204" pitchFamily="34" charset="0"/>
                <a:cs typeface="Arial" panose="020B0604020202020204" pitchFamily="34" charset="0"/>
              </a:rPr>
              <a:t>년 정액법</a:t>
            </a:r>
            <a:r>
              <a:rPr lang="en-US" altLang="ko-KR" sz="900" dirty="0">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이외 유형자산에 대하여 </a:t>
            </a:r>
            <a:r>
              <a:rPr lang="en-US" altLang="ko-KR" sz="900" dirty="0">
                <a:latin typeface="Arial" panose="020B0604020202020204" pitchFamily="34" charset="0"/>
                <a:cs typeface="Arial" panose="020B0604020202020204" pitchFamily="34" charset="0"/>
              </a:rPr>
              <a:t>5</a:t>
            </a:r>
            <a:r>
              <a:rPr lang="ko-KR" altLang="en-US" sz="900" dirty="0">
                <a:latin typeface="Arial" panose="020B0604020202020204" pitchFamily="34" charset="0"/>
                <a:cs typeface="Arial" panose="020B0604020202020204" pitchFamily="34" charset="0"/>
              </a:rPr>
              <a:t>년 정률법으로 </a:t>
            </a:r>
            <a:r>
              <a:rPr lang="ko-KR" altLang="en-US" sz="900" dirty="0" err="1">
                <a:latin typeface="Arial" panose="020B0604020202020204" pitchFamily="34" charset="0"/>
                <a:cs typeface="Arial" panose="020B0604020202020204" pitchFamily="34" charset="0"/>
              </a:rPr>
              <a:t>상각중임</a:t>
            </a:r>
            <a:endParaRPr lang="en-US" altLang="ko-KR" sz="900" dirty="0">
              <a:latin typeface="Arial" panose="020B0604020202020204" pitchFamily="34" charset="0"/>
              <a:cs typeface="Arial" panose="020B0604020202020204" pitchFamily="34" charset="0"/>
            </a:endParaRPr>
          </a:p>
          <a:p>
            <a:pPr marL="179025" lvl="0" defTabSz="914400" latinLnBrk="1">
              <a:lnSpc>
                <a:spcPts val="1200"/>
              </a:lnSpc>
              <a:spcBef>
                <a:spcPts val="600"/>
              </a:spcBef>
              <a:buClr>
                <a:srgbClr val="00338D"/>
              </a:buClr>
              <a:tabLst>
                <a:tab pos="266700" algn="l"/>
              </a:tabLst>
              <a:defRPr/>
            </a:pPr>
            <a:endParaRPr lang="en-US" altLang="ko-KR" sz="900" dirty="0">
              <a:latin typeface="Arial" panose="020B0604020202020204" pitchFamily="34" charset="0"/>
              <a:cs typeface="Arial" panose="020B0604020202020204" pitchFamily="34" charset="0"/>
            </a:endParaRPr>
          </a:p>
          <a:p>
            <a:pPr marL="180975" indent="-180975" latinLnBrk="1">
              <a:lnSpc>
                <a:spcPts val="1200"/>
              </a:lnSpc>
              <a:spcBef>
                <a:spcPts val="600"/>
              </a:spcBef>
              <a:buClr>
                <a:srgbClr val="00338D"/>
              </a:buClr>
              <a:buFont typeface="Arial" panose="020B0604020202020204" pitchFamily="34" charset="0"/>
              <a:buChar char="•"/>
              <a:tabLst>
                <a:tab pos="180975" algn="l"/>
              </a:tabLst>
              <a:defRPr/>
            </a:pPr>
            <a:r>
              <a:rPr lang="ko-KR" altLang="en-US" sz="900" b="1" u="sng" dirty="0">
                <a:latin typeface="Arial" panose="020B0604020202020204" pitchFamily="34" charset="0"/>
                <a:cs typeface="Arial" panose="020B0604020202020204" pitchFamily="34" charset="0"/>
              </a:rPr>
              <a:t>무형자산</a:t>
            </a:r>
            <a:endParaRPr lang="en-US" altLang="ko-KR" sz="900" b="1" u="sng" dirty="0">
              <a:latin typeface="Arial" panose="020B0604020202020204" pitchFamily="34" charset="0"/>
              <a:cs typeface="Arial" panose="020B0604020202020204" pitchFamily="34" charset="0"/>
            </a:endParaRPr>
          </a:p>
          <a:p>
            <a:pPr marL="360000" indent="-180975" latinLnBrk="1">
              <a:lnSpc>
                <a:spcPts val="1200"/>
              </a:lnSpc>
              <a:spcBef>
                <a:spcPts val="600"/>
              </a:spcBef>
              <a:buClr>
                <a:srgbClr val="00338D"/>
              </a:buClr>
              <a:buFont typeface="Wingdings" panose="05000000000000000000" pitchFamily="2" charset="2"/>
              <a:buChar char="ü"/>
              <a:tabLst>
                <a:tab pos="266700" algn="l"/>
              </a:tabLst>
              <a:defRPr/>
            </a:pPr>
            <a:r>
              <a:rPr lang="ko-KR" altLang="en-US" sz="900" dirty="0">
                <a:latin typeface="Arial" panose="020B0604020202020204" pitchFamily="34" charset="0"/>
                <a:cs typeface="Arial" panose="020B0604020202020204" pitchFamily="34" charset="0"/>
              </a:rPr>
              <a:t>무형자산은 전액 </a:t>
            </a:r>
            <a:r>
              <a:rPr lang="en-US" altLang="ko-KR" sz="900" dirty="0">
                <a:latin typeface="Arial" panose="020B0604020202020204" pitchFamily="34" charset="0"/>
                <a:cs typeface="Arial" panose="020B0604020202020204" pitchFamily="34" charset="0"/>
              </a:rPr>
              <a:t>MS Office </a:t>
            </a:r>
            <a:r>
              <a:rPr lang="ko-KR" altLang="en-US" sz="900" dirty="0">
                <a:latin typeface="Arial" panose="020B0604020202020204" pitchFamily="34" charset="0"/>
                <a:cs typeface="Arial" panose="020B0604020202020204" pitchFamily="34" charset="0"/>
              </a:rPr>
              <a:t>및 </a:t>
            </a:r>
            <a:r>
              <a:rPr lang="en-US" altLang="ko-KR" sz="900" dirty="0">
                <a:latin typeface="Arial" panose="020B0604020202020204" pitchFamily="34" charset="0"/>
                <a:cs typeface="Arial" panose="020B0604020202020204" pitchFamily="34" charset="0"/>
              </a:rPr>
              <a:t>Window </a:t>
            </a:r>
            <a:r>
              <a:rPr lang="ko-KR" altLang="en-US" sz="900" dirty="0">
                <a:latin typeface="Arial" panose="020B0604020202020204" pitchFamily="34" charset="0"/>
                <a:cs typeface="Arial" panose="020B0604020202020204" pitchFamily="34" charset="0"/>
              </a:rPr>
              <a:t>소프트웨어에 해당함</a:t>
            </a:r>
            <a:endParaRPr lang="en-US" altLang="ko-KR" sz="900" dirty="0">
              <a:latin typeface="Arial" panose="020B0604020202020204" pitchFamily="34" charset="0"/>
              <a:cs typeface="Arial" panose="020B0604020202020204" pitchFamily="34" charset="0"/>
            </a:endParaRPr>
          </a:p>
        </p:txBody>
      </p:sp>
      <p:sp>
        <p:nvSpPr>
          <p:cNvPr id="21" name="Title 1">
            <a:extLst>
              <a:ext uri="{FF2B5EF4-FFF2-40B4-BE49-F238E27FC236}">
                <a16:creationId xmlns:a16="http://schemas.microsoft.com/office/drawing/2014/main" id="{1E0F2AF2-A1C5-4AB1-BAE5-20E44470B754}"/>
              </a:ext>
            </a:extLst>
          </p:cNvPr>
          <p:cNvSpPr txBox="1">
            <a:spLocks/>
          </p:cNvSpPr>
          <p:nvPr/>
        </p:nvSpPr>
        <p:spPr>
          <a:xfrm>
            <a:off x="495464" y="1051517"/>
            <a:ext cx="8809336" cy="435876"/>
          </a:xfrm>
          <a:prstGeom prst="rect">
            <a:avLst/>
          </a:prstGeom>
        </p:spPr>
        <p:txBody>
          <a:bodyPr vert="horz" lIns="0" tIns="0" rIns="0" bIns="0" rtlCol="0" anchor="t" anchorCtr="0">
            <a:noAutofit/>
          </a:bodyPr>
          <a:lstStyle>
            <a:lvl1pPr algn="l" defTabSz="914400" rtl="0" eaLnBrk="1" latinLnBrk="1" hangingPunct="1">
              <a:lnSpc>
                <a:spcPct val="70000"/>
              </a:lnSpc>
              <a:spcBef>
                <a:spcPct val="0"/>
              </a:spcBef>
              <a:buNone/>
              <a:defRPr sz="3800" kern="1200">
                <a:solidFill>
                  <a:srgbClr val="00338D"/>
                </a:solidFill>
                <a:latin typeface="+mj-lt"/>
                <a:ea typeface="+mj-ea"/>
                <a:cs typeface="+mj-cs"/>
              </a:defRPr>
            </a:lvl1pPr>
          </a:lstStyle>
          <a:p>
            <a:pPr marL="0" lvl="4" algn="just"/>
            <a:r>
              <a:rPr lang="en-US" altLang="ko-KR" sz="1000" b="1" dirty="0">
                <a:solidFill>
                  <a:srgbClr val="002997"/>
                </a:solidFill>
                <a:latin typeface="Arial" panose="020B0604020202020204" pitchFamily="34" charset="0"/>
                <a:ea typeface="+mj-ea"/>
                <a:cs typeface="Arial" panose="020B0604020202020204" pitchFamily="34" charset="0"/>
              </a:rPr>
              <a:t>2020</a:t>
            </a:r>
            <a:r>
              <a:rPr lang="ko-KR" altLang="en-US" sz="1000" b="1" dirty="0">
                <a:solidFill>
                  <a:srgbClr val="002997"/>
                </a:solidFill>
                <a:latin typeface="Arial" panose="020B0604020202020204" pitchFamily="34" charset="0"/>
                <a:ea typeface="+mj-ea"/>
                <a:cs typeface="Arial" panose="020B0604020202020204" pitchFamily="34" charset="0"/>
              </a:rPr>
              <a:t>년 본사 사옥을 매입함에 따라 토지</a:t>
            </a:r>
            <a:r>
              <a:rPr lang="en-US" altLang="ko-KR" sz="1000" b="1" dirty="0">
                <a:solidFill>
                  <a:srgbClr val="002997"/>
                </a:solidFill>
                <a:latin typeface="Arial" panose="020B0604020202020204" pitchFamily="34" charset="0"/>
                <a:ea typeface="+mj-ea"/>
                <a:cs typeface="Arial" panose="020B0604020202020204" pitchFamily="34" charset="0"/>
              </a:rPr>
              <a:t>, </a:t>
            </a:r>
            <a:r>
              <a:rPr lang="ko-KR" altLang="en-US" sz="1000" b="1" dirty="0">
                <a:solidFill>
                  <a:srgbClr val="002997"/>
                </a:solidFill>
                <a:latin typeface="Arial" panose="020B0604020202020204" pitchFamily="34" charset="0"/>
                <a:ea typeface="+mj-ea"/>
                <a:cs typeface="Arial" panose="020B0604020202020204" pitchFamily="34" charset="0"/>
              </a:rPr>
              <a:t>건물 등의 유형자산이 크게 증가</a:t>
            </a:r>
            <a:r>
              <a:rPr lang="en-US" altLang="ko-KR" sz="1000" b="1" dirty="0">
                <a:solidFill>
                  <a:srgbClr val="002997"/>
                </a:solidFill>
                <a:latin typeface="Arial" panose="020B0604020202020204" pitchFamily="34" charset="0"/>
                <a:ea typeface="+mj-ea"/>
                <a:cs typeface="Arial" panose="020B0604020202020204" pitchFamily="34" charset="0"/>
              </a:rPr>
              <a:t>, 2021</a:t>
            </a:r>
            <a:r>
              <a:rPr lang="ko-KR" altLang="en-US" sz="1000" b="1" dirty="0">
                <a:solidFill>
                  <a:srgbClr val="002997"/>
                </a:solidFill>
                <a:latin typeface="Arial" panose="020B0604020202020204" pitchFamily="34" charset="0"/>
                <a:ea typeface="+mj-ea"/>
                <a:cs typeface="Arial" panose="020B0604020202020204" pitchFamily="34" charset="0"/>
              </a:rPr>
              <a:t>년 말 기준 토지와 건물이 총자산에서 차지하는 비율은 </a:t>
            </a:r>
            <a:r>
              <a:rPr lang="en-US" altLang="ko-KR" sz="1000" b="1" dirty="0">
                <a:solidFill>
                  <a:srgbClr val="002997"/>
                </a:solidFill>
                <a:latin typeface="Arial" panose="020B0604020202020204" pitchFamily="34" charset="0"/>
                <a:ea typeface="+mj-ea"/>
                <a:cs typeface="Arial" panose="020B0604020202020204" pitchFamily="34" charset="0"/>
              </a:rPr>
              <a:t>42%</a:t>
            </a:r>
            <a:r>
              <a:rPr lang="ko-KR" altLang="en-US" sz="1000" b="1" dirty="0">
                <a:solidFill>
                  <a:srgbClr val="002997"/>
                </a:solidFill>
                <a:latin typeface="Arial" panose="020B0604020202020204" pitchFamily="34" charset="0"/>
                <a:ea typeface="+mj-ea"/>
                <a:cs typeface="Arial" panose="020B0604020202020204" pitchFamily="34" charset="0"/>
              </a:rPr>
              <a:t> 수준임</a:t>
            </a:r>
            <a:endParaRPr lang="en-US" altLang="ko-KR" sz="1000" b="1" dirty="0">
              <a:solidFill>
                <a:srgbClr val="002997"/>
              </a:solidFill>
              <a:latin typeface="Arial" panose="020B0604020202020204" pitchFamily="34" charset="0"/>
              <a:ea typeface="+mj-ea"/>
              <a:cs typeface="Arial" panose="020B0604020202020204" pitchFamily="34" charset="0"/>
            </a:endParaRPr>
          </a:p>
        </p:txBody>
      </p:sp>
      <p:graphicFrame>
        <p:nvGraphicFramePr>
          <p:cNvPr id="7" name="표 6">
            <a:extLst>
              <a:ext uri="{FF2B5EF4-FFF2-40B4-BE49-F238E27FC236}">
                <a16:creationId xmlns:a16="http://schemas.microsoft.com/office/drawing/2014/main" id="{15036975-3AF5-4FD3-8A39-853BCAD91CDD}"/>
              </a:ext>
            </a:extLst>
          </p:cNvPr>
          <p:cNvGraphicFramePr>
            <a:graphicFrameLocks noGrp="1"/>
          </p:cNvGraphicFramePr>
          <p:nvPr>
            <p:extLst>
              <p:ext uri="{D42A27DB-BD31-4B8C-83A1-F6EECF244321}">
                <p14:modId xmlns:p14="http://schemas.microsoft.com/office/powerpoint/2010/main" val="1607385459"/>
              </p:ext>
            </p:extLst>
          </p:nvPr>
        </p:nvGraphicFramePr>
        <p:xfrm>
          <a:off x="601200" y="1530000"/>
          <a:ext cx="3978000" cy="3348000"/>
        </p:xfrm>
        <a:graphic>
          <a:graphicData uri="http://schemas.openxmlformats.org/drawingml/2006/table">
            <a:tbl>
              <a:tblPr/>
              <a:tblGrid>
                <a:gridCol w="180000">
                  <a:extLst>
                    <a:ext uri="{9D8B030D-6E8A-4147-A177-3AD203B41FA5}">
                      <a16:colId xmlns:a16="http://schemas.microsoft.com/office/drawing/2014/main" val="2000845583"/>
                    </a:ext>
                  </a:extLst>
                </a:gridCol>
                <a:gridCol w="900000">
                  <a:extLst>
                    <a:ext uri="{9D8B030D-6E8A-4147-A177-3AD203B41FA5}">
                      <a16:colId xmlns:a16="http://schemas.microsoft.com/office/drawing/2014/main" val="416696677"/>
                    </a:ext>
                  </a:extLst>
                </a:gridCol>
                <a:gridCol w="579600">
                  <a:extLst>
                    <a:ext uri="{9D8B030D-6E8A-4147-A177-3AD203B41FA5}">
                      <a16:colId xmlns:a16="http://schemas.microsoft.com/office/drawing/2014/main" val="1464046595"/>
                    </a:ext>
                  </a:extLst>
                </a:gridCol>
                <a:gridCol w="579600">
                  <a:extLst>
                    <a:ext uri="{9D8B030D-6E8A-4147-A177-3AD203B41FA5}">
                      <a16:colId xmlns:a16="http://schemas.microsoft.com/office/drawing/2014/main" val="3659076328"/>
                    </a:ext>
                  </a:extLst>
                </a:gridCol>
                <a:gridCol w="579600">
                  <a:extLst>
                    <a:ext uri="{9D8B030D-6E8A-4147-A177-3AD203B41FA5}">
                      <a16:colId xmlns:a16="http://schemas.microsoft.com/office/drawing/2014/main" val="408762688"/>
                    </a:ext>
                  </a:extLst>
                </a:gridCol>
                <a:gridCol w="579600">
                  <a:extLst>
                    <a:ext uri="{9D8B030D-6E8A-4147-A177-3AD203B41FA5}">
                      <a16:colId xmlns:a16="http://schemas.microsoft.com/office/drawing/2014/main" val="1479281611"/>
                    </a:ext>
                  </a:extLst>
                </a:gridCol>
                <a:gridCol w="579600">
                  <a:extLst>
                    <a:ext uri="{9D8B030D-6E8A-4147-A177-3AD203B41FA5}">
                      <a16:colId xmlns:a16="http://schemas.microsoft.com/office/drawing/2014/main" val="1244675023"/>
                    </a:ext>
                  </a:extLst>
                </a:gridCol>
              </a:tblGrid>
              <a:tr h="180000">
                <a:tc gridSpan="7">
                  <a:txBody>
                    <a:bodyPr/>
                    <a:lstStyle/>
                    <a:p>
                      <a:pPr algn="l" rtl="0" fontAlgn="ctr"/>
                      <a:r>
                        <a:rPr lang="en-US" sz="900" b="1" i="0" u="none" strike="noStrike" dirty="0">
                          <a:solidFill>
                            <a:srgbClr val="FFFFFF"/>
                          </a:solidFill>
                          <a:effectLst/>
                          <a:latin typeface="Arial" panose="020B0604020202020204" pitchFamily="34" charset="0"/>
                          <a:ea typeface="+mj-ea"/>
                          <a:cs typeface="Arial" panose="020B0604020202020204" pitchFamily="34" charset="0"/>
                        </a:rPr>
                        <a:t>Investment Assets &amp; PPE</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latinLnBrk="1"/>
                      <a:endParaRPr lang="ko-KR" altLang="en-US"/>
                    </a:p>
                  </a:txBody>
                  <a:tcPr/>
                </a:tc>
                <a:tc hMerge="1">
                  <a:txBody>
                    <a:bodyPr/>
                    <a:lstStyle/>
                    <a:p>
                      <a:pPr algn="l" rtl="0" fontAlgn="ctr"/>
                      <a:r>
                        <a:rPr lang="ko-KR" altLang="en-US" sz="900" b="1" i="0" u="none" strike="noStrike">
                          <a:solidFill>
                            <a:srgbClr val="FFFFFF"/>
                          </a:solidFill>
                          <a:effectLst/>
                          <a:latin typeface="Arial" panose="020B0604020202020204" pitchFamily="34" charset="0"/>
                          <a:ea typeface="+mj-ea"/>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algn="l" rtl="0" fontAlgn="ctr"/>
                      <a:r>
                        <a:rPr lang="ko-KR" altLang="en-US" sz="900" b="1" i="0" u="none" strike="noStrike">
                          <a:solidFill>
                            <a:srgbClr val="FFFFFF"/>
                          </a:solidFill>
                          <a:effectLst/>
                          <a:latin typeface="Arial" panose="020B0604020202020204" pitchFamily="34" charset="0"/>
                          <a:ea typeface="+mj-ea"/>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algn="l" rtl="0" fontAlgn="ctr"/>
                      <a:r>
                        <a:rPr lang="ko-KR" altLang="en-US" sz="900" b="1" i="0" u="none" strike="noStrike">
                          <a:solidFill>
                            <a:srgbClr val="FFFFFF"/>
                          </a:solidFill>
                          <a:effectLst/>
                          <a:latin typeface="Arial" panose="020B0604020202020204" pitchFamily="34" charset="0"/>
                          <a:ea typeface="+mj-ea"/>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algn="l" rtl="0" fontAlgn="ctr"/>
                      <a:r>
                        <a:rPr lang="ko-KR" altLang="en-US" sz="900" b="1" i="0" u="none" strike="noStrike">
                          <a:solidFill>
                            <a:srgbClr val="FFFFFF"/>
                          </a:solidFill>
                          <a:effectLst/>
                          <a:latin typeface="Arial" panose="020B0604020202020204" pitchFamily="34" charset="0"/>
                          <a:ea typeface="+mj-ea"/>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algn="l" rtl="0" fontAlgn="ctr"/>
                      <a:r>
                        <a:rPr lang="ko-KR" altLang="en-US" sz="900" b="1" i="0" u="none" strike="noStrike">
                          <a:solidFill>
                            <a:srgbClr val="FFFFFF"/>
                          </a:solidFill>
                          <a:effectLst/>
                          <a:latin typeface="Arial" panose="020B0604020202020204" pitchFamily="34" charset="0"/>
                          <a:ea typeface="+mj-ea"/>
                          <a:cs typeface="Arial" panose="020B0604020202020204" pitchFamily="34" charset="0"/>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2730104433"/>
                  </a:ext>
                </a:extLst>
              </a:tr>
              <a:tr h="144000">
                <a:tc>
                  <a:txBody>
                    <a:bodyPr/>
                    <a:lstStyle/>
                    <a:p>
                      <a:pPr algn="l" rtl="0"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ctr"/>
                      <a:endParaRPr lang="ko-KR" altLang="en-US" sz="900" b="0" i="0" u="none" strike="noStrike">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a:noFill/>
                    </a:lnL>
                    <a:lnR>
                      <a:noFill/>
                    </a:lnR>
                    <a:lnT>
                      <a:noFill/>
                    </a:lnT>
                    <a:lnB>
                      <a:noFill/>
                    </a:lnB>
                  </a:tcPr>
                </a:tc>
                <a:tc>
                  <a:txBody>
                    <a:bodyPr/>
                    <a:lstStyle/>
                    <a:p>
                      <a:pPr algn="ctr" rtl="0" fontAlgn="ctr"/>
                      <a:r>
                        <a:rPr lang="en-US" altLang="ko-KR" sz="900" b="0" i="0" u="none" strike="noStrike" dirty="0">
                          <a:solidFill>
                            <a:srgbClr val="000000"/>
                          </a:solidFill>
                          <a:effectLst/>
                          <a:latin typeface="Arial" panose="020B0604020202020204" pitchFamily="34" charset="0"/>
                          <a:ea typeface="+mj-ea"/>
                          <a:cs typeface="Arial" panose="020B0604020202020204" pitchFamily="34" charset="0"/>
                        </a:rPr>
                        <a:t>2017</a:t>
                      </a:r>
                    </a:p>
                  </a:txBody>
                  <a:tcPr marL="36000" marR="36000" marT="0" marB="0" anchor="ctr">
                    <a:lnL>
                      <a:noFill/>
                    </a:lnL>
                    <a:lnR>
                      <a:noFill/>
                    </a:lnR>
                    <a:lnT>
                      <a:noFill/>
                    </a:lnT>
                    <a:lnB>
                      <a:noFill/>
                    </a:lnB>
                  </a:tcPr>
                </a:tc>
                <a:tc>
                  <a:txBody>
                    <a:bodyPr/>
                    <a:lstStyle/>
                    <a:p>
                      <a:pPr algn="ct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2018</a:t>
                      </a:r>
                    </a:p>
                  </a:txBody>
                  <a:tcPr marL="36000" marR="36000" marT="0" marB="0" anchor="ctr">
                    <a:lnL>
                      <a:noFill/>
                    </a:lnL>
                    <a:lnR>
                      <a:noFill/>
                    </a:lnR>
                    <a:lnT>
                      <a:noFill/>
                    </a:lnT>
                    <a:lnB>
                      <a:noFill/>
                    </a:lnB>
                  </a:tcPr>
                </a:tc>
                <a:tc>
                  <a:txBody>
                    <a:bodyPr/>
                    <a:lstStyle/>
                    <a:p>
                      <a:pPr algn="ct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2019</a:t>
                      </a:r>
                    </a:p>
                  </a:txBody>
                  <a:tcPr marL="36000" marR="36000" marT="0" marB="0" anchor="ctr">
                    <a:lnL>
                      <a:noFill/>
                    </a:lnL>
                    <a:lnR>
                      <a:noFill/>
                    </a:lnR>
                    <a:lnT>
                      <a:noFill/>
                    </a:lnT>
                    <a:lnB>
                      <a:noFill/>
                    </a:lnB>
                  </a:tcPr>
                </a:tc>
                <a:tc>
                  <a:txBody>
                    <a:bodyPr/>
                    <a:lstStyle/>
                    <a:p>
                      <a:pPr algn="ct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2020</a:t>
                      </a:r>
                    </a:p>
                  </a:txBody>
                  <a:tcPr marL="36000" marR="36000" marT="0" marB="0" anchor="ctr">
                    <a:lnL>
                      <a:noFill/>
                    </a:lnL>
                    <a:lnR>
                      <a:noFill/>
                    </a:lnR>
                    <a:lnT>
                      <a:noFill/>
                    </a:lnT>
                    <a:lnB>
                      <a:noFill/>
                    </a:lnB>
                  </a:tcPr>
                </a:tc>
                <a:tc>
                  <a:txBody>
                    <a:bodyPr/>
                    <a:lstStyle/>
                    <a:p>
                      <a:pPr algn="ct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2021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185306304"/>
                  </a:ext>
                </a:extLst>
              </a:tr>
              <a:tr h="144000">
                <a:tc gridSpan="2">
                  <a:txBody>
                    <a:bodyPr/>
                    <a:lstStyle/>
                    <a:p>
                      <a:pPr algn="l" rtl="0" fontAlgn="ctr"/>
                      <a:r>
                        <a:rPr lang="en-US" sz="900" b="0" i="0" u="none" strike="noStrike" dirty="0">
                          <a:solidFill>
                            <a:srgbClr val="000000"/>
                          </a:solidFill>
                          <a:effectLst/>
                          <a:latin typeface="Arial" panose="020B0604020202020204" pitchFamily="34" charset="0"/>
                          <a:ea typeface="+mj-ea"/>
                          <a:cs typeface="Arial" panose="020B0604020202020204" pitchFamily="34" charset="0"/>
                        </a:rPr>
                        <a:t>KRW m</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ctr" rtl="0" fontAlgn="ctr"/>
                      <a:r>
                        <a:rPr lang="en-US" sz="900" b="0" i="0" u="none" strike="noStrike" dirty="0">
                          <a:solidFill>
                            <a:srgbClr val="000000"/>
                          </a:solidFill>
                          <a:effectLst/>
                          <a:latin typeface="Arial" panose="020B0604020202020204" pitchFamily="34" charset="0"/>
                          <a:ea typeface="+mj-ea"/>
                          <a:cs typeface="Arial" panose="020B0604020202020204" pitchFamily="34" charset="0"/>
                        </a:rPr>
                        <a:t>Dec-31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rPr>
                        <a:t>Dec-31</a:t>
                      </a:r>
                      <a:endParaRPr lang="en-US" sz="900" b="0"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rPr>
                        <a:t>Dec-31</a:t>
                      </a:r>
                      <a:endParaRPr lang="en-US" sz="900" b="0"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rPr>
                        <a:t>Dec-31</a:t>
                      </a:r>
                      <a:endParaRPr lang="en-US" sz="900" b="0"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rPr>
                        <a:t>Dec-31</a:t>
                      </a:r>
                      <a:endParaRPr lang="en-US" sz="900" b="0"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372903053"/>
                  </a:ext>
                </a:extLst>
              </a:tr>
              <a:tr h="144000">
                <a:tc gridSpan="2">
                  <a:txBody>
                    <a:bodyPr/>
                    <a:lstStyle/>
                    <a:p>
                      <a:pPr algn="l" rtl="0" fontAlgn="ctr"/>
                      <a:r>
                        <a:rPr lang="ko-KR" altLang="en-US" sz="900" b="1" i="0" u="none" strike="noStrike" dirty="0">
                          <a:solidFill>
                            <a:srgbClr val="000000"/>
                          </a:solidFill>
                          <a:effectLst/>
                          <a:latin typeface="Arial" panose="020B0604020202020204" pitchFamily="34" charset="0"/>
                          <a:ea typeface="+mj-ea"/>
                          <a:cs typeface="Arial" panose="020B0604020202020204" pitchFamily="34" charset="0"/>
                        </a:rPr>
                        <a:t>투자자산</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hMerge="1">
                  <a:txBody>
                    <a:bodyPr/>
                    <a:lstStyle/>
                    <a:p>
                      <a:pPr latinLnBrk="1"/>
                      <a:endParaRPr lang="ko-KR" altLang="en-US"/>
                    </a:p>
                  </a:txBody>
                  <a:tcPr/>
                </a:tc>
                <a:tc>
                  <a:txBody>
                    <a:bodyPr/>
                    <a:lstStyle/>
                    <a:p>
                      <a:pPr algn="r" rtl="0" fontAlgn="ctr"/>
                      <a:r>
                        <a:rPr lang="en-US" altLang="ko-KR" sz="900" b="1" i="0" u="none" strike="noStrike" dirty="0">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rtl="0" fontAlgn="ctr"/>
                      <a:r>
                        <a:rPr lang="en-US" altLang="ko-KR" sz="900" b="1" i="0" u="none" strike="noStrike" dirty="0">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rtl="0" fontAlgn="ctr"/>
                      <a:r>
                        <a:rPr lang="en-US" altLang="ko-KR" sz="900" b="1" i="0" u="none" strike="noStrike" dirty="0">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721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rtl="0" fontAlgn="ctr"/>
                      <a:r>
                        <a:rPr lang="en-US" altLang="ko-KR" sz="900" b="1" i="0" u="none" strike="noStrike" dirty="0">
                          <a:solidFill>
                            <a:srgbClr val="000000"/>
                          </a:solidFill>
                          <a:effectLst/>
                          <a:latin typeface="Arial" panose="020B0604020202020204" pitchFamily="34" charset="0"/>
                          <a:ea typeface="+mj-ea"/>
                          <a:cs typeface="Arial" panose="020B0604020202020204" pitchFamily="34" charset="0"/>
                        </a:rPr>
                        <a:t>951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extLst>
                  <a:ext uri="{0D108BD9-81ED-4DB2-BD59-A6C34878D82A}">
                    <a16:rowId xmlns:a16="http://schemas.microsoft.com/office/drawing/2014/main" val="1507288261"/>
                  </a:ext>
                </a:extLst>
              </a:tr>
              <a:tr h="144000">
                <a:tc gridSpan="2">
                  <a:txBody>
                    <a:bodyPr/>
                    <a:lstStyle/>
                    <a:p>
                      <a:pPr algn="l" rtl="0"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매도가능증권</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j-ea"/>
                          <a:cs typeface="Arial" panose="020B0604020202020204" pitchFamily="34" charset="0"/>
                        </a:rPr>
                        <a:t>291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j-ea"/>
                          <a:cs typeface="Arial" panose="020B0604020202020204" pitchFamily="34" charset="0"/>
                        </a:rPr>
                        <a:t>291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026352870"/>
                  </a:ext>
                </a:extLst>
              </a:tr>
              <a:tr h="144000">
                <a:tc>
                  <a:txBody>
                    <a:bodyPr/>
                    <a:lstStyle/>
                    <a:p>
                      <a:pPr algn="l" rtl="0"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㈜에임</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291</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291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804076783"/>
                  </a:ext>
                </a:extLst>
              </a:tr>
              <a:tr h="144000">
                <a:tc gridSpan="2">
                  <a:txBody>
                    <a:bodyPr/>
                    <a:lstStyle/>
                    <a:p>
                      <a:pPr algn="l" rtl="0"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단기투자상품</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430</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500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458301428"/>
                  </a:ext>
                </a:extLst>
              </a:tr>
              <a:tr h="144000">
                <a:tc>
                  <a:txBody>
                    <a:bodyPr/>
                    <a:lstStyle/>
                    <a:p>
                      <a:pPr algn="l" rtl="0"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kern="1200">
                          <a:solidFill>
                            <a:srgbClr val="000000"/>
                          </a:solidFill>
                          <a:effectLst/>
                          <a:latin typeface="Arial" panose="020B0604020202020204" pitchFamily="34" charset="0"/>
                          <a:ea typeface="+mn-ea"/>
                          <a:cs typeface="Arial" panose="020B0604020202020204" pitchFamily="34" charset="0"/>
                        </a:rPr>
                        <a:t>㈜</a:t>
                      </a: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에잇퍼센트</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30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130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431484805"/>
                  </a:ext>
                </a:extLst>
              </a:tr>
              <a:tr h="144000">
                <a:tc>
                  <a:txBody>
                    <a:bodyPr/>
                    <a:lstStyle/>
                    <a:p>
                      <a:pPr algn="l" rtl="0"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비에프펀드</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150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120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953223657"/>
                  </a:ext>
                </a:extLst>
              </a:tr>
              <a:tr h="144000">
                <a:tc>
                  <a:txBody>
                    <a:bodyPr/>
                    <a:lstStyle/>
                    <a:p>
                      <a:pPr algn="l" rtl="0"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noFill/>
                      <a:prstDash val="solid"/>
                      <a:round/>
                      <a:headEnd type="none" w="med" len="med"/>
                      <a:tailEnd type="none" w="med" len="med"/>
                    </a:lnB>
                  </a:tcPr>
                </a:tc>
                <a:tc>
                  <a:txBody>
                    <a:bodyPr/>
                    <a:lstStyle/>
                    <a:p>
                      <a:pPr algn="l" rtl="0"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삼성증권</a:t>
                      </a:r>
                      <a:endParaRPr lang="en-US" altLang="ko-KR" sz="900" b="0" i="0" u="none" strike="noStrike">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250</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250</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622806454"/>
                  </a:ext>
                </a:extLst>
              </a:tr>
              <a:tr h="144000">
                <a:tc gridSpan="2">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ko-KR" altLang="en-US" sz="900" b="0" i="0" u="none" strike="noStrike" kern="1200">
                          <a:solidFill>
                            <a:srgbClr val="000000"/>
                          </a:solidFill>
                          <a:effectLst/>
                          <a:latin typeface="Arial" panose="020B0604020202020204" pitchFamily="34" charset="0"/>
                          <a:ea typeface="+mn-ea"/>
                          <a:cs typeface="Arial" panose="020B0604020202020204" pitchFamily="34" charset="0"/>
                        </a:rPr>
                        <a:t>단기대여금</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algn="l" rtl="0" fontAlgn="ctr"/>
                      <a:endParaRPr lang="en-US" altLang="ko-KR" sz="900" b="0" i="0" u="none" strike="noStrike">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w="6350" cap="flat" cmpd="sng" algn="ctr">
                      <a:no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160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253160575"/>
                  </a:ext>
                </a:extLst>
              </a:tr>
              <a:tr h="144000">
                <a:tc gridSpan="2">
                  <a:txBody>
                    <a:bodyPr/>
                    <a:lstStyle/>
                    <a:p>
                      <a:pPr algn="l" rtl="0" fontAlgn="ctr"/>
                      <a:r>
                        <a:rPr lang="ko-KR" altLang="en-US" sz="900" b="1" i="0" u="none" strike="noStrike">
                          <a:solidFill>
                            <a:srgbClr val="000000"/>
                          </a:solidFill>
                          <a:effectLst/>
                          <a:latin typeface="Arial" panose="020B0604020202020204" pitchFamily="34" charset="0"/>
                          <a:ea typeface="+mj-ea"/>
                          <a:cs typeface="Arial" panose="020B0604020202020204" pitchFamily="34" charset="0"/>
                        </a:rPr>
                        <a:t>비유동자산</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hMerge="1">
                  <a:txBody>
                    <a:bodyPr/>
                    <a:lstStyle/>
                    <a:p>
                      <a:pPr latinLnBrk="1"/>
                      <a:endParaRPr lang="ko-KR" altLang="en-US"/>
                    </a:p>
                  </a:txBody>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137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140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134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10,266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10,322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extLst>
                  <a:ext uri="{0D108BD9-81ED-4DB2-BD59-A6C34878D82A}">
                    <a16:rowId xmlns:a16="http://schemas.microsoft.com/office/drawing/2014/main" val="716047309"/>
                  </a:ext>
                </a:extLst>
              </a:tr>
              <a:tr h="144000">
                <a:tc gridSpan="2">
                  <a:txBody>
                    <a:bodyPr/>
                    <a:lstStyle/>
                    <a:p>
                      <a:pPr algn="l" rtl="0"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유형자산</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36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39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33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10,261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10,305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73280085"/>
                  </a:ext>
                </a:extLst>
              </a:tr>
              <a:tr h="144000">
                <a:tc>
                  <a:txBody>
                    <a:bodyPr/>
                    <a:lstStyle/>
                    <a:p>
                      <a:pPr algn="l" rtl="0"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토지</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j-ea"/>
                          <a:cs typeface="Arial" panose="020B0604020202020204" pitchFamily="34" charset="0"/>
                        </a:rPr>
                        <a:t>7,100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7,100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960558906"/>
                  </a:ext>
                </a:extLst>
              </a:tr>
              <a:tr h="144000">
                <a:tc>
                  <a:txBody>
                    <a:bodyPr/>
                    <a:lstStyle/>
                    <a:p>
                      <a:pPr algn="l" rtl="0"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건물</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2,889</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2,817</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99068848"/>
                  </a:ext>
                </a:extLst>
              </a:tr>
              <a:tr h="144000">
                <a:tc>
                  <a:txBody>
                    <a:bodyPr/>
                    <a:lstStyle/>
                    <a:p>
                      <a:pPr algn="l" rtl="0"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시설장치</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16</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11</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8</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148</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204</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546809753"/>
                  </a:ext>
                </a:extLst>
              </a:tr>
              <a:tr h="144000">
                <a:tc>
                  <a:txBody>
                    <a:bodyPr/>
                    <a:lstStyle/>
                    <a:p>
                      <a:pPr algn="l" rtl="0"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비품</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20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28</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24</a:t>
                      </a:r>
                    </a:p>
                  </a:txBody>
                  <a:tcPr marL="36000" marR="36000" marT="0" marB="0" anchor="ctr">
                    <a:lnL>
                      <a:noFill/>
                    </a:lnL>
                    <a:lnR>
                      <a:noFill/>
                    </a:lnR>
                    <a:lnT>
                      <a:noFill/>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j-ea"/>
                          <a:cs typeface="Arial" panose="020B0604020202020204" pitchFamily="34" charset="0"/>
                        </a:rPr>
                        <a:t>125</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143</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496010223"/>
                  </a:ext>
                </a:extLst>
              </a:tr>
              <a:tr h="144000">
                <a:tc>
                  <a:txBody>
                    <a:bodyPr/>
                    <a:lstStyle/>
                    <a:p>
                      <a:pPr algn="l" rtl="0"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그림</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43</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4216146103"/>
                  </a:ext>
                </a:extLst>
              </a:tr>
              <a:tr h="144000">
                <a:tc gridSpan="2">
                  <a:txBody>
                    <a:bodyPr/>
                    <a:lstStyle/>
                    <a:p>
                      <a:pPr algn="l" rtl="0"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무형자산</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j-ea"/>
                          <a:cs typeface="Arial" panose="020B0604020202020204" pitchFamily="34" charset="0"/>
                        </a:rPr>
                        <a:t>3</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358857626"/>
                  </a:ext>
                </a:extLst>
              </a:tr>
              <a:tr h="144000">
                <a:tc>
                  <a:txBody>
                    <a:bodyPr/>
                    <a:lstStyle/>
                    <a:p>
                      <a:pPr algn="l" rtl="0"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소프트웨어</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3</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103307456"/>
                  </a:ext>
                </a:extLst>
              </a:tr>
              <a:tr h="144000">
                <a:tc gridSpan="2">
                  <a:txBody>
                    <a:bodyPr/>
                    <a:lstStyle/>
                    <a:p>
                      <a:pPr algn="l" rtl="0"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기타비유동자산</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101</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101</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101</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j-ea"/>
                          <a:cs typeface="Arial" panose="020B0604020202020204" pitchFamily="34" charset="0"/>
                        </a:rPr>
                        <a:t>2</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497080677"/>
                  </a:ext>
                </a:extLst>
              </a:tr>
              <a:tr h="144000">
                <a:tc>
                  <a:txBody>
                    <a:bodyPr/>
                    <a:lstStyle/>
                    <a:p>
                      <a:pPr algn="l" rtl="0"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임차보증금</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100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100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100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j-ea"/>
                          <a:cs typeface="Arial" panose="020B0604020202020204" pitchFamily="34" charset="0"/>
                        </a:rPr>
                        <a:t>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604794649"/>
                  </a:ext>
                </a:extLst>
              </a:tr>
              <a:tr h="144000">
                <a:tc>
                  <a:txBody>
                    <a:bodyPr/>
                    <a:lstStyle/>
                    <a:p>
                      <a:pPr algn="l" rtl="0"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rtl="0"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기타보증금</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2</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j-ea"/>
                          <a:cs typeface="Arial" panose="020B0604020202020204" pitchFamily="34" charset="0"/>
                        </a:rPr>
                        <a:t>6</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78698013"/>
                  </a:ext>
                </a:extLst>
              </a:tr>
            </a:tbl>
          </a:graphicData>
        </a:graphic>
      </p:graphicFrame>
    </p:spTree>
    <p:extLst>
      <p:ext uri="{BB962C8B-B14F-4D97-AF65-F5344CB8AC3E}">
        <p14:creationId xmlns:p14="http://schemas.microsoft.com/office/powerpoint/2010/main" val="24282920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제목 2">
            <a:extLst>
              <a:ext uri="{FF2B5EF4-FFF2-40B4-BE49-F238E27FC236}">
                <a16:creationId xmlns:a16="http://schemas.microsoft.com/office/drawing/2014/main" id="{3AC186F3-797A-4FA4-A939-A6FE4AB6C378}"/>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500" b="1" dirty="0">
                <a:solidFill>
                  <a:srgbClr val="00338D"/>
                </a:solidFill>
                <a:latin typeface="KPMG Extralight" panose="020B0303030202040204" pitchFamily="34" charset="0"/>
              </a:rPr>
              <a:t>Other Considerations</a:t>
            </a:r>
          </a:p>
        </p:txBody>
      </p:sp>
      <p:sp>
        <p:nvSpPr>
          <p:cNvPr id="12" name="제목 2">
            <a:extLst>
              <a:ext uri="{FF2B5EF4-FFF2-40B4-BE49-F238E27FC236}">
                <a16:creationId xmlns:a16="http://schemas.microsoft.com/office/drawing/2014/main" id="{C47717F3-438A-4FE8-9FA3-991ADD705EE3}"/>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800" b="1" dirty="0">
                <a:solidFill>
                  <a:srgbClr val="00338D"/>
                </a:solidFill>
                <a:latin typeface="KPMG Extralight" panose="020B0303030202040204" pitchFamily="34" charset="0"/>
              </a:rPr>
              <a:t>Supporting Analysis</a:t>
            </a:r>
          </a:p>
        </p:txBody>
      </p:sp>
      <p:graphicFrame>
        <p:nvGraphicFramePr>
          <p:cNvPr id="8" name="Group 3">
            <a:extLst>
              <a:ext uri="{FF2B5EF4-FFF2-40B4-BE49-F238E27FC236}">
                <a16:creationId xmlns:a16="http://schemas.microsoft.com/office/drawing/2014/main" id="{3915804C-9B71-4FE9-9F7F-68F6CFDF7D2C}"/>
              </a:ext>
            </a:extLst>
          </p:cNvPr>
          <p:cNvGraphicFramePr>
            <a:graphicFrameLocks noGrp="1"/>
          </p:cNvGraphicFramePr>
          <p:nvPr/>
        </p:nvGraphicFramePr>
        <p:xfrm>
          <a:off x="468001" y="1191600"/>
          <a:ext cx="9038334" cy="3752400"/>
        </p:xfrm>
        <a:graphic>
          <a:graphicData uri="http://schemas.openxmlformats.org/drawingml/2006/table">
            <a:tbl>
              <a:tblPr/>
              <a:tblGrid>
                <a:gridCol w="1557064">
                  <a:extLst>
                    <a:ext uri="{9D8B030D-6E8A-4147-A177-3AD203B41FA5}">
                      <a16:colId xmlns:a16="http://schemas.microsoft.com/office/drawing/2014/main" val="20000"/>
                    </a:ext>
                  </a:extLst>
                </a:gridCol>
                <a:gridCol w="7481270">
                  <a:extLst>
                    <a:ext uri="{9D8B030D-6E8A-4147-A177-3AD203B41FA5}">
                      <a16:colId xmlns:a16="http://schemas.microsoft.com/office/drawing/2014/main" val="20001"/>
                    </a:ext>
                  </a:extLst>
                </a:gridCol>
              </a:tblGrid>
              <a:tr h="252000">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lang="en-US" altLang="ko-KR" sz="1000" b="1" i="0" u="none" strike="noStrike" kern="1200" dirty="0">
                          <a:solidFill>
                            <a:schemeClr val="bg1"/>
                          </a:solidFill>
                          <a:effectLst/>
                          <a:latin typeface="Arial" panose="020B0604020202020204" pitchFamily="34" charset="0"/>
                          <a:ea typeface="+mn-ea"/>
                          <a:cs typeface="Arial" panose="020B0604020202020204" pitchFamily="34" charset="0"/>
                        </a:rPr>
                        <a:t>Topic</a:t>
                      </a:r>
                      <a:endPar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Details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349200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ko-KR" altLang="en-US" sz="1000" b="1" i="0" u="none" strike="noStrike" kern="1200" cap="none" spc="0" normalizeH="0" baseline="0">
                          <a:ln>
                            <a:noFill/>
                          </a:ln>
                          <a:solidFill>
                            <a:schemeClr val="tx1"/>
                          </a:solidFill>
                          <a:effectLst/>
                          <a:uLnTx/>
                          <a:uFillTx/>
                          <a:latin typeface="Arial" panose="020B0604020202020204" pitchFamily="34" charset="0"/>
                          <a:ea typeface="+mn-ea"/>
                          <a:cs typeface="Arial" panose="020B0604020202020204" pitchFamily="34" charset="0"/>
                        </a:rPr>
                        <a:t>우발채무</a:t>
                      </a:r>
                      <a:r>
                        <a:rPr kumimoji="0" lang="en-US" altLang="ko-KR" sz="1000" b="1" i="0" u="none" strike="noStrike" kern="1200" cap="none" spc="0" normalizeH="0" baseline="0">
                          <a:ln>
                            <a:noFill/>
                          </a:ln>
                          <a:solidFill>
                            <a:schemeClr val="tx1"/>
                          </a:solidFill>
                          <a:effectLst/>
                          <a:uLnTx/>
                          <a:uFillTx/>
                          <a:latin typeface="Arial" panose="020B0604020202020204" pitchFamily="34" charset="0"/>
                          <a:ea typeface="+mn-ea"/>
                          <a:cs typeface="Arial" panose="020B0604020202020204" pitchFamily="34" charset="0"/>
                        </a:rPr>
                        <a:t> - </a:t>
                      </a:r>
                      <a:r>
                        <a:rPr kumimoji="0" lang="ko-KR" altLang="en-US" sz="1000" b="1" i="0" u="none" strike="noStrike" kern="1200" cap="none" spc="0" normalizeH="0" baseline="0">
                          <a:ln>
                            <a:noFill/>
                          </a:ln>
                          <a:solidFill>
                            <a:schemeClr val="tx1"/>
                          </a:solidFill>
                          <a:effectLst/>
                          <a:uLnTx/>
                          <a:uFillTx/>
                          <a:latin typeface="Arial" panose="020B0604020202020204" pitchFamily="34" charset="0"/>
                          <a:ea typeface="+mn-ea"/>
                          <a:cs typeface="Arial" panose="020B0604020202020204" pitchFamily="34" charset="0"/>
                        </a:rPr>
                        <a:t>자회사 관련</a:t>
                      </a:r>
                      <a:endPar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71450" indent="-171450" latinLnBrk="0">
                        <a:lnSpc>
                          <a:spcPts val="1300"/>
                        </a:lnSpc>
                        <a:spcAft>
                          <a:spcPts val="300"/>
                        </a:spcAft>
                        <a:buFont typeface="Arial" panose="020B0604020202020204" pitchFamily="34" charset="0"/>
                        <a:buChar char="•"/>
                      </a:pPr>
                      <a:r>
                        <a:rPr kumimoji="0" lang="ko-KR" altLang="en-US"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회사는 </a:t>
                      </a:r>
                      <a:r>
                        <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2021</a:t>
                      </a:r>
                      <a:r>
                        <a:rPr kumimoji="0" lang="ko-KR" altLang="en-US"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년 </a:t>
                      </a:r>
                      <a:r>
                        <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6</a:t>
                      </a:r>
                      <a:r>
                        <a:rPr kumimoji="0" lang="ko-KR" altLang="en-US"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월 </a:t>
                      </a:r>
                      <a:r>
                        <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3</a:t>
                      </a:r>
                      <a:r>
                        <a:rPr kumimoji="0" lang="ko-KR" altLang="en-US"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억원을 출자하여 제작을 위한 자회사 </a:t>
                      </a:r>
                      <a:r>
                        <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a:t>
                      </a:r>
                      <a:r>
                        <a:rPr kumimoji="0" lang="ko-KR" altLang="en-US"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보일</a:t>
                      </a:r>
                      <a:r>
                        <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a:t>
                      </a:r>
                      <a:r>
                        <a:rPr kumimoji="0" lang="ko-KR" altLang="en-US"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을 설립함</a:t>
                      </a:r>
                      <a:r>
                        <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a:t>
                      </a:r>
                    </a:p>
                    <a:p>
                      <a:pPr marL="171450" indent="-171450" latinLnBrk="0">
                        <a:lnSpc>
                          <a:spcPts val="1300"/>
                        </a:lnSpc>
                        <a:spcAft>
                          <a:spcPts val="300"/>
                        </a:spcAft>
                        <a:buFont typeface="Arial" panose="020B0604020202020204" pitchFamily="34" charset="0"/>
                        <a:buChar char="•"/>
                      </a:pPr>
                      <a:r>
                        <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2021</a:t>
                      </a:r>
                      <a:r>
                        <a:rPr kumimoji="0" lang="ko-KR" altLang="en-US"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년 </a:t>
                      </a:r>
                      <a:r>
                        <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11</a:t>
                      </a:r>
                      <a:r>
                        <a:rPr kumimoji="0" lang="ko-KR" altLang="en-US"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월 자회사</a:t>
                      </a:r>
                      <a:r>
                        <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a:t>
                      </a:r>
                      <a:r>
                        <a:rPr kumimoji="0" lang="ko-KR" altLang="en-US"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보일</a:t>
                      </a:r>
                      <a:r>
                        <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a:t>
                      </a:r>
                      <a:r>
                        <a:rPr kumimoji="0" lang="ko-KR" altLang="en-US"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이 제작한 광고물</a:t>
                      </a:r>
                      <a:r>
                        <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a:t>
                      </a:r>
                      <a:r>
                        <a:rPr kumimoji="0" lang="ko-KR" altLang="en-US"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발란</a:t>
                      </a:r>
                      <a:r>
                        <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 </a:t>
                      </a:r>
                      <a:r>
                        <a:rPr kumimoji="0" lang="ko-KR" altLang="en-US"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광고</a:t>
                      </a:r>
                      <a:r>
                        <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a:t>
                      </a:r>
                      <a:r>
                        <a:rPr kumimoji="0" lang="ko-KR" altLang="en-US"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에 대해 표절 논란이 발생하여 해당 광고가 게재 중단됨</a:t>
                      </a:r>
                      <a:r>
                        <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 </a:t>
                      </a:r>
                    </a:p>
                    <a:p>
                      <a:pPr marL="171450" indent="-171450" latinLnBrk="0">
                        <a:lnSpc>
                          <a:spcPts val="1300"/>
                        </a:lnSpc>
                        <a:spcAft>
                          <a:spcPts val="300"/>
                        </a:spcAft>
                        <a:buFont typeface="Arial" panose="020B0604020202020204" pitchFamily="34" charset="0"/>
                        <a:buChar char="•"/>
                      </a:pPr>
                      <a:r>
                        <a:rPr kumimoji="0" lang="ko-KR" altLang="en-US"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당사는 고객사</a:t>
                      </a:r>
                      <a:r>
                        <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a:t>
                      </a:r>
                      <a:r>
                        <a:rPr kumimoji="0" lang="ko-KR" altLang="en-US"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발란</a:t>
                      </a:r>
                      <a:r>
                        <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a:t>
                      </a:r>
                      <a:r>
                        <a:rPr kumimoji="0" lang="ko-KR" altLang="en-US"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 측에 문제된 광고의 제작비 </a:t>
                      </a:r>
                      <a:r>
                        <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1</a:t>
                      </a:r>
                      <a:r>
                        <a:rPr kumimoji="0" lang="ko-KR" altLang="en-US"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억원 상당의 배상안을 제시함</a:t>
                      </a:r>
                      <a:r>
                        <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 </a:t>
                      </a:r>
                      <a:r>
                        <a:rPr kumimoji="0" lang="ko-KR" altLang="en-US"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현재 고객사는 손해배상 청구권을 계속 유보한다는 입장을 밝혔으며</a:t>
                      </a:r>
                      <a:r>
                        <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 </a:t>
                      </a:r>
                      <a:r>
                        <a:rPr kumimoji="0" lang="ko-KR" altLang="en-US"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소송제기 등 구체적인 움직임은 없는 것으로 파악됨</a:t>
                      </a:r>
                      <a:endPar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endParaRPr>
                    </a:p>
                    <a:p>
                      <a:pPr marL="171450" indent="-171450" latinLnBrk="0">
                        <a:lnSpc>
                          <a:spcPts val="1300"/>
                        </a:lnSpc>
                        <a:spcAft>
                          <a:spcPts val="300"/>
                        </a:spcAft>
                        <a:buFont typeface="Arial" panose="020B0604020202020204" pitchFamily="34" charset="0"/>
                        <a:buChar char="•"/>
                      </a:pPr>
                      <a:r>
                        <a:rPr kumimoji="0" lang="ko-KR" altLang="en-US"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상기 </a:t>
                      </a:r>
                      <a:r>
                        <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1</a:t>
                      </a:r>
                      <a:r>
                        <a:rPr kumimoji="0" lang="ko-KR" altLang="en-US"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억 배상안에 대해 자회사</a:t>
                      </a:r>
                      <a:r>
                        <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a:t>
                      </a:r>
                      <a:r>
                        <a:rPr kumimoji="0" lang="ko-KR" altLang="en-US"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보일</a:t>
                      </a:r>
                      <a:r>
                        <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a:t>
                      </a:r>
                      <a:r>
                        <a:rPr kumimoji="0" lang="ko-KR" altLang="en-US"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와 회사</a:t>
                      </a:r>
                      <a:r>
                        <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a:t>
                      </a:r>
                      <a:r>
                        <a:rPr kumimoji="0" lang="ko-KR" altLang="en-US"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오버맨</a:t>
                      </a:r>
                      <a:r>
                        <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a:t>
                      </a:r>
                      <a:r>
                        <a:rPr kumimoji="0" lang="ko-KR" altLang="en-US"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은 </a:t>
                      </a:r>
                      <a:r>
                        <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6:4</a:t>
                      </a:r>
                      <a:r>
                        <a:rPr kumimoji="0" lang="ko-KR" altLang="en-US"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의 비율로 분담하기로 함</a:t>
                      </a:r>
                      <a:endPar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endParaRPr>
                    </a:p>
                    <a:p>
                      <a:pPr marL="171450" indent="-171450" latinLnBrk="0">
                        <a:lnSpc>
                          <a:spcPts val="1300"/>
                        </a:lnSpc>
                        <a:spcAft>
                          <a:spcPts val="300"/>
                        </a:spcAft>
                        <a:buFont typeface="Arial" panose="020B0604020202020204" pitchFamily="34" charset="0"/>
                        <a:buChar char="•"/>
                      </a:pPr>
                      <a:r>
                        <a:rPr kumimoji="0" lang="ko-KR" altLang="en-US"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고객사</a:t>
                      </a:r>
                      <a:r>
                        <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a:t>
                      </a:r>
                      <a:r>
                        <a:rPr kumimoji="0" lang="ko-KR" altLang="en-US"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발란</a:t>
                      </a:r>
                      <a:r>
                        <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a:t>
                      </a:r>
                      <a:r>
                        <a:rPr kumimoji="0" lang="ko-KR" altLang="en-US"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이 손해배상을 청구할 경우</a:t>
                      </a:r>
                      <a:r>
                        <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 </a:t>
                      </a:r>
                      <a:r>
                        <a:rPr kumimoji="0" lang="ko-KR" altLang="en-US"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오버맨이 지급해야 할 </a:t>
                      </a:r>
                      <a:r>
                        <a:rPr kumimoji="0" lang="ko-KR" altLang="en-US" sz="900" b="1" i="0" u="sng" strike="noStrike" kern="1200" cap="none" spc="0" normalizeH="0" baseline="0" noProof="0">
                          <a:ln>
                            <a:noFill/>
                          </a:ln>
                          <a:solidFill>
                            <a:schemeClr val="tx1"/>
                          </a:solidFill>
                          <a:effectLst/>
                          <a:uLnTx/>
                          <a:uFillTx/>
                          <a:latin typeface="+mj-ea"/>
                          <a:ea typeface="+mj-ea"/>
                          <a:cs typeface="Arial" panose="020B0604020202020204" pitchFamily="34" charset="0"/>
                        </a:rPr>
                        <a:t>우발채무 </a:t>
                      </a:r>
                      <a:r>
                        <a:rPr kumimoji="0" lang="en-US" altLang="ko-KR" sz="900" b="1" i="0" u="sng" strike="noStrike" kern="1200" cap="none" spc="0" normalizeH="0" baseline="0" noProof="0">
                          <a:ln>
                            <a:noFill/>
                          </a:ln>
                          <a:solidFill>
                            <a:schemeClr val="tx1"/>
                          </a:solidFill>
                          <a:effectLst/>
                          <a:uLnTx/>
                          <a:uFillTx/>
                          <a:latin typeface="+mj-ea"/>
                          <a:ea typeface="+mj-ea"/>
                          <a:cs typeface="Arial" panose="020B0604020202020204" pitchFamily="34" charset="0"/>
                        </a:rPr>
                        <a:t>4</a:t>
                      </a:r>
                      <a:r>
                        <a:rPr kumimoji="0" lang="ko-KR" altLang="en-US" sz="900" b="1" i="0" u="sng" strike="noStrike" kern="1200" cap="none" spc="0" normalizeH="0" baseline="0" noProof="0">
                          <a:ln>
                            <a:noFill/>
                          </a:ln>
                          <a:solidFill>
                            <a:schemeClr val="tx1"/>
                          </a:solidFill>
                          <a:effectLst/>
                          <a:uLnTx/>
                          <a:uFillTx/>
                          <a:latin typeface="+mj-ea"/>
                          <a:ea typeface="+mj-ea"/>
                          <a:cs typeface="Arial" panose="020B0604020202020204" pitchFamily="34" charset="0"/>
                        </a:rPr>
                        <a:t>천만원</a:t>
                      </a:r>
                      <a:r>
                        <a:rPr kumimoji="0" lang="ko-KR" altLang="en-US"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이 존재함</a:t>
                      </a:r>
                      <a:endPar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endParaRPr>
                    </a:p>
                    <a:p>
                      <a:pPr marL="171450" indent="-171450" latinLnBrk="0">
                        <a:lnSpc>
                          <a:spcPts val="1300"/>
                        </a:lnSpc>
                        <a:spcAft>
                          <a:spcPts val="300"/>
                        </a:spcAft>
                        <a:buFont typeface="Arial" panose="020B0604020202020204" pitchFamily="34" charset="0"/>
                        <a:buChar char="•"/>
                      </a:pPr>
                      <a:r>
                        <a:rPr kumimoji="0" lang="ko-KR" altLang="en-US"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표절논란 이후 </a:t>
                      </a:r>
                      <a:r>
                        <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a:t>
                      </a:r>
                      <a:r>
                        <a:rPr kumimoji="0" lang="ko-KR" altLang="en-US"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보일</a:t>
                      </a:r>
                      <a:r>
                        <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a:t>
                      </a:r>
                      <a:r>
                        <a:rPr kumimoji="0" lang="ko-KR" altLang="en-US"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의 공동출자자인 </a:t>
                      </a:r>
                      <a:r>
                        <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a:t>
                      </a:r>
                      <a:r>
                        <a:rPr kumimoji="0" lang="ko-KR" altLang="en-US"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김휘중</a:t>
                      </a:r>
                      <a:r>
                        <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a:t>
                      </a:r>
                      <a:r>
                        <a:rPr kumimoji="0" lang="ko-KR" altLang="en-US"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이 회사</a:t>
                      </a:r>
                      <a:r>
                        <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a:t>
                      </a:r>
                      <a:r>
                        <a:rPr kumimoji="0" lang="ko-KR" altLang="en-US"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오버맨</a:t>
                      </a:r>
                      <a:r>
                        <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a:t>
                      </a:r>
                      <a:r>
                        <a:rPr kumimoji="0" lang="ko-KR" altLang="en-US"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의 지분을 모두 인수하기로 하였으며</a:t>
                      </a:r>
                      <a:r>
                        <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 </a:t>
                      </a:r>
                      <a:r>
                        <a:rPr kumimoji="0" lang="ko-KR" altLang="en-US"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개인 </a:t>
                      </a:r>
                      <a:r>
                        <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a:t>
                      </a:r>
                      <a:r>
                        <a:rPr kumimoji="0" lang="ko-KR" altLang="en-US"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김휘중</a:t>
                      </a:r>
                      <a:r>
                        <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a:t>
                      </a:r>
                      <a:r>
                        <a:rPr kumimoji="0" lang="ko-KR" altLang="en-US"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의 자금이 부족하여 회사는 이를 대여금 처리함</a:t>
                      </a:r>
                      <a:endPar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endParaRPr>
                    </a:p>
                    <a:p>
                      <a:pPr marL="171450" indent="-171450" latinLnBrk="0">
                        <a:lnSpc>
                          <a:spcPts val="1300"/>
                        </a:lnSpc>
                        <a:spcAft>
                          <a:spcPts val="300"/>
                        </a:spcAft>
                        <a:buFont typeface="Arial" panose="020B0604020202020204" pitchFamily="34" charset="0"/>
                        <a:buChar char="•"/>
                      </a:pPr>
                      <a:r>
                        <a:rPr kumimoji="0" lang="ko-KR" altLang="en-US"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보일은 현재 회사</a:t>
                      </a:r>
                      <a:r>
                        <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a:t>
                      </a:r>
                      <a:r>
                        <a:rPr kumimoji="0" lang="ko-KR" altLang="en-US"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오버맨</a:t>
                      </a:r>
                      <a:r>
                        <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a:t>
                      </a:r>
                      <a:r>
                        <a:rPr kumimoji="0" lang="ko-KR" altLang="en-US"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의 외주용역을 수행하고 있으며</a:t>
                      </a:r>
                      <a:r>
                        <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 </a:t>
                      </a:r>
                      <a:r>
                        <a:rPr kumimoji="0" lang="ko-KR" altLang="en-US" sz="900" b="0" i="0" u="none" strike="noStrike" kern="1200" cap="none" spc="0" normalizeH="0" baseline="0" noProof="0">
                          <a:ln>
                            <a:noFill/>
                          </a:ln>
                          <a:solidFill>
                            <a:schemeClr val="tx1"/>
                          </a:solidFill>
                          <a:effectLst/>
                          <a:uLnTx/>
                          <a:uFillTx/>
                          <a:latin typeface="+mj-ea"/>
                          <a:ea typeface="+mj-ea"/>
                          <a:cs typeface="Arial" panose="020B0604020202020204" pitchFamily="34" charset="0"/>
                        </a:rPr>
                        <a:t>향후 보일에게 지급해야 할 용역대금을 지급하지 않는 방식으로 대여금 상환을 진행할 예정</a:t>
                      </a:r>
                      <a:endPar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endParaRPr>
                    </a:p>
                    <a:p>
                      <a:pPr marL="171450" indent="-171450" latinLnBrk="0">
                        <a:lnSpc>
                          <a:spcPts val="1300"/>
                        </a:lnSpc>
                        <a:spcAft>
                          <a:spcPts val="300"/>
                        </a:spcAft>
                        <a:buFont typeface="Arial" panose="020B0604020202020204" pitchFamily="34" charset="0"/>
                        <a:buChar char="•"/>
                      </a:pPr>
                      <a:endParaRPr kumimoji="0" lang="en-US" altLang="ko-KR" sz="900" b="0" i="0" u="none" strike="noStrike" kern="1200" cap="none" spc="0" normalizeH="0" baseline="0" noProof="0">
                        <a:ln>
                          <a:noFill/>
                        </a:ln>
                        <a:solidFill>
                          <a:schemeClr val="tx1"/>
                        </a:solidFill>
                        <a:effectLst/>
                        <a:uLnTx/>
                        <a:uFillTx/>
                        <a:latin typeface="+mj-ea"/>
                        <a:ea typeface="+mj-ea"/>
                        <a:cs typeface="Arial" panose="020B0604020202020204" pitchFamily="34" charset="0"/>
                      </a:endParaRPr>
                    </a:p>
                    <a:p>
                      <a:pPr marL="0" indent="0" latinLnBrk="0">
                        <a:lnSpc>
                          <a:spcPts val="1300"/>
                        </a:lnSpc>
                        <a:spcAft>
                          <a:spcPts val="300"/>
                        </a:spcAft>
                        <a:buFont typeface="Arial" panose="020B0604020202020204" pitchFamily="34" charset="0"/>
                        <a:buNone/>
                      </a:pPr>
                      <a:r>
                        <a:rPr kumimoji="0" lang="ko-KR" altLang="en-US" sz="900" b="1" i="0" u="none" strike="noStrike" kern="1200" cap="none" spc="0" normalizeH="0" baseline="0" noProof="0">
                          <a:ln>
                            <a:noFill/>
                          </a:ln>
                          <a:solidFill>
                            <a:schemeClr val="tx1"/>
                          </a:solidFill>
                          <a:effectLst/>
                          <a:uLnTx/>
                          <a:uFillTx/>
                          <a:latin typeface="+mj-ea"/>
                          <a:ea typeface="+mj-ea"/>
                          <a:cs typeface="Arial" panose="020B0604020202020204" pitchFamily="34" charset="0"/>
                        </a:rPr>
                        <a:t> </a:t>
                      </a:r>
                      <a:r>
                        <a:rPr kumimoji="0" lang="ko-KR" altLang="en-US" sz="900" b="1" i="0" u="sng" strike="noStrike" kern="1200" cap="none" spc="0" normalizeH="0" baseline="0" noProof="0">
                          <a:ln>
                            <a:noFill/>
                          </a:ln>
                          <a:solidFill>
                            <a:schemeClr val="tx1"/>
                          </a:solidFill>
                          <a:effectLst/>
                          <a:uLnTx/>
                          <a:uFillTx/>
                          <a:latin typeface="+mj-ea"/>
                          <a:ea typeface="+mj-ea"/>
                          <a:cs typeface="Arial" panose="020B0604020202020204" pitchFamily="34" charset="0"/>
                        </a:rPr>
                        <a:t>관련 계정과목</a:t>
                      </a:r>
                      <a:endParaRPr kumimoji="0" lang="en-US" altLang="ko-KR" sz="900" b="1" i="0" u="sng" strike="noStrike" kern="1200" cap="none" spc="0" normalizeH="0" baseline="0" noProof="0">
                        <a:ln>
                          <a:noFill/>
                        </a:ln>
                        <a:solidFill>
                          <a:schemeClr val="tx1"/>
                        </a:solidFill>
                        <a:effectLst/>
                        <a:uLnTx/>
                        <a:uFillTx/>
                        <a:latin typeface="+mj-ea"/>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9" name="표 8">
            <a:extLst>
              <a:ext uri="{FF2B5EF4-FFF2-40B4-BE49-F238E27FC236}">
                <a16:creationId xmlns:a16="http://schemas.microsoft.com/office/drawing/2014/main" id="{B8DCED46-44B9-4294-9FA0-DC4F74965413}"/>
              </a:ext>
            </a:extLst>
          </p:cNvPr>
          <p:cNvGraphicFramePr>
            <a:graphicFrameLocks noGrp="1"/>
          </p:cNvGraphicFramePr>
          <p:nvPr/>
        </p:nvGraphicFramePr>
        <p:xfrm>
          <a:off x="2219324" y="3857170"/>
          <a:ext cx="7029452" cy="727780"/>
        </p:xfrm>
        <a:graphic>
          <a:graphicData uri="http://schemas.openxmlformats.org/drawingml/2006/table">
            <a:tbl>
              <a:tblPr/>
              <a:tblGrid>
                <a:gridCol w="470676">
                  <a:extLst>
                    <a:ext uri="{9D8B030D-6E8A-4147-A177-3AD203B41FA5}">
                      <a16:colId xmlns:a16="http://schemas.microsoft.com/office/drawing/2014/main" val="2104079626"/>
                    </a:ext>
                  </a:extLst>
                </a:gridCol>
                <a:gridCol w="1059313">
                  <a:extLst>
                    <a:ext uri="{9D8B030D-6E8A-4147-A177-3AD203B41FA5}">
                      <a16:colId xmlns:a16="http://schemas.microsoft.com/office/drawing/2014/main" val="2638911053"/>
                    </a:ext>
                  </a:extLst>
                </a:gridCol>
                <a:gridCol w="813163">
                  <a:extLst>
                    <a:ext uri="{9D8B030D-6E8A-4147-A177-3AD203B41FA5}">
                      <a16:colId xmlns:a16="http://schemas.microsoft.com/office/drawing/2014/main" val="3428821048"/>
                    </a:ext>
                  </a:extLst>
                </a:gridCol>
                <a:gridCol w="4686300">
                  <a:extLst>
                    <a:ext uri="{9D8B030D-6E8A-4147-A177-3AD203B41FA5}">
                      <a16:colId xmlns:a16="http://schemas.microsoft.com/office/drawing/2014/main" val="2385158198"/>
                    </a:ext>
                  </a:extLst>
                </a:gridCol>
              </a:tblGrid>
              <a:tr h="187780">
                <a:tc>
                  <a:txBody>
                    <a:bodyPr/>
                    <a:lstStyle/>
                    <a:p>
                      <a:pPr algn="ctr" rtl="0" fontAlgn="ctr"/>
                      <a:r>
                        <a:rPr lang="ko-KR" altLang="en-US" sz="900" b="1" i="0" u="none" strike="noStrike">
                          <a:solidFill>
                            <a:srgbClr val="FFFFFF"/>
                          </a:solidFill>
                          <a:effectLst/>
                          <a:latin typeface="+mj-ea"/>
                          <a:ea typeface="+mj-ea"/>
                          <a:cs typeface="Arial" panose="020B0604020202020204" pitchFamily="34" charset="0"/>
                        </a:rPr>
                        <a:t>구분</a:t>
                      </a:r>
                      <a:endParaRPr lang="en-US" sz="900" b="1" i="0" u="none" strike="noStrike">
                        <a:solidFill>
                          <a:srgbClr val="FFFFFF"/>
                        </a:solidFill>
                        <a:effectLst/>
                        <a:latin typeface="+mj-ea"/>
                        <a:ea typeface="+mj-ea"/>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900" b="1" i="0" u="none" strike="noStrike">
                          <a:solidFill>
                            <a:srgbClr val="FFFFFF"/>
                          </a:solidFill>
                          <a:effectLst/>
                          <a:latin typeface="+mj-ea"/>
                          <a:ea typeface="+mj-ea"/>
                          <a:cs typeface="Arial" panose="020B0604020202020204" pitchFamily="34" charset="0"/>
                        </a:rPr>
                        <a:t>계정과목</a:t>
                      </a:r>
                      <a:endParaRPr lang="en-US" sz="900" b="1" i="0" u="none" strike="noStrike">
                        <a:solidFill>
                          <a:srgbClr val="FFFFFF"/>
                        </a:solidFill>
                        <a:effectLst/>
                        <a:latin typeface="+mj-ea"/>
                        <a:ea typeface="+mj-ea"/>
                        <a:cs typeface="Arial" panose="020B0604020202020204" pitchFamily="34" charset="0"/>
                      </a:endParaRPr>
                    </a:p>
                  </a:txBody>
                  <a:tcPr marL="36000" marR="36000" marT="0" marB="0" anchor="ctr">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900" b="1" i="0" u="none" strike="noStrike">
                          <a:solidFill>
                            <a:srgbClr val="FFFFFF"/>
                          </a:solidFill>
                          <a:effectLst/>
                          <a:latin typeface="+mj-ea"/>
                          <a:ea typeface="+mj-ea"/>
                          <a:cs typeface="Arial" panose="020B0604020202020204" pitchFamily="34" charset="0"/>
                        </a:rPr>
                        <a:t>금액</a:t>
                      </a:r>
                      <a:endParaRPr lang="en-US" sz="900" b="1" i="0" u="none" strike="noStrike">
                        <a:solidFill>
                          <a:srgbClr val="FFFFFF"/>
                        </a:solidFill>
                        <a:effectLst/>
                        <a:latin typeface="+mj-ea"/>
                        <a:ea typeface="+mj-ea"/>
                        <a:cs typeface="Arial" panose="020B0604020202020204" pitchFamily="34" charset="0"/>
                      </a:endParaRPr>
                    </a:p>
                  </a:txBody>
                  <a:tcPr marL="36000" marR="36000" marT="0" marB="0" anchor="ctr">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900" b="1" i="0" u="none" strike="noStrike">
                          <a:solidFill>
                            <a:srgbClr val="FFFFFF"/>
                          </a:solidFill>
                          <a:effectLst/>
                          <a:latin typeface="+mj-ea"/>
                          <a:ea typeface="+mj-ea"/>
                          <a:cs typeface="Arial" panose="020B0604020202020204" pitchFamily="34" charset="0"/>
                        </a:rPr>
                        <a:t>비고</a:t>
                      </a:r>
                      <a:endParaRPr lang="en-US" sz="900" b="1" i="0" u="none" strike="noStrike">
                        <a:solidFill>
                          <a:srgbClr val="FFFFFF"/>
                        </a:solidFill>
                        <a:effectLst/>
                        <a:latin typeface="+mj-ea"/>
                        <a:ea typeface="+mj-ea"/>
                        <a:cs typeface="Arial" panose="020B0604020202020204" pitchFamily="34" charset="0"/>
                      </a:endParaRPr>
                    </a:p>
                  </a:txBody>
                  <a:tcPr marL="36000" marR="36000" marT="0" marB="0" anchor="ctr">
                    <a:lnL w="12700"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716321954"/>
                  </a:ext>
                </a:extLst>
              </a:tr>
              <a:tr h="360000">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900" b="1" i="0" u="none" strike="noStrike" kern="1200">
                          <a:solidFill>
                            <a:schemeClr val="tx1"/>
                          </a:solidFill>
                          <a:effectLst/>
                          <a:latin typeface="+mj-ea"/>
                          <a:ea typeface="+mj-ea"/>
                          <a:cs typeface="Arial" panose="020B0604020202020204" pitchFamily="34" charset="0"/>
                        </a:rPr>
                        <a:t>PL</a:t>
                      </a:r>
                      <a:endParaRPr lang="ko-KR" altLang="en-US" sz="900" b="1" i="0" u="none" strike="noStrike" kern="1200">
                        <a:solidFill>
                          <a:schemeClr val="tx1"/>
                        </a:solidFill>
                        <a:effectLst/>
                        <a:latin typeface="+mj-ea"/>
                        <a:ea typeface="+mj-ea"/>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8550" marR="0" lvl="0" indent="0" algn="ctr" defTabSz="914400" rtl="0" eaLnBrk="1" fontAlgn="ctr" latinLnBrk="1" hangingPunct="1">
                        <a:lnSpc>
                          <a:spcPct val="100000"/>
                        </a:lnSpc>
                        <a:spcBef>
                          <a:spcPts val="300"/>
                        </a:spcBef>
                        <a:spcAft>
                          <a:spcPts val="0"/>
                        </a:spcAft>
                        <a:buClrTx/>
                        <a:buSzTx/>
                        <a:buFont typeface="Arial" panose="020B0604020202020204" pitchFamily="34" charset="0"/>
                        <a:buNone/>
                        <a:tabLst/>
                        <a:defRPr/>
                      </a:pPr>
                      <a:r>
                        <a:rPr lang="ko-KR" altLang="en-US" sz="900" b="0" i="0" u="none" strike="noStrike" kern="1200">
                          <a:solidFill>
                            <a:schemeClr val="tx1"/>
                          </a:solidFill>
                          <a:effectLst/>
                          <a:latin typeface="+mj-ea"/>
                          <a:ea typeface="+mj-ea"/>
                          <a:cs typeface="Arial" panose="020B0604020202020204" pitchFamily="34" charset="0"/>
                        </a:rPr>
                        <a:t>영업외손실</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8550" marR="0" lvl="0" indent="0" algn="ctr" defTabSz="914400" rtl="0" eaLnBrk="1" fontAlgn="ctr" latinLnBrk="1" hangingPunct="1">
                        <a:lnSpc>
                          <a:spcPct val="100000"/>
                        </a:lnSpc>
                        <a:spcBef>
                          <a:spcPts val="300"/>
                        </a:spcBef>
                        <a:spcAft>
                          <a:spcPts val="0"/>
                        </a:spcAft>
                        <a:buClrTx/>
                        <a:buSzTx/>
                        <a:buFont typeface="Arial" panose="020B0604020202020204" pitchFamily="34" charset="0"/>
                        <a:buNone/>
                        <a:tabLst/>
                        <a:defRPr/>
                      </a:pPr>
                      <a:r>
                        <a:rPr lang="en-US" altLang="ko-KR" sz="900" b="0" i="0" u="none" strike="noStrike" kern="1200">
                          <a:solidFill>
                            <a:schemeClr val="tx1"/>
                          </a:solidFill>
                          <a:effectLst/>
                          <a:latin typeface="+mj-ea"/>
                          <a:ea typeface="+mj-ea"/>
                          <a:cs typeface="Arial" panose="020B0604020202020204" pitchFamily="34" charset="0"/>
                        </a:rPr>
                        <a:t>1.4</a:t>
                      </a:r>
                      <a:r>
                        <a:rPr lang="ko-KR" altLang="en-US" sz="900" b="0" i="0" u="none" strike="noStrike" kern="1200">
                          <a:solidFill>
                            <a:schemeClr val="tx1"/>
                          </a:solidFill>
                          <a:effectLst/>
                          <a:latin typeface="+mj-ea"/>
                          <a:ea typeface="+mj-ea"/>
                          <a:cs typeface="Arial" panose="020B0604020202020204" pitchFamily="34" charset="0"/>
                        </a:rPr>
                        <a:t>억원</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0" indent="0" algn="l" rtl="0" fontAlgn="ctr">
                        <a:spcBef>
                          <a:spcPts val="300"/>
                        </a:spcBef>
                        <a:buFont typeface="Arial" panose="020B0604020202020204" pitchFamily="34" charset="0"/>
                        <a:buNone/>
                      </a:pPr>
                      <a:r>
                        <a:rPr lang="en-US" altLang="ko-KR" sz="900" b="0" i="0" u="none" strike="noStrike">
                          <a:solidFill>
                            <a:schemeClr val="tx1"/>
                          </a:solidFill>
                          <a:effectLst/>
                          <a:latin typeface="+mj-ea"/>
                          <a:ea typeface="+mj-ea"/>
                          <a:cs typeface="Arial" panose="020B0604020202020204" pitchFamily="34" charset="0"/>
                        </a:rPr>
                        <a:t>3</a:t>
                      </a:r>
                      <a:r>
                        <a:rPr lang="ko-KR" altLang="en-US" sz="900" b="0" i="0" u="none" strike="noStrike">
                          <a:solidFill>
                            <a:schemeClr val="tx1"/>
                          </a:solidFill>
                          <a:effectLst/>
                          <a:latin typeface="+mj-ea"/>
                          <a:ea typeface="+mj-ea"/>
                          <a:cs typeface="Arial" panose="020B0604020202020204" pitchFamily="34" charset="0"/>
                        </a:rPr>
                        <a:t>억원으로 출자한 자회사의 투자지분을 </a:t>
                      </a:r>
                      <a:r>
                        <a:rPr lang="en-US" altLang="ko-KR" sz="900" b="0" i="0" u="none" strike="noStrike">
                          <a:solidFill>
                            <a:schemeClr val="tx1"/>
                          </a:solidFill>
                          <a:effectLst/>
                          <a:latin typeface="+mj-ea"/>
                          <a:ea typeface="+mj-ea"/>
                          <a:cs typeface="Arial" panose="020B0604020202020204" pitchFamily="34" charset="0"/>
                        </a:rPr>
                        <a:t>1.6</a:t>
                      </a:r>
                      <a:r>
                        <a:rPr lang="ko-KR" altLang="en-US" sz="900" b="0" i="0" u="none" strike="noStrike">
                          <a:solidFill>
                            <a:schemeClr val="tx1"/>
                          </a:solidFill>
                          <a:effectLst/>
                          <a:latin typeface="+mj-ea"/>
                          <a:ea typeface="+mj-ea"/>
                          <a:cs typeface="Arial" panose="020B0604020202020204" pitchFamily="34" charset="0"/>
                        </a:rPr>
                        <a:t>억원에 매각하여 발생한 손실이며</a:t>
                      </a:r>
                      <a:r>
                        <a:rPr lang="en-US" altLang="ko-KR" sz="900" b="0" i="0" u="none" strike="noStrike">
                          <a:solidFill>
                            <a:schemeClr val="tx1"/>
                          </a:solidFill>
                          <a:effectLst/>
                          <a:latin typeface="+mj-ea"/>
                          <a:ea typeface="+mj-ea"/>
                          <a:cs typeface="Arial" panose="020B0604020202020204" pitchFamily="34" charset="0"/>
                        </a:rPr>
                        <a:t>, </a:t>
                      </a:r>
                      <a:r>
                        <a:rPr lang="ko-KR" altLang="en-US" sz="900" b="0" i="0" u="none" strike="noStrike">
                          <a:solidFill>
                            <a:schemeClr val="tx1"/>
                          </a:solidFill>
                          <a:effectLst/>
                          <a:latin typeface="+mj-ea"/>
                          <a:ea typeface="+mj-ea"/>
                          <a:cs typeface="Arial" panose="020B0604020202020204" pitchFamily="34" charset="0"/>
                        </a:rPr>
                        <a:t>매각가격은 보일 설립 이후 영업손익이 반영된 순자산 기준으로 산정됨</a:t>
                      </a:r>
                      <a:endParaRPr lang="en-US" altLang="ko-KR" sz="900" b="0" i="0" u="none" strike="noStrike">
                        <a:solidFill>
                          <a:schemeClr val="tx1"/>
                        </a:solidFill>
                        <a:effectLst/>
                        <a:latin typeface="+mj-ea"/>
                        <a:ea typeface="+mj-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759464007"/>
                  </a:ext>
                </a:extLst>
              </a:tr>
              <a:tr h="180000">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900" b="1" i="0" u="none" strike="noStrike" kern="1200">
                          <a:solidFill>
                            <a:schemeClr val="tx1"/>
                          </a:solidFill>
                          <a:effectLst/>
                          <a:latin typeface="+mj-ea"/>
                          <a:ea typeface="+mj-ea"/>
                          <a:cs typeface="Arial" panose="020B0604020202020204" pitchFamily="34" charset="0"/>
                        </a:rPr>
                        <a:t>BS</a:t>
                      </a:r>
                      <a:endParaRPr lang="ko-KR" altLang="en-US" sz="900" b="1" i="0" u="none" strike="noStrike" kern="1200">
                        <a:solidFill>
                          <a:schemeClr val="tx1"/>
                        </a:solidFill>
                        <a:effectLst/>
                        <a:latin typeface="+mj-ea"/>
                        <a:ea typeface="+mj-ea"/>
                        <a:cs typeface="Arial" panose="020B0604020202020204" pitchFamily="34" charset="0"/>
                      </a:endParaRPr>
                    </a:p>
                  </a:txBody>
                  <a:tcPr marL="36000" marR="36000" marT="0" marB="0" anchor="ctr">
                    <a:lnL w="9525"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8550" marR="0" lvl="0" indent="0" algn="ctr" defTabSz="914400" rtl="0" eaLnBrk="1" fontAlgn="ctr" latinLnBrk="1" hangingPunct="1">
                        <a:lnSpc>
                          <a:spcPct val="100000"/>
                        </a:lnSpc>
                        <a:spcBef>
                          <a:spcPts val="300"/>
                        </a:spcBef>
                        <a:spcAft>
                          <a:spcPts val="0"/>
                        </a:spcAft>
                        <a:buClrTx/>
                        <a:buSzTx/>
                        <a:buFont typeface="Arial" panose="020B0604020202020204" pitchFamily="34" charset="0"/>
                        <a:buNone/>
                        <a:tabLst/>
                        <a:defRPr/>
                      </a:pPr>
                      <a:r>
                        <a:rPr lang="ko-KR" altLang="en-US" sz="900" b="0" i="0" u="none" strike="noStrike" kern="1200">
                          <a:solidFill>
                            <a:schemeClr val="tx1"/>
                          </a:solidFill>
                          <a:effectLst/>
                          <a:latin typeface="+mj-ea"/>
                          <a:ea typeface="+mj-ea"/>
                          <a:cs typeface="Arial" panose="020B0604020202020204" pitchFamily="34" charset="0"/>
                        </a:rPr>
                        <a:t>대여금</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8550" marR="0" lvl="0" indent="0" algn="ctr" defTabSz="914400" rtl="0" eaLnBrk="1" fontAlgn="ctr" latinLnBrk="1" hangingPunct="1">
                        <a:lnSpc>
                          <a:spcPct val="100000"/>
                        </a:lnSpc>
                        <a:spcBef>
                          <a:spcPts val="300"/>
                        </a:spcBef>
                        <a:spcAft>
                          <a:spcPts val="0"/>
                        </a:spcAft>
                        <a:buClrTx/>
                        <a:buSzTx/>
                        <a:buFont typeface="Arial" panose="020B0604020202020204" pitchFamily="34" charset="0"/>
                        <a:buNone/>
                        <a:tabLst/>
                        <a:defRPr/>
                      </a:pPr>
                      <a:r>
                        <a:rPr lang="en-US" altLang="ko-KR" sz="900" b="0" i="0" u="none" strike="noStrike" kern="1200">
                          <a:solidFill>
                            <a:schemeClr val="tx1"/>
                          </a:solidFill>
                          <a:effectLst/>
                          <a:latin typeface="+mj-ea"/>
                          <a:ea typeface="+mj-ea"/>
                          <a:cs typeface="Arial" panose="020B0604020202020204" pitchFamily="34" charset="0"/>
                        </a:rPr>
                        <a:t>1.6</a:t>
                      </a:r>
                      <a:r>
                        <a:rPr lang="ko-KR" altLang="en-US" sz="900" b="0" i="0" u="none" strike="noStrike" kern="1200">
                          <a:solidFill>
                            <a:schemeClr val="tx1"/>
                          </a:solidFill>
                          <a:effectLst/>
                          <a:latin typeface="+mj-ea"/>
                          <a:ea typeface="+mj-ea"/>
                          <a:cs typeface="Arial" panose="020B0604020202020204" pitchFamily="34" charset="0"/>
                        </a:rPr>
                        <a:t>억원</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0" indent="0" algn="l" rtl="0" fontAlgn="ctr">
                        <a:spcBef>
                          <a:spcPts val="300"/>
                        </a:spcBef>
                        <a:buFont typeface="Arial" panose="020B0604020202020204" pitchFamily="34" charset="0"/>
                        <a:buNone/>
                      </a:pPr>
                      <a:r>
                        <a:rPr lang="ko-KR" altLang="en-US" sz="900" b="0" i="0" u="none" strike="noStrike">
                          <a:solidFill>
                            <a:schemeClr val="tx1"/>
                          </a:solidFill>
                          <a:effectLst/>
                          <a:latin typeface="+mj-ea"/>
                          <a:ea typeface="+mj-ea"/>
                          <a:cs typeface="Arial" panose="020B0604020202020204" pitchFamily="34" charset="0"/>
                        </a:rPr>
                        <a:t>자회사</a:t>
                      </a:r>
                      <a:r>
                        <a:rPr lang="en-US" altLang="ko-KR" sz="900" b="0" i="0" u="none" strike="noStrike">
                          <a:solidFill>
                            <a:schemeClr val="tx1"/>
                          </a:solidFill>
                          <a:effectLst/>
                          <a:latin typeface="+mj-ea"/>
                          <a:ea typeface="+mj-ea"/>
                          <a:cs typeface="Arial" panose="020B0604020202020204" pitchFamily="34" charset="0"/>
                        </a:rPr>
                        <a:t>(</a:t>
                      </a:r>
                      <a:r>
                        <a:rPr lang="ko-KR" altLang="en-US" sz="900" b="0" i="0" u="none" strike="noStrike">
                          <a:solidFill>
                            <a:schemeClr val="tx1"/>
                          </a:solidFill>
                          <a:effectLst/>
                          <a:latin typeface="+mj-ea"/>
                          <a:ea typeface="+mj-ea"/>
                          <a:cs typeface="Arial" panose="020B0604020202020204" pitchFamily="34" charset="0"/>
                        </a:rPr>
                        <a:t>보일</a:t>
                      </a:r>
                      <a:r>
                        <a:rPr lang="en-US" altLang="ko-KR" sz="900" b="0" i="0" u="none" strike="noStrike">
                          <a:solidFill>
                            <a:schemeClr val="tx1"/>
                          </a:solidFill>
                          <a:effectLst/>
                          <a:latin typeface="+mj-ea"/>
                          <a:ea typeface="+mj-ea"/>
                          <a:cs typeface="Arial" panose="020B0604020202020204" pitchFamily="34" charset="0"/>
                        </a:rPr>
                        <a:t>)</a:t>
                      </a:r>
                      <a:r>
                        <a:rPr lang="ko-KR" altLang="en-US" sz="900" b="0" i="0" u="none" strike="noStrike">
                          <a:solidFill>
                            <a:schemeClr val="tx1"/>
                          </a:solidFill>
                          <a:effectLst/>
                          <a:latin typeface="+mj-ea"/>
                          <a:ea typeface="+mj-ea"/>
                          <a:cs typeface="Arial" panose="020B0604020202020204" pitchFamily="34" charset="0"/>
                        </a:rPr>
                        <a:t> 인수자금을 인수자인 </a:t>
                      </a:r>
                      <a:r>
                        <a:rPr lang="en-US" altLang="ko-KR" sz="900" b="0" i="0" u="none" strike="noStrike">
                          <a:solidFill>
                            <a:schemeClr val="tx1"/>
                          </a:solidFill>
                          <a:effectLst/>
                          <a:latin typeface="+mj-ea"/>
                          <a:ea typeface="+mj-ea"/>
                          <a:cs typeface="Arial" panose="020B0604020202020204" pitchFamily="34" charset="0"/>
                        </a:rPr>
                        <a:t>‘</a:t>
                      </a:r>
                      <a:r>
                        <a:rPr lang="ko-KR" altLang="en-US" sz="900" b="0" i="0" u="none" strike="noStrike">
                          <a:solidFill>
                            <a:schemeClr val="tx1"/>
                          </a:solidFill>
                          <a:effectLst/>
                          <a:latin typeface="+mj-ea"/>
                          <a:ea typeface="+mj-ea"/>
                          <a:cs typeface="Arial" panose="020B0604020202020204" pitchFamily="34" charset="0"/>
                        </a:rPr>
                        <a:t>김휘중</a:t>
                      </a:r>
                      <a:r>
                        <a:rPr lang="en-US" altLang="ko-KR" sz="900" b="0" i="0" u="none" strike="noStrike">
                          <a:solidFill>
                            <a:schemeClr val="tx1"/>
                          </a:solidFill>
                          <a:effectLst/>
                          <a:latin typeface="+mj-ea"/>
                          <a:ea typeface="+mj-ea"/>
                          <a:cs typeface="Arial" panose="020B0604020202020204" pitchFamily="34" charset="0"/>
                        </a:rPr>
                        <a:t>’</a:t>
                      </a:r>
                      <a:r>
                        <a:rPr lang="ko-KR" altLang="en-US" sz="900" b="0" i="0" u="none" strike="noStrike">
                          <a:solidFill>
                            <a:schemeClr val="tx1"/>
                          </a:solidFill>
                          <a:effectLst/>
                          <a:latin typeface="+mj-ea"/>
                          <a:ea typeface="+mj-ea"/>
                          <a:cs typeface="Arial" panose="020B0604020202020204" pitchFamily="34" charset="0"/>
                        </a:rPr>
                        <a:t>에게 대여한 금액</a:t>
                      </a:r>
                      <a:endParaRPr lang="en-US" altLang="ko-KR" sz="900" b="0" i="0" u="none" strike="noStrike">
                        <a:solidFill>
                          <a:schemeClr val="tx1"/>
                        </a:solidFill>
                        <a:effectLst/>
                        <a:latin typeface="+mj-ea"/>
                        <a:ea typeface="+mj-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9525"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267479918"/>
                  </a:ext>
                </a:extLst>
              </a:tr>
            </a:tbl>
          </a:graphicData>
        </a:graphic>
      </p:graphicFrame>
    </p:spTree>
    <p:extLst>
      <p:ext uri="{BB962C8B-B14F-4D97-AF65-F5344CB8AC3E}">
        <p14:creationId xmlns:p14="http://schemas.microsoft.com/office/powerpoint/2010/main" val="2460984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41">
            <a:extLst>
              <a:ext uri="{FF2B5EF4-FFF2-40B4-BE49-F238E27FC236}">
                <a16:creationId xmlns:a16="http://schemas.microsoft.com/office/drawing/2014/main" id="{F5E954EE-12C6-4094-9DA7-928202944113}"/>
              </a:ext>
            </a:extLst>
          </p:cNvPr>
          <p:cNvSpPr>
            <a:spLocks noChangeArrowheads="1"/>
          </p:cNvSpPr>
          <p:nvPr/>
        </p:nvSpPr>
        <p:spPr bwMode="auto">
          <a:xfrm>
            <a:off x="550783" y="1170254"/>
            <a:ext cx="3763131" cy="360000"/>
          </a:xfrm>
          <a:prstGeom prst="rect">
            <a:avLst/>
          </a:prstGeom>
          <a:noFill/>
          <a:ln w="9525">
            <a:noFill/>
            <a:miter lim="800000"/>
            <a:headEnd/>
            <a:tailEnd/>
          </a:ln>
        </p:spPr>
        <p:txBody>
          <a:bodyPr lIns="0" tIns="0" rIns="0" bIns="0" anchor="ctr"/>
          <a:lstStyle/>
          <a:p>
            <a:pPr fontAlgn="base">
              <a:lnSpc>
                <a:spcPct val="120000"/>
              </a:lnSpc>
              <a:spcBef>
                <a:spcPct val="0"/>
              </a:spcBef>
              <a:spcAft>
                <a:spcPct val="0"/>
              </a:spcAft>
            </a:pPr>
            <a:r>
              <a:rPr lang="ko-KR" altLang="en-US" sz="1200" b="1" dirty="0">
                <a:solidFill>
                  <a:srgbClr val="00338D"/>
                </a:solidFill>
                <a:latin typeface="Arial" panose="020B0604020202020204" pitchFamily="34" charset="0"/>
                <a:cs typeface="Arial" panose="020B0604020202020204" pitchFamily="34" charset="0"/>
              </a:rPr>
              <a:t>▌</a:t>
            </a:r>
            <a:r>
              <a:rPr lang="en-US" altLang="ko-KR" sz="1200" b="1" dirty="0">
                <a:solidFill>
                  <a:srgbClr val="00338D"/>
                </a:solidFill>
                <a:latin typeface="Arial" panose="020B0604020202020204" pitchFamily="34" charset="0"/>
                <a:cs typeface="Arial" panose="020B0604020202020204" pitchFamily="34" charset="0"/>
              </a:rPr>
              <a:t>Company Overview</a:t>
            </a:r>
            <a:endParaRPr lang="en-US" altLang="ko-KR" sz="1400" b="1" dirty="0">
              <a:solidFill>
                <a:srgbClr val="00338D"/>
              </a:solidFill>
              <a:latin typeface="Arial" panose="020B0604020202020204" pitchFamily="34" charset="0"/>
              <a:cs typeface="Arial" panose="020B0604020202020204" pitchFamily="34" charset="0"/>
            </a:endParaRPr>
          </a:p>
        </p:txBody>
      </p:sp>
      <p:sp>
        <p:nvSpPr>
          <p:cNvPr id="55" name="Rectangle 41">
            <a:extLst>
              <a:ext uri="{FF2B5EF4-FFF2-40B4-BE49-F238E27FC236}">
                <a16:creationId xmlns:a16="http://schemas.microsoft.com/office/drawing/2014/main" id="{702F92A5-4503-407B-BBF7-0E79D4A96600}"/>
              </a:ext>
            </a:extLst>
          </p:cNvPr>
          <p:cNvSpPr>
            <a:spLocks noChangeArrowheads="1"/>
          </p:cNvSpPr>
          <p:nvPr/>
        </p:nvSpPr>
        <p:spPr bwMode="auto">
          <a:xfrm>
            <a:off x="4916918" y="1170254"/>
            <a:ext cx="3624289" cy="360000"/>
          </a:xfrm>
          <a:prstGeom prst="rect">
            <a:avLst/>
          </a:prstGeom>
          <a:noFill/>
          <a:ln w="9525">
            <a:noFill/>
            <a:miter lim="800000"/>
            <a:headEnd/>
            <a:tailEnd/>
          </a:ln>
        </p:spPr>
        <p:txBody>
          <a:bodyPr lIns="0" tIns="0" rIns="0" bIns="0" anchor="ctr"/>
          <a:lstStyle/>
          <a:p>
            <a:pPr fontAlgn="base">
              <a:lnSpc>
                <a:spcPct val="120000"/>
              </a:lnSpc>
              <a:spcBef>
                <a:spcPct val="0"/>
              </a:spcBef>
              <a:spcAft>
                <a:spcPct val="0"/>
              </a:spcAft>
            </a:pPr>
            <a:r>
              <a:rPr lang="ko-KR" altLang="en-US" sz="1200" b="1" dirty="0">
                <a:solidFill>
                  <a:srgbClr val="00338D"/>
                </a:solidFill>
                <a:latin typeface="Arial" panose="020B0604020202020204" pitchFamily="34" charset="0"/>
                <a:cs typeface="Arial" panose="020B0604020202020204" pitchFamily="34" charset="0"/>
              </a:rPr>
              <a:t>▌</a:t>
            </a:r>
            <a:r>
              <a:rPr lang="en-US" altLang="ko-KR" sz="1200" b="1" dirty="0">
                <a:solidFill>
                  <a:srgbClr val="00338D"/>
                </a:solidFill>
                <a:latin typeface="Arial" panose="020B0604020202020204" pitchFamily="34" charset="0"/>
                <a:cs typeface="Arial" panose="020B0604020202020204" pitchFamily="34" charset="0"/>
              </a:rPr>
              <a:t> Governance</a:t>
            </a:r>
            <a:endParaRPr lang="en-US" altLang="ko-KR" sz="1400" b="1" dirty="0">
              <a:solidFill>
                <a:srgbClr val="00338D"/>
              </a:solidFill>
              <a:latin typeface="Arial" panose="020B0604020202020204" pitchFamily="34" charset="0"/>
              <a:cs typeface="Arial" panose="020B0604020202020204" pitchFamily="34" charset="0"/>
            </a:endParaRPr>
          </a:p>
        </p:txBody>
      </p:sp>
      <p:graphicFrame>
        <p:nvGraphicFramePr>
          <p:cNvPr id="56" name="Table 2">
            <a:extLst>
              <a:ext uri="{FF2B5EF4-FFF2-40B4-BE49-F238E27FC236}">
                <a16:creationId xmlns:a16="http://schemas.microsoft.com/office/drawing/2014/main" id="{20B3D59A-D0EC-409E-8077-CECCAEA32093}"/>
              </a:ext>
            </a:extLst>
          </p:cNvPr>
          <p:cNvGraphicFramePr>
            <a:graphicFrameLocks noGrp="1"/>
          </p:cNvGraphicFramePr>
          <p:nvPr/>
        </p:nvGraphicFramePr>
        <p:xfrm>
          <a:off x="539999" y="1566307"/>
          <a:ext cx="3824165" cy="1310640"/>
        </p:xfrm>
        <a:graphic>
          <a:graphicData uri="http://schemas.openxmlformats.org/drawingml/2006/table">
            <a:tbl>
              <a:tblPr/>
              <a:tblGrid>
                <a:gridCol w="786478">
                  <a:extLst>
                    <a:ext uri="{9D8B030D-6E8A-4147-A177-3AD203B41FA5}">
                      <a16:colId xmlns:a16="http://schemas.microsoft.com/office/drawing/2014/main" val="20000"/>
                    </a:ext>
                  </a:extLst>
                </a:gridCol>
                <a:gridCol w="3037687">
                  <a:extLst>
                    <a:ext uri="{9D8B030D-6E8A-4147-A177-3AD203B41FA5}">
                      <a16:colId xmlns:a16="http://schemas.microsoft.com/office/drawing/2014/main" val="20001"/>
                    </a:ext>
                  </a:extLst>
                </a:gridCol>
              </a:tblGrid>
              <a:tr h="0">
                <a:tc>
                  <a:txBody>
                    <a:bodyPr/>
                    <a:lstStyle/>
                    <a:p>
                      <a:pPr algn="ctr" fontAlgn="ctr" latinLnBrk="0"/>
                      <a:r>
                        <a:rPr lang="ko-KR" altLang="en-US" sz="900" b="1" i="0" u="none" strike="noStrike" dirty="0">
                          <a:solidFill>
                            <a:srgbClr val="FFFFFF"/>
                          </a:solidFill>
                          <a:effectLst/>
                          <a:latin typeface="Arial" panose="020B0604020202020204" pitchFamily="34" charset="0"/>
                          <a:ea typeface="+mn-ea"/>
                          <a:cs typeface="Arial" panose="020B0604020202020204" pitchFamily="34" charset="0"/>
                        </a:rPr>
                        <a:t>구분</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latinLnBrk="0"/>
                      <a:r>
                        <a:rPr lang="ko-KR" altLang="en-US" sz="900" b="1" i="0" u="none" strike="noStrike" dirty="0">
                          <a:solidFill>
                            <a:srgbClr val="FFFFFF"/>
                          </a:solidFill>
                          <a:effectLst/>
                          <a:latin typeface="Arial" panose="020B0604020202020204" pitchFamily="34" charset="0"/>
                          <a:ea typeface="+mn-ea"/>
                          <a:cs typeface="Arial" panose="020B0604020202020204" pitchFamily="34" charset="0"/>
                        </a:rPr>
                        <a:t>내용</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10000"/>
                  </a:ext>
                </a:extLst>
              </a:tr>
              <a:tr h="144827">
                <a:tc>
                  <a:txBody>
                    <a:bodyPr/>
                    <a:lstStyle/>
                    <a:p>
                      <a:pPr algn="ctr" fontAlgn="ctr" latinLnBrk="0">
                        <a:spcBef>
                          <a:spcPts val="0"/>
                        </a:spcBef>
                        <a:spcAft>
                          <a:spcPts val="0"/>
                        </a:spcAft>
                      </a:pPr>
                      <a:r>
                        <a:rPr lang="ko-KR" altLang="en-US" sz="900" b="1" i="0" u="none" strike="noStrike" kern="1200" dirty="0">
                          <a:solidFill>
                            <a:srgbClr val="000000"/>
                          </a:solidFill>
                          <a:effectLst/>
                          <a:latin typeface="Arial" panose="020B0604020202020204" pitchFamily="34" charset="0"/>
                          <a:ea typeface="+mn-ea"/>
                          <a:cs typeface="Arial" panose="020B0604020202020204" pitchFamily="34" charset="0"/>
                        </a:rPr>
                        <a:t>회사명</a:t>
                      </a: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marL="0" marR="0" indent="0" algn="l" eaLnBrk="1" fontAlgn="ctr" latinLnBrk="0" hangingPunct="1">
                        <a:spcBef>
                          <a:spcPts val="0"/>
                        </a:spcBef>
                        <a:spcAft>
                          <a:spcPts val="0"/>
                        </a:spcAft>
                      </a:pPr>
                      <a:r>
                        <a:rPr lang="ko-KR" altLang="en-US" sz="900" b="0" i="0" u="none" strike="noStrike">
                          <a:solidFill>
                            <a:srgbClr val="000000"/>
                          </a:solidFill>
                          <a:effectLst/>
                          <a:latin typeface="Arial" panose="020B0604020202020204" pitchFamily="34" charset="0"/>
                          <a:ea typeface="+mn-ea"/>
                          <a:cs typeface="Arial" panose="020B0604020202020204" pitchFamily="34" charset="0"/>
                        </a:rPr>
                        <a:t>㈜오버맨</a:t>
                      </a:r>
                      <a:endParaRPr lang="ko-KR" altLang="en-US" sz="900" b="0" i="0" u="none" strike="noStrike" dirty="0">
                        <a:effectLst/>
                        <a:latin typeface="Arial" panose="020B0604020202020204" pitchFamily="34" charset="0"/>
                        <a:ea typeface="+mn-ea"/>
                        <a:cs typeface="Arial" panose="020B0604020202020204" pitchFamily="34" charset="0"/>
                      </a:endParaRP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0001"/>
                  </a:ext>
                </a:extLst>
              </a:tr>
              <a:tr h="144827">
                <a:tc>
                  <a:txBody>
                    <a:bodyPr/>
                    <a:lstStyle/>
                    <a:p>
                      <a:pPr algn="ctr" fontAlgn="ctr" latinLnBrk="0">
                        <a:spcBef>
                          <a:spcPts val="0"/>
                        </a:spcBef>
                        <a:spcAft>
                          <a:spcPts val="0"/>
                        </a:spcAft>
                      </a:pPr>
                      <a:r>
                        <a:rPr lang="ko-KR" altLang="en-US" sz="900" b="1" i="0" u="none" strike="noStrike" kern="1200" dirty="0">
                          <a:solidFill>
                            <a:srgbClr val="000000"/>
                          </a:solidFill>
                          <a:effectLst/>
                          <a:latin typeface="Arial" panose="020B0604020202020204" pitchFamily="34" charset="0"/>
                          <a:ea typeface="+mn-ea"/>
                          <a:cs typeface="Arial" panose="020B0604020202020204" pitchFamily="34" charset="0"/>
                        </a:rPr>
                        <a:t>대표이사</a:t>
                      </a: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marL="0" marR="0" indent="0" algn="l" eaLnBrk="1" fontAlgn="ctr" latinLnBrk="0" hangingPunct="1">
                        <a:spcBef>
                          <a:spcPts val="0"/>
                        </a:spcBef>
                        <a:spcAft>
                          <a:spcPts val="0"/>
                        </a:spcAft>
                      </a:pPr>
                      <a:r>
                        <a:rPr lang="ko-KR" altLang="en-US" sz="900" b="0" i="0" u="none" strike="noStrike">
                          <a:solidFill>
                            <a:srgbClr val="000000"/>
                          </a:solidFill>
                          <a:effectLst/>
                          <a:latin typeface="Arial" panose="020B0604020202020204" pitchFamily="34" charset="0"/>
                          <a:ea typeface="+mn-ea"/>
                          <a:cs typeface="Arial" panose="020B0604020202020204" pitchFamily="34" charset="0"/>
                        </a:rPr>
                        <a:t>장승은</a:t>
                      </a:r>
                      <a:endParaRPr lang="ko-KR" altLang="en-US" sz="900" b="0" i="0" u="none" strike="noStrike" dirty="0">
                        <a:effectLst/>
                        <a:latin typeface="Arial" panose="020B0604020202020204" pitchFamily="34" charset="0"/>
                        <a:ea typeface="+mn-ea"/>
                        <a:cs typeface="Arial" panose="020B0604020202020204" pitchFamily="34" charset="0"/>
                      </a:endParaRP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0002"/>
                  </a:ext>
                </a:extLst>
              </a:tr>
              <a:tr h="144827">
                <a:tc>
                  <a:txBody>
                    <a:bodyPr/>
                    <a:lstStyle/>
                    <a:p>
                      <a:pPr algn="ctr" fontAlgn="ctr" latinLnBrk="0">
                        <a:spcBef>
                          <a:spcPts val="0"/>
                        </a:spcBef>
                        <a:spcAft>
                          <a:spcPts val="0"/>
                        </a:spcAft>
                      </a:pPr>
                      <a:r>
                        <a:rPr lang="ko-KR" altLang="en-US" sz="900" b="1" i="0" u="none" strike="noStrike" kern="1200" dirty="0">
                          <a:solidFill>
                            <a:srgbClr val="000000"/>
                          </a:solidFill>
                          <a:effectLst/>
                          <a:latin typeface="Arial" panose="020B0604020202020204" pitchFamily="34" charset="0"/>
                          <a:ea typeface="+mn-ea"/>
                          <a:cs typeface="Arial" panose="020B0604020202020204" pitchFamily="34" charset="0"/>
                        </a:rPr>
                        <a:t>주요사업</a:t>
                      </a: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marL="0" marR="0" indent="0" algn="l" eaLnBrk="1" fontAlgn="ctr" latinLnBrk="0" hangingPunct="1">
                        <a:spcBef>
                          <a:spcPts val="0"/>
                        </a:spcBef>
                        <a:spcAft>
                          <a:spcPts val="0"/>
                        </a:spcAft>
                      </a:pPr>
                      <a:r>
                        <a:rPr lang="ko-KR" altLang="en-US" sz="900" b="0" i="0" u="none" strike="noStrike">
                          <a:solidFill>
                            <a:srgbClr val="000000"/>
                          </a:solidFill>
                          <a:effectLst/>
                          <a:latin typeface="Arial" panose="020B0604020202020204" pitchFamily="34" charset="0"/>
                          <a:ea typeface="+mn-ea"/>
                          <a:cs typeface="Arial" panose="020B0604020202020204" pitchFamily="34" charset="0"/>
                        </a:rPr>
                        <a:t>광고대행업</a:t>
                      </a:r>
                      <a:endParaRPr lang="ko-KR" altLang="en-US" sz="900" b="0" i="0" u="none" strike="noStrike" dirty="0">
                        <a:effectLst/>
                        <a:latin typeface="Arial" panose="020B0604020202020204" pitchFamily="34" charset="0"/>
                        <a:ea typeface="+mn-ea"/>
                        <a:cs typeface="Arial" panose="020B0604020202020204" pitchFamily="34" charset="0"/>
                      </a:endParaRP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0003"/>
                  </a:ext>
                </a:extLst>
              </a:tr>
              <a:tr h="144827">
                <a:tc>
                  <a:txBody>
                    <a:bodyPr/>
                    <a:lstStyle/>
                    <a:p>
                      <a:pPr algn="ctr" fontAlgn="ctr" latinLnBrk="0">
                        <a:spcBef>
                          <a:spcPts val="0"/>
                        </a:spcBef>
                        <a:spcAft>
                          <a:spcPts val="0"/>
                        </a:spcAft>
                      </a:pPr>
                      <a:r>
                        <a:rPr lang="ko-KR" altLang="en-US" sz="900" b="1" i="0" u="none" strike="noStrike" kern="1200" dirty="0">
                          <a:solidFill>
                            <a:srgbClr val="000000"/>
                          </a:solidFill>
                          <a:effectLst/>
                          <a:latin typeface="Arial" panose="020B0604020202020204" pitchFamily="34" charset="0"/>
                          <a:ea typeface="+mn-ea"/>
                          <a:cs typeface="Arial" panose="020B0604020202020204" pitchFamily="34" charset="0"/>
                        </a:rPr>
                        <a:t>본사</a:t>
                      </a: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marL="0" marR="0" indent="0" algn="l" eaLnBrk="1" fontAlgn="ctr" latinLnBrk="0" hangingPunct="1">
                        <a:spcBef>
                          <a:spcPts val="0"/>
                        </a:spcBef>
                        <a:spcAft>
                          <a:spcPts val="0"/>
                        </a:spcAft>
                      </a:pPr>
                      <a:r>
                        <a:rPr lang="ko-KR" altLang="en-US" sz="900" b="0" i="0" u="none" strike="noStrike">
                          <a:effectLst/>
                          <a:latin typeface="Arial" panose="020B0604020202020204" pitchFamily="34" charset="0"/>
                          <a:ea typeface="+mn-ea"/>
                          <a:cs typeface="Arial" panose="020B0604020202020204" pitchFamily="34" charset="0"/>
                        </a:rPr>
                        <a:t>서울 서초구 강남대로</a:t>
                      </a:r>
                      <a:r>
                        <a:rPr lang="en-US" altLang="ko-KR" sz="900" b="0" i="0" u="none" strike="noStrike">
                          <a:effectLst/>
                          <a:latin typeface="Arial" panose="020B0604020202020204" pitchFamily="34" charset="0"/>
                          <a:ea typeface="+mn-ea"/>
                          <a:cs typeface="Arial" panose="020B0604020202020204" pitchFamily="34" charset="0"/>
                        </a:rPr>
                        <a:t>85</a:t>
                      </a:r>
                      <a:r>
                        <a:rPr lang="ko-KR" altLang="en-US" sz="900" b="0" i="0" u="none" strike="noStrike">
                          <a:effectLst/>
                          <a:latin typeface="Arial" panose="020B0604020202020204" pitchFamily="34" charset="0"/>
                          <a:ea typeface="+mn-ea"/>
                          <a:cs typeface="Arial" panose="020B0604020202020204" pitchFamily="34" charset="0"/>
                        </a:rPr>
                        <a:t>길 </a:t>
                      </a:r>
                      <a:r>
                        <a:rPr lang="en-US" altLang="ko-KR" sz="900" b="0" i="0" u="none" strike="noStrike">
                          <a:effectLst/>
                          <a:latin typeface="Arial" panose="020B0604020202020204" pitchFamily="34" charset="0"/>
                          <a:ea typeface="+mn-ea"/>
                          <a:cs typeface="Arial" panose="020B0604020202020204" pitchFamily="34" charset="0"/>
                        </a:rPr>
                        <a:t>20</a:t>
                      </a:r>
                      <a:endParaRPr lang="ko-KR" altLang="en-US" sz="900" b="0" i="0" u="none" strike="noStrike" dirty="0">
                        <a:effectLst/>
                        <a:latin typeface="Arial" panose="020B0604020202020204" pitchFamily="34" charset="0"/>
                        <a:ea typeface="+mn-ea"/>
                        <a:cs typeface="Arial" panose="020B0604020202020204" pitchFamily="34" charset="0"/>
                      </a:endParaRP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4178919880"/>
                  </a:ext>
                </a:extLst>
              </a:tr>
              <a:tr h="144827">
                <a:tc>
                  <a:txBody>
                    <a:bodyPr/>
                    <a:lstStyle/>
                    <a:p>
                      <a:pPr algn="ctr" fontAlgn="ctr" latinLnBrk="0">
                        <a:spcBef>
                          <a:spcPts val="0"/>
                        </a:spcBef>
                        <a:spcAft>
                          <a:spcPts val="0"/>
                        </a:spcAft>
                      </a:pPr>
                      <a:r>
                        <a:rPr lang="ko-KR" altLang="en-US" sz="900" b="1" i="0" u="none" strike="noStrike" kern="1200" dirty="0">
                          <a:solidFill>
                            <a:srgbClr val="000000"/>
                          </a:solidFill>
                          <a:effectLst/>
                          <a:latin typeface="Arial" panose="020B0604020202020204" pitchFamily="34" charset="0"/>
                          <a:ea typeface="+mn-ea"/>
                          <a:cs typeface="Arial" panose="020B0604020202020204" pitchFamily="34" charset="0"/>
                        </a:rPr>
                        <a:t>설립일</a:t>
                      </a: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marL="0" marR="0" indent="0" algn="l" eaLnBrk="1" fontAlgn="ctr" latinLnBrk="0" hangingPunct="1">
                        <a:spcBef>
                          <a:spcPts val="0"/>
                        </a:spcBef>
                        <a:spcAft>
                          <a:spcPts val="0"/>
                        </a:spcAft>
                      </a:pPr>
                      <a:r>
                        <a:rPr lang="en-US" altLang="ko-KR" sz="900" b="0" i="0" u="none" strike="noStrike">
                          <a:solidFill>
                            <a:srgbClr val="000000"/>
                          </a:solidFill>
                          <a:effectLst/>
                          <a:latin typeface="Arial" panose="020B0604020202020204" pitchFamily="34" charset="0"/>
                          <a:ea typeface="+mn-ea"/>
                          <a:cs typeface="Arial" panose="020B0604020202020204" pitchFamily="34" charset="0"/>
                        </a:rPr>
                        <a:t>2015</a:t>
                      </a:r>
                      <a:r>
                        <a:rPr lang="ko-KR" altLang="en-US" sz="900" b="0" i="0" u="none" strike="noStrike">
                          <a:solidFill>
                            <a:srgbClr val="000000"/>
                          </a:solidFill>
                          <a:effectLst/>
                          <a:latin typeface="Arial" panose="020B0604020202020204" pitchFamily="34" charset="0"/>
                          <a:ea typeface="+mn-ea"/>
                          <a:cs typeface="Arial" panose="020B0604020202020204" pitchFamily="34" charset="0"/>
                        </a:rPr>
                        <a:t>년 </a:t>
                      </a:r>
                      <a:r>
                        <a:rPr lang="en-US" altLang="ko-KR" sz="900" b="0" i="0" u="none" strike="noStrike">
                          <a:solidFill>
                            <a:srgbClr val="000000"/>
                          </a:solidFill>
                          <a:effectLst/>
                          <a:latin typeface="Arial" panose="020B0604020202020204" pitchFamily="34" charset="0"/>
                          <a:ea typeface="+mn-ea"/>
                          <a:cs typeface="Arial" panose="020B0604020202020204" pitchFamily="34" charset="0"/>
                        </a:rPr>
                        <a:t>04</a:t>
                      </a:r>
                      <a:r>
                        <a:rPr lang="ko-KR" altLang="en-US" sz="900" b="0" i="0" u="none" strike="noStrike">
                          <a:solidFill>
                            <a:srgbClr val="000000"/>
                          </a:solidFill>
                          <a:effectLst/>
                          <a:latin typeface="Arial" panose="020B0604020202020204" pitchFamily="34" charset="0"/>
                          <a:ea typeface="+mn-ea"/>
                          <a:cs typeface="Arial" panose="020B0604020202020204" pitchFamily="34" charset="0"/>
                        </a:rPr>
                        <a:t>월</a:t>
                      </a:r>
                      <a:endParaRPr lang="en-US" altLang="ko-KR" sz="900" b="0" i="0" u="none" strike="noStrike" dirty="0">
                        <a:effectLst/>
                        <a:latin typeface="Arial" panose="020B0604020202020204" pitchFamily="34" charset="0"/>
                        <a:ea typeface="+mn-ea"/>
                        <a:cs typeface="Arial" panose="020B0604020202020204" pitchFamily="34" charset="0"/>
                      </a:endParaRPr>
                    </a:p>
                  </a:txBody>
                  <a:tcPr marL="35941" marR="35941"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0004"/>
                  </a:ext>
                </a:extLst>
              </a:tr>
              <a:tr h="144827">
                <a:tc>
                  <a:txBody>
                    <a:bodyPr/>
                    <a:lstStyle/>
                    <a:p>
                      <a:pPr algn="ctr" fontAlgn="ctr" latinLnBrk="0">
                        <a:spcBef>
                          <a:spcPts val="0"/>
                        </a:spcBef>
                        <a:spcAft>
                          <a:spcPts val="0"/>
                        </a:spcAft>
                      </a:pPr>
                      <a:r>
                        <a:rPr lang="ko-KR" altLang="en-US" sz="900" b="1" i="0" u="none" strike="noStrike" kern="1200" dirty="0">
                          <a:solidFill>
                            <a:srgbClr val="000000"/>
                          </a:solidFill>
                          <a:effectLst/>
                          <a:latin typeface="Arial" panose="020B0604020202020204" pitchFamily="34" charset="0"/>
                          <a:ea typeface="+mn-ea"/>
                          <a:cs typeface="Arial" panose="020B0604020202020204" pitchFamily="34" charset="0"/>
                        </a:rPr>
                        <a:t>임직원 수</a:t>
                      </a: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marL="0" marR="0" indent="0" algn="l" eaLnBrk="1" fontAlgn="ctr" latinLnBrk="0" hangingPunct="1">
                        <a:spcBef>
                          <a:spcPts val="0"/>
                        </a:spcBef>
                        <a:spcAft>
                          <a:spcPts val="0"/>
                        </a:spcAft>
                      </a:pPr>
                      <a:r>
                        <a:rPr lang="en-US" altLang="ko-KR" sz="900" b="0" i="0" u="none" strike="noStrike">
                          <a:solidFill>
                            <a:srgbClr val="000000"/>
                          </a:solidFill>
                          <a:effectLst/>
                          <a:latin typeface="Arial" panose="020B0604020202020204" pitchFamily="34" charset="0"/>
                          <a:ea typeface="+mn-ea"/>
                          <a:cs typeface="Arial" panose="020B0604020202020204" pitchFamily="34" charset="0"/>
                        </a:rPr>
                        <a:t>55</a:t>
                      </a:r>
                      <a:r>
                        <a:rPr lang="ko-KR" altLang="en-US" sz="900" b="0" i="0" u="none" strike="noStrike">
                          <a:solidFill>
                            <a:srgbClr val="000000"/>
                          </a:solidFill>
                          <a:effectLst/>
                          <a:latin typeface="Arial" panose="020B0604020202020204" pitchFamily="34" charset="0"/>
                          <a:ea typeface="+mn-ea"/>
                          <a:cs typeface="Arial" panose="020B0604020202020204" pitchFamily="34" charset="0"/>
                        </a:rPr>
                        <a:t>명 </a:t>
                      </a: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(‘22</a:t>
                      </a:r>
                      <a:r>
                        <a:rPr lang="ko-KR" altLang="en-US" sz="900" b="0" i="0" u="none" strike="noStrike">
                          <a:solidFill>
                            <a:srgbClr val="000000"/>
                          </a:solidFill>
                          <a:effectLst/>
                          <a:latin typeface="Arial" panose="020B0604020202020204" pitchFamily="34" charset="0"/>
                          <a:ea typeface="+mn-ea"/>
                          <a:cs typeface="Arial" panose="020B0604020202020204" pitchFamily="34" charset="0"/>
                        </a:rPr>
                        <a:t>년 </a:t>
                      </a:r>
                      <a:r>
                        <a:rPr lang="en-US" altLang="ko-KR" sz="900" b="0" i="0" u="none" strike="noStrike">
                          <a:solidFill>
                            <a:srgbClr val="000000"/>
                          </a:solidFill>
                          <a:effectLst/>
                          <a:latin typeface="Arial" panose="020B0604020202020204" pitchFamily="34" charset="0"/>
                          <a:ea typeface="+mn-ea"/>
                          <a:cs typeface="Arial" panose="020B0604020202020204" pitchFamily="34" charset="0"/>
                        </a:rPr>
                        <a:t>3</a:t>
                      </a:r>
                      <a:r>
                        <a:rPr lang="ko-KR" altLang="en-US" sz="900" b="0" i="0" u="none" strike="noStrike">
                          <a:solidFill>
                            <a:srgbClr val="000000"/>
                          </a:solidFill>
                          <a:effectLst/>
                          <a:latin typeface="Arial" panose="020B0604020202020204" pitchFamily="34" charset="0"/>
                          <a:ea typeface="+mn-ea"/>
                          <a:cs typeface="Arial" panose="020B0604020202020204" pitchFamily="34" charset="0"/>
                        </a:rPr>
                        <a:t>월</a:t>
                      </a:r>
                      <a:r>
                        <a:rPr lang="en-US" altLang="ko-KR" sz="900" b="0" i="0" u="none" strike="noStrike">
                          <a:solidFill>
                            <a:srgbClr val="000000"/>
                          </a:solidFill>
                          <a:effectLst/>
                          <a:latin typeface="Arial" panose="020B0604020202020204" pitchFamily="34" charset="0"/>
                          <a:ea typeface="+mn-ea"/>
                          <a:cs typeface="Arial" panose="020B0604020202020204" pitchFamily="34" charset="0"/>
                        </a:rPr>
                        <a:t> </a:t>
                      </a:r>
                      <a:r>
                        <a:rPr lang="ko-KR" altLang="en-US" sz="900" b="0" i="0" u="none" strike="noStrike">
                          <a:solidFill>
                            <a:srgbClr val="000000"/>
                          </a:solidFill>
                          <a:effectLst/>
                          <a:latin typeface="Arial" panose="020B0604020202020204" pitchFamily="34" charset="0"/>
                          <a:ea typeface="+mn-ea"/>
                          <a:cs typeface="Arial" panose="020B0604020202020204" pitchFamily="34" charset="0"/>
                        </a:rPr>
                        <a:t>기준</a:t>
                      </a:r>
                      <a:r>
                        <a:rPr lang="en-US" altLang="ko-KR" sz="900" b="0" i="0" u="none" strike="noStrike">
                          <a:solidFill>
                            <a:srgbClr val="000000"/>
                          </a:solidFill>
                          <a:effectLst/>
                          <a:latin typeface="Arial" panose="020B0604020202020204" pitchFamily="34" charset="0"/>
                          <a:ea typeface="+mn-ea"/>
                          <a:cs typeface="Arial" panose="020B0604020202020204" pitchFamily="34" charset="0"/>
                        </a:rPr>
                        <a:t>)</a:t>
                      </a:r>
                      <a:endParaRPr lang="ko-KR" altLang="en-US" sz="900" b="0" i="0" u="none" strike="noStrike" dirty="0">
                        <a:effectLst/>
                        <a:latin typeface="Arial" panose="020B0604020202020204" pitchFamily="34" charset="0"/>
                        <a:ea typeface="+mn-ea"/>
                        <a:cs typeface="Arial" panose="020B0604020202020204" pitchFamily="34" charset="0"/>
                      </a:endParaRP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0005"/>
                  </a:ext>
                </a:extLst>
              </a:tr>
              <a:tr h="144827">
                <a:tc>
                  <a:txBody>
                    <a:bodyPr/>
                    <a:lstStyle/>
                    <a:p>
                      <a:pPr algn="ctr" fontAlgn="ctr" latinLnBrk="0">
                        <a:spcBef>
                          <a:spcPts val="0"/>
                        </a:spcBef>
                        <a:spcAft>
                          <a:spcPts val="0"/>
                        </a:spcAft>
                      </a:pPr>
                      <a:r>
                        <a:rPr lang="ko-KR" altLang="en-US" sz="900" b="1" i="0" u="none" strike="noStrike" kern="1200" dirty="0">
                          <a:solidFill>
                            <a:srgbClr val="000000"/>
                          </a:solidFill>
                          <a:effectLst/>
                          <a:latin typeface="Arial" panose="020B0604020202020204" pitchFamily="34" charset="0"/>
                          <a:ea typeface="+mn-ea"/>
                          <a:cs typeface="Arial" panose="020B0604020202020204" pitchFamily="34" charset="0"/>
                        </a:rPr>
                        <a:t>자본금</a:t>
                      </a: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marL="0" marR="0" indent="0" algn="l" eaLnBrk="1" fontAlgn="ctr" latinLnBrk="0" hangingPunct="1">
                        <a:spcBef>
                          <a:spcPts val="0"/>
                        </a:spcBef>
                        <a:spcAft>
                          <a:spcPts val="0"/>
                        </a:spcAft>
                      </a:pPr>
                      <a:r>
                        <a:rPr lang="en-US" altLang="ko-KR" sz="900" b="0" i="0" u="none" strike="noStrike">
                          <a:solidFill>
                            <a:schemeClr val="tx1"/>
                          </a:solidFill>
                          <a:effectLst/>
                          <a:latin typeface="Arial" panose="020B0604020202020204" pitchFamily="34" charset="0"/>
                          <a:ea typeface="+mn-ea"/>
                          <a:cs typeface="Arial" panose="020B0604020202020204" pitchFamily="34" charset="0"/>
                        </a:rPr>
                        <a:t>2</a:t>
                      </a:r>
                      <a:r>
                        <a:rPr lang="en-US" altLang="ko-KR" sz="900" b="0" i="0" u="none" strike="noStrike" dirty="0">
                          <a:solidFill>
                            <a:schemeClr val="tx1"/>
                          </a:solidFill>
                          <a:effectLst/>
                          <a:latin typeface="Arial" panose="020B0604020202020204" pitchFamily="34" charset="0"/>
                          <a:ea typeface="+mn-ea"/>
                          <a:cs typeface="Arial" panose="020B0604020202020204" pitchFamily="34" charset="0"/>
                        </a:rPr>
                        <a:t>0</a:t>
                      </a:r>
                      <a:r>
                        <a:rPr lang="en-US" altLang="ko-KR" sz="900" b="0" i="0" u="none" strike="noStrike">
                          <a:solidFill>
                            <a:schemeClr val="tx1"/>
                          </a:solidFill>
                          <a:effectLst/>
                          <a:latin typeface="Arial" panose="020B0604020202020204" pitchFamily="34" charset="0"/>
                          <a:ea typeface="+mn-ea"/>
                          <a:cs typeface="Arial" panose="020B0604020202020204" pitchFamily="34" charset="0"/>
                        </a:rPr>
                        <a:t>0</a:t>
                      </a:r>
                      <a:r>
                        <a:rPr lang="ko-KR" altLang="en-US" sz="900" b="0" i="0" u="none" strike="noStrike" dirty="0">
                          <a:solidFill>
                            <a:schemeClr val="tx1"/>
                          </a:solidFill>
                          <a:effectLst/>
                          <a:latin typeface="Arial" panose="020B0604020202020204" pitchFamily="34" charset="0"/>
                          <a:ea typeface="+mn-ea"/>
                          <a:cs typeface="Arial" panose="020B0604020202020204" pitchFamily="34" charset="0"/>
                        </a:rPr>
                        <a:t>백만원</a:t>
                      </a: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0006"/>
                  </a:ext>
                </a:extLst>
              </a:tr>
              <a:tr h="144827">
                <a:tc>
                  <a:txBody>
                    <a:bodyPr/>
                    <a:lstStyle/>
                    <a:p>
                      <a:pPr algn="ctr" fontAlgn="ctr" latinLnBrk="0">
                        <a:spcBef>
                          <a:spcPts val="0"/>
                        </a:spcBef>
                        <a:spcAft>
                          <a:spcPts val="0"/>
                        </a:spcAft>
                      </a:pPr>
                      <a:r>
                        <a:rPr lang="ko-KR" altLang="en-US" sz="900" b="1" i="0" u="none" strike="noStrike" kern="1200" dirty="0">
                          <a:solidFill>
                            <a:srgbClr val="000000"/>
                          </a:solidFill>
                          <a:effectLst/>
                          <a:latin typeface="Arial" panose="020B0604020202020204" pitchFamily="34" charset="0"/>
                          <a:ea typeface="+mn-ea"/>
                          <a:cs typeface="Arial" panose="020B0604020202020204" pitchFamily="34" charset="0"/>
                        </a:rPr>
                        <a:t>주식현황</a:t>
                      </a: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tc>
                  <a:txBody>
                    <a:bodyPr/>
                    <a:lstStyle/>
                    <a:p>
                      <a:pPr marL="0" marR="0" indent="0" algn="l" eaLnBrk="1" fontAlgn="ctr" latinLnBrk="0" hangingPunct="1">
                        <a:spcBef>
                          <a:spcPts val="0"/>
                        </a:spcBef>
                        <a:spcAft>
                          <a:spcPts val="0"/>
                        </a:spcAft>
                      </a:pPr>
                      <a:r>
                        <a:rPr lang="en-US" altLang="ko-KR" sz="900" b="0" i="0" u="none" strike="noStrike">
                          <a:solidFill>
                            <a:schemeClr val="tx1"/>
                          </a:solidFill>
                          <a:effectLst/>
                          <a:latin typeface="Arial" panose="020B0604020202020204" pitchFamily="34" charset="0"/>
                          <a:ea typeface="+mn-ea"/>
                          <a:cs typeface="Arial" panose="020B0604020202020204" pitchFamily="34" charset="0"/>
                        </a:rPr>
                        <a:t>40,000</a:t>
                      </a:r>
                      <a:r>
                        <a:rPr lang="ko-KR" altLang="en-US" sz="900" b="0" i="0" u="none" strike="noStrike" dirty="0">
                          <a:solidFill>
                            <a:schemeClr val="tx1"/>
                          </a:solidFill>
                          <a:effectLst/>
                          <a:latin typeface="Arial" panose="020B0604020202020204" pitchFamily="34" charset="0"/>
                          <a:ea typeface="+mn-ea"/>
                          <a:cs typeface="Arial" panose="020B0604020202020204" pitchFamily="34" charset="0"/>
                        </a:rPr>
                        <a:t>주</a:t>
                      </a: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graphicFrame>
        <p:nvGraphicFramePr>
          <p:cNvPr id="57" name="Table 2">
            <a:extLst>
              <a:ext uri="{FF2B5EF4-FFF2-40B4-BE49-F238E27FC236}">
                <a16:creationId xmlns:a16="http://schemas.microsoft.com/office/drawing/2014/main" id="{6EFA1960-5A3D-4372-8CEA-2259EC44BFAB}"/>
              </a:ext>
            </a:extLst>
          </p:cNvPr>
          <p:cNvGraphicFramePr>
            <a:graphicFrameLocks noGrp="1"/>
          </p:cNvGraphicFramePr>
          <p:nvPr/>
        </p:nvGraphicFramePr>
        <p:xfrm>
          <a:off x="540000" y="3608705"/>
          <a:ext cx="3824170" cy="1522305"/>
        </p:xfrm>
        <a:graphic>
          <a:graphicData uri="http://schemas.openxmlformats.org/drawingml/2006/table">
            <a:tbl>
              <a:tblPr/>
              <a:tblGrid>
                <a:gridCol w="786479">
                  <a:extLst>
                    <a:ext uri="{9D8B030D-6E8A-4147-A177-3AD203B41FA5}">
                      <a16:colId xmlns:a16="http://schemas.microsoft.com/office/drawing/2014/main" val="20000"/>
                    </a:ext>
                  </a:extLst>
                </a:gridCol>
                <a:gridCol w="3037691">
                  <a:extLst>
                    <a:ext uri="{9D8B030D-6E8A-4147-A177-3AD203B41FA5}">
                      <a16:colId xmlns:a16="http://schemas.microsoft.com/office/drawing/2014/main" val="20001"/>
                    </a:ext>
                  </a:extLst>
                </a:gridCol>
              </a:tblGrid>
              <a:tr h="0">
                <a:tc>
                  <a:txBody>
                    <a:bodyPr/>
                    <a:lstStyle/>
                    <a:p>
                      <a:pPr algn="ctr" fontAlgn="ctr"/>
                      <a:r>
                        <a:rPr lang="ko-KR" altLang="en-US" sz="900" b="1" i="0" u="none" strike="noStrike" dirty="0">
                          <a:solidFill>
                            <a:srgbClr val="FFFFFF"/>
                          </a:solidFill>
                          <a:effectLst/>
                          <a:latin typeface="Arial" panose="020B0604020202020204" pitchFamily="34" charset="0"/>
                          <a:ea typeface="+mn-ea"/>
                          <a:cs typeface="Arial" panose="020B0604020202020204" pitchFamily="34" charset="0"/>
                        </a:rPr>
                        <a:t>구분</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ko-KR" altLang="en-US" sz="900" b="1" i="0" u="none" strike="noStrike" dirty="0">
                          <a:solidFill>
                            <a:srgbClr val="FFFFFF"/>
                          </a:solidFill>
                          <a:effectLst/>
                          <a:latin typeface="Arial" panose="020B0604020202020204" pitchFamily="34" charset="0"/>
                          <a:ea typeface="+mn-ea"/>
                          <a:cs typeface="Arial" panose="020B0604020202020204" pitchFamily="34" charset="0"/>
                        </a:rPr>
                        <a:t>내용</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10000"/>
                  </a:ext>
                </a:extLst>
              </a:tr>
              <a:tr h="153905">
                <a:tc>
                  <a:txBody>
                    <a:bodyPr/>
                    <a:lstStyle/>
                    <a:p>
                      <a:pPr marL="0" algn="ctr" defTabSz="914400" rtl="0" eaLnBrk="1" fontAlgn="ctr" latinLnBrk="1" hangingPunct="1">
                        <a:spcBef>
                          <a:spcPts val="0"/>
                        </a:spcBef>
                        <a:spcAft>
                          <a:spcPts val="0"/>
                        </a:spcAft>
                      </a:pPr>
                      <a:r>
                        <a:rPr lang="en-US" altLang="ko-KR" sz="900" b="1" i="0" u="none" strike="noStrike" kern="1200">
                          <a:solidFill>
                            <a:srgbClr val="000000"/>
                          </a:solidFill>
                          <a:effectLst/>
                          <a:latin typeface="Arial" panose="020B0604020202020204" pitchFamily="34" charset="0"/>
                          <a:ea typeface="+mn-ea"/>
                          <a:cs typeface="Arial" panose="020B0604020202020204" pitchFamily="34" charset="0"/>
                        </a:rPr>
                        <a:t>2015</a:t>
                      </a:r>
                      <a:endParaRPr lang="en-US" altLang="ko-KR" sz="900" b="1"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altLang="ko-KR" sz="900" b="0" i="0" u="none" strike="noStrike">
                          <a:solidFill>
                            <a:srgbClr val="000000"/>
                          </a:solidFill>
                          <a:effectLst/>
                          <a:latin typeface="Arial" panose="020B0604020202020204" pitchFamily="34" charset="0"/>
                          <a:ea typeface="+mn-ea"/>
                          <a:cs typeface="Arial" panose="020B0604020202020204" pitchFamily="34" charset="0"/>
                        </a:rPr>
                        <a:t>Oscar </a:t>
                      </a:r>
                      <a:r>
                        <a:rPr lang="ko-KR" altLang="en-US" sz="900" b="0" i="0" u="none" strike="noStrike">
                          <a:solidFill>
                            <a:srgbClr val="000000"/>
                          </a:solidFill>
                          <a:effectLst/>
                          <a:latin typeface="Arial" panose="020B0604020202020204" pitchFamily="34" charset="0"/>
                          <a:ea typeface="+mn-ea"/>
                          <a:cs typeface="Arial" panose="020B0604020202020204" pitchFamily="34" charset="0"/>
                        </a:rPr>
                        <a:t>설립</a:t>
                      </a:r>
                      <a:endParaRPr lang="ko-KR" altLang="en-US" sz="9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0001"/>
                  </a:ext>
                </a:extLst>
              </a:tr>
              <a:tr h="153905">
                <a:tc>
                  <a:txBody>
                    <a:bodyPr/>
                    <a:lstStyle/>
                    <a:p>
                      <a:pPr marL="0" algn="ctr" defTabSz="914400" rtl="0" eaLnBrk="1" fontAlgn="ctr" latinLnBrk="1" hangingPunct="1">
                        <a:spcBef>
                          <a:spcPts val="0"/>
                        </a:spcBef>
                        <a:spcAft>
                          <a:spcPts val="0"/>
                        </a:spcAft>
                      </a:pPr>
                      <a:r>
                        <a:rPr lang="en-US" altLang="ko-KR" sz="900" b="1" i="0" u="none" strike="noStrike" kern="1200">
                          <a:solidFill>
                            <a:srgbClr val="000000"/>
                          </a:solidFill>
                          <a:effectLst/>
                          <a:latin typeface="Arial" panose="020B0604020202020204" pitchFamily="34" charset="0"/>
                          <a:ea typeface="+mn-ea"/>
                          <a:cs typeface="Arial" panose="020B0604020202020204" pitchFamily="34" charset="0"/>
                        </a:rPr>
                        <a:t>2017</a:t>
                      </a:r>
                      <a:endParaRPr lang="en-US" altLang="ko-KR" sz="900" b="1"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ko-KR" altLang="en-US" sz="900" b="0" i="0" u="none" strike="noStrike">
                          <a:solidFill>
                            <a:srgbClr val="000000"/>
                          </a:solidFill>
                          <a:effectLst/>
                          <a:latin typeface="Arial" panose="020B0604020202020204" pitchFamily="34" charset="0"/>
                          <a:ea typeface="+mn-ea"/>
                          <a:cs typeface="Arial" panose="020B0604020202020204" pitchFamily="34" charset="0"/>
                        </a:rPr>
                        <a:t>독립광고회사 최초 </a:t>
                      </a:r>
                      <a:r>
                        <a:rPr lang="en-US" altLang="ko-KR" sz="900" b="0" i="0" u="none" strike="noStrike">
                          <a:solidFill>
                            <a:srgbClr val="000000"/>
                          </a:solidFill>
                          <a:effectLst/>
                          <a:latin typeface="Arial" panose="020B0604020202020204" pitchFamily="34" charset="0"/>
                          <a:ea typeface="+mn-ea"/>
                          <a:cs typeface="Arial" panose="020B0604020202020204" pitchFamily="34" charset="0"/>
                        </a:rPr>
                        <a:t>Effie Awards Korea “</a:t>
                      </a:r>
                      <a:r>
                        <a:rPr lang="ko-KR" altLang="en-US" sz="900" b="0" i="0" u="none" strike="noStrike">
                          <a:solidFill>
                            <a:srgbClr val="000000"/>
                          </a:solidFill>
                          <a:effectLst/>
                          <a:latin typeface="Arial" panose="020B0604020202020204" pitchFamily="34" charset="0"/>
                          <a:ea typeface="+mn-ea"/>
                          <a:cs typeface="Arial" panose="020B0604020202020204" pitchFamily="34" charset="0"/>
                        </a:rPr>
                        <a:t>올해의 </a:t>
                      </a:r>
                      <a:r>
                        <a:rPr lang="en-US" altLang="ko-KR" sz="900" b="0" i="0" u="none" strike="noStrike">
                          <a:solidFill>
                            <a:srgbClr val="000000"/>
                          </a:solidFill>
                          <a:effectLst/>
                          <a:latin typeface="Arial" panose="020B0604020202020204" pitchFamily="34" charset="0"/>
                          <a:ea typeface="+mn-ea"/>
                          <a:cs typeface="Arial" panose="020B0604020202020204" pitchFamily="34" charset="0"/>
                        </a:rPr>
                        <a:t>Agency”</a:t>
                      </a:r>
                      <a:endParaRPr lang="ko-KR" altLang="en-US" sz="9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0002"/>
                  </a:ext>
                </a:extLst>
              </a:tr>
              <a:tr h="153905">
                <a:tc>
                  <a:txBody>
                    <a:bodyPr/>
                    <a:lstStyle/>
                    <a:p>
                      <a:pPr marL="0" algn="ctr" defTabSz="914400" rtl="0" eaLnBrk="1" fontAlgn="ctr" latinLnBrk="1" hangingPunct="1">
                        <a:spcBef>
                          <a:spcPts val="0"/>
                        </a:spcBef>
                        <a:spcAft>
                          <a:spcPts val="0"/>
                        </a:spcAft>
                      </a:pPr>
                      <a:r>
                        <a:rPr lang="en-US" altLang="ko-KR" sz="900" b="1" i="0" u="none" strike="noStrike" kern="1200" dirty="0">
                          <a:solidFill>
                            <a:srgbClr val="000000"/>
                          </a:solidFill>
                          <a:effectLst/>
                          <a:latin typeface="Arial" panose="020B0604020202020204" pitchFamily="34" charset="0"/>
                          <a:ea typeface="+mn-ea"/>
                          <a:cs typeface="Arial" panose="020B0604020202020204" pitchFamily="34" charset="0"/>
                        </a:rPr>
                        <a:t>2019</a:t>
                      </a:r>
                    </a:p>
                  </a:txBody>
                  <a:tcPr marL="9525" marR="9525"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Effie Awards </a:t>
                      </a: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대상 </a:t>
                      </a: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‘Grand Effie’ </a:t>
                      </a: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수상</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0004"/>
                  </a:ext>
                </a:extLst>
              </a:tr>
              <a:tr h="153905">
                <a:tc>
                  <a:txBody>
                    <a:bodyPr/>
                    <a:lstStyle/>
                    <a:p>
                      <a:pPr marL="0" algn="ctr" defTabSz="914400" rtl="0" eaLnBrk="1" fontAlgn="ctr" latinLnBrk="1" hangingPunct="1">
                        <a:spcBef>
                          <a:spcPts val="0"/>
                        </a:spcBef>
                        <a:spcAft>
                          <a:spcPts val="0"/>
                        </a:spcAft>
                      </a:pPr>
                      <a:r>
                        <a:rPr lang="en-US" altLang="ko-KR" sz="900" b="1" i="0" u="none" strike="noStrike" kern="1200">
                          <a:solidFill>
                            <a:srgbClr val="000000"/>
                          </a:solidFill>
                          <a:effectLst/>
                          <a:latin typeface="Arial" panose="020B0604020202020204" pitchFamily="34" charset="0"/>
                          <a:ea typeface="+mn-ea"/>
                          <a:cs typeface="Arial" panose="020B0604020202020204" pitchFamily="34" charset="0"/>
                        </a:rPr>
                        <a:t>2019</a:t>
                      </a:r>
                      <a:endParaRPr lang="en-US" altLang="ko-KR" sz="900" b="1"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칸 </a:t>
                      </a:r>
                      <a:r>
                        <a:rPr lang="ko-KR" altLang="en-US" sz="900" b="0" i="0" u="none" strike="noStrike" dirty="0" err="1">
                          <a:solidFill>
                            <a:srgbClr val="000000"/>
                          </a:solidFill>
                          <a:effectLst/>
                          <a:latin typeface="Arial" panose="020B0604020202020204" pitchFamily="34" charset="0"/>
                          <a:ea typeface="+mn-ea"/>
                          <a:cs typeface="Arial" panose="020B0604020202020204" pitchFamily="34" charset="0"/>
                        </a:rPr>
                        <a:t>광고제</a:t>
                      </a: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 </a:t>
                      </a: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4</a:t>
                      </a: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개 부문 수상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0005"/>
                  </a:ext>
                </a:extLst>
              </a:tr>
              <a:tr h="153905">
                <a:tc>
                  <a:txBody>
                    <a:bodyPr/>
                    <a:lstStyle/>
                    <a:p>
                      <a:pPr marL="0" algn="ctr" defTabSz="914400" rtl="0" eaLnBrk="1" fontAlgn="ctr" latinLnBrk="1" hangingPunct="1">
                        <a:spcBef>
                          <a:spcPts val="0"/>
                        </a:spcBef>
                        <a:spcAft>
                          <a:spcPts val="0"/>
                        </a:spcAft>
                      </a:pPr>
                      <a:r>
                        <a:rPr lang="en-US" altLang="ko-KR" sz="900" b="1" i="0" u="none" strike="noStrike" kern="1200">
                          <a:solidFill>
                            <a:srgbClr val="000000"/>
                          </a:solidFill>
                          <a:effectLst/>
                          <a:latin typeface="Arial" panose="020B0604020202020204" pitchFamily="34" charset="0"/>
                          <a:ea typeface="+mn-ea"/>
                          <a:cs typeface="Arial" panose="020B0604020202020204" pitchFamily="34" charset="0"/>
                        </a:rPr>
                        <a:t>2019</a:t>
                      </a:r>
                      <a:endParaRPr lang="en-US" altLang="ko-KR" sz="900" b="1"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ko-KR" altLang="en-US" sz="900" b="0" i="0" u="none" strike="noStrike">
                          <a:solidFill>
                            <a:srgbClr val="000000"/>
                          </a:solidFill>
                          <a:effectLst/>
                          <a:latin typeface="Arial" panose="020B0604020202020204" pitchFamily="34" charset="0"/>
                          <a:ea typeface="+mn-ea"/>
                          <a:cs typeface="Arial" panose="020B0604020202020204" pitchFamily="34" charset="0"/>
                        </a:rPr>
                        <a:t>서울영상광고제 금상 수상</a:t>
                      </a:r>
                      <a:endParaRPr lang="ko-KR" altLang="en-US" sz="9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0006"/>
                  </a:ext>
                </a:extLst>
              </a:tr>
              <a:tr h="153905">
                <a:tc>
                  <a:txBody>
                    <a:bodyPr/>
                    <a:lstStyle/>
                    <a:p>
                      <a:pPr marL="0" algn="ctr" defTabSz="914400" rtl="0" eaLnBrk="1" fontAlgn="ctr" latinLnBrk="1" hangingPunct="1">
                        <a:spcBef>
                          <a:spcPts val="0"/>
                        </a:spcBef>
                        <a:spcAft>
                          <a:spcPts val="0"/>
                        </a:spcAft>
                      </a:pPr>
                      <a:r>
                        <a:rPr lang="en-US" altLang="ko-KR" sz="900" b="1" i="0" u="none" strike="noStrike" kern="1200" dirty="0">
                          <a:solidFill>
                            <a:srgbClr val="000000"/>
                          </a:solidFill>
                          <a:effectLst/>
                          <a:latin typeface="Arial" panose="020B0604020202020204" pitchFamily="34" charset="0"/>
                          <a:ea typeface="+mn-ea"/>
                          <a:cs typeface="Arial" panose="020B0604020202020204" pitchFamily="34" charset="0"/>
                        </a:rPr>
                        <a:t>2020</a:t>
                      </a:r>
                    </a:p>
                  </a:txBody>
                  <a:tcPr marL="9525" marR="9525"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altLang="ko-KR" sz="900" b="0" i="0" u="none" strike="noStrike">
                          <a:solidFill>
                            <a:srgbClr val="000000"/>
                          </a:solidFill>
                          <a:effectLst/>
                          <a:latin typeface="Arial" panose="020B0604020202020204" pitchFamily="34" charset="0"/>
                          <a:ea typeface="+mn-ea"/>
                          <a:cs typeface="Arial" panose="020B0604020202020204" pitchFamily="34" charset="0"/>
                        </a:rPr>
                        <a:t>New York Festival 4</a:t>
                      </a:r>
                      <a:r>
                        <a:rPr lang="ko-KR" altLang="en-US" sz="900" b="0" i="0" u="none" strike="noStrike">
                          <a:solidFill>
                            <a:srgbClr val="000000"/>
                          </a:solidFill>
                          <a:effectLst/>
                          <a:latin typeface="Arial" panose="020B0604020202020204" pitchFamily="34" charset="0"/>
                          <a:ea typeface="+mn-ea"/>
                          <a:cs typeface="Arial" panose="020B0604020202020204" pitchFamily="34" charset="0"/>
                        </a:rPr>
                        <a:t>개 부문 본상 수상</a:t>
                      </a:r>
                      <a:endParaRPr lang="ko-KR" altLang="en-US" sz="9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2756398236"/>
                  </a:ext>
                </a:extLst>
              </a:tr>
              <a:tr h="153905">
                <a:tc>
                  <a:txBody>
                    <a:bodyPr/>
                    <a:lstStyle/>
                    <a:p>
                      <a:pPr marL="0" algn="ctr" defTabSz="914400" rtl="0" eaLnBrk="1" fontAlgn="ctr" latinLnBrk="1" hangingPunct="1">
                        <a:spcBef>
                          <a:spcPts val="0"/>
                        </a:spcBef>
                        <a:spcAft>
                          <a:spcPts val="0"/>
                        </a:spcAft>
                      </a:pPr>
                      <a:r>
                        <a:rPr lang="en-US" altLang="ko-KR" sz="900" b="1" i="0" u="none" strike="noStrike" kern="1200">
                          <a:solidFill>
                            <a:srgbClr val="000000"/>
                          </a:solidFill>
                          <a:effectLst/>
                          <a:latin typeface="Arial" panose="020B0604020202020204" pitchFamily="34" charset="0"/>
                          <a:ea typeface="+mn-ea"/>
                          <a:cs typeface="Arial" panose="020B0604020202020204" pitchFamily="34" charset="0"/>
                        </a:rPr>
                        <a:t>2020</a:t>
                      </a:r>
                      <a:endParaRPr lang="en-US" altLang="ko-KR" sz="900" b="1"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altLang="ko-KR" sz="900" b="0" i="0" u="none" strike="noStrike">
                          <a:solidFill>
                            <a:srgbClr val="000000"/>
                          </a:solidFill>
                          <a:effectLst/>
                          <a:latin typeface="Arial" panose="020B0604020202020204" pitchFamily="34" charset="0"/>
                          <a:ea typeface="+mn-ea"/>
                          <a:cs typeface="Arial" panose="020B0604020202020204" pitchFamily="34" charset="0"/>
                        </a:rPr>
                        <a:t>New York Festival Platinum Award </a:t>
                      </a:r>
                      <a:r>
                        <a:rPr lang="ko-KR" altLang="en-US" sz="900" b="0" i="0" u="none" strike="noStrike">
                          <a:solidFill>
                            <a:srgbClr val="000000"/>
                          </a:solidFill>
                          <a:effectLst/>
                          <a:latin typeface="Arial" panose="020B0604020202020204" pitchFamily="34" charset="0"/>
                          <a:ea typeface="+mn-ea"/>
                          <a:cs typeface="Arial" panose="020B0604020202020204" pitchFamily="34" charset="0"/>
                        </a:rPr>
                        <a:t>수상</a:t>
                      </a:r>
                      <a:endParaRPr lang="ko-KR" altLang="en-US" sz="9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3725449221"/>
                  </a:ext>
                </a:extLst>
              </a:tr>
              <a:tr h="153905">
                <a:tc>
                  <a:txBody>
                    <a:bodyPr/>
                    <a:lstStyle/>
                    <a:p>
                      <a:pPr marL="0" algn="ctr" defTabSz="914400" rtl="0" eaLnBrk="1" fontAlgn="ctr" latinLnBrk="1" hangingPunct="1">
                        <a:spcBef>
                          <a:spcPts val="0"/>
                        </a:spcBef>
                        <a:spcAft>
                          <a:spcPts val="0"/>
                        </a:spcAft>
                      </a:pPr>
                      <a:r>
                        <a:rPr lang="en-US" altLang="ko-KR" sz="900" b="1" i="0" u="none" strike="noStrike" kern="1200">
                          <a:solidFill>
                            <a:srgbClr val="000000"/>
                          </a:solidFill>
                          <a:effectLst/>
                          <a:latin typeface="Arial" panose="020B0604020202020204" pitchFamily="34" charset="0"/>
                          <a:ea typeface="+mn-ea"/>
                          <a:cs typeface="Arial" panose="020B0604020202020204" pitchFamily="34" charset="0"/>
                        </a:rPr>
                        <a:t>2020</a:t>
                      </a:r>
                      <a:endParaRPr lang="en-US" altLang="ko-KR" sz="900" b="1"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ko-KR" sz="900" b="0" i="0" u="none" strike="noStrike">
                          <a:solidFill>
                            <a:srgbClr val="000000"/>
                          </a:solidFill>
                          <a:effectLst/>
                          <a:latin typeface="Arial" panose="020B0604020202020204" pitchFamily="34" charset="0"/>
                          <a:ea typeface="+mn-ea"/>
                          <a:cs typeface="Arial" panose="020B0604020202020204" pitchFamily="34" charset="0"/>
                        </a:rPr>
                        <a:t>Korea’s Hottest Agency Top 5 </a:t>
                      </a:r>
                      <a:r>
                        <a:rPr lang="ko-KR" altLang="en-US" sz="900" b="0" i="0" u="none" strike="noStrike">
                          <a:solidFill>
                            <a:srgbClr val="000000"/>
                          </a:solidFill>
                          <a:effectLst/>
                          <a:latin typeface="Arial" panose="020B0604020202020204" pitchFamily="34" charset="0"/>
                          <a:ea typeface="+mn-ea"/>
                          <a:cs typeface="Arial" panose="020B0604020202020204" pitchFamily="34" charset="0"/>
                        </a:rPr>
                        <a:t>선정</a:t>
                      </a:r>
                      <a:endParaRPr lang="ko-KR" altLang="en-US" sz="9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0009"/>
                  </a:ext>
                </a:extLst>
              </a:tr>
              <a:tr h="153905">
                <a:tc>
                  <a:txBody>
                    <a:bodyPr/>
                    <a:lstStyle/>
                    <a:p>
                      <a:pPr marL="0" algn="ctr" defTabSz="914400" rtl="0" eaLnBrk="1" fontAlgn="ctr" latinLnBrk="1" hangingPunct="1">
                        <a:spcBef>
                          <a:spcPts val="0"/>
                        </a:spcBef>
                        <a:spcAft>
                          <a:spcPts val="0"/>
                        </a:spcAft>
                      </a:pPr>
                      <a:r>
                        <a:rPr lang="en-US" altLang="ko-KR" sz="900" b="1" i="0" u="none" strike="noStrike" kern="1200" dirty="0">
                          <a:solidFill>
                            <a:srgbClr val="000000"/>
                          </a:solidFill>
                          <a:effectLst/>
                          <a:latin typeface="Arial" panose="020B0604020202020204" pitchFamily="34" charset="0"/>
                          <a:ea typeface="+mn-ea"/>
                          <a:cs typeface="Arial" panose="020B0604020202020204" pitchFamily="34" charset="0"/>
                        </a:rPr>
                        <a:t>2021</a:t>
                      </a:r>
                    </a:p>
                  </a:txBody>
                  <a:tcPr marL="9525" marR="9525"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5</a:t>
                      </a: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년 연속 </a:t>
                      </a: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Effie Awards “</a:t>
                      </a: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올해의 </a:t>
                      </a: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Agency”</a:t>
                      </a:r>
                      <a:endParaRPr lang="ko-KR" altLang="en-US" sz="9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noFill/>
                  </a:tcPr>
                </a:tc>
                <a:extLst>
                  <a:ext uri="{0D108BD9-81ED-4DB2-BD59-A6C34878D82A}">
                    <a16:rowId xmlns:a16="http://schemas.microsoft.com/office/drawing/2014/main" val="3845981362"/>
                  </a:ext>
                </a:extLst>
              </a:tr>
            </a:tbl>
          </a:graphicData>
        </a:graphic>
      </p:graphicFrame>
      <p:sp>
        <p:nvSpPr>
          <p:cNvPr id="68" name="직사각형 119">
            <a:extLst>
              <a:ext uri="{FF2B5EF4-FFF2-40B4-BE49-F238E27FC236}">
                <a16:creationId xmlns:a16="http://schemas.microsoft.com/office/drawing/2014/main" id="{16B8BC73-B8AA-47C1-BEF6-1364AEC7BF85}"/>
              </a:ext>
            </a:extLst>
          </p:cNvPr>
          <p:cNvSpPr/>
          <p:nvPr/>
        </p:nvSpPr>
        <p:spPr bwMode="auto">
          <a:xfrm>
            <a:off x="2138296" y="1330527"/>
            <a:ext cx="2225867" cy="231646"/>
          </a:xfrm>
          <a:prstGeom prst="rect">
            <a:avLst/>
          </a:prstGeom>
          <a:noFill/>
          <a:ln w="9525" cap="flat" cmpd="sng" algn="ctr">
            <a:noFill/>
            <a:prstDash val="solid"/>
            <a:round/>
            <a:headEnd type="none" w="med" len="med"/>
            <a:tailEnd type="none" w="med" len="med"/>
          </a:ln>
          <a:effectLst/>
        </p:spPr>
        <p:txBody>
          <a:bodyPr lIns="32548" tIns="32548" rIns="32548" bIns="32548" rtlCol="0" anchor="ctr"/>
          <a:lstStyle/>
          <a:p>
            <a:pPr algn="r" defTabSz="826710">
              <a:buClr>
                <a:srgbClr val="99CC00"/>
              </a:buClr>
              <a:tabLst>
                <a:tab pos="241125" algn="l"/>
              </a:tabLst>
            </a:pPr>
            <a:r>
              <a:rPr lang="en-US" altLang="ko-KR" sz="800" dirty="0">
                <a:solidFill>
                  <a:prstClr val="black"/>
                </a:solidFill>
                <a:latin typeface="Arial" panose="020B0604020202020204" pitchFamily="34" charset="0"/>
                <a:ea typeface="+mj-ea"/>
                <a:cs typeface="Arial" panose="020B0604020202020204" pitchFamily="34" charset="0"/>
              </a:rPr>
              <a:t>(’22</a:t>
            </a:r>
            <a:r>
              <a:rPr lang="ko-KR" altLang="en-US" sz="800" dirty="0">
                <a:solidFill>
                  <a:prstClr val="black"/>
                </a:solidFill>
                <a:latin typeface="Arial" panose="020B0604020202020204" pitchFamily="34" charset="0"/>
                <a:ea typeface="+mj-ea"/>
                <a:cs typeface="Arial" panose="020B0604020202020204" pitchFamily="34" charset="0"/>
              </a:rPr>
              <a:t>년 </a:t>
            </a:r>
            <a:r>
              <a:rPr lang="en-US" altLang="ko-KR" sz="800" dirty="0">
                <a:solidFill>
                  <a:prstClr val="black"/>
                </a:solidFill>
                <a:latin typeface="Arial" panose="020B0604020202020204" pitchFamily="34" charset="0"/>
                <a:ea typeface="+mj-ea"/>
                <a:cs typeface="Arial" panose="020B0604020202020204" pitchFamily="34" charset="0"/>
              </a:rPr>
              <a:t>2</a:t>
            </a:r>
            <a:r>
              <a:rPr lang="ko-KR" altLang="en-US" sz="800" dirty="0">
                <a:solidFill>
                  <a:prstClr val="black"/>
                </a:solidFill>
                <a:latin typeface="Arial" panose="020B0604020202020204" pitchFamily="34" charset="0"/>
                <a:ea typeface="+mj-ea"/>
                <a:cs typeface="Arial" panose="020B0604020202020204" pitchFamily="34" charset="0"/>
              </a:rPr>
              <a:t>월 기준</a:t>
            </a:r>
            <a:r>
              <a:rPr lang="en-US" altLang="ko-KR" sz="800" dirty="0">
                <a:solidFill>
                  <a:prstClr val="black"/>
                </a:solidFill>
                <a:latin typeface="Arial" panose="020B0604020202020204" pitchFamily="34" charset="0"/>
                <a:ea typeface="+mj-ea"/>
                <a:cs typeface="Arial" panose="020B0604020202020204" pitchFamily="34" charset="0"/>
              </a:rPr>
              <a:t>)</a:t>
            </a:r>
          </a:p>
        </p:txBody>
      </p:sp>
      <p:sp>
        <p:nvSpPr>
          <p:cNvPr id="83" name="제목 2">
            <a:extLst>
              <a:ext uri="{FF2B5EF4-FFF2-40B4-BE49-F238E27FC236}">
                <a16:creationId xmlns:a16="http://schemas.microsoft.com/office/drawing/2014/main" id="{3AD7705A-186A-40DD-86C0-121D89133635}"/>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800" b="1" dirty="0">
                <a:solidFill>
                  <a:srgbClr val="00338D"/>
                </a:solidFill>
                <a:latin typeface="KPMG Extralight" panose="020B0303030202040204" pitchFamily="34" charset="0"/>
              </a:rPr>
              <a:t>Understanding of target</a:t>
            </a:r>
          </a:p>
        </p:txBody>
      </p:sp>
      <p:sp>
        <p:nvSpPr>
          <p:cNvPr id="119" name="Rectangle 41">
            <a:extLst>
              <a:ext uri="{FF2B5EF4-FFF2-40B4-BE49-F238E27FC236}">
                <a16:creationId xmlns:a16="http://schemas.microsoft.com/office/drawing/2014/main" id="{5EF72908-FDD9-4AAD-A8F1-D612F15B1076}"/>
              </a:ext>
            </a:extLst>
          </p:cNvPr>
          <p:cNvSpPr>
            <a:spLocks noChangeArrowheads="1"/>
          </p:cNvSpPr>
          <p:nvPr/>
        </p:nvSpPr>
        <p:spPr bwMode="auto">
          <a:xfrm>
            <a:off x="539999" y="3223761"/>
            <a:ext cx="3728507" cy="360000"/>
          </a:xfrm>
          <a:prstGeom prst="rect">
            <a:avLst/>
          </a:prstGeom>
          <a:noFill/>
          <a:ln w="9525">
            <a:noFill/>
            <a:miter lim="800000"/>
            <a:headEnd/>
            <a:tailEnd/>
          </a:ln>
        </p:spPr>
        <p:txBody>
          <a:bodyPr lIns="0" tIns="0" rIns="0" bIns="0" anchor="ctr"/>
          <a:lstStyle/>
          <a:p>
            <a:pPr fontAlgn="base">
              <a:lnSpc>
                <a:spcPct val="120000"/>
              </a:lnSpc>
              <a:spcBef>
                <a:spcPct val="0"/>
              </a:spcBef>
              <a:spcAft>
                <a:spcPct val="0"/>
              </a:spcAft>
            </a:pPr>
            <a:r>
              <a:rPr lang="ko-KR" altLang="en-US" sz="1200" b="1">
                <a:solidFill>
                  <a:srgbClr val="00338D"/>
                </a:solidFill>
                <a:latin typeface="Arial" panose="020B0604020202020204" pitchFamily="34" charset="0"/>
                <a:cs typeface="Arial" panose="020B0604020202020204" pitchFamily="34" charset="0"/>
              </a:rPr>
              <a:t>▌</a:t>
            </a:r>
            <a:r>
              <a:rPr lang="en-US" altLang="ko-KR" sz="1200" b="1">
                <a:solidFill>
                  <a:srgbClr val="00338D"/>
                </a:solidFill>
                <a:latin typeface="Arial" panose="020B0604020202020204" pitchFamily="34" charset="0"/>
                <a:cs typeface="Arial" panose="020B0604020202020204" pitchFamily="34" charset="0"/>
              </a:rPr>
              <a:t> History</a:t>
            </a:r>
            <a:endParaRPr lang="en-US" altLang="ko-KR" sz="1400" b="1" dirty="0">
              <a:solidFill>
                <a:srgbClr val="00338D"/>
              </a:solidFill>
              <a:latin typeface="Arial" panose="020B0604020202020204" pitchFamily="34" charset="0"/>
              <a:cs typeface="Arial" panose="020B0604020202020204" pitchFamily="34" charset="0"/>
            </a:endParaRPr>
          </a:p>
        </p:txBody>
      </p:sp>
      <p:sp>
        <p:nvSpPr>
          <p:cNvPr id="58" name="모서리가 둥근 직사각형 97">
            <a:extLst>
              <a:ext uri="{FF2B5EF4-FFF2-40B4-BE49-F238E27FC236}">
                <a16:creationId xmlns:a16="http://schemas.microsoft.com/office/drawing/2014/main" id="{409E041A-97D6-447D-97A1-4D0FEF7AB4EC}"/>
              </a:ext>
            </a:extLst>
          </p:cNvPr>
          <p:cNvSpPr/>
          <p:nvPr/>
        </p:nvSpPr>
        <p:spPr>
          <a:xfrm>
            <a:off x="6614983" y="2613778"/>
            <a:ext cx="864000" cy="324000"/>
          </a:xfrm>
          <a:prstGeom prst="roundRect">
            <a:avLst>
              <a:gd name="adj" fmla="val 0"/>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49846" tIns="49846" rIns="49846" bIns="49846" rtlCol="0" anchor="ctr"/>
          <a:lstStyle/>
          <a:p>
            <a:pPr algn="ctr" defTabSz="844083">
              <a:defRPr/>
            </a:pPr>
            <a:r>
              <a:rPr lang="ko-KR" altLang="en-US" sz="831" b="1">
                <a:solidFill>
                  <a:srgbClr val="FFFFFF"/>
                </a:solidFill>
                <a:latin typeface="+mj-ea"/>
                <a:ea typeface="+mj-ea"/>
                <a:cs typeface="Arial" panose="020B0604020202020204" pitchFamily="34" charset="0"/>
              </a:rPr>
              <a:t>오버맨</a:t>
            </a:r>
            <a:endParaRPr lang="ko-KR" altLang="en-US" sz="831" b="1" baseline="30000" dirty="0">
              <a:solidFill>
                <a:srgbClr val="FFFFFF"/>
              </a:solidFill>
              <a:latin typeface="+mj-ea"/>
              <a:ea typeface="+mj-ea"/>
              <a:cs typeface="Arial" panose="020B0604020202020204" pitchFamily="34" charset="0"/>
            </a:endParaRPr>
          </a:p>
        </p:txBody>
      </p:sp>
      <p:sp>
        <p:nvSpPr>
          <p:cNvPr id="60" name="모서리가 둥근 직사각형 97">
            <a:extLst>
              <a:ext uri="{FF2B5EF4-FFF2-40B4-BE49-F238E27FC236}">
                <a16:creationId xmlns:a16="http://schemas.microsoft.com/office/drawing/2014/main" id="{57F1A8D0-7589-41CC-99F6-7B3220B465D1}"/>
              </a:ext>
            </a:extLst>
          </p:cNvPr>
          <p:cNvSpPr/>
          <p:nvPr/>
        </p:nvSpPr>
        <p:spPr>
          <a:xfrm>
            <a:off x="6015594" y="1797211"/>
            <a:ext cx="612000" cy="324033"/>
          </a:xfrm>
          <a:prstGeom prst="roundRect">
            <a:avLst>
              <a:gd name="adj" fmla="val 0"/>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49846" tIns="49846" rIns="49846" bIns="49846" rtlCol="0" anchor="ctr"/>
          <a:lstStyle/>
          <a:p>
            <a:pPr algn="ctr" defTabSz="844083"/>
            <a:r>
              <a:rPr lang="ko-KR" altLang="en-US" sz="800" b="1">
                <a:solidFill>
                  <a:srgbClr val="FFFFFF"/>
                </a:solidFill>
                <a:latin typeface="+mj-ea"/>
                <a:ea typeface="+mj-ea"/>
                <a:cs typeface="Arial" panose="020B0604020202020204" pitchFamily="34" charset="0"/>
              </a:rPr>
              <a:t>유지희</a:t>
            </a:r>
            <a:endParaRPr lang="ko-KR" altLang="en-US" sz="800" b="1" dirty="0">
              <a:solidFill>
                <a:srgbClr val="FFFFFF"/>
              </a:solidFill>
              <a:latin typeface="+mj-ea"/>
              <a:ea typeface="+mj-ea"/>
              <a:cs typeface="Arial" panose="020B0604020202020204" pitchFamily="34" charset="0"/>
            </a:endParaRPr>
          </a:p>
        </p:txBody>
      </p:sp>
      <p:sp>
        <p:nvSpPr>
          <p:cNvPr id="61" name="모서리가 둥근 직사각형 97">
            <a:extLst>
              <a:ext uri="{FF2B5EF4-FFF2-40B4-BE49-F238E27FC236}">
                <a16:creationId xmlns:a16="http://schemas.microsoft.com/office/drawing/2014/main" id="{2DD68909-E69C-4B97-A51C-7F455886710A}"/>
              </a:ext>
            </a:extLst>
          </p:cNvPr>
          <p:cNvSpPr/>
          <p:nvPr/>
        </p:nvSpPr>
        <p:spPr>
          <a:xfrm>
            <a:off x="7477689" y="1797211"/>
            <a:ext cx="612000" cy="324033"/>
          </a:xfrm>
          <a:prstGeom prst="roundRect">
            <a:avLst>
              <a:gd name="adj" fmla="val 0"/>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49846" tIns="49846" rIns="49846" bIns="49846" rtlCol="0" anchor="ctr"/>
          <a:lstStyle/>
          <a:p>
            <a:pPr algn="ctr" defTabSz="844083"/>
            <a:r>
              <a:rPr lang="ko-KR" altLang="en-US" sz="800" b="1">
                <a:solidFill>
                  <a:srgbClr val="FFFFFF"/>
                </a:solidFill>
                <a:latin typeface="+mj-ea"/>
                <a:ea typeface="+mj-ea"/>
                <a:cs typeface="Arial" panose="020B0604020202020204" pitchFamily="34" charset="0"/>
              </a:rPr>
              <a:t>설유미</a:t>
            </a:r>
            <a:endParaRPr lang="ko-KR" altLang="en-US" sz="800" b="1" dirty="0">
              <a:solidFill>
                <a:srgbClr val="FFFFFF"/>
              </a:solidFill>
              <a:latin typeface="+mj-ea"/>
              <a:ea typeface="+mj-ea"/>
              <a:cs typeface="Arial" panose="020B0604020202020204" pitchFamily="34" charset="0"/>
            </a:endParaRPr>
          </a:p>
        </p:txBody>
      </p:sp>
      <p:sp>
        <p:nvSpPr>
          <p:cNvPr id="62" name="모서리가 둥근 직사각형 97">
            <a:extLst>
              <a:ext uri="{FF2B5EF4-FFF2-40B4-BE49-F238E27FC236}">
                <a16:creationId xmlns:a16="http://schemas.microsoft.com/office/drawing/2014/main" id="{C1DE590A-2B12-40C8-A5B7-17E9F2E85F46}"/>
              </a:ext>
            </a:extLst>
          </p:cNvPr>
          <p:cNvSpPr/>
          <p:nvPr/>
        </p:nvSpPr>
        <p:spPr>
          <a:xfrm>
            <a:off x="8208737" y="1797211"/>
            <a:ext cx="612000" cy="324033"/>
          </a:xfrm>
          <a:prstGeom prst="roundRect">
            <a:avLst>
              <a:gd name="adj" fmla="val 0"/>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49846" tIns="49846" rIns="49846" bIns="49846" rtlCol="0" anchor="ctr"/>
          <a:lstStyle/>
          <a:p>
            <a:pPr algn="ctr" defTabSz="844083"/>
            <a:r>
              <a:rPr lang="ko-KR" altLang="en-US" sz="800" b="1">
                <a:solidFill>
                  <a:srgbClr val="FFFFFF"/>
                </a:solidFill>
                <a:latin typeface="+mj-ea"/>
                <a:ea typeface="+mj-ea"/>
                <a:cs typeface="Arial" panose="020B0604020202020204" pitchFamily="34" charset="0"/>
              </a:rPr>
              <a:t>조수민</a:t>
            </a:r>
            <a:endParaRPr lang="ko-KR" altLang="en-US" sz="800" b="1" dirty="0">
              <a:solidFill>
                <a:srgbClr val="FFFFFF"/>
              </a:solidFill>
              <a:latin typeface="+mj-ea"/>
              <a:ea typeface="+mj-ea"/>
              <a:cs typeface="Arial" panose="020B0604020202020204" pitchFamily="34" charset="0"/>
            </a:endParaRPr>
          </a:p>
        </p:txBody>
      </p:sp>
      <p:cxnSp>
        <p:nvCxnSpPr>
          <p:cNvPr id="63" name="꺾인 연결선 151">
            <a:extLst>
              <a:ext uri="{FF2B5EF4-FFF2-40B4-BE49-F238E27FC236}">
                <a16:creationId xmlns:a16="http://schemas.microsoft.com/office/drawing/2014/main" id="{24F1F948-D480-4783-A66C-4B2CAE7BC263}"/>
              </a:ext>
            </a:extLst>
          </p:cNvPr>
          <p:cNvCxnSpPr>
            <a:cxnSpLocks/>
            <a:stCxn id="76" idx="2"/>
            <a:endCxn id="62" idx="2"/>
          </p:cNvCxnSpPr>
          <p:nvPr/>
        </p:nvCxnSpPr>
        <p:spPr>
          <a:xfrm rot="16200000" flipH="1">
            <a:off x="7052642" y="659149"/>
            <a:ext cx="12700" cy="2924190"/>
          </a:xfrm>
          <a:prstGeom prst="bentConnector3">
            <a:avLst>
              <a:gd name="adj1" fmla="val 1950000"/>
            </a:avLst>
          </a:prstGeom>
          <a:ln>
            <a:solidFill>
              <a:srgbClr val="005EB8"/>
            </a:solidFill>
            <a:tailEnd type="none"/>
          </a:ln>
        </p:spPr>
        <p:style>
          <a:lnRef idx="1">
            <a:schemeClr val="accent1"/>
          </a:lnRef>
          <a:fillRef idx="0">
            <a:schemeClr val="accent1"/>
          </a:fillRef>
          <a:effectRef idx="0">
            <a:schemeClr val="accent1"/>
          </a:effectRef>
          <a:fontRef idx="minor">
            <a:schemeClr val="tx1"/>
          </a:fontRef>
        </p:style>
      </p:cxnSp>
      <p:cxnSp>
        <p:nvCxnSpPr>
          <p:cNvPr id="67" name="꺾인 연결선 151">
            <a:extLst>
              <a:ext uri="{FF2B5EF4-FFF2-40B4-BE49-F238E27FC236}">
                <a16:creationId xmlns:a16="http://schemas.microsoft.com/office/drawing/2014/main" id="{5AECC83A-4A91-469C-B582-197833E4FC07}"/>
              </a:ext>
            </a:extLst>
          </p:cNvPr>
          <p:cNvCxnSpPr>
            <a:cxnSpLocks/>
            <a:stCxn id="60" idx="2"/>
          </p:cNvCxnSpPr>
          <p:nvPr/>
        </p:nvCxnSpPr>
        <p:spPr>
          <a:xfrm>
            <a:off x="6321594" y="2121244"/>
            <a:ext cx="0" cy="246267"/>
          </a:xfrm>
          <a:prstGeom prst="straightConnector1">
            <a:avLst/>
          </a:prstGeom>
          <a:ln>
            <a:solidFill>
              <a:srgbClr val="005EB8"/>
            </a:solidFill>
            <a:tailEnd type="none"/>
          </a:ln>
        </p:spPr>
        <p:style>
          <a:lnRef idx="1">
            <a:schemeClr val="accent1"/>
          </a:lnRef>
          <a:fillRef idx="0">
            <a:schemeClr val="accent1"/>
          </a:fillRef>
          <a:effectRef idx="0">
            <a:schemeClr val="accent1"/>
          </a:effectRef>
          <a:fontRef idx="minor">
            <a:schemeClr val="tx1"/>
          </a:fontRef>
        </p:style>
      </p:cxnSp>
      <p:cxnSp>
        <p:nvCxnSpPr>
          <p:cNvPr id="70" name="꺾인 연결선 151">
            <a:extLst>
              <a:ext uri="{FF2B5EF4-FFF2-40B4-BE49-F238E27FC236}">
                <a16:creationId xmlns:a16="http://schemas.microsoft.com/office/drawing/2014/main" id="{02ECC5D0-DF90-4F1E-A6C4-DDCE5912B0CB}"/>
              </a:ext>
            </a:extLst>
          </p:cNvPr>
          <p:cNvCxnSpPr>
            <a:cxnSpLocks/>
            <a:stCxn id="78" idx="2"/>
            <a:endCxn id="58" idx="0"/>
          </p:cNvCxnSpPr>
          <p:nvPr/>
        </p:nvCxnSpPr>
        <p:spPr>
          <a:xfrm flipH="1">
            <a:off x="7046983" y="2121244"/>
            <a:ext cx="5658" cy="492534"/>
          </a:xfrm>
          <a:prstGeom prst="straightConnector1">
            <a:avLst/>
          </a:prstGeom>
          <a:ln>
            <a:solidFill>
              <a:srgbClr val="005EB8"/>
            </a:solidFill>
            <a:tailEnd type="triangle"/>
          </a:ln>
        </p:spPr>
        <p:style>
          <a:lnRef idx="1">
            <a:schemeClr val="accent1"/>
          </a:lnRef>
          <a:fillRef idx="0">
            <a:schemeClr val="accent1"/>
          </a:fillRef>
          <a:effectRef idx="0">
            <a:schemeClr val="accent1"/>
          </a:effectRef>
          <a:fontRef idx="minor">
            <a:schemeClr val="tx1"/>
          </a:fontRef>
        </p:style>
      </p:cxnSp>
      <p:sp>
        <p:nvSpPr>
          <p:cNvPr id="71" name="직사각형 70">
            <a:extLst>
              <a:ext uri="{FF2B5EF4-FFF2-40B4-BE49-F238E27FC236}">
                <a16:creationId xmlns:a16="http://schemas.microsoft.com/office/drawing/2014/main" id="{011ED7D9-FA31-48FD-8051-7CF036FE2610}"/>
              </a:ext>
            </a:extLst>
          </p:cNvPr>
          <p:cNvSpPr/>
          <p:nvPr/>
        </p:nvSpPr>
        <p:spPr>
          <a:xfrm>
            <a:off x="5618487" y="2148903"/>
            <a:ext cx="35204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38" i="1">
                <a:solidFill>
                  <a:srgbClr val="00338D"/>
                </a:solidFill>
                <a:latin typeface="Arial" panose="020B0604020202020204" pitchFamily="34" charset="0"/>
                <a:ea typeface="+mj-ea"/>
                <a:cs typeface="Arial" panose="020B0604020202020204" pitchFamily="34" charset="0"/>
              </a:rPr>
              <a:t>76.5%</a:t>
            </a:r>
            <a:endParaRPr lang="ko-KR" altLang="en-US" sz="738" i="1" dirty="0" err="1">
              <a:solidFill>
                <a:srgbClr val="00338D"/>
              </a:solidFill>
              <a:latin typeface="Arial" panose="020B0604020202020204" pitchFamily="34" charset="0"/>
              <a:ea typeface="+mj-ea"/>
              <a:cs typeface="Arial" panose="020B0604020202020204" pitchFamily="34" charset="0"/>
            </a:endParaRPr>
          </a:p>
        </p:txBody>
      </p:sp>
      <p:sp>
        <p:nvSpPr>
          <p:cNvPr id="76" name="모서리가 둥근 직사각형 97">
            <a:extLst>
              <a:ext uri="{FF2B5EF4-FFF2-40B4-BE49-F238E27FC236}">
                <a16:creationId xmlns:a16="http://schemas.microsoft.com/office/drawing/2014/main" id="{236FA1F3-3FDF-4A55-8F97-00C165ED2659}"/>
              </a:ext>
            </a:extLst>
          </p:cNvPr>
          <p:cNvSpPr/>
          <p:nvPr/>
        </p:nvSpPr>
        <p:spPr>
          <a:xfrm>
            <a:off x="5284547" y="1797211"/>
            <a:ext cx="612000" cy="324033"/>
          </a:xfrm>
          <a:prstGeom prst="roundRect">
            <a:avLst>
              <a:gd name="adj" fmla="val 0"/>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9846" tIns="49846" rIns="49846" bIns="49846" rtlCol="0" anchor="ctr"/>
          <a:lstStyle/>
          <a:p>
            <a:pPr algn="ctr" defTabSz="844083"/>
            <a:r>
              <a:rPr lang="ko-KR" altLang="en-US" sz="800" b="1">
                <a:solidFill>
                  <a:srgbClr val="FFFFFF"/>
                </a:solidFill>
                <a:latin typeface="+mj-ea"/>
                <a:ea typeface="+mj-ea"/>
                <a:cs typeface="Arial" panose="020B0604020202020204" pitchFamily="34" charset="0"/>
              </a:rPr>
              <a:t>장승은</a:t>
            </a:r>
            <a:endParaRPr lang="ko-KR" altLang="en-US" sz="800" b="1" dirty="0">
              <a:solidFill>
                <a:srgbClr val="FFFFFF"/>
              </a:solidFill>
              <a:latin typeface="+mj-ea"/>
              <a:ea typeface="+mj-ea"/>
              <a:cs typeface="Arial" panose="020B0604020202020204" pitchFamily="34" charset="0"/>
            </a:endParaRPr>
          </a:p>
        </p:txBody>
      </p:sp>
      <p:sp>
        <p:nvSpPr>
          <p:cNvPr id="78" name="모서리가 둥근 직사각형 97">
            <a:extLst>
              <a:ext uri="{FF2B5EF4-FFF2-40B4-BE49-F238E27FC236}">
                <a16:creationId xmlns:a16="http://schemas.microsoft.com/office/drawing/2014/main" id="{B287E246-954C-4CB5-8E10-09EFC35B9885}"/>
              </a:ext>
            </a:extLst>
          </p:cNvPr>
          <p:cNvSpPr/>
          <p:nvPr/>
        </p:nvSpPr>
        <p:spPr>
          <a:xfrm>
            <a:off x="6746641" y="1797211"/>
            <a:ext cx="612000" cy="324033"/>
          </a:xfrm>
          <a:prstGeom prst="roundRect">
            <a:avLst>
              <a:gd name="adj" fmla="val 0"/>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49846" tIns="49846" rIns="49846" bIns="49846" rtlCol="0" anchor="ctr"/>
          <a:lstStyle/>
          <a:p>
            <a:pPr algn="ctr" defTabSz="844083"/>
            <a:r>
              <a:rPr lang="ko-KR" altLang="en-US" sz="800" b="1">
                <a:solidFill>
                  <a:srgbClr val="FFFFFF"/>
                </a:solidFill>
                <a:latin typeface="+mj-ea"/>
                <a:ea typeface="+mj-ea"/>
                <a:cs typeface="Arial" panose="020B0604020202020204" pitchFamily="34" charset="0"/>
              </a:rPr>
              <a:t>신나라</a:t>
            </a:r>
            <a:endParaRPr lang="ko-KR" altLang="en-US" sz="800" b="1" dirty="0">
              <a:solidFill>
                <a:srgbClr val="FFFFFF"/>
              </a:solidFill>
              <a:latin typeface="+mj-ea"/>
              <a:ea typeface="+mj-ea"/>
              <a:cs typeface="Arial" panose="020B0604020202020204" pitchFamily="34" charset="0"/>
            </a:endParaRPr>
          </a:p>
        </p:txBody>
      </p:sp>
      <p:cxnSp>
        <p:nvCxnSpPr>
          <p:cNvPr id="92" name="꺾인 연결선 151">
            <a:extLst>
              <a:ext uri="{FF2B5EF4-FFF2-40B4-BE49-F238E27FC236}">
                <a16:creationId xmlns:a16="http://schemas.microsoft.com/office/drawing/2014/main" id="{CFC81619-79A3-48DF-87F8-2B207E0E228B}"/>
              </a:ext>
            </a:extLst>
          </p:cNvPr>
          <p:cNvCxnSpPr>
            <a:cxnSpLocks/>
            <a:stCxn id="61" idx="2"/>
          </p:cNvCxnSpPr>
          <p:nvPr/>
        </p:nvCxnSpPr>
        <p:spPr>
          <a:xfrm>
            <a:off x="7783689" y="2121244"/>
            <a:ext cx="0" cy="246267"/>
          </a:xfrm>
          <a:prstGeom prst="straightConnector1">
            <a:avLst/>
          </a:prstGeom>
          <a:ln>
            <a:solidFill>
              <a:srgbClr val="005EB8"/>
            </a:solidFill>
            <a:tailEnd type="none"/>
          </a:ln>
        </p:spPr>
        <p:style>
          <a:lnRef idx="1">
            <a:schemeClr val="accent1"/>
          </a:lnRef>
          <a:fillRef idx="0">
            <a:schemeClr val="accent1"/>
          </a:fillRef>
          <a:effectRef idx="0">
            <a:schemeClr val="accent1"/>
          </a:effectRef>
          <a:fontRef idx="minor">
            <a:schemeClr val="tx1"/>
          </a:fontRef>
        </p:style>
      </p:cxnSp>
      <p:sp>
        <p:nvSpPr>
          <p:cNvPr id="96" name="직사각형 95">
            <a:extLst>
              <a:ext uri="{FF2B5EF4-FFF2-40B4-BE49-F238E27FC236}">
                <a16:creationId xmlns:a16="http://schemas.microsoft.com/office/drawing/2014/main" id="{AC2ACAC2-13C7-42B3-A21E-02CC1B851BAB}"/>
              </a:ext>
            </a:extLst>
          </p:cNvPr>
          <p:cNvSpPr/>
          <p:nvPr/>
        </p:nvSpPr>
        <p:spPr>
          <a:xfrm>
            <a:off x="6298464" y="2148903"/>
            <a:ext cx="35204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38" i="1">
                <a:solidFill>
                  <a:srgbClr val="00338D"/>
                </a:solidFill>
                <a:latin typeface="Arial" panose="020B0604020202020204" pitchFamily="34" charset="0"/>
                <a:ea typeface="+mj-ea"/>
                <a:cs typeface="Arial" panose="020B0604020202020204" pitchFamily="34" charset="0"/>
              </a:rPr>
              <a:t>9.5%</a:t>
            </a:r>
            <a:endParaRPr lang="ko-KR" altLang="en-US" sz="738" i="1" dirty="0" err="1">
              <a:solidFill>
                <a:srgbClr val="00338D"/>
              </a:solidFill>
              <a:latin typeface="Arial" panose="020B0604020202020204" pitchFamily="34" charset="0"/>
              <a:ea typeface="+mj-ea"/>
              <a:cs typeface="Arial" panose="020B0604020202020204" pitchFamily="34" charset="0"/>
            </a:endParaRPr>
          </a:p>
        </p:txBody>
      </p:sp>
      <p:sp>
        <p:nvSpPr>
          <p:cNvPr id="97" name="직사각형 96">
            <a:extLst>
              <a:ext uri="{FF2B5EF4-FFF2-40B4-BE49-F238E27FC236}">
                <a16:creationId xmlns:a16="http://schemas.microsoft.com/office/drawing/2014/main" id="{5A502896-936A-4E11-9E30-04817D3D8BCC}"/>
              </a:ext>
            </a:extLst>
          </p:cNvPr>
          <p:cNvSpPr/>
          <p:nvPr/>
        </p:nvSpPr>
        <p:spPr>
          <a:xfrm>
            <a:off x="7030366" y="2148903"/>
            <a:ext cx="35204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38" i="1">
                <a:solidFill>
                  <a:srgbClr val="00338D"/>
                </a:solidFill>
                <a:latin typeface="Arial" panose="020B0604020202020204" pitchFamily="34" charset="0"/>
                <a:ea typeface="+mj-ea"/>
                <a:cs typeface="Arial" panose="020B0604020202020204" pitchFamily="34" charset="0"/>
              </a:rPr>
              <a:t>8.5%</a:t>
            </a:r>
            <a:endParaRPr lang="ko-KR" altLang="en-US" sz="738" i="1" dirty="0" err="1">
              <a:solidFill>
                <a:srgbClr val="00338D"/>
              </a:solidFill>
              <a:latin typeface="Arial" panose="020B0604020202020204" pitchFamily="34" charset="0"/>
              <a:ea typeface="+mj-ea"/>
              <a:cs typeface="Arial" panose="020B0604020202020204" pitchFamily="34" charset="0"/>
            </a:endParaRPr>
          </a:p>
        </p:txBody>
      </p:sp>
      <p:sp>
        <p:nvSpPr>
          <p:cNvPr id="98" name="직사각형 97">
            <a:extLst>
              <a:ext uri="{FF2B5EF4-FFF2-40B4-BE49-F238E27FC236}">
                <a16:creationId xmlns:a16="http://schemas.microsoft.com/office/drawing/2014/main" id="{A79218A3-0831-43E7-9C96-DBF80B33556F}"/>
              </a:ext>
            </a:extLst>
          </p:cNvPr>
          <p:cNvSpPr/>
          <p:nvPr/>
        </p:nvSpPr>
        <p:spPr>
          <a:xfrm>
            <a:off x="7775666" y="2148903"/>
            <a:ext cx="35204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38" i="1">
                <a:solidFill>
                  <a:srgbClr val="00338D"/>
                </a:solidFill>
                <a:latin typeface="Arial" panose="020B0604020202020204" pitchFamily="34" charset="0"/>
                <a:ea typeface="+mj-ea"/>
                <a:cs typeface="Arial" panose="020B0604020202020204" pitchFamily="34" charset="0"/>
              </a:rPr>
              <a:t>3.0%</a:t>
            </a:r>
            <a:endParaRPr lang="ko-KR" altLang="en-US" sz="738" i="1" dirty="0" err="1">
              <a:solidFill>
                <a:srgbClr val="00338D"/>
              </a:solidFill>
              <a:latin typeface="Arial" panose="020B0604020202020204" pitchFamily="34" charset="0"/>
              <a:ea typeface="+mj-ea"/>
              <a:cs typeface="Arial" panose="020B0604020202020204" pitchFamily="34" charset="0"/>
            </a:endParaRPr>
          </a:p>
        </p:txBody>
      </p:sp>
      <p:sp>
        <p:nvSpPr>
          <p:cNvPr id="101" name="직사각형 100">
            <a:extLst>
              <a:ext uri="{FF2B5EF4-FFF2-40B4-BE49-F238E27FC236}">
                <a16:creationId xmlns:a16="http://schemas.microsoft.com/office/drawing/2014/main" id="{A3E07954-5855-4DBF-A5FF-4683F1CA12A7}"/>
              </a:ext>
            </a:extLst>
          </p:cNvPr>
          <p:cNvSpPr/>
          <p:nvPr/>
        </p:nvSpPr>
        <p:spPr>
          <a:xfrm>
            <a:off x="8517452" y="2148903"/>
            <a:ext cx="35204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38" i="1">
                <a:solidFill>
                  <a:srgbClr val="00338D"/>
                </a:solidFill>
                <a:latin typeface="Arial" panose="020B0604020202020204" pitchFamily="34" charset="0"/>
                <a:ea typeface="+mj-ea"/>
                <a:cs typeface="Arial" panose="020B0604020202020204" pitchFamily="34" charset="0"/>
              </a:rPr>
              <a:t>2.5%</a:t>
            </a:r>
            <a:endParaRPr lang="ko-KR" altLang="en-US" sz="738" i="1" dirty="0" err="1">
              <a:solidFill>
                <a:srgbClr val="00338D"/>
              </a:solidFill>
              <a:latin typeface="Arial" panose="020B0604020202020204" pitchFamily="34" charset="0"/>
              <a:ea typeface="+mj-ea"/>
              <a:cs typeface="Arial" panose="020B0604020202020204" pitchFamily="34" charset="0"/>
            </a:endParaRPr>
          </a:p>
        </p:txBody>
      </p:sp>
      <p:sp>
        <p:nvSpPr>
          <p:cNvPr id="106" name="직사각형 119">
            <a:extLst>
              <a:ext uri="{FF2B5EF4-FFF2-40B4-BE49-F238E27FC236}">
                <a16:creationId xmlns:a16="http://schemas.microsoft.com/office/drawing/2014/main" id="{DBECCAC8-DCD0-4310-B9B2-CF7621F0918A}"/>
              </a:ext>
            </a:extLst>
          </p:cNvPr>
          <p:cNvSpPr/>
          <p:nvPr/>
        </p:nvSpPr>
        <p:spPr bwMode="auto">
          <a:xfrm>
            <a:off x="7598709" y="1413383"/>
            <a:ext cx="1433310" cy="231646"/>
          </a:xfrm>
          <a:prstGeom prst="rect">
            <a:avLst/>
          </a:prstGeom>
          <a:noFill/>
          <a:ln w="9525" cap="flat" cmpd="sng" algn="ctr">
            <a:noFill/>
            <a:prstDash val="solid"/>
            <a:round/>
            <a:headEnd type="none" w="med" len="med"/>
            <a:tailEnd type="none" w="med" len="med"/>
          </a:ln>
          <a:effectLst/>
        </p:spPr>
        <p:txBody>
          <a:bodyPr lIns="32548" tIns="32548" rIns="32548" bIns="32548" rtlCol="0" anchor="ctr"/>
          <a:lstStyle/>
          <a:p>
            <a:pPr algn="r" defTabSz="826710">
              <a:buClr>
                <a:srgbClr val="99CC00"/>
              </a:buClr>
              <a:tabLst>
                <a:tab pos="241125" algn="l"/>
              </a:tabLst>
            </a:pPr>
            <a:r>
              <a:rPr lang="en-US" altLang="ko-KR" sz="800" dirty="0">
                <a:solidFill>
                  <a:prstClr val="black"/>
                </a:solidFill>
                <a:latin typeface="Arial" panose="020B0604020202020204" pitchFamily="34" charset="0"/>
                <a:ea typeface="+mj-ea"/>
                <a:cs typeface="Arial" panose="020B0604020202020204" pitchFamily="34" charset="0"/>
              </a:rPr>
              <a:t>(’21</a:t>
            </a:r>
            <a:r>
              <a:rPr lang="ko-KR" altLang="en-US" sz="800" dirty="0">
                <a:solidFill>
                  <a:prstClr val="black"/>
                </a:solidFill>
                <a:latin typeface="Arial" panose="020B0604020202020204" pitchFamily="34" charset="0"/>
                <a:ea typeface="+mj-ea"/>
                <a:cs typeface="Arial" panose="020B0604020202020204" pitchFamily="34" charset="0"/>
              </a:rPr>
              <a:t>년 </a:t>
            </a:r>
            <a:r>
              <a:rPr lang="en-US" altLang="ko-KR" sz="800" dirty="0">
                <a:solidFill>
                  <a:prstClr val="black"/>
                </a:solidFill>
                <a:latin typeface="Arial" panose="020B0604020202020204" pitchFamily="34" charset="0"/>
                <a:ea typeface="+mj-ea"/>
                <a:cs typeface="Arial" panose="020B0604020202020204" pitchFamily="34" charset="0"/>
              </a:rPr>
              <a:t>6</a:t>
            </a:r>
            <a:r>
              <a:rPr lang="ko-KR" altLang="en-US" sz="800" dirty="0">
                <a:solidFill>
                  <a:prstClr val="black"/>
                </a:solidFill>
                <a:latin typeface="Arial" panose="020B0604020202020204" pitchFamily="34" charset="0"/>
                <a:ea typeface="+mj-ea"/>
                <a:cs typeface="Arial" panose="020B0604020202020204" pitchFamily="34" charset="0"/>
              </a:rPr>
              <a:t>월 기준</a:t>
            </a:r>
            <a:r>
              <a:rPr lang="en-US" altLang="ko-KR" sz="800" dirty="0">
                <a:solidFill>
                  <a:prstClr val="black"/>
                </a:solidFill>
                <a:latin typeface="Arial" panose="020B0604020202020204" pitchFamily="34" charset="0"/>
                <a:ea typeface="+mj-ea"/>
                <a:cs typeface="Arial" panose="020B0604020202020204" pitchFamily="34" charset="0"/>
              </a:rPr>
              <a:t>)</a:t>
            </a:r>
          </a:p>
        </p:txBody>
      </p:sp>
      <p:sp>
        <p:nvSpPr>
          <p:cNvPr id="108" name="Rectangle 41">
            <a:extLst>
              <a:ext uri="{FF2B5EF4-FFF2-40B4-BE49-F238E27FC236}">
                <a16:creationId xmlns:a16="http://schemas.microsoft.com/office/drawing/2014/main" id="{3F4598C2-A793-4029-9F72-FA63C327E24C}"/>
              </a:ext>
            </a:extLst>
          </p:cNvPr>
          <p:cNvSpPr>
            <a:spLocks noChangeArrowheads="1"/>
          </p:cNvSpPr>
          <p:nvPr/>
        </p:nvSpPr>
        <p:spPr bwMode="auto">
          <a:xfrm>
            <a:off x="4916918" y="3223761"/>
            <a:ext cx="3624289" cy="360000"/>
          </a:xfrm>
          <a:prstGeom prst="rect">
            <a:avLst/>
          </a:prstGeom>
          <a:noFill/>
          <a:ln w="9525">
            <a:noFill/>
            <a:miter lim="800000"/>
            <a:headEnd/>
            <a:tailEnd/>
          </a:ln>
        </p:spPr>
        <p:txBody>
          <a:bodyPr lIns="0" tIns="0" rIns="0" bIns="0" anchor="ctr"/>
          <a:lstStyle/>
          <a:p>
            <a:pPr fontAlgn="base">
              <a:lnSpc>
                <a:spcPct val="120000"/>
              </a:lnSpc>
              <a:spcBef>
                <a:spcPct val="0"/>
              </a:spcBef>
              <a:spcAft>
                <a:spcPct val="0"/>
              </a:spcAft>
            </a:pPr>
            <a:r>
              <a:rPr lang="ko-KR" altLang="en-US" sz="1200" b="1" dirty="0">
                <a:solidFill>
                  <a:srgbClr val="00338D"/>
                </a:solidFill>
                <a:latin typeface="Arial" panose="020B0604020202020204" pitchFamily="34" charset="0"/>
                <a:cs typeface="Arial" panose="020B0604020202020204" pitchFamily="34" charset="0"/>
              </a:rPr>
              <a:t>▌</a:t>
            </a:r>
            <a:r>
              <a:rPr lang="en-US" altLang="ko-KR" sz="1200" b="1" dirty="0">
                <a:solidFill>
                  <a:srgbClr val="00338D"/>
                </a:solidFill>
                <a:latin typeface="Arial" panose="020B0604020202020204" pitchFamily="34" charset="0"/>
                <a:cs typeface="Arial" panose="020B0604020202020204" pitchFamily="34" charset="0"/>
              </a:rPr>
              <a:t> Organizational Chart</a:t>
            </a:r>
            <a:endParaRPr lang="en-US" altLang="ko-KR" sz="1400" b="1" dirty="0">
              <a:solidFill>
                <a:srgbClr val="00338D"/>
              </a:solidFill>
              <a:latin typeface="Arial" panose="020B0604020202020204" pitchFamily="34" charset="0"/>
              <a:cs typeface="Arial" panose="020B0604020202020204" pitchFamily="34" charset="0"/>
            </a:endParaRPr>
          </a:p>
        </p:txBody>
      </p:sp>
      <p:sp>
        <p:nvSpPr>
          <p:cNvPr id="109" name="직사각형 119">
            <a:extLst>
              <a:ext uri="{FF2B5EF4-FFF2-40B4-BE49-F238E27FC236}">
                <a16:creationId xmlns:a16="http://schemas.microsoft.com/office/drawing/2014/main" id="{E4C8BC00-F54D-4B76-8937-CC808916AF7F}"/>
              </a:ext>
            </a:extLst>
          </p:cNvPr>
          <p:cNvSpPr/>
          <p:nvPr/>
        </p:nvSpPr>
        <p:spPr bwMode="auto">
          <a:xfrm>
            <a:off x="7598709" y="3585387"/>
            <a:ext cx="1433310" cy="231646"/>
          </a:xfrm>
          <a:prstGeom prst="rect">
            <a:avLst/>
          </a:prstGeom>
          <a:noFill/>
          <a:ln w="9525" cap="flat" cmpd="sng" algn="ctr">
            <a:noFill/>
            <a:prstDash val="solid"/>
            <a:round/>
            <a:headEnd type="none" w="med" len="med"/>
            <a:tailEnd type="none" w="med" len="med"/>
          </a:ln>
          <a:effectLst/>
        </p:spPr>
        <p:txBody>
          <a:bodyPr lIns="32548" tIns="32548" rIns="32548" bIns="32548" rtlCol="0" anchor="ctr"/>
          <a:lstStyle/>
          <a:p>
            <a:pPr algn="r" defTabSz="826710">
              <a:buClr>
                <a:srgbClr val="99CC00"/>
              </a:buClr>
              <a:tabLst>
                <a:tab pos="241125" algn="l"/>
              </a:tabLst>
            </a:pPr>
            <a:r>
              <a:rPr lang="en-US" altLang="ko-KR" sz="800">
                <a:solidFill>
                  <a:prstClr val="black"/>
                </a:solidFill>
                <a:latin typeface="Arial" panose="020B0604020202020204" pitchFamily="34" charset="0"/>
                <a:ea typeface="+mj-ea"/>
                <a:cs typeface="Arial" panose="020B0604020202020204" pitchFamily="34" charset="0"/>
              </a:rPr>
              <a:t>(’22</a:t>
            </a:r>
            <a:r>
              <a:rPr lang="ko-KR" altLang="en-US" sz="800">
                <a:solidFill>
                  <a:prstClr val="black"/>
                </a:solidFill>
                <a:latin typeface="Arial" panose="020B0604020202020204" pitchFamily="34" charset="0"/>
                <a:ea typeface="+mj-ea"/>
                <a:cs typeface="Arial" panose="020B0604020202020204" pitchFamily="34" charset="0"/>
              </a:rPr>
              <a:t>년 </a:t>
            </a:r>
            <a:r>
              <a:rPr lang="en-US" altLang="ko-KR" sz="800">
                <a:solidFill>
                  <a:prstClr val="black"/>
                </a:solidFill>
                <a:latin typeface="Arial" panose="020B0604020202020204" pitchFamily="34" charset="0"/>
                <a:ea typeface="+mj-ea"/>
                <a:cs typeface="Arial" panose="020B0604020202020204" pitchFamily="34" charset="0"/>
              </a:rPr>
              <a:t>3</a:t>
            </a:r>
            <a:r>
              <a:rPr lang="ko-KR" altLang="en-US" sz="800">
                <a:solidFill>
                  <a:prstClr val="black"/>
                </a:solidFill>
                <a:latin typeface="Arial" panose="020B0604020202020204" pitchFamily="34" charset="0"/>
                <a:ea typeface="+mj-ea"/>
                <a:cs typeface="Arial" panose="020B0604020202020204" pitchFamily="34" charset="0"/>
              </a:rPr>
              <a:t>월 기준</a:t>
            </a:r>
            <a:r>
              <a:rPr lang="en-US" altLang="ko-KR" sz="800">
                <a:solidFill>
                  <a:prstClr val="black"/>
                </a:solidFill>
                <a:latin typeface="Arial" panose="020B0604020202020204" pitchFamily="34" charset="0"/>
                <a:ea typeface="+mj-ea"/>
                <a:cs typeface="Arial" panose="020B0604020202020204" pitchFamily="34" charset="0"/>
              </a:rPr>
              <a:t>)</a:t>
            </a:r>
            <a:endParaRPr lang="en-US" altLang="ko-KR" sz="800" dirty="0">
              <a:solidFill>
                <a:prstClr val="black"/>
              </a:solidFill>
              <a:latin typeface="Arial" panose="020B0604020202020204" pitchFamily="34" charset="0"/>
              <a:ea typeface="+mj-ea"/>
              <a:cs typeface="Arial" panose="020B0604020202020204" pitchFamily="34" charset="0"/>
            </a:endParaRPr>
          </a:p>
        </p:txBody>
      </p:sp>
      <p:sp>
        <p:nvSpPr>
          <p:cNvPr id="110" name="모서리가 둥근 직사각형 97">
            <a:extLst>
              <a:ext uri="{FF2B5EF4-FFF2-40B4-BE49-F238E27FC236}">
                <a16:creationId xmlns:a16="http://schemas.microsoft.com/office/drawing/2014/main" id="{3BAACAA5-A380-4E99-B863-AA16ACEFBA84}"/>
              </a:ext>
            </a:extLst>
          </p:cNvPr>
          <p:cNvSpPr/>
          <p:nvPr/>
        </p:nvSpPr>
        <p:spPr>
          <a:xfrm>
            <a:off x="6692626" y="3762908"/>
            <a:ext cx="756000" cy="324000"/>
          </a:xfrm>
          <a:prstGeom prst="roundRect">
            <a:avLst>
              <a:gd name="adj" fmla="val 0"/>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lIns="49846" tIns="49846" rIns="49846" bIns="49846" rtlCol="0" anchor="ctr"/>
          <a:lstStyle/>
          <a:p>
            <a:pPr algn="ctr" defTabSz="844083">
              <a:defRPr/>
            </a:pPr>
            <a:r>
              <a:rPr lang="ko-KR" altLang="en-US" sz="831" b="1">
                <a:solidFill>
                  <a:srgbClr val="FFFFFF"/>
                </a:solidFill>
                <a:latin typeface="Arial" panose="020B0604020202020204" pitchFamily="34" charset="0"/>
                <a:ea typeface="+mj-ea"/>
                <a:cs typeface="Arial" panose="020B0604020202020204" pitchFamily="34" charset="0"/>
              </a:rPr>
              <a:t>대표이사</a:t>
            </a:r>
            <a:endParaRPr lang="ko-KR" altLang="en-US" sz="831" b="1" baseline="30000" dirty="0">
              <a:solidFill>
                <a:srgbClr val="FFFFFF"/>
              </a:solidFill>
              <a:latin typeface="Arial" panose="020B0604020202020204" pitchFamily="34" charset="0"/>
              <a:ea typeface="+mj-ea"/>
              <a:cs typeface="Arial" panose="020B0604020202020204" pitchFamily="34" charset="0"/>
            </a:endParaRPr>
          </a:p>
        </p:txBody>
      </p:sp>
      <p:sp>
        <p:nvSpPr>
          <p:cNvPr id="112" name="모서리가 둥근 직사각형 97">
            <a:extLst>
              <a:ext uri="{FF2B5EF4-FFF2-40B4-BE49-F238E27FC236}">
                <a16:creationId xmlns:a16="http://schemas.microsoft.com/office/drawing/2014/main" id="{D9FAC037-6818-4AC4-85D0-95BBC11BF964}"/>
              </a:ext>
            </a:extLst>
          </p:cNvPr>
          <p:cNvSpPr/>
          <p:nvPr/>
        </p:nvSpPr>
        <p:spPr>
          <a:xfrm>
            <a:off x="5685195" y="4623762"/>
            <a:ext cx="648000" cy="360000"/>
          </a:xfrm>
          <a:prstGeom prst="roundRect">
            <a:avLst>
              <a:gd name="adj" fmla="val 0"/>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49846" rIns="36000" bIns="49846" rtlCol="0" anchor="ctr"/>
          <a:lstStyle/>
          <a:p>
            <a:pPr algn="ctr" defTabSz="844083">
              <a:defRPr/>
            </a:pPr>
            <a:r>
              <a:rPr lang="ko-KR" altLang="en-US" sz="800" b="1">
                <a:solidFill>
                  <a:srgbClr val="FFFFFF"/>
                </a:solidFill>
                <a:latin typeface="Arial" panose="020B0604020202020204" pitchFamily="34" charset="0"/>
                <a:ea typeface="+mj-ea"/>
                <a:cs typeface="Arial" panose="020B0604020202020204" pitchFamily="34" charset="0"/>
              </a:rPr>
              <a:t>기획</a:t>
            </a:r>
            <a:endParaRPr lang="en-US" altLang="ko-KR" sz="800" b="1" dirty="0">
              <a:solidFill>
                <a:srgbClr val="FFFFFF"/>
              </a:solidFill>
              <a:latin typeface="Arial" panose="020B0604020202020204" pitchFamily="34" charset="0"/>
              <a:ea typeface="+mj-ea"/>
              <a:cs typeface="Arial" panose="020B0604020202020204" pitchFamily="34" charset="0"/>
            </a:endParaRPr>
          </a:p>
          <a:p>
            <a:pPr algn="ctr" defTabSz="844083">
              <a:defRPr/>
            </a:pPr>
            <a:r>
              <a:rPr lang="en-US" altLang="ko-KR" sz="800" b="1">
                <a:solidFill>
                  <a:srgbClr val="FFFFFF"/>
                </a:solidFill>
                <a:latin typeface="Arial" panose="020B0604020202020204" pitchFamily="34" charset="0"/>
                <a:ea typeface="+mj-ea"/>
                <a:cs typeface="Arial" panose="020B0604020202020204" pitchFamily="34" charset="0"/>
              </a:rPr>
              <a:t>(12)</a:t>
            </a:r>
            <a:endParaRPr lang="en-US" altLang="ko-KR" sz="800" b="1" dirty="0">
              <a:solidFill>
                <a:srgbClr val="FFFFFF"/>
              </a:solidFill>
              <a:latin typeface="Arial" panose="020B0604020202020204" pitchFamily="34" charset="0"/>
              <a:ea typeface="+mj-ea"/>
              <a:cs typeface="Arial" panose="020B0604020202020204" pitchFamily="34" charset="0"/>
            </a:endParaRPr>
          </a:p>
        </p:txBody>
      </p:sp>
      <p:sp>
        <p:nvSpPr>
          <p:cNvPr id="113" name="모서리가 둥근 직사각형 97">
            <a:extLst>
              <a:ext uri="{FF2B5EF4-FFF2-40B4-BE49-F238E27FC236}">
                <a16:creationId xmlns:a16="http://schemas.microsoft.com/office/drawing/2014/main" id="{001D58D6-E113-4EDF-8A30-354189390E4D}"/>
              </a:ext>
            </a:extLst>
          </p:cNvPr>
          <p:cNvSpPr/>
          <p:nvPr/>
        </p:nvSpPr>
        <p:spPr>
          <a:xfrm>
            <a:off x="6372821" y="4623762"/>
            <a:ext cx="648000" cy="360000"/>
          </a:xfrm>
          <a:prstGeom prst="roundRect">
            <a:avLst>
              <a:gd name="adj" fmla="val 0"/>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49846" rIns="36000" bIns="49846" rtlCol="0" anchor="ctr"/>
          <a:lstStyle/>
          <a:p>
            <a:pPr algn="ctr" defTabSz="844083">
              <a:defRPr/>
            </a:pPr>
            <a:r>
              <a:rPr lang="en-US" altLang="ko-KR" sz="800" b="1">
                <a:solidFill>
                  <a:srgbClr val="FFFFFF"/>
                </a:solidFill>
                <a:latin typeface="Arial" panose="020B0604020202020204" pitchFamily="34" charset="0"/>
                <a:ea typeface="+mj-ea"/>
                <a:cs typeface="Arial" panose="020B0604020202020204" pitchFamily="34" charset="0"/>
              </a:rPr>
              <a:t>Media</a:t>
            </a:r>
            <a:endParaRPr lang="en-US" altLang="ko-KR" sz="800" b="1" dirty="0">
              <a:solidFill>
                <a:srgbClr val="FFFFFF"/>
              </a:solidFill>
              <a:latin typeface="Arial" panose="020B0604020202020204" pitchFamily="34" charset="0"/>
              <a:ea typeface="+mj-ea"/>
              <a:cs typeface="Arial" panose="020B0604020202020204" pitchFamily="34" charset="0"/>
            </a:endParaRPr>
          </a:p>
          <a:p>
            <a:pPr algn="ctr" defTabSz="844083">
              <a:defRPr/>
            </a:pPr>
            <a:r>
              <a:rPr lang="en-US" altLang="ko-KR" sz="800" b="1">
                <a:solidFill>
                  <a:srgbClr val="FFFFFF"/>
                </a:solidFill>
                <a:latin typeface="Arial" panose="020B0604020202020204" pitchFamily="34" charset="0"/>
                <a:ea typeface="+mj-ea"/>
                <a:cs typeface="Arial" panose="020B0604020202020204" pitchFamily="34" charset="0"/>
              </a:rPr>
              <a:t>(6)</a:t>
            </a:r>
            <a:endParaRPr lang="en-US" altLang="ko-KR" sz="800" b="1" dirty="0">
              <a:solidFill>
                <a:srgbClr val="FFFFFF"/>
              </a:solidFill>
              <a:latin typeface="Arial" panose="020B0604020202020204" pitchFamily="34" charset="0"/>
              <a:ea typeface="+mj-ea"/>
              <a:cs typeface="Arial" panose="020B0604020202020204" pitchFamily="34" charset="0"/>
            </a:endParaRPr>
          </a:p>
        </p:txBody>
      </p:sp>
      <p:sp>
        <p:nvSpPr>
          <p:cNvPr id="114" name="모서리가 둥근 직사각형 97">
            <a:extLst>
              <a:ext uri="{FF2B5EF4-FFF2-40B4-BE49-F238E27FC236}">
                <a16:creationId xmlns:a16="http://schemas.microsoft.com/office/drawing/2014/main" id="{AD76E9F4-E50E-4B66-A867-F00C717723B5}"/>
              </a:ext>
            </a:extLst>
          </p:cNvPr>
          <p:cNvSpPr/>
          <p:nvPr/>
        </p:nvSpPr>
        <p:spPr>
          <a:xfrm>
            <a:off x="7060447" y="4623762"/>
            <a:ext cx="648000" cy="360000"/>
          </a:xfrm>
          <a:prstGeom prst="roundRect">
            <a:avLst>
              <a:gd name="adj" fmla="val 0"/>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9846" rIns="0" bIns="49846" rtlCol="0" anchor="ctr"/>
          <a:lstStyle/>
          <a:p>
            <a:pPr algn="ctr" defTabSz="844083">
              <a:defRPr/>
            </a:pPr>
            <a:r>
              <a:rPr lang="en-US" altLang="ko-KR" sz="700" b="1">
                <a:solidFill>
                  <a:srgbClr val="FFFFFF"/>
                </a:solidFill>
                <a:latin typeface="Arial" panose="020B0604020202020204" pitchFamily="34" charset="0"/>
                <a:ea typeface="+mj-ea"/>
                <a:cs typeface="Arial" panose="020B0604020202020204" pitchFamily="34" charset="0"/>
              </a:rPr>
              <a:t>Digital Convergence</a:t>
            </a:r>
          </a:p>
          <a:p>
            <a:pPr algn="ctr" defTabSz="844083">
              <a:defRPr/>
            </a:pPr>
            <a:r>
              <a:rPr lang="en-US" altLang="ko-KR" sz="700" b="1">
                <a:solidFill>
                  <a:srgbClr val="FFFFFF"/>
                </a:solidFill>
                <a:latin typeface="Arial" panose="020B0604020202020204" pitchFamily="34" charset="0"/>
                <a:ea typeface="+mj-ea"/>
                <a:cs typeface="Arial" panose="020B0604020202020204" pitchFamily="34" charset="0"/>
              </a:rPr>
              <a:t>(9)</a:t>
            </a:r>
            <a:endParaRPr lang="ko-KR" altLang="en-US" sz="700" b="1" baseline="30000" dirty="0">
              <a:solidFill>
                <a:srgbClr val="FFFFFF"/>
              </a:solidFill>
              <a:latin typeface="Arial" panose="020B0604020202020204" pitchFamily="34" charset="0"/>
              <a:ea typeface="+mj-ea"/>
              <a:cs typeface="Arial" panose="020B0604020202020204" pitchFamily="34" charset="0"/>
            </a:endParaRPr>
          </a:p>
        </p:txBody>
      </p:sp>
      <p:sp>
        <p:nvSpPr>
          <p:cNvPr id="115" name="모서리가 둥근 직사각형 97">
            <a:extLst>
              <a:ext uri="{FF2B5EF4-FFF2-40B4-BE49-F238E27FC236}">
                <a16:creationId xmlns:a16="http://schemas.microsoft.com/office/drawing/2014/main" id="{3E2324CD-5693-46C1-B3F1-42782ECCDC3C}"/>
              </a:ext>
            </a:extLst>
          </p:cNvPr>
          <p:cNvSpPr/>
          <p:nvPr/>
        </p:nvSpPr>
        <p:spPr>
          <a:xfrm>
            <a:off x="7748073" y="4623762"/>
            <a:ext cx="648000" cy="360000"/>
          </a:xfrm>
          <a:prstGeom prst="roundRect">
            <a:avLst>
              <a:gd name="adj" fmla="val 0"/>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9846" rIns="0" bIns="49846" rtlCol="0" anchor="ctr"/>
          <a:lstStyle/>
          <a:p>
            <a:pPr algn="ctr" defTabSz="844083">
              <a:defRPr/>
            </a:pPr>
            <a:r>
              <a:rPr lang="en-US" altLang="ko-KR" sz="700" b="1">
                <a:solidFill>
                  <a:srgbClr val="FFFFFF"/>
                </a:solidFill>
                <a:latin typeface="Arial" panose="020B0604020202020204" pitchFamily="34" charset="0"/>
                <a:ea typeface="+mj-ea"/>
                <a:cs typeface="Arial" panose="020B0604020202020204" pitchFamily="34" charset="0"/>
              </a:rPr>
              <a:t>Performance Marketing </a:t>
            </a:r>
          </a:p>
          <a:p>
            <a:pPr algn="ctr" defTabSz="844083">
              <a:defRPr/>
            </a:pPr>
            <a:r>
              <a:rPr lang="en-US" altLang="ko-KR" sz="700" b="1">
                <a:solidFill>
                  <a:srgbClr val="FFFFFF"/>
                </a:solidFill>
                <a:latin typeface="Arial" panose="020B0604020202020204" pitchFamily="34" charset="0"/>
                <a:ea typeface="+mj-ea"/>
                <a:cs typeface="Arial" panose="020B0604020202020204" pitchFamily="34" charset="0"/>
              </a:rPr>
              <a:t>(3)</a:t>
            </a:r>
            <a:endParaRPr lang="ko-KR" altLang="en-US" sz="700" b="1" baseline="30000" dirty="0">
              <a:solidFill>
                <a:srgbClr val="FFFFFF"/>
              </a:solidFill>
              <a:latin typeface="Arial" panose="020B0604020202020204" pitchFamily="34" charset="0"/>
              <a:ea typeface="+mj-ea"/>
              <a:cs typeface="Arial" panose="020B0604020202020204" pitchFamily="34" charset="0"/>
            </a:endParaRPr>
          </a:p>
        </p:txBody>
      </p:sp>
      <p:sp>
        <p:nvSpPr>
          <p:cNvPr id="117" name="모서리가 둥근 직사각형 97">
            <a:extLst>
              <a:ext uri="{FF2B5EF4-FFF2-40B4-BE49-F238E27FC236}">
                <a16:creationId xmlns:a16="http://schemas.microsoft.com/office/drawing/2014/main" id="{495F03C8-A277-488F-9539-A6A1F0CD68E9}"/>
              </a:ext>
            </a:extLst>
          </p:cNvPr>
          <p:cNvSpPr/>
          <p:nvPr/>
        </p:nvSpPr>
        <p:spPr>
          <a:xfrm>
            <a:off x="7060447" y="5029997"/>
            <a:ext cx="648000" cy="257369"/>
          </a:xfrm>
          <a:prstGeom prst="roundRect">
            <a:avLst>
              <a:gd name="adj" fmla="val 0"/>
            </a:avLst>
          </a:prstGeom>
          <a:solidFill>
            <a:schemeClr val="bg1"/>
          </a:solidFill>
          <a:ln w="9525">
            <a:solidFill>
              <a:srgbClr val="483698"/>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0" bIns="36000" rtlCol="0" anchor="ctr">
            <a:spAutoFit/>
          </a:bodyPr>
          <a:lstStyle/>
          <a:p>
            <a:pPr defTabSz="844083">
              <a:defRPr/>
            </a:pPr>
            <a:r>
              <a:rPr lang="en-US" altLang="ko-KR" sz="600">
                <a:solidFill>
                  <a:schemeClr val="tx1"/>
                </a:solidFill>
                <a:latin typeface="Arial" panose="020B0604020202020204" pitchFamily="34" charset="0"/>
                <a:ea typeface="+mj-ea"/>
                <a:cs typeface="Arial" panose="020B0604020202020204" pitchFamily="34" charset="0"/>
              </a:rPr>
              <a:t>•</a:t>
            </a:r>
            <a:r>
              <a:rPr lang="ko-KR" altLang="en-US" sz="600">
                <a:solidFill>
                  <a:schemeClr val="tx1"/>
                </a:solidFill>
                <a:latin typeface="Arial" panose="020B0604020202020204" pitchFamily="34" charset="0"/>
                <a:ea typeface="+mj-ea"/>
                <a:cs typeface="Arial" panose="020B0604020202020204" pitchFamily="34" charset="0"/>
              </a:rPr>
              <a:t> </a:t>
            </a:r>
            <a:r>
              <a:rPr lang="en-US" altLang="ko-KR" sz="600">
                <a:solidFill>
                  <a:schemeClr val="tx1"/>
                </a:solidFill>
                <a:latin typeface="Arial" panose="020B0604020202020204" pitchFamily="34" charset="0"/>
                <a:ea typeface="+mj-ea"/>
                <a:cs typeface="Arial" panose="020B0604020202020204" pitchFamily="34" charset="0"/>
              </a:rPr>
              <a:t>Convergence(8)</a:t>
            </a:r>
          </a:p>
          <a:p>
            <a:pPr defTabSz="844083">
              <a:defRPr/>
            </a:pPr>
            <a:r>
              <a:rPr lang="en-US" altLang="ko-KR" sz="600">
                <a:solidFill>
                  <a:schemeClr val="tx1"/>
                </a:solidFill>
                <a:latin typeface="Arial" panose="020B0604020202020204" pitchFamily="34" charset="0"/>
                <a:ea typeface="+mj-ea"/>
                <a:cs typeface="Arial" panose="020B0604020202020204" pitchFamily="34" charset="0"/>
              </a:rPr>
              <a:t>• Design(1)</a:t>
            </a:r>
            <a:endParaRPr lang="ko-KR" altLang="en-US" sz="600" dirty="0">
              <a:solidFill>
                <a:schemeClr val="tx1"/>
              </a:solidFill>
              <a:latin typeface="Arial" panose="020B0604020202020204" pitchFamily="34" charset="0"/>
              <a:ea typeface="+mj-ea"/>
              <a:cs typeface="Arial" panose="020B0604020202020204" pitchFamily="34" charset="0"/>
            </a:endParaRPr>
          </a:p>
        </p:txBody>
      </p:sp>
      <p:sp>
        <p:nvSpPr>
          <p:cNvPr id="118" name="모서리가 둥근 직사각형 97">
            <a:extLst>
              <a:ext uri="{FF2B5EF4-FFF2-40B4-BE49-F238E27FC236}">
                <a16:creationId xmlns:a16="http://schemas.microsoft.com/office/drawing/2014/main" id="{B9541E6F-EE89-441A-8F7D-2256950DF5B1}"/>
              </a:ext>
            </a:extLst>
          </p:cNvPr>
          <p:cNvSpPr/>
          <p:nvPr/>
        </p:nvSpPr>
        <p:spPr>
          <a:xfrm>
            <a:off x="6372821" y="5029997"/>
            <a:ext cx="648000" cy="349702"/>
          </a:xfrm>
          <a:prstGeom prst="roundRect">
            <a:avLst>
              <a:gd name="adj" fmla="val 0"/>
            </a:avLst>
          </a:prstGeom>
          <a:noFill/>
          <a:ln w="9525">
            <a:solidFill>
              <a:srgbClr val="483698"/>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0" bIns="36000" rtlCol="0" anchor="ctr">
            <a:spAutoFit/>
          </a:bodyPr>
          <a:lstStyle/>
          <a:p>
            <a:pPr defTabSz="844083">
              <a:defRPr/>
            </a:pPr>
            <a:r>
              <a:rPr lang="en-US" altLang="ko-KR" sz="600">
                <a:solidFill>
                  <a:schemeClr val="tx1"/>
                </a:solidFill>
                <a:latin typeface="Arial" panose="020B0604020202020204" pitchFamily="34" charset="0"/>
                <a:ea typeface="+mj-ea"/>
                <a:cs typeface="Arial" panose="020B0604020202020204" pitchFamily="34" charset="0"/>
              </a:rPr>
              <a:t>• </a:t>
            </a:r>
            <a:r>
              <a:rPr lang="ko-KR" altLang="en-US" sz="600">
                <a:solidFill>
                  <a:schemeClr val="tx1"/>
                </a:solidFill>
                <a:latin typeface="Arial" panose="020B0604020202020204" pitchFamily="34" charset="0"/>
                <a:ea typeface="+mj-ea"/>
                <a:cs typeface="Arial" panose="020B0604020202020204" pitchFamily="34" charset="0"/>
              </a:rPr>
              <a:t>이사</a:t>
            </a:r>
            <a:r>
              <a:rPr lang="en-US" altLang="ko-KR" sz="600">
                <a:solidFill>
                  <a:schemeClr val="tx1"/>
                </a:solidFill>
                <a:latin typeface="Arial" panose="020B0604020202020204" pitchFamily="34" charset="0"/>
                <a:ea typeface="+mj-ea"/>
                <a:cs typeface="Arial" panose="020B0604020202020204" pitchFamily="34" charset="0"/>
              </a:rPr>
              <a:t>(1)</a:t>
            </a:r>
          </a:p>
          <a:p>
            <a:pPr defTabSz="844083">
              <a:defRPr/>
            </a:pPr>
            <a:r>
              <a:rPr lang="en-US" altLang="ko-KR" sz="600">
                <a:solidFill>
                  <a:schemeClr val="tx1"/>
                </a:solidFill>
                <a:latin typeface="Arial" panose="020B0604020202020204" pitchFamily="34" charset="0"/>
                <a:ea typeface="+mj-ea"/>
                <a:cs typeface="Arial" panose="020B0604020202020204" pitchFamily="34" charset="0"/>
              </a:rPr>
              <a:t>• Media 1</a:t>
            </a:r>
            <a:r>
              <a:rPr lang="ko-KR" altLang="en-US" sz="600">
                <a:solidFill>
                  <a:schemeClr val="tx1"/>
                </a:solidFill>
                <a:latin typeface="Arial" panose="020B0604020202020204" pitchFamily="34" charset="0"/>
                <a:ea typeface="+mj-ea"/>
                <a:cs typeface="Arial" panose="020B0604020202020204" pitchFamily="34" charset="0"/>
              </a:rPr>
              <a:t>팀</a:t>
            </a:r>
            <a:r>
              <a:rPr lang="en-US" altLang="ko-KR" sz="600">
                <a:solidFill>
                  <a:schemeClr val="tx1"/>
                </a:solidFill>
                <a:latin typeface="Arial" panose="020B0604020202020204" pitchFamily="34" charset="0"/>
                <a:ea typeface="+mj-ea"/>
                <a:cs typeface="Arial" panose="020B0604020202020204" pitchFamily="34" charset="0"/>
              </a:rPr>
              <a:t>(4)</a:t>
            </a:r>
          </a:p>
          <a:p>
            <a:pPr defTabSz="844083">
              <a:defRPr/>
            </a:pPr>
            <a:r>
              <a:rPr lang="en-US" altLang="ko-KR" sz="600">
                <a:solidFill>
                  <a:schemeClr val="tx1"/>
                </a:solidFill>
                <a:latin typeface="Arial" panose="020B0604020202020204" pitchFamily="34" charset="0"/>
                <a:ea typeface="+mj-ea"/>
                <a:cs typeface="Arial" panose="020B0604020202020204" pitchFamily="34" charset="0"/>
              </a:rPr>
              <a:t>• Media 2</a:t>
            </a:r>
            <a:r>
              <a:rPr lang="ko-KR" altLang="en-US" sz="600">
                <a:solidFill>
                  <a:schemeClr val="tx1"/>
                </a:solidFill>
                <a:latin typeface="Arial" panose="020B0604020202020204" pitchFamily="34" charset="0"/>
                <a:ea typeface="+mj-ea"/>
                <a:cs typeface="Arial" panose="020B0604020202020204" pitchFamily="34" charset="0"/>
              </a:rPr>
              <a:t>팀</a:t>
            </a:r>
            <a:r>
              <a:rPr lang="en-US" altLang="ko-KR" sz="600">
                <a:solidFill>
                  <a:schemeClr val="tx1"/>
                </a:solidFill>
                <a:latin typeface="Arial" panose="020B0604020202020204" pitchFamily="34" charset="0"/>
                <a:ea typeface="+mj-ea"/>
                <a:cs typeface="Arial" panose="020B0604020202020204" pitchFamily="34" charset="0"/>
              </a:rPr>
              <a:t>(1)</a:t>
            </a:r>
          </a:p>
        </p:txBody>
      </p:sp>
      <p:sp>
        <p:nvSpPr>
          <p:cNvPr id="121" name="모서리가 둥근 직사각형 97">
            <a:extLst>
              <a:ext uri="{FF2B5EF4-FFF2-40B4-BE49-F238E27FC236}">
                <a16:creationId xmlns:a16="http://schemas.microsoft.com/office/drawing/2014/main" id="{5DB2BB4F-F497-418C-8E37-7B36B05C1440}"/>
              </a:ext>
            </a:extLst>
          </p:cNvPr>
          <p:cNvSpPr/>
          <p:nvPr/>
        </p:nvSpPr>
        <p:spPr>
          <a:xfrm>
            <a:off x="4997569" y="5029997"/>
            <a:ext cx="648000" cy="442035"/>
          </a:xfrm>
          <a:prstGeom prst="roundRect">
            <a:avLst>
              <a:gd name="adj" fmla="val 0"/>
            </a:avLst>
          </a:prstGeom>
          <a:noFill/>
          <a:ln w="9525">
            <a:solidFill>
              <a:srgbClr val="483698"/>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0" bIns="36000" rtlCol="0" anchor="ctr">
            <a:spAutoFit/>
          </a:bodyPr>
          <a:lstStyle/>
          <a:p>
            <a:pPr defTabSz="844083">
              <a:defRPr/>
            </a:pPr>
            <a:r>
              <a:rPr lang="en-US" altLang="ko-KR" sz="600">
                <a:solidFill>
                  <a:schemeClr val="tx1"/>
                </a:solidFill>
                <a:latin typeface="Arial" panose="020B0604020202020204" pitchFamily="34" charset="0"/>
                <a:ea typeface="+mj-ea"/>
                <a:cs typeface="Arial" panose="020B0604020202020204" pitchFamily="34" charset="0"/>
              </a:rPr>
              <a:t>• </a:t>
            </a:r>
            <a:r>
              <a:rPr lang="ko-KR" altLang="en-US" sz="600">
                <a:solidFill>
                  <a:schemeClr val="tx1"/>
                </a:solidFill>
                <a:latin typeface="Arial" panose="020B0604020202020204" pitchFamily="34" charset="0"/>
                <a:ea typeface="+mj-ea"/>
                <a:cs typeface="Arial" panose="020B0604020202020204" pitchFamily="34" charset="0"/>
              </a:rPr>
              <a:t>제작</a:t>
            </a:r>
            <a:r>
              <a:rPr lang="en-US" altLang="ko-KR" sz="600">
                <a:solidFill>
                  <a:schemeClr val="tx1"/>
                </a:solidFill>
                <a:latin typeface="Arial" panose="020B0604020202020204" pitchFamily="34" charset="0"/>
                <a:ea typeface="+mj-ea"/>
                <a:cs typeface="Arial" panose="020B0604020202020204" pitchFamily="34" charset="0"/>
              </a:rPr>
              <a:t>1</a:t>
            </a:r>
            <a:r>
              <a:rPr lang="ko-KR" altLang="en-US" sz="600">
                <a:solidFill>
                  <a:schemeClr val="tx1"/>
                </a:solidFill>
                <a:latin typeface="Arial" panose="020B0604020202020204" pitchFamily="34" charset="0"/>
                <a:ea typeface="+mj-ea"/>
                <a:cs typeface="Arial" panose="020B0604020202020204" pitchFamily="34" charset="0"/>
              </a:rPr>
              <a:t>팀</a:t>
            </a:r>
            <a:r>
              <a:rPr lang="en-US" altLang="ko-KR" sz="600">
                <a:solidFill>
                  <a:schemeClr val="tx1"/>
                </a:solidFill>
                <a:latin typeface="Arial" panose="020B0604020202020204" pitchFamily="34" charset="0"/>
                <a:ea typeface="+mj-ea"/>
                <a:cs typeface="Arial" panose="020B0604020202020204" pitchFamily="34" charset="0"/>
              </a:rPr>
              <a:t>(7)</a:t>
            </a:r>
          </a:p>
          <a:p>
            <a:pPr defTabSz="844083">
              <a:defRPr/>
            </a:pPr>
            <a:r>
              <a:rPr lang="en-US" altLang="ko-KR" sz="600">
                <a:solidFill>
                  <a:schemeClr val="tx1"/>
                </a:solidFill>
                <a:latin typeface="Arial" panose="020B0604020202020204" pitchFamily="34" charset="0"/>
                <a:ea typeface="+mj-ea"/>
                <a:cs typeface="Arial" panose="020B0604020202020204" pitchFamily="34" charset="0"/>
              </a:rPr>
              <a:t>• </a:t>
            </a:r>
            <a:r>
              <a:rPr lang="ko-KR" altLang="en-US" sz="600">
                <a:solidFill>
                  <a:schemeClr val="tx1"/>
                </a:solidFill>
                <a:latin typeface="Arial" panose="020B0604020202020204" pitchFamily="34" charset="0"/>
                <a:ea typeface="+mj-ea"/>
                <a:cs typeface="Arial" panose="020B0604020202020204" pitchFamily="34" charset="0"/>
              </a:rPr>
              <a:t>제작</a:t>
            </a:r>
            <a:r>
              <a:rPr lang="en-US" altLang="ko-KR" sz="600">
                <a:solidFill>
                  <a:schemeClr val="tx1"/>
                </a:solidFill>
                <a:latin typeface="Arial" panose="020B0604020202020204" pitchFamily="34" charset="0"/>
                <a:ea typeface="+mj-ea"/>
                <a:cs typeface="Arial" panose="020B0604020202020204" pitchFamily="34" charset="0"/>
              </a:rPr>
              <a:t>2</a:t>
            </a:r>
            <a:r>
              <a:rPr lang="ko-KR" altLang="en-US" sz="600">
                <a:solidFill>
                  <a:schemeClr val="tx1"/>
                </a:solidFill>
                <a:latin typeface="Arial" panose="020B0604020202020204" pitchFamily="34" charset="0"/>
                <a:ea typeface="+mj-ea"/>
                <a:cs typeface="Arial" panose="020B0604020202020204" pitchFamily="34" charset="0"/>
              </a:rPr>
              <a:t>팀</a:t>
            </a:r>
            <a:r>
              <a:rPr lang="en-US" altLang="ko-KR" sz="600">
                <a:solidFill>
                  <a:schemeClr val="tx1"/>
                </a:solidFill>
                <a:latin typeface="Arial" panose="020B0604020202020204" pitchFamily="34" charset="0"/>
                <a:ea typeface="+mj-ea"/>
                <a:cs typeface="Arial" panose="020B0604020202020204" pitchFamily="34" charset="0"/>
              </a:rPr>
              <a:t>(3)</a:t>
            </a:r>
          </a:p>
          <a:p>
            <a:pPr defTabSz="844083">
              <a:defRPr/>
            </a:pPr>
            <a:r>
              <a:rPr lang="en-US" altLang="ko-KR" sz="600">
                <a:solidFill>
                  <a:schemeClr val="tx1"/>
                </a:solidFill>
                <a:latin typeface="Arial" panose="020B0604020202020204" pitchFamily="34" charset="0"/>
                <a:ea typeface="+mj-ea"/>
                <a:cs typeface="Arial" panose="020B0604020202020204" pitchFamily="34" charset="0"/>
              </a:rPr>
              <a:t>• </a:t>
            </a:r>
            <a:r>
              <a:rPr lang="ko-KR" altLang="en-US" sz="600">
                <a:solidFill>
                  <a:schemeClr val="tx1"/>
                </a:solidFill>
                <a:latin typeface="Arial" panose="020B0604020202020204" pitchFamily="34" charset="0"/>
                <a:ea typeface="+mj-ea"/>
                <a:cs typeface="Arial" panose="020B0604020202020204" pitchFamily="34" charset="0"/>
              </a:rPr>
              <a:t>제작</a:t>
            </a:r>
            <a:r>
              <a:rPr lang="en-US" altLang="ko-KR" sz="600">
                <a:solidFill>
                  <a:schemeClr val="tx1"/>
                </a:solidFill>
                <a:latin typeface="Arial" panose="020B0604020202020204" pitchFamily="34" charset="0"/>
                <a:ea typeface="+mj-ea"/>
                <a:cs typeface="Arial" panose="020B0604020202020204" pitchFamily="34" charset="0"/>
              </a:rPr>
              <a:t>3</a:t>
            </a:r>
            <a:r>
              <a:rPr lang="ko-KR" altLang="en-US" sz="600">
                <a:solidFill>
                  <a:schemeClr val="tx1"/>
                </a:solidFill>
                <a:latin typeface="Arial" panose="020B0604020202020204" pitchFamily="34" charset="0"/>
                <a:ea typeface="+mj-ea"/>
                <a:cs typeface="Arial" panose="020B0604020202020204" pitchFamily="34" charset="0"/>
              </a:rPr>
              <a:t>팀</a:t>
            </a:r>
            <a:r>
              <a:rPr lang="en-US" altLang="ko-KR" sz="600">
                <a:solidFill>
                  <a:schemeClr val="tx1"/>
                </a:solidFill>
                <a:latin typeface="Arial" panose="020B0604020202020204" pitchFamily="34" charset="0"/>
                <a:ea typeface="+mj-ea"/>
                <a:cs typeface="Arial" panose="020B0604020202020204" pitchFamily="34" charset="0"/>
              </a:rPr>
              <a:t>(3)</a:t>
            </a:r>
          </a:p>
          <a:p>
            <a:pPr defTabSz="844083">
              <a:defRPr/>
            </a:pPr>
            <a:r>
              <a:rPr lang="en-US" altLang="ko-KR" sz="600">
                <a:solidFill>
                  <a:schemeClr val="tx1"/>
                </a:solidFill>
                <a:latin typeface="Arial" panose="020B0604020202020204" pitchFamily="34" charset="0"/>
                <a:ea typeface="+mj-ea"/>
                <a:cs typeface="Arial" panose="020B0604020202020204" pitchFamily="34" charset="0"/>
              </a:rPr>
              <a:t>• </a:t>
            </a:r>
            <a:r>
              <a:rPr lang="ko-KR" altLang="en-US" sz="600">
                <a:solidFill>
                  <a:schemeClr val="tx1"/>
                </a:solidFill>
                <a:latin typeface="Arial" panose="020B0604020202020204" pitchFamily="34" charset="0"/>
                <a:ea typeface="+mj-ea"/>
                <a:cs typeface="Arial" panose="020B0604020202020204" pitchFamily="34" charset="0"/>
              </a:rPr>
              <a:t>제작</a:t>
            </a:r>
            <a:r>
              <a:rPr lang="en-US" altLang="ko-KR" sz="600">
                <a:solidFill>
                  <a:schemeClr val="tx1"/>
                </a:solidFill>
                <a:latin typeface="Arial" panose="020B0604020202020204" pitchFamily="34" charset="0"/>
                <a:ea typeface="+mj-ea"/>
                <a:cs typeface="Arial" panose="020B0604020202020204" pitchFamily="34" charset="0"/>
              </a:rPr>
              <a:t>4</a:t>
            </a:r>
            <a:r>
              <a:rPr lang="ko-KR" altLang="en-US" sz="600">
                <a:solidFill>
                  <a:schemeClr val="tx1"/>
                </a:solidFill>
                <a:latin typeface="Arial" panose="020B0604020202020204" pitchFamily="34" charset="0"/>
                <a:ea typeface="+mj-ea"/>
                <a:cs typeface="Arial" panose="020B0604020202020204" pitchFamily="34" charset="0"/>
              </a:rPr>
              <a:t>팀</a:t>
            </a:r>
            <a:r>
              <a:rPr lang="en-US" altLang="ko-KR" sz="600">
                <a:solidFill>
                  <a:schemeClr val="tx1"/>
                </a:solidFill>
                <a:latin typeface="Arial" panose="020B0604020202020204" pitchFamily="34" charset="0"/>
                <a:ea typeface="+mj-ea"/>
                <a:cs typeface="Arial" panose="020B0604020202020204" pitchFamily="34" charset="0"/>
              </a:rPr>
              <a:t>(4)</a:t>
            </a:r>
          </a:p>
        </p:txBody>
      </p:sp>
      <p:sp>
        <p:nvSpPr>
          <p:cNvPr id="122" name="모서리가 둥근 직사각형 97">
            <a:extLst>
              <a:ext uri="{FF2B5EF4-FFF2-40B4-BE49-F238E27FC236}">
                <a16:creationId xmlns:a16="http://schemas.microsoft.com/office/drawing/2014/main" id="{3E217238-696F-40A2-938A-9DDB30C8CE5E}"/>
              </a:ext>
            </a:extLst>
          </p:cNvPr>
          <p:cNvSpPr/>
          <p:nvPr/>
        </p:nvSpPr>
        <p:spPr>
          <a:xfrm>
            <a:off x="5685195" y="5029997"/>
            <a:ext cx="648000" cy="442035"/>
          </a:xfrm>
          <a:prstGeom prst="roundRect">
            <a:avLst>
              <a:gd name="adj" fmla="val 0"/>
            </a:avLst>
          </a:prstGeom>
          <a:noFill/>
          <a:ln w="9525">
            <a:solidFill>
              <a:srgbClr val="483698"/>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0" bIns="36000" rtlCol="0" anchor="ctr">
            <a:spAutoFit/>
          </a:bodyPr>
          <a:lstStyle/>
          <a:p>
            <a:pPr defTabSz="844083">
              <a:defRPr/>
            </a:pPr>
            <a:r>
              <a:rPr lang="en-US" altLang="ko-KR" sz="600" dirty="0">
                <a:solidFill>
                  <a:schemeClr val="tx1"/>
                </a:solidFill>
                <a:latin typeface="Arial" panose="020B0604020202020204" pitchFamily="34" charset="0"/>
                <a:ea typeface="+mj-ea"/>
                <a:cs typeface="Arial" panose="020B0604020202020204" pitchFamily="34" charset="0"/>
              </a:rPr>
              <a:t>• </a:t>
            </a:r>
            <a:r>
              <a:rPr lang="ko-KR" altLang="en-US" sz="600" dirty="0">
                <a:solidFill>
                  <a:schemeClr val="tx1"/>
                </a:solidFill>
                <a:latin typeface="Arial" panose="020B0604020202020204" pitchFamily="34" charset="0"/>
                <a:ea typeface="+mj-ea"/>
                <a:cs typeface="Arial" panose="020B0604020202020204" pitchFamily="34" charset="0"/>
              </a:rPr>
              <a:t>상무</a:t>
            </a:r>
            <a:r>
              <a:rPr lang="en-US" altLang="ko-KR" sz="600" dirty="0">
                <a:solidFill>
                  <a:schemeClr val="tx1"/>
                </a:solidFill>
                <a:latin typeface="Arial" panose="020B0604020202020204" pitchFamily="34" charset="0"/>
                <a:ea typeface="+mj-ea"/>
                <a:cs typeface="Arial" panose="020B0604020202020204" pitchFamily="34" charset="0"/>
              </a:rPr>
              <a:t>(1)</a:t>
            </a:r>
            <a:r>
              <a:rPr lang="en-US" altLang="ko-KR" sz="600" baseline="30000" dirty="0">
                <a:solidFill>
                  <a:schemeClr val="tx1"/>
                </a:solidFill>
                <a:latin typeface="Arial" panose="020B0604020202020204" pitchFamily="34" charset="0"/>
                <a:ea typeface="+mj-ea"/>
                <a:cs typeface="Arial" panose="020B0604020202020204" pitchFamily="34" charset="0"/>
              </a:rPr>
              <a:t>1</a:t>
            </a:r>
          </a:p>
          <a:p>
            <a:pPr defTabSz="844083">
              <a:defRPr/>
            </a:pPr>
            <a:r>
              <a:rPr lang="en-US" altLang="ko-KR" sz="600" dirty="0">
                <a:solidFill>
                  <a:schemeClr val="tx1"/>
                </a:solidFill>
                <a:latin typeface="Arial" panose="020B0604020202020204" pitchFamily="34" charset="0"/>
                <a:ea typeface="+mj-ea"/>
                <a:cs typeface="Arial" panose="020B0604020202020204" pitchFamily="34" charset="0"/>
              </a:rPr>
              <a:t>• </a:t>
            </a:r>
            <a:r>
              <a:rPr lang="ko-KR" altLang="en-US" sz="600" dirty="0">
                <a:solidFill>
                  <a:schemeClr val="tx1"/>
                </a:solidFill>
                <a:latin typeface="Arial" panose="020B0604020202020204" pitchFamily="34" charset="0"/>
                <a:ea typeface="+mj-ea"/>
                <a:cs typeface="Arial" panose="020B0604020202020204" pitchFamily="34" charset="0"/>
              </a:rPr>
              <a:t>기획</a:t>
            </a:r>
            <a:r>
              <a:rPr lang="en-US" altLang="ko-KR" sz="600" dirty="0">
                <a:solidFill>
                  <a:schemeClr val="tx1"/>
                </a:solidFill>
                <a:latin typeface="Arial" panose="020B0604020202020204" pitchFamily="34" charset="0"/>
                <a:ea typeface="+mj-ea"/>
                <a:cs typeface="Arial" panose="020B0604020202020204" pitchFamily="34" charset="0"/>
              </a:rPr>
              <a:t>1</a:t>
            </a:r>
            <a:r>
              <a:rPr lang="ko-KR" altLang="en-US" sz="600" dirty="0">
                <a:solidFill>
                  <a:schemeClr val="tx1"/>
                </a:solidFill>
                <a:latin typeface="Arial" panose="020B0604020202020204" pitchFamily="34" charset="0"/>
                <a:ea typeface="+mj-ea"/>
                <a:cs typeface="Arial" panose="020B0604020202020204" pitchFamily="34" charset="0"/>
              </a:rPr>
              <a:t>팀</a:t>
            </a:r>
            <a:r>
              <a:rPr lang="en-US" altLang="ko-KR" sz="600" dirty="0">
                <a:solidFill>
                  <a:schemeClr val="tx1"/>
                </a:solidFill>
                <a:latin typeface="Arial" panose="020B0604020202020204" pitchFamily="34" charset="0"/>
                <a:ea typeface="+mj-ea"/>
                <a:cs typeface="Arial" panose="020B0604020202020204" pitchFamily="34" charset="0"/>
              </a:rPr>
              <a:t>(3)</a:t>
            </a:r>
            <a:r>
              <a:rPr lang="en-US" altLang="ko-KR" sz="600" baseline="30000" dirty="0">
                <a:solidFill>
                  <a:schemeClr val="tx1"/>
                </a:solidFill>
                <a:latin typeface="Arial" panose="020B0604020202020204" pitchFamily="34" charset="0"/>
                <a:ea typeface="+mj-ea"/>
                <a:cs typeface="Arial" panose="020B0604020202020204" pitchFamily="34" charset="0"/>
              </a:rPr>
              <a:t>1</a:t>
            </a:r>
          </a:p>
          <a:p>
            <a:pPr defTabSz="844083">
              <a:defRPr/>
            </a:pPr>
            <a:r>
              <a:rPr lang="en-US" altLang="ko-KR" sz="600" dirty="0">
                <a:solidFill>
                  <a:schemeClr val="tx1"/>
                </a:solidFill>
                <a:latin typeface="Arial" panose="020B0604020202020204" pitchFamily="34" charset="0"/>
                <a:ea typeface="+mj-ea"/>
                <a:cs typeface="Arial" panose="020B0604020202020204" pitchFamily="34" charset="0"/>
              </a:rPr>
              <a:t>• </a:t>
            </a:r>
            <a:r>
              <a:rPr lang="ko-KR" altLang="en-US" sz="600" dirty="0">
                <a:solidFill>
                  <a:schemeClr val="tx1"/>
                </a:solidFill>
                <a:latin typeface="Arial" panose="020B0604020202020204" pitchFamily="34" charset="0"/>
                <a:ea typeface="+mj-ea"/>
                <a:cs typeface="Arial" panose="020B0604020202020204" pitchFamily="34" charset="0"/>
              </a:rPr>
              <a:t>기획</a:t>
            </a:r>
            <a:r>
              <a:rPr lang="en-US" altLang="ko-KR" sz="600" dirty="0">
                <a:solidFill>
                  <a:schemeClr val="tx1"/>
                </a:solidFill>
                <a:latin typeface="Arial" panose="020B0604020202020204" pitchFamily="34" charset="0"/>
                <a:ea typeface="+mj-ea"/>
                <a:cs typeface="Arial" panose="020B0604020202020204" pitchFamily="34" charset="0"/>
              </a:rPr>
              <a:t>2</a:t>
            </a:r>
            <a:r>
              <a:rPr lang="ko-KR" altLang="en-US" sz="600" dirty="0">
                <a:solidFill>
                  <a:schemeClr val="tx1"/>
                </a:solidFill>
                <a:latin typeface="Arial" panose="020B0604020202020204" pitchFamily="34" charset="0"/>
                <a:ea typeface="+mj-ea"/>
                <a:cs typeface="Arial" panose="020B0604020202020204" pitchFamily="34" charset="0"/>
              </a:rPr>
              <a:t>팀</a:t>
            </a:r>
            <a:r>
              <a:rPr lang="en-US" altLang="ko-KR" sz="600" dirty="0">
                <a:solidFill>
                  <a:schemeClr val="tx1"/>
                </a:solidFill>
                <a:latin typeface="Arial" panose="020B0604020202020204" pitchFamily="34" charset="0"/>
                <a:ea typeface="+mj-ea"/>
                <a:cs typeface="Arial" panose="020B0604020202020204" pitchFamily="34" charset="0"/>
              </a:rPr>
              <a:t>(5)</a:t>
            </a:r>
          </a:p>
          <a:p>
            <a:pPr defTabSz="844083">
              <a:defRPr/>
            </a:pPr>
            <a:r>
              <a:rPr lang="en-US" altLang="ko-KR" sz="600" dirty="0">
                <a:solidFill>
                  <a:schemeClr val="tx1"/>
                </a:solidFill>
                <a:latin typeface="Arial" panose="020B0604020202020204" pitchFamily="34" charset="0"/>
                <a:ea typeface="+mj-ea"/>
                <a:cs typeface="Arial" panose="020B0604020202020204" pitchFamily="34" charset="0"/>
              </a:rPr>
              <a:t>• </a:t>
            </a:r>
            <a:r>
              <a:rPr lang="ko-KR" altLang="en-US" sz="600" dirty="0">
                <a:solidFill>
                  <a:schemeClr val="tx1"/>
                </a:solidFill>
                <a:latin typeface="Arial" panose="020B0604020202020204" pitchFamily="34" charset="0"/>
                <a:ea typeface="+mj-ea"/>
                <a:cs typeface="Arial" panose="020B0604020202020204" pitchFamily="34" charset="0"/>
              </a:rPr>
              <a:t>기획</a:t>
            </a:r>
            <a:r>
              <a:rPr lang="en-US" altLang="ko-KR" sz="600" dirty="0">
                <a:solidFill>
                  <a:schemeClr val="tx1"/>
                </a:solidFill>
                <a:latin typeface="Arial" panose="020B0604020202020204" pitchFamily="34" charset="0"/>
                <a:ea typeface="+mj-ea"/>
                <a:cs typeface="Arial" panose="020B0604020202020204" pitchFamily="34" charset="0"/>
              </a:rPr>
              <a:t>3</a:t>
            </a:r>
            <a:r>
              <a:rPr lang="ko-KR" altLang="en-US" sz="600" dirty="0">
                <a:solidFill>
                  <a:schemeClr val="tx1"/>
                </a:solidFill>
                <a:latin typeface="Arial" panose="020B0604020202020204" pitchFamily="34" charset="0"/>
                <a:ea typeface="+mj-ea"/>
                <a:cs typeface="Arial" panose="020B0604020202020204" pitchFamily="34" charset="0"/>
              </a:rPr>
              <a:t>팀</a:t>
            </a:r>
            <a:r>
              <a:rPr lang="en-US" altLang="ko-KR" sz="600" dirty="0">
                <a:solidFill>
                  <a:schemeClr val="tx1"/>
                </a:solidFill>
                <a:latin typeface="Arial" panose="020B0604020202020204" pitchFamily="34" charset="0"/>
                <a:ea typeface="+mj-ea"/>
                <a:cs typeface="Arial" panose="020B0604020202020204" pitchFamily="34" charset="0"/>
              </a:rPr>
              <a:t>(3)</a:t>
            </a:r>
          </a:p>
        </p:txBody>
      </p:sp>
      <p:sp>
        <p:nvSpPr>
          <p:cNvPr id="123" name="모서리가 둥근 직사각형 97">
            <a:extLst>
              <a:ext uri="{FF2B5EF4-FFF2-40B4-BE49-F238E27FC236}">
                <a16:creationId xmlns:a16="http://schemas.microsoft.com/office/drawing/2014/main" id="{6EEE7A87-83C4-465F-8CB1-D8D44CDC0E24}"/>
              </a:ext>
            </a:extLst>
          </p:cNvPr>
          <p:cNvSpPr/>
          <p:nvPr/>
        </p:nvSpPr>
        <p:spPr>
          <a:xfrm>
            <a:off x="7748073" y="5029997"/>
            <a:ext cx="648000" cy="165036"/>
          </a:xfrm>
          <a:prstGeom prst="roundRect">
            <a:avLst>
              <a:gd name="adj" fmla="val 0"/>
            </a:avLst>
          </a:prstGeom>
          <a:solidFill>
            <a:schemeClr val="bg1"/>
          </a:solidFill>
          <a:ln w="9525">
            <a:solidFill>
              <a:srgbClr val="483698"/>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0" bIns="36000" rtlCol="0" anchor="ctr">
            <a:spAutoFit/>
          </a:bodyPr>
          <a:lstStyle/>
          <a:p>
            <a:pPr defTabSz="844083">
              <a:defRPr/>
            </a:pPr>
            <a:r>
              <a:rPr lang="en-US" altLang="ko-KR" sz="600">
                <a:solidFill>
                  <a:schemeClr val="tx1"/>
                </a:solidFill>
                <a:latin typeface="Arial" panose="020B0604020202020204" pitchFamily="34" charset="0"/>
                <a:ea typeface="+mj-ea"/>
                <a:cs typeface="Arial" panose="020B0604020202020204" pitchFamily="34" charset="0"/>
              </a:rPr>
              <a:t>• Performance(3)</a:t>
            </a:r>
          </a:p>
        </p:txBody>
      </p:sp>
      <p:sp>
        <p:nvSpPr>
          <p:cNvPr id="124" name="모서리가 둥근 직사각형 97">
            <a:extLst>
              <a:ext uri="{FF2B5EF4-FFF2-40B4-BE49-F238E27FC236}">
                <a16:creationId xmlns:a16="http://schemas.microsoft.com/office/drawing/2014/main" id="{A1C4EF49-7D33-41F4-A023-400FC01151D7}"/>
              </a:ext>
            </a:extLst>
          </p:cNvPr>
          <p:cNvSpPr/>
          <p:nvPr/>
        </p:nvSpPr>
        <p:spPr>
          <a:xfrm>
            <a:off x="8435698" y="5029997"/>
            <a:ext cx="648000" cy="165036"/>
          </a:xfrm>
          <a:prstGeom prst="roundRect">
            <a:avLst>
              <a:gd name="adj" fmla="val 0"/>
            </a:avLst>
          </a:prstGeom>
          <a:solidFill>
            <a:schemeClr val="bg1"/>
          </a:solidFill>
          <a:ln w="9525">
            <a:solidFill>
              <a:srgbClr val="483698"/>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0" bIns="36000" rtlCol="0" anchor="ctr">
            <a:spAutoFit/>
          </a:bodyPr>
          <a:lstStyle/>
          <a:p>
            <a:pPr defTabSz="844083">
              <a:defRPr/>
            </a:pPr>
            <a:r>
              <a:rPr lang="en-US" altLang="ko-KR" sz="600">
                <a:solidFill>
                  <a:schemeClr val="tx1"/>
                </a:solidFill>
                <a:latin typeface="Arial" panose="020B0604020202020204" pitchFamily="34" charset="0"/>
                <a:ea typeface="+mj-ea"/>
                <a:cs typeface="Arial" panose="020B0604020202020204" pitchFamily="34" charset="0"/>
              </a:rPr>
              <a:t>•</a:t>
            </a:r>
            <a:r>
              <a:rPr lang="ko-KR" altLang="en-US" sz="600">
                <a:solidFill>
                  <a:schemeClr val="tx1"/>
                </a:solidFill>
                <a:latin typeface="Arial" panose="020B0604020202020204" pitchFamily="34" charset="0"/>
                <a:ea typeface="+mj-ea"/>
                <a:cs typeface="Arial" panose="020B0604020202020204" pitchFamily="34" charset="0"/>
              </a:rPr>
              <a:t> </a:t>
            </a:r>
            <a:r>
              <a:rPr lang="en-US" altLang="ko-KR" sz="600">
                <a:solidFill>
                  <a:schemeClr val="tx1"/>
                </a:solidFill>
                <a:latin typeface="Arial" panose="020B0604020202020204" pitchFamily="34" charset="0"/>
                <a:ea typeface="+mj-ea"/>
                <a:cs typeface="Arial" panose="020B0604020202020204" pitchFamily="34" charset="0"/>
              </a:rPr>
              <a:t>Production(4)</a:t>
            </a:r>
          </a:p>
        </p:txBody>
      </p:sp>
      <p:cxnSp>
        <p:nvCxnSpPr>
          <p:cNvPr id="125" name="꺾인 연결선 151">
            <a:extLst>
              <a:ext uri="{FF2B5EF4-FFF2-40B4-BE49-F238E27FC236}">
                <a16:creationId xmlns:a16="http://schemas.microsoft.com/office/drawing/2014/main" id="{79BAFF62-A190-478D-8161-303E5E54FFF5}"/>
              </a:ext>
            </a:extLst>
          </p:cNvPr>
          <p:cNvCxnSpPr>
            <a:cxnSpLocks/>
            <a:stCxn id="126" idx="0"/>
            <a:endCxn id="128" idx="0"/>
          </p:cNvCxnSpPr>
          <p:nvPr/>
        </p:nvCxnSpPr>
        <p:spPr>
          <a:xfrm rot="5400000" flipH="1" flipV="1">
            <a:off x="7040633" y="2904698"/>
            <a:ext cx="12700" cy="3438129"/>
          </a:xfrm>
          <a:prstGeom prst="bentConnector3">
            <a:avLst>
              <a:gd name="adj1" fmla="val 1199984"/>
            </a:avLst>
          </a:prstGeom>
          <a:ln>
            <a:solidFill>
              <a:srgbClr val="483698"/>
            </a:solidFill>
            <a:tailEnd type="none"/>
          </a:ln>
        </p:spPr>
        <p:style>
          <a:lnRef idx="1">
            <a:schemeClr val="accent1"/>
          </a:lnRef>
          <a:fillRef idx="0">
            <a:schemeClr val="accent1"/>
          </a:fillRef>
          <a:effectRef idx="0">
            <a:schemeClr val="accent1"/>
          </a:effectRef>
          <a:fontRef idx="minor">
            <a:schemeClr val="tx1"/>
          </a:fontRef>
        </p:style>
      </p:cxnSp>
      <p:sp>
        <p:nvSpPr>
          <p:cNvPr id="126" name="모서리가 둥근 직사각형 97">
            <a:extLst>
              <a:ext uri="{FF2B5EF4-FFF2-40B4-BE49-F238E27FC236}">
                <a16:creationId xmlns:a16="http://schemas.microsoft.com/office/drawing/2014/main" id="{F33312C2-286E-4EEF-AFB6-BD366B7F801C}"/>
              </a:ext>
            </a:extLst>
          </p:cNvPr>
          <p:cNvSpPr/>
          <p:nvPr/>
        </p:nvSpPr>
        <p:spPr>
          <a:xfrm>
            <a:off x="4997569" y="4623762"/>
            <a:ext cx="648000" cy="360000"/>
          </a:xfrm>
          <a:prstGeom prst="roundRect">
            <a:avLst>
              <a:gd name="adj" fmla="val 0"/>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49846" rIns="36000" bIns="49846" rtlCol="0" anchor="ctr"/>
          <a:lstStyle/>
          <a:p>
            <a:pPr algn="ctr" defTabSz="844083">
              <a:defRPr/>
            </a:pPr>
            <a:r>
              <a:rPr lang="ko-KR" altLang="en-US" sz="800" b="1">
                <a:solidFill>
                  <a:srgbClr val="FFFFFF"/>
                </a:solidFill>
                <a:latin typeface="Arial" panose="020B0604020202020204" pitchFamily="34" charset="0"/>
                <a:ea typeface="+mj-ea"/>
                <a:cs typeface="Arial" panose="020B0604020202020204" pitchFamily="34" charset="0"/>
              </a:rPr>
              <a:t>제작</a:t>
            </a:r>
            <a:endParaRPr lang="en-US" altLang="ko-KR" sz="800" b="1" baseline="30000" dirty="0">
              <a:solidFill>
                <a:srgbClr val="FFFFFF"/>
              </a:solidFill>
              <a:latin typeface="Arial" panose="020B0604020202020204" pitchFamily="34" charset="0"/>
              <a:ea typeface="+mj-ea"/>
              <a:cs typeface="Arial" panose="020B0604020202020204" pitchFamily="34" charset="0"/>
            </a:endParaRPr>
          </a:p>
          <a:p>
            <a:pPr algn="ctr" defTabSz="844083">
              <a:defRPr/>
            </a:pPr>
            <a:r>
              <a:rPr lang="en-US" altLang="ko-KR" sz="800" b="1">
                <a:solidFill>
                  <a:srgbClr val="FFFFFF"/>
                </a:solidFill>
                <a:latin typeface="Arial" panose="020B0604020202020204" pitchFamily="34" charset="0"/>
                <a:ea typeface="+mj-ea"/>
                <a:cs typeface="Arial" panose="020B0604020202020204" pitchFamily="34" charset="0"/>
              </a:rPr>
              <a:t>(17)</a:t>
            </a:r>
            <a:endParaRPr lang="en-US" altLang="ko-KR" sz="800" b="1" dirty="0">
              <a:solidFill>
                <a:srgbClr val="FFFFFF"/>
              </a:solidFill>
              <a:latin typeface="Arial" panose="020B0604020202020204" pitchFamily="34" charset="0"/>
              <a:ea typeface="+mj-ea"/>
              <a:cs typeface="Arial" panose="020B0604020202020204" pitchFamily="34" charset="0"/>
            </a:endParaRPr>
          </a:p>
        </p:txBody>
      </p:sp>
      <p:sp>
        <p:nvSpPr>
          <p:cNvPr id="128" name="모서리가 둥근 직사각형 97">
            <a:extLst>
              <a:ext uri="{FF2B5EF4-FFF2-40B4-BE49-F238E27FC236}">
                <a16:creationId xmlns:a16="http://schemas.microsoft.com/office/drawing/2014/main" id="{DCF6C045-1851-44DD-8B29-E34D2B17E133}"/>
              </a:ext>
            </a:extLst>
          </p:cNvPr>
          <p:cNvSpPr/>
          <p:nvPr/>
        </p:nvSpPr>
        <p:spPr>
          <a:xfrm>
            <a:off x="8435698" y="4623762"/>
            <a:ext cx="648000" cy="360000"/>
          </a:xfrm>
          <a:prstGeom prst="roundRect">
            <a:avLst>
              <a:gd name="adj" fmla="val 0"/>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49846" rIns="36000" bIns="49846" rtlCol="0" anchor="ctr"/>
          <a:lstStyle/>
          <a:p>
            <a:pPr algn="ctr" defTabSz="844083">
              <a:defRPr/>
            </a:pPr>
            <a:r>
              <a:rPr lang="en-US" altLang="ko-KR" sz="800" b="1">
                <a:solidFill>
                  <a:srgbClr val="FFFFFF"/>
                </a:solidFill>
                <a:latin typeface="Arial" panose="020B0604020202020204" pitchFamily="34" charset="0"/>
                <a:ea typeface="+mj-ea"/>
                <a:cs typeface="Arial" panose="020B0604020202020204" pitchFamily="34" charset="0"/>
              </a:rPr>
              <a:t>Production</a:t>
            </a:r>
          </a:p>
          <a:p>
            <a:pPr algn="ctr" defTabSz="844083">
              <a:defRPr/>
            </a:pPr>
            <a:r>
              <a:rPr lang="en-US" altLang="ko-KR" sz="800" b="1">
                <a:solidFill>
                  <a:srgbClr val="FFFFFF"/>
                </a:solidFill>
                <a:latin typeface="Arial" panose="020B0604020202020204" pitchFamily="34" charset="0"/>
                <a:ea typeface="+mj-ea"/>
                <a:cs typeface="Arial" panose="020B0604020202020204" pitchFamily="34" charset="0"/>
              </a:rPr>
              <a:t>(4)</a:t>
            </a:r>
            <a:endParaRPr lang="ko-KR" altLang="en-US" sz="800" b="1" baseline="30000" dirty="0">
              <a:solidFill>
                <a:srgbClr val="FFFFFF"/>
              </a:solidFill>
              <a:latin typeface="Arial" panose="020B0604020202020204" pitchFamily="34" charset="0"/>
              <a:ea typeface="+mj-ea"/>
              <a:cs typeface="Arial" panose="020B0604020202020204" pitchFamily="34" charset="0"/>
            </a:endParaRPr>
          </a:p>
        </p:txBody>
      </p:sp>
      <p:cxnSp>
        <p:nvCxnSpPr>
          <p:cNvPr id="129" name="꺾인 연결선 151">
            <a:extLst>
              <a:ext uri="{FF2B5EF4-FFF2-40B4-BE49-F238E27FC236}">
                <a16:creationId xmlns:a16="http://schemas.microsoft.com/office/drawing/2014/main" id="{3BA3AE7D-0167-4028-B681-6EF8E9629404}"/>
              </a:ext>
            </a:extLst>
          </p:cNvPr>
          <p:cNvCxnSpPr>
            <a:cxnSpLocks/>
            <a:stCxn id="110" idx="2"/>
          </p:cNvCxnSpPr>
          <p:nvPr/>
        </p:nvCxnSpPr>
        <p:spPr>
          <a:xfrm flipH="1">
            <a:off x="7070089" y="4086908"/>
            <a:ext cx="537" cy="397292"/>
          </a:xfrm>
          <a:prstGeom prst="straightConnector1">
            <a:avLst/>
          </a:prstGeom>
          <a:ln>
            <a:solidFill>
              <a:srgbClr val="483698"/>
            </a:solidFill>
            <a:tailEnd type="none"/>
          </a:ln>
        </p:spPr>
        <p:style>
          <a:lnRef idx="1">
            <a:schemeClr val="accent1"/>
          </a:lnRef>
          <a:fillRef idx="0">
            <a:schemeClr val="accent1"/>
          </a:fillRef>
          <a:effectRef idx="0">
            <a:schemeClr val="accent1"/>
          </a:effectRef>
          <a:fontRef idx="minor">
            <a:schemeClr val="tx1"/>
          </a:fontRef>
        </p:style>
      </p:cxnSp>
      <p:cxnSp>
        <p:nvCxnSpPr>
          <p:cNvPr id="130" name="꺾인 연결선 151">
            <a:extLst>
              <a:ext uri="{FF2B5EF4-FFF2-40B4-BE49-F238E27FC236}">
                <a16:creationId xmlns:a16="http://schemas.microsoft.com/office/drawing/2014/main" id="{B21AE340-F579-461D-BC22-F188D5315AFB}"/>
              </a:ext>
            </a:extLst>
          </p:cNvPr>
          <p:cNvCxnSpPr>
            <a:cxnSpLocks/>
            <a:endCxn id="112" idx="0"/>
          </p:cNvCxnSpPr>
          <p:nvPr/>
        </p:nvCxnSpPr>
        <p:spPr>
          <a:xfrm>
            <a:off x="6009195" y="4484200"/>
            <a:ext cx="0" cy="139562"/>
          </a:xfrm>
          <a:prstGeom prst="straightConnector1">
            <a:avLst/>
          </a:prstGeom>
          <a:ln>
            <a:solidFill>
              <a:srgbClr val="483698"/>
            </a:solidFill>
            <a:tailEnd type="none"/>
          </a:ln>
        </p:spPr>
        <p:style>
          <a:lnRef idx="1">
            <a:schemeClr val="accent1"/>
          </a:lnRef>
          <a:fillRef idx="0">
            <a:schemeClr val="accent1"/>
          </a:fillRef>
          <a:effectRef idx="0">
            <a:schemeClr val="accent1"/>
          </a:effectRef>
          <a:fontRef idx="minor">
            <a:schemeClr val="tx1"/>
          </a:fontRef>
        </p:style>
      </p:cxnSp>
      <p:cxnSp>
        <p:nvCxnSpPr>
          <p:cNvPr id="131" name="꺾인 연결선 151">
            <a:extLst>
              <a:ext uri="{FF2B5EF4-FFF2-40B4-BE49-F238E27FC236}">
                <a16:creationId xmlns:a16="http://schemas.microsoft.com/office/drawing/2014/main" id="{A11B9709-4805-49D7-A2E7-62FF77B334BE}"/>
              </a:ext>
            </a:extLst>
          </p:cNvPr>
          <p:cNvCxnSpPr>
            <a:cxnSpLocks/>
            <a:endCxn id="113" idx="0"/>
          </p:cNvCxnSpPr>
          <p:nvPr/>
        </p:nvCxnSpPr>
        <p:spPr>
          <a:xfrm>
            <a:off x="6696821" y="4488469"/>
            <a:ext cx="0" cy="135293"/>
          </a:xfrm>
          <a:prstGeom prst="straightConnector1">
            <a:avLst/>
          </a:prstGeom>
          <a:ln>
            <a:solidFill>
              <a:srgbClr val="483698"/>
            </a:solidFill>
            <a:tailEnd type="none"/>
          </a:ln>
        </p:spPr>
        <p:style>
          <a:lnRef idx="1">
            <a:schemeClr val="accent1"/>
          </a:lnRef>
          <a:fillRef idx="0">
            <a:schemeClr val="accent1"/>
          </a:fillRef>
          <a:effectRef idx="0">
            <a:schemeClr val="accent1"/>
          </a:effectRef>
          <a:fontRef idx="minor">
            <a:schemeClr val="tx1"/>
          </a:fontRef>
        </p:style>
      </p:cxnSp>
      <p:cxnSp>
        <p:nvCxnSpPr>
          <p:cNvPr id="133" name="꺾인 연결선 151">
            <a:extLst>
              <a:ext uri="{FF2B5EF4-FFF2-40B4-BE49-F238E27FC236}">
                <a16:creationId xmlns:a16="http://schemas.microsoft.com/office/drawing/2014/main" id="{F068E004-7693-45B8-A9B4-BC600E46075E}"/>
              </a:ext>
            </a:extLst>
          </p:cNvPr>
          <p:cNvCxnSpPr>
            <a:cxnSpLocks/>
            <a:endCxn id="115" idx="0"/>
          </p:cNvCxnSpPr>
          <p:nvPr/>
        </p:nvCxnSpPr>
        <p:spPr>
          <a:xfrm>
            <a:off x="8072010" y="4488469"/>
            <a:ext cx="63" cy="135293"/>
          </a:xfrm>
          <a:prstGeom prst="straightConnector1">
            <a:avLst/>
          </a:prstGeom>
          <a:ln>
            <a:solidFill>
              <a:srgbClr val="483698"/>
            </a:solidFill>
            <a:tailEnd type="none"/>
          </a:ln>
        </p:spPr>
        <p:style>
          <a:lnRef idx="1">
            <a:schemeClr val="accent1"/>
          </a:lnRef>
          <a:fillRef idx="0">
            <a:schemeClr val="accent1"/>
          </a:fillRef>
          <a:effectRef idx="0">
            <a:schemeClr val="accent1"/>
          </a:effectRef>
          <a:fontRef idx="minor">
            <a:schemeClr val="tx1"/>
          </a:fontRef>
        </p:style>
      </p:cxnSp>
      <p:sp>
        <p:nvSpPr>
          <p:cNvPr id="136" name="모서리가 둥근 직사각형 97">
            <a:extLst>
              <a:ext uri="{FF2B5EF4-FFF2-40B4-BE49-F238E27FC236}">
                <a16:creationId xmlns:a16="http://schemas.microsoft.com/office/drawing/2014/main" id="{E0781C57-7A6E-4FE4-B23E-3C4F6D8787DC}"/>
              </a:ext>
            </a:extLst>
          </p:cNvPr>
          <p:cNvSpPr/>
          <p:nvPr/>
        </p:nvSpPr>
        <p:spPr>
          <a:xfrm>
            <a:off x="7590162" y="4124854"/>
            <a:ext cx="684000" cy="288000"/>
          </a:xfrm>
          <a:prstGeom prst="roundRect">
            <a:avLst>
              <a:gd name="adj" fmla="val 0"/>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9846" tIns="49846" rIns="49846" bIns="49846" rtlCol="0" anchor="ctr"/>
          <a:lstStyle/>
          <a:p>
            <a:pPr algn="ctr" defTabSz="844083">
              <a:defRPr/>
            </a:pPr>
            <a:r>
              <a:rPr lang="ko-KR" altLang="en-US" sz="800" b="1" dirty="0">
                <a:solidFill>
                  <a:srgbClr val="FFFFFF"/>
                </a:solidFill>
                <a:latin typeface="Arial" panose="020B0604020202020204" pitchFamily="34" charset="0"/>
                <a:ea typeface="+mj-ea"/>
                <a:cs typeface="Arial" panose="020B0604020202020204" pitchFamily="34" charset="0"/>
              </a:rPr>
              <a:t>경영관리</a:t>
            </a:r>
            <a:r>
              <a:rPr lang="en-US" altLang="ko-KR" sz="800" b="1" dirty="0">
                <a:solidFill>
                  <a:srgbClr val="FFFFFF"/>
                </a:solidFill>
                <a:latin typeface="Arial" panose="020B0604020202020204" pitchFamily="34" charset="0"/>
                <a:ea typeface="+mj-ea"/>
                <a:cs typeface="Arial" panose="020B0604020202020204" pitchFamily="34" charset="0"/>
              </a:rPr>
              <a:t>(3)</a:t>
            </a:r>
            <a:r>
              <a:rPr lang="en-US" altLang="ko-KR" sz="800" b="1" baseline="30000" dirty="0">
                <a:solidFill>
                  <a:srgbClr val="FFFFFF"/>
                </a:solidFill>
                <a:latin typeface="Arial" panose="020B0604020202020204" pitchFamily="34" charset="0"/>
                <a:ea typeface="+mj-ea"/>
                <a:cs typeface="Arial" panose="020B0604020202020204" pitchFamily="34" charset="0"/>
              </a:rPr>
              <a:t>1</a:t>
            </a:r>
            <a:endParaRPr lang="ko-KR" altLang="en-US" sz="800" b="1" baseline="30000" dirty="0">
              <a:solidFill>
                <a:srgbClr val="FFFFFF"/>
              </a:solidFill>
              <a:latin typeface="Arial" panose="020B0604020202020204" pitchFamily="34" charset="0"/>
              <a:ea typeface="+mj-ea"/>
              <a:cs typeface="Arial" panose="020B0604020202020204" pitchFamily="34" charset="0"/>
            </a:endParaRPr>
          </a:p>
        </p:txBody>
      </p:sp>
      <p:cxnSp>
        <p:nvCxnSpPr>
          <p:cNvPr id="141" name="꺾인 연결선 151">
            <a:extLst>
              <a:ext uri="{FF2B5EF4-FFF2-40B4-BE49-F238E27FC236}">
                <a16:creationId xmlns:a16="http://schemas.microsoft.com/office/drawing/2014/main" id="{7D3BFCFC-397E-4951-82EB-26D7D5478B86}"/>
              </a:ext>
            </a:extLst>
          </p:cNvPr>
          <p:cNvCxnSpPr>
            <a:cxnSpLocks/>
            <a:endCxn id="114" idx="0"/>
          </p:cNvCxnSpPr>
          <p:nvPr/>
        </p:nvCxnSpPr>
        <p:spPr>
          <a:xfrm>
            <a:off x="7384447" y="4488469"/>
            <a:ext cx="0" cy="135293"/>
          </a:xfrm>
          <a:prstGeom prst="straightConnector1">
            <a:avLst/>
          </a:prstGeom>
          <a:ln>
            <a:solidFill>
              <a:srgbClr val="483698"/>
            </a:solidFill>
            <a:tailEnd type="none"/>
          </a:ln>
        </p:spPr>
        <p:style>
          <a:lnRef idx="1">
            <a:schemeClr val="accent1"/>
          </a:lnRef>
          <a:fillRef idx="0">
            <a:schemeClr val="accent1"/>
          </a:fillRef>
          <a:effectRef idx="0">
            <a:schemeClr val="accent1"/>
          </a:effectRef>
          <a:fontRef idx="minor">
            <a:schemeClr val="tx1"/>
          </a:fontRef>
        </p:style>
      </p:cxnSp>
      <p:cxnSp>
        <p:nvCxnSpPr>
          <p:cNvPr id="151" name="꺾인 연결선 151">
            <a:extLst>
              <a:ext uri="{FF2B5EF4-FFF2-40B4-BE49-F238E27FC236}">
                <a16:creationId xmlns:a16="http://schemas.microsoft.com/office/drawing/2014/main" id="{1FED7F68-54AD-4460-BFE5-6B7809307B00}"/>
              </a:ext>
            </a:extLst>
          </p:cNvPr>
          <p:cNvCxnSpPr>
            <a:cxnSpLocks/>
            <a:endCxn id="136" idx="1"/>
          </p:cNvCxnSpPr>
          <p:nvPr/>
        </p:nvCxnSpPr>
        <p:spPr>
          <a:xfrm>
            <a:off x="7070089" y="4268854"/>
            <a:ext cx="520073" cy="0"/>
          </a:xfrm>
          <a:prstGeom prst="straightConnector1">
            <a:avLst/>
          </a:prstGeom>
          <a:ln>
            <a:solidFill>
              <a:srgbClr val="483698"/>
            </a:solidFill>
            <a:tailEnd type="non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0D3DD5C7-A9E1-4B8D-8B87-61F7B9E209D4}"/>
              </a:ext>
            </a:extLst>
          </p:cNvPr>
          <p:cNvSpPr txBox="1"/>
          <p:nvPr/>
        </p:nvSpPr>
        <p:spPr>
          <a:xfrm>
            <a:off x="4994635" y="5546344"/>
            <a:ext cx="4572059" cy="92333"/>
          </a:xfrm>
          <a:prstGeom prst="rect">
            <a:avLst/>
          </a:prstGeom>
          <a:noFill/>
        </p:spPr>
        <p:txBody>
          <a:bodyPr wrap="square" lIns="0" tIns="0" rIns="0" bIns="0">
            <a:spAutoFit/>
          </a:bodyPr>
          <a:lstStyle/>
          <a:p>
            <a:r>
              <a:rPr lang="en-US" altLang="ko-KR" sz="600" dirty="0">
                <a:solidFill>
                  <a:srgbClr val="000000"/>
                </a:solidFill>
                <a:latin typeface="Arial" panose="020B0604020202020204" pitchFamily="34" charset="0"/>
                <a:ea typeface="맑은 고딕"/>
                <a:cs typeface="Arial" panose="020B0604020202020204" pitchFamily="34" charset="0"/>
              </a:rPr>
              <a:t>Note 1: </a:t>
            </a:r>
            <a:r>
              <a:rPr lang="ko-KR" altLang="en-US" sz="600" dirty="0">
                <a:solidFill>
                  <a:srgbClr val="000000"/>
                </a:solidFill>
                <a:latin typeface="Arial" panose="020B0604020202020204" pitchFamily="34" charset="0"/>
                <a:ea typeface="맑은 고딕"/>
                <a:cs typeface="Arial" panose="020B0604020202020204" pitchFamily="34" charset="0"/>
              </a:rPr>
              <a:t>유지희 이사</a:t>
            </a:r>
            <a:r>
              <a:rPr lang="en-US" altLang="ko-KR" sz="600" dirty="0">
                <a:solidFill>
                  <a:srgbClr val="000000"/>
                </a:solidFill>
                <a:latin typeface="Arial" panose="020B0604020202020204" pitchFamily="34" charset="0"/>
                <a:ea typeface="맑은 고딕"/>
                <a:cs typeface="Arial" panose="020B0604020202020204" pitchFamily="34" charset="0"/>
              </a:rPr>
              <a:t>(</a:t>
            </a:r>
            <a:r>
              <a:rPr lang="ko-KR" altLang="en-US" sz="600" dirty="0">
                <a:solidFill>
                  <a:srgbClr val="000000"/>
                </a:solidFill>
                <a:latin typeface="Arial" panose="020B0604020202020204" pitchFamily="34" charset="0"/>
                <a:ea typeface="맑은 고딕"/>
                <a:cs typeface="Arial" panose="020B0604020202020204" pitchFamily="34" charset="0"/>
              </a:rPr>
              <a:t>경영관리팀</a:t>
            </a:r>
            <a:r>
              <a:rPr lang="en-US" altLang="ko-KR" sz="600" dirty="0">
                <a:solidFill>
                  <a:srgbClr val="000000"/>
                </a:solidFill>
                <a:latin typeface="Arial" panose="020B0604020202020204" pitchFamily="34" charset="0"/>
                <a:ea typeface="맑은 고딕"/>
                <a:cs typeface="Arial" panose="020B0604020202020204" pitchFamily="34" charset="0"/>
              </a:rPr>
              <a:t>), </a:t>
            </a:r>
            <a:r>
              <a:rPr lang="ko-KR" altLang="en-US" sz="600" dirty="0" err="1">
                <a:solidFill>
                  <a:srgbClr val="000000"/>
                </a:solidFill>
                <a:latin typeface="Arial" panose="020B0604020202020204" pitchFamily="34" charset="0"/>
                <a:ea typeface="맑은 고딕"/>
                <a:cs typeface="Arial" panose="020B0604020202020204" pitchFamily="34" charset="0"/>
              </a:rPr>
              <a:t>설유미</a:t>
            </a:r>
            <a:r>
              <a:rPr lang="ko-KR" altLang="en-US" sz="600" dirty="0">
                <a:solidFill>
                  <a:srgbClr val="000000"/>
                </a:solidFill>
                <a:latin typeface="Arial" panose="020B0604020202020204" pitchFamily="34" charset="0"/>
                <a:ea typeface="맑은 고딕"/>
                <a:cs typeface="Arial" panose="020B0604020202020204" pitchFamily="34" charset="0"/>
              </a:rPr>
              <a:t> 상무</a:t>
            </a:r>
            <a:r>
              <a:rPr lang="en-US" altLang="ko-KR" sz="600" dirty="0">
                <a:solidFill>
                  <a:srgbClr val="000000"/>
                </a:solidFill>
                <a:latin typeface="Arial" panose="020B0604020202020204" pitchFamily="34" charset="0"/>
                <a:ea typeface="맑은 고딕"/>
                <a:cs typeface="Arial" panose="020B0604020202020204" pitchFamily="34" charset="0"/>
              </a:rPr>
              <a:t>(</a:t>
            </a:r>
            <a:r>
              <a:rPr lang="ko-KR" altLang="en-US" sz="600" dirty="0">
                <a:solidFill>
                  <a:srgbClr val="000000"/>
                </a:solidFill>
                <a:latin typeface="Arial" panose="020B0604020202020204" pitchFamily="34" charset="0"/>
                <a:ea typeface="맑은 고딕"/>
                <a:cs typeface="Arial" panose="020B0604020202020204" pitchFamily="34" charset="0"/>
              </a:rPr>
              <a:t>기획팀</a:t>
            </a:r>
            <a:r>
              <a:rPr lang="en-US" altLang="ko-KR" sz="600" dirty="0">
                <a:solidFill>
                  <a:srgbClr val="000000"/>
                </a:solidFill>
                <a:latin typeface="Arial" panose="020B0604020202020204" pitchFamily="34" charset="0"/>
                <a:ea typeface="맑은 고딕"/>
                <a:cs typeface="Arial" panose="020B0604020202020204" pitchFamily="34" charset="0"/>
              </a:rPr>
              <a:t>), </a:t>
            </a:r>
            <a:r>
              <a:rPr lang="ko-KR" altLang="en-US" sz="600" dirty="0">
                <a:solidFill>
                  <a:srgbClr val="000000"/>
                </a:solidFill>
                <a:latin typeface="Arial" panose="020B0604020202020204" pitchFamily="34" charset="0"/>
                <a:ea typeface="맑은 고딕"/>
                <a:cs typeface="Arial" panose="020B0604020202020204" pitchFamily="34" charset="0"/>
              </a:rPr>
              <a:t>신나라 국장</a:t>
            </a:r>
            <a:r>
              <a:rPr lang="en-US" altLang="ko-KR" sz="600" dirty="0">
                <a:solidFill>
                  <a:srgbClr val="000000"/>
                </a:solidFill>
                <a:latin typeface="Arial" panose="020B0604020202020204" pitchFamily="34" charset="0"/>
                <a:ea typeface="맑은 고딕"/>
                <a:cs typeface="Arial" panose="020B0604020202020204" pitchFamily="34" charset="0"/>
              </a:rPr>
              <a:t>(</a:t>
            </a:r>
            <a:r>
              <a:rPr lang="ko-KR" altLang="en-US" sz="600" dirty="0">
                <a:solidFill>
                  <a:srgbClr val="000000"/>
                </a:solidFill>
                <a:latin typeface="Arial" panose="020B0604020202020204" pitchFamily="34" charset="0"/>
                <a:ea typeface="맑은 고딕"/>
                <a:cs typeface="Arial" panose="020B0604020202020204" pitchFamily="34" charset="0"/>
              </a:rPr>
              <a:t>기획팀</a:t>
            </a:r>
            <a:r>
              <a:rPr lang="en-US" altLang="ko-KR" sz="600" dirty="0">
                <a:solidFill>
                  <a:srgbClr val="000000"/>
                </a:solidFill>
                <a:latin typeface="Arial" panose="020B0604020202020204" pitchFamily="34" charset="0"/>
                <a:ea typeface="맑은 고딕"/>
                <a:cs typeface="Arial" panose="020B0604020202020204" pitchFamily="34" charset="0"/>
              </a:rPr>
              <a:t>)</a:t>
            </a:r>
            <a:r>
              <a:rPr lang="ko-KR" altLang="en-US" sz="600" dirty="0">
                <a:solidFill>
                  <a:srgbClr val="000000"/>
                </a:solidFill>
                <a:latin typeface="Arial" panose="020B0604020202020204" pitchFamily="34" charset="0"/>
                <a:ea typeface="맑은 고딕"/>
                <a:cs typeface="Arial" panose="020B0604020202020204" pitchFamily="34" charset="0"/>
              </a:rPr>
              <a:t>이 핵심인력에 해당함 </a:t>
            </a:r>
            <a:endParaRPr lang="en-US" altLang="ko-KR" sz="600" dirty="0">
              <a:solidFill>
                <a:srgbClr val="000000"/>
              </a:solidFill>
              <a:latin typeface="Arial" panose="020B0604020202020204" pitchFamily="34" charset="0"/>
              <a:ea typeface="맑은 고딕"/>
              <a:cs typeface="Arial" panose="020B0604020202020204" pitchFamily="34" charset="0"/>
            </a:endParaRPr>
          </a:p>
        </p:txBody>
      </p:sp>
      <p:sp>
        <p:nvSpPr>
          <p:cNvPr id="50" name="제목 2">
            <a:extLst>
              <a:ext uri="{FF2B5EF4-FFF2-40B4-BE49-F238E27FC236}">
                <a16:creationId xmlns:a16="http://schemas.microsoft.com/office/drawing/2014/main" id="{B8C88126-5723-4970-91C6-533D70EB3A9B}"/>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400" b="1" dirty="0">
                <a:solidFill>
                  <a:srgbClr val="00338D"/>
                </a:solidFill>
                <a:latin typeface="KPMG Extralight" panose="020B0303030202040204" pitchFamily="34" charset="0"/>
              </a:rPr>
              <a:t>General Information</a:t>
            </a:r>
          </a:p>
        </p:txBody>
      </p:sp>
    </p:spTree>
    <p:extLst>
      <p:ext uri="{BB962C8B-B14F-4D97-AF65-F5344CB8AC3E}">
        <p14:creationId xmlns:p14="http://schemas.microsoft.com/office/powerpoint/2010/main" val="30129511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2700" y="1576754"/>
            <a:ext cx="6192982" cy="3703320"/>
          </a:xfrm>
        </p:spPr>
        <p:txBody>
          <a:bodyPr/>
          <a:lstStyle/>
          <a:p>
            <a:r>
              <a:rPr lang="en-US" altLang="ko-KR" dirty="0"/>
              <a:t>Appendices</a:t>
            </a:r>
            <a:br>
              <a:rPr lang="en-US" dirty="0"/>
            </a:br>
            <a:endParaRPr lang="en-US" dirty="0"/>
          </a:p>
        </p:txBody>
      </p:sp>
    </p:spTree>
    <p:extLst>
      <p:ext uri="{BB962C8B-B14F-4D97-AF65-F5344CB8AC3E}">
        <p14:creationId xmlns:p14="http://schemas.microsoft.com/office/powerpoint/2010/main" val="3764337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제목 2">
            <a:extLst>
              <a:ext uri="{FF2B5EF4-FFF2-40B4-BE49-F238E27FC236}">
                <a16:creationId xmlns:a16="http://schemas.microsoft.com/office/drawing/2014/main" id="{3AC186F3-797A-4FA4-A939-A6FE4AB6C378}"/>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500" b="1" dirty="0">
                <a:solidFill>
                  <a:srgbClr val="00338D"/>
                </a:solidFill>
                <a:latin typeface="KPMG Extralight" panose="020B0303030202040204" pitchFamily="34" charset="0"/>
              </a:rPr>
              <a:t>Detailed PL (1/2)</a:t>
            </a:r>
          </a:p>
        </p:txBody>
      </p:sp>
      <p:sp>
        <p:nvSpPr>
          <p:cNvPr id="12" name="제목 2">
            <a:extLst>
              <a:ext uri="{FF2B5EF4-FFF2-40B4-BE49-F238E27FC236}">
                <a16:creationId xmlns:a16="http://schemas.microsoft.com/office/drawing/2014/main" id="{C47717F3-438A-4FE8-9FA3-991ADD705EE3}"/>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800" b="1" dirty="0">
                <a:solidFill>
                  <a:srgbClr val="00338D"/>
                </a:solidFill>
                <a:latin typeface="KPMG Extralight" panose="020B0303030202040204" pitchFamily="34" charset="0"/>
              </a:rPr>
              <a:t>Appendices</a:t>
            </a:r>
          </a:p>
        </p:txBody>
      </p:sp>
      <p:graphicFrame>
        <p:nvGraphicFramePr>
          <p:cNvPr id="5" name="표 4">
            <a:extLst>
              <a:ext uri="{FF2B5EF4-FFF2-40B4-BE49-F238E27FC236}">
                <a16:creationId xmlns:a16="http://schemas.microsoft.com/office/drawing/2014/main" id="{DC2E4A41-D3A8-4764-B7C6-DFBEB4859A36}"/>
              </a:ext>
            </a:extLst>
          </p:cNvPr>
          <p:cNvGraphicFramePr>
            <a:graphicFrameLocks noGrp="1"/>
          </p:cNvGraphicFramePr>
          <p:nvPr>
            <p:extLst>
              <p:ext uri="{D42A27DB-BD31-4B8C-83A1-F6EECF244321}">
                <p14:modId xmlns:p14="http://schemas.microsoft.com/office/powerpoint/2010/main" val="2140938499"/>
              </p:ext>
            </p:extLst>
          </p:nvPr>
        </p:nvGraphicFramePr>
        <p:xfrm>
          <a:off x="489600" y="1177200"/>
          <a:ext cx="8591451" cy="5035345"/>
        </p:xfrm>
        <a:graphic>
          <a:graphicData uri="http://schemas.openxmlformats.org/drawingml/2006/table">
            <a:tbl>
              <a:tblPr/>
              <a:tblGrid>
                <a:gridCol w="874943">
                  <a:extLst>
                    <a:ext uri="{9D8B030D-6E8A-4147-A177-3AD203B41FA5}">
                      <a16:colId xmlns:a16="http://schemas.microsoft.com/office/drawing/2014/main" val="625284258"/>
                    </a:ext>
                  </a:extLst>
                </a:gridCol>
                <a:gridCol w="874943">
                  <a:extLst>
                    <a:ext uri="{9D8B030D-6E8A-4147-A177-3AD203B41FA5}">
                      <a16:colId xmlns:a16="http://schemas.microsoft.com/office/drawing/2014/main" val="4173066147"/>
                    </a:ext>
                  </a:extLst>
                </a:gridCol>
                <a:gridCol w="874943">
                  <a:extLst>
                    <a:ext uri="{9D8B030D-6E8A-4147-A177-3AD203B41FA5}">
                      <a16:colId xmlns:a16="http://schemas.microsoft.com/office/drawing/2014/main" val="4200450381"/>
                    </a:ext>
                  </a:extLst>
                </a:gridCol>
                <a:gridCol w="1154438">
                  <a:extLst>
                    <a:ext uri="{9D8B030D-6E8A-4147-A177-3AD203B41FA5}">
                      <a16:colId xmlns:a16="http://schemas.microsoft.com/office/drawing/2014/main" val="2219539653"/>
                    </a:ext>
                  </a:extLst>
                </a:gridCol>
                <a:gridCol w="1154438">
                  <a:extLst>
                    <a:ext uri="{9D8B030D-6E8A-4147-A177-3AD203B41FA5}">
                      <a16:colId xmlns:a16="http://schemas.microsoft.com/office/drawing/2014/main" val="2052632990"/>
                    </a:ext>
                  </a:extLst>
                </a:gridCol>
                <a:gridCol w="1154438">
                  <a:extLst>
                    <a:ext uri="{9D8B030D-6E8A-4147-A177-3AD203B41FA5}">
                      <a16:colId xmlns:a16="http://schemas.microsoft.com/office/drawing/2014/main" val="3241065099"/>
                    </a:ext>
                  </a:extLst>
                </a:gridCol>
                <a:gridCol w="1251654">
                  <a:extLst>
                    <a:ext uri="{9D8B030D-6E8A-4147-A177-3AD203B41FA5}">
                      <a16:colId xmlns:a16="http://schemas.microsoft.com/office/drawing/2014/main" val="192734538"/>
                    </a:ext>
                  </a:extLst>
                </a:gridCol>
                <a:gridCol w="1251654">
                  <a:extLst>
                    <a:ext uri="{9D8B030D-6E8A-4147-A177-3AD203B41FA5}">
                      <a16:colId xmlns:a16="http://schemas.microsoft.com/office/drawing/2014/main" val="3647570726"/>
                    </a:ext>
                  </a:extLst>
                </a:gridCol>
              </a:tblGrid>
              <a:tr h="143867">
                <a:tc gridSpan="3">
                  <a:txBody>
                    <a:bodyPr/>
                    <a:lstStyle/>
                    <a:p>
                      <a:pPr algn="l" rtl="0" fontAlgn="ctr"/>
                      <a:r>
                        <a:rPr lang="en-US" sz="900" b="1" i="0" u="none" strike="noStrike" dirty="0">
                          <a:solidFill>
                            <a:srgbClr val="FFFFFF"/>
                          </a:solidFill>
                          <a:effectLst/>
                          <a:latin typeface="Arial" panose="020B0604020202020204" pitchFamily="34" charset="0"/>
                          <a:ea typeface="맑은 고딕" panose="020B0503020000020004" pitchFamily="50" charset="-127"/>
                        </a:rPr>
                        <a:t>PL (As-is)</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a:txBody>
                    <a:bodyPr/>
                    <a:lstStyle/>
                    <a:p>
                      <a:pPr algn="l" rtl="0" fontAlgn="ctr"/>
                      <a:r>
                        <a:rPr lang="ko-KR" altLang="en-US" sz="900" b="1" i="0" u="none" strike="noStrike" dirty="0">
                          <a:solidFill>
                            <a:srgbClr val="FFFFFF"/>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900" b="1" i="0" u="none" strike="noStrike">
                          <a:solidFill>
                            <a:srgbClr val="FFFFFF"/>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900" b="1" i="0" u="none" strike="noStrike">
                          <a:solidFill>
                            <a:srgbClr val="FFFFFF"/>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900" b="1" i="0" u="none" strike="noStrike">
                          <a:solidFill>
                            <a:srgbClr val="FFFFFF"/>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900" b="1" i="0" u="none" strike="noStrike">
                          <a:solidFill>
                            <a:srgbClr val="FFFFFF"/>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72374430"/>
                  </a:ext>
                </a:extLst>
              </a:tr>
              <a:tr h="143867">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ctr" rtl="0" fontAlgn="ctr"/>
                      <a:r>
                        <a:rPr lang="en-US" sz="900" b="0" i="0" u="none" strike="noStrike" dirty="0">
                          <a:solidFill>
                            <a:srgbClr val="000000"/>
                          </a:solidFill>
                          <a:effectLst/>
                          <a:latin typeface="Arial" panose="020B0604020202020204" pitchFamily="34" charset="0"/>
                          <a:ea typeface="맑은 고딕" panose="020B0503020000020004" pitchFamily="50" charset="-127"/>
                        </a:rPr>
                        <a:t>FY17</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rPr>
                        <a:t>FY18</a:t>
                      </a:r>
                    </a:p>
                  </a:txBody>
                  <a:tcPr marL="36000" marR="36000" marT="0" marB="0" anchor="ctr">
                    <a:lnL>
                      <a:noFill/>
                    </a:lnL>
                    <a:lnR>
                      <a:noFill/>
                    </a:lnR>
                    <a:lnT>
                      <a:noFill/>
                    </a:lnT>
                    <a:lnB>
                      <a:noFill/>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rPr>
                        <a:t>FY19</a:t>
                      </a:r>
                    </a:p>
                  </a:txBody>
                  <a:tcPr marL="36000" marR="36000" marT="0" marB="0" anchor="ctr">
                    <a:lnL>
                      <a:noFill/>
                    </a:lnL>
                    <a:lnR>
                      <a:noFill/>
                    </a:lnR>
                    <a:lnT>
                      <a:noFill/>
                    </a:lnT>
                    <a:lnB>
                      <a:noFill/>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rPr>
                        <a:t>FY20</a:t>
                      </a:r>
                    </a:p>
                  </a:txBody>
                  <a:tcPr marL="36000" marR="36000" marT="0" marB="0" anchor="ctr">
                    <a:lnL>
                      <a:noFill/>
                    </a:lnL>
                    <a:lnR>
                      <a:noFill/>
                    </a:lnR>
                    <a:lnT>
                      <a:noFill/>
                    </a:lnT>
                    <a:lnB>
                      <a:noFill/>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rPr>
                        <a:t>FY21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32672703"/>
                  </a:ext>
                </a:extLst>
              </a:tr>
              <a:tr h="143867">
                <a:tc>
                  <a:txBody>
                    <a:bodyPr/>
                    <a:lstStyle/>
                    <a:p>
                      <a:pPr algn="l" rtl="0" fontAlgn="ctr"/>
                      <a:r>
                        <a:rPr lang="en-US" sz="900" b="0" i="0" u="none" strike="noStrike">
                          <a:solidFill>
                            <a:srgbClr val="000000"/>
                          </a:solidFill>
                          <a:effectLst/>
                          <a:latin typeface="Arial" panose="020B0604020202020204" pitchFamily="34" charset="0"/>
                          <a:ea typeface="맑은 고딕" panose="020B0503020000020004" pitchFamily="50" charset="-127"/>
                        </a:rPr>
                        <a:t>KRW m</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360684691"/>
                  </a:ext>
                </a:extLst>
              </a:tr>
              <a:tr h="143867">
                <a:tc>
                  <a:txBody>
                    <a:bodyPr/>
                    <a:lstStyle/>
                    <a:p>
                      <a:pPr algn="l" rtl="0" fontAlgn="ctr"/>
                      <a:r>
                        <a:rPr lang="ko-KR" altLang="en-US" sz="900" b="1" i="0" u="none" strike="noStrike">
                          <a:solidFill>
                            <a:srgbClr val="000000"/>
                          </a:solidFill>
                          <a:effectLst/>
                          <a:latin typeface="Arial" panose="020B0604020202020204" pitchFamily="34" charset="0"/>
                          <a:ea typeface="맑은 고딕" panose="020B0503020000020004" pitchFamily="50" charset="-127"/>
                        </a:rPr>
                        <a:t>매출액</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rtl="0" fontAlgn="ctr"/>
                      <a:r>
                        <a:rPr lang="ko-KR" altLang="en-US" sz="9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rtl="0" fontAlgn="ctr"/>
                      <a:r>
                        <a:rPr lang="ko-KR" altLang="en-US" sz="9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6,133,877,957</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9,537,006,038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18,211,875,982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19,480,282,255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32,063,000,000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85160285"/>
                  </a:ext>
                </a:extLst>
              </a:tr>
              <a:tr h="143867">
                <a:tc>
                  <a:txBody>
                    <a:bodyPr/>
                    <a:lstStyle/>
                    <a:p>
                      <a:pPr algn="l" rtl="0" fontAlgn="ctr"/>
                      <a:r>
                        <a:rPr lang="ko-KR" altLang="en-US" sz="9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제작</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4,399,409,726</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4,123,314,557</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4,151,999,985</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8,012,748,496</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9,845,755,920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635924494"/>
                  </a:ext>
                </a:extLst>
              </a:tr>
              <a:tr h="143867">
                <a:tc>
                  <a:txBody>
                    <a:bodyPr/>
                    <a:lstStyle/>
                    <a:p>
                      <a:pPr algn="l" rtl="0" fontAlgn="ctr"/>
                      <a:r>
                        <a:rPr lang="ko-KR" altLang="en-US" sz="9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en-US" sz="900" b="0" i="0" u="none" strike="noStrike">
                          <a:solidFill>
                            <a:srgbClr val="000000"/>
                          </a:solidFill>
                          <a:effectLst/>
                          <a:latin typeface="Arial" panose="020B0604020202020204" pitchFamily="34" charset="0"/>
                          <a:ea typeface="맑은 고딕" panose="020B0503020000020004" pitchFamily="50" charset="-127"/>
                        </a:rPr>
                        <a:t>CRE</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3,987,009,726</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3,612,714,557</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3,592,499,985</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7,472,248,496</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9,696,813,920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046269523"/>
                  </a:ext>
                </a:extLst>
              </a:tr>
              <a:tr h="143867">
                <a:tc>
                  <a:txBody>
                    <a:bodyPr/>
                    <a:lstStyle/>
                    <a:p>
                      <a:pPr algn="l" rtl="0" fontAlgn="ctr"/>
                      <a:r>
                        <a:rPr lang="ko-KR" altLang="en-US" sz="9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en-US" sz="900" b="0" i="0" u="none" strike="noStrike" dirty="0">
                          <a:solidFill>
                            <a:srgbClr val="000000"/>
                          </a:solidFill>
                          <a:effectLst/>
                          <a:latin typeface="Arial" panose="020B0604020202020204" pitchFamily="34" charset="0"/>
                          <a:ea typeface="맑은 고딕" panose="020B0503020000020004" pitchFamily="50" charset="-127"/>
                        </a:rPr>
                        <a:t>FEE</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412,400,000</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510,600,000</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559,500,000</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540,500,000</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148,942,000</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077791047"/>
                  </a:ext>
                </a:extLst>
              </a:tr>
              <a:tr h="143867">
                <a:tc>
                  <a:txBody>
                    <a:bodyPr/>
                    <a:lstStyle/>
                    <a:p>
                      <a:pPr algn="l" rtl="0" fontAlgn="ctr"/>
                      <a:r>
                        <a:rPr lang="ko-KR" altLang="en-US" sz="9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매체대행</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rtl="0"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1,734,468,231</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5,413,691,481</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14,059,875,997</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11,467,533,759</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22,216,996,983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35437866"/>
                  </a:ext>
                </a:extLst>
              </a:tr>
              <a:tr h="143867">
                <a:tc>
                  <a:txBody>
                    <a:bodyPr/>
                    <a:lstStyle/>
                    <a:p>
                      <a:pPr algn="l" rtl="0" fontAlgn="ctr"/>
                      <a:r>
                        <a:rPr lang="ko-KR" altLang="en-US" sz="9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en-US" sz="900" b="0" i="0" u="none" strike="noStrike">
                          <a:solidFill>
                            <a:srgbClr val="000000"/>
                          </a:solidFill>
                          <a:effectLst/>
                          <a:latin typeface="Arial" panose="020B0604020202020204" pitchFamily="34" charset="0"/>
                          <a:ea typeface="맑은 고딕" panose="020B0503020000020004" pitchFamily="50" charset="-127"/>
                        </a:rPr>
                        <a:t>ATL</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1,150,466,000</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4,748,436,089</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12,245,640,928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9,919,854,122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13,704,916,360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4164915055"/>
                  </a:ext>
                </a:extLst>
              </a:tr>
              <a:tr h="143867">
                <a:tc>
                  <a:txBody>
                    <a:bodyPr/>
                    <a:lstStyle/>
                    <a:p>
                      <a:pPr algn="l" rtl="0" fontAlgn="ctr"/>
                      <a:r>
                        <a:rPr lang="ko-KR" altLang="en-US" sz="9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rtl="0" fontAlgn="ctr"/>
                      <a:r>
                        <a:rPr lang="ko-KR" altLang="en-US" sz="9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Arial" panose="020B0604020202020204" pitchFamily="34" charset="0"/>
                          <a:ea typeface="맑은 고딕" panose="020B0503020000020004" pitchFamily="50" charset="-127"/>
                        </a:rPr>
                        <a:t>DGT</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584,002,231</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665,255,392</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1,814,235,069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1,547,679,637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8,512,080,623</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301822565"/>
                  </a:ext>
                </a:extLst>
              </a:tr>
              <a:tr h="143867">
                <a:tc>
                  <a:txBody>
                    <a:bodyPr/>
                    <a:lstStyle/>
                    <a:p>
                      <a:pPr algn="l" rtl="0" fontAlgn="ctr"/>
                      <a:r>
                        <a:rPr lang="ko-KR" altLang="en-US" sz="900" b="1" i="0" u="none" strike="noStrike">
                          <a:solidFill>
                            <a:srgbClr val="000000"/>
                          </a:solidFill>
                          <a:effectLst/>
                          <a:latin typeface="Arial" panose="020B0604020202020204" pitchFamily="34" charset="0"/>
                          <a:ea typeface="맑은 고딕" panose="020B0503020000020004" pitchFamily="50" charset="-127"/>
                        </a:rPr>
                        <a:t>매출원가</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rtl="0" fontAlgn="ctr"/>
                      <a:r>
                        <a:rPr lang="ko-KR" altLang="en-US" sz="9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rtl="0" fontAlgn="ctr"/>
                      <a:r>
                        <a:rPr lang="ko-KR" altLang="en-US" sz="9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4,614,088,266</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7,288,717,981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14,374,617,782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15,507,650,773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25,122,000,000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138348774"/>
                  </a:ext>
                </a:extLst>
              </a:tr>
              <a:tr h="143867">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noFill/>
                      <a:prstDash val="dot"/>
                      <a:round/>
                      <a:headEnd type="none" w="med" len="med"/>
                      <a:tailEnd type="none" w="med" len="med"/>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rPr>
                        <a:t>제작</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noFill/>
                      <a:prstDash val="dot"/>
                      <a:round/>
                      <a:headEnd type="none" w="med" len="med"/>
                      <a:tailEnd type="none" w="med" len="med"/>
                    </a:lnB>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no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3,519,527,781</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no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3,278,035,073</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no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3,446,159,988</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no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6,810,836,222</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no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4,005,325,973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noFill/>
                      <a:prstDash val="dot"/>
                      <a:round/>
                      <a:headEnd type="none" w="med" len="med"/>
                      <a:tailEnd type="none" w="med" len="med"/>
                    </a:lnB>
                  </a:tcPr>
                </a:tc>
                <a:extLst>
                  <a:ext uri="{0D108BD9-81ED-4DB2-BD59-A6C34878D82A}">
                    <a16:rowId xmlns:a16="http://schemas.microsoft.com/office/drawing/2014/main" val="2710974483"/>
                  </a:ext>
                </a:extLst>
              </a:tr>
              <a:tr h="143867">
                <a:tc>
                  <a:txBody>
                    <a:bodyPr/>
                    <a:lstStyle/>
                    <a:p>
                      <a:pPr algn="l" fontAlgn="ctr"/>
                      <a:endParaRPr lang="ko-KR" altLang="en-US" sz="9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w="6350" cap="flat" cmpd="sng" algn="ctr">
                      <a:noFill/>
                      <a:prstDash val="dot"/>
                      <a:round/>
                      <a:headEnd type="none" w="med" len="med"/>
                      <a:tailEnd type="none" w="med" len="med"/>
                    </a:lnT>
                    <a:lnB w="6350" cap="flat" cmpd="sng" algn="ctr">
                      <a:noFill/>
                      <a:prstDash val="dot"/>
                      <a:round/>
                      <a:headEnd type="none" w="med" len="med"/>
                      <a:tailEnd type="none" w="med" len="med"/>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rPr>
                        <a:t>매체대행</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tcPr>
                </a:tc>
                <a:tc>
                  <a:txBody>
                    <a:bodyPr/>
                    <a:lstStyle/>
                    <a:p>
                      <a:pPr algn="l" fontAlgn="ctr"/>
                      <a:endParaRPr lang="ko-KR" altLang="en-US" sz="9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no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1,094,560,485</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no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4,010,682,908</a:t>
                      </a:r>
                    </a:p>
                  </a:txBody>
                  <a:tcPr marL="36000" marR="36000" marT="0" marB="0" anchor="ctr">
                    <a:lnL>
                      <a:noFill/>
                    </a:lnL>
                    <a:lnR>
                      <a:noFill/>
                    </a:lnR>
                    <a:lnT w="6350" cap="flat" cmpd="sng" algn="ctr">
                      <a:no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10,928,457,794</a:t>
                      </a:r>
                    </a:p>
                  </a:txBody>
                  <a:tcPr marL="36000" marR="36000" marT="0" marB="0" anchor="ctr">
                    <a:lnL>
                      <a:noFill/>
                    </a:lnL>
                    <a:lnR>
                      <a:noFill/>
                    </a:lnR>
                    <a:lnT w="6350" cap="flat" cmpd="sng" algn="ctr">
                      <a:no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8,696,814,551</a:t>
                      </a:r>
                    </a:p>
                  </a:txBody>
                  <a:tcPr marL="36000" marR="36000" marT="0" marB="0" anchor="ctr">
                    <a:lnL>
                      <a:noFill/>
                    </a:lnL>
                    <a:lnR>
                      <a:noFill/>
                    </a:lnR>
                    <a:lnT w="6350" cap="flat" cmpd="sng" algn="ctr">
                      <a:no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9,805,716,318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no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453141520"/>
                  </a:ext>
                </a:extLst>
              </a:tr>
              <a:tr h="143867">
                <a:tc>
                  <a:txBody>
                    <a:bodyPr/>
                    <a:lstStyle/>
                    <a:p>
                      <a:pPr algn="l" fontAlgn="ctr"/>
                      <a:endParaRPr lang="ko-KR" altLang="en-US" sz="9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w="6350" cap="flat" cmpd="sng" algn="ctr">
                      <a:noFill/>
                      <a:prstDash val="dot"/>
                      <a:round/>
                      <a:headEnd type="none" w="med" len="med"/>
                      <a:tailEnd type="none" w="med" len="med"/>
                    </a:lnT>
                    <a:lnB w="6350" cap="flat" cmpd="sng" algn="ctr">
                      <a:noFill/>
                      <a:prstDash val="dot"/>
                      <a:round/>
                      <a:headEnd type="none" w="med" len="med"/>
                      <a:tailEnd type="none" w="med" len="med"/>
                    </a:lnB>
                  </a:tcPr>
                </a:tc>
                <a:tc>
                  <a:txBody>
                    <a:bodyPr/>
                    <a:lstStyle/>
                    <a:p>
                      <a:pPr algn="l" fontAlgn="ctr"/>
                      <a:endParaRPr lang="ko-KR" altLang="en-US" sz="9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noFill/>
                      <a:prstDash val="dot"/>
                      <a:round/>
                      <a:headEnd type="none" w="med" len="med"/>
                      <a:tailEnd type="none" w="med" len="med"/>
                    </a:lnT>
                    <a:lnB w="6350" cap="flat" cmpd="sng" algn="ctr">
                      <a:noFill/>
                      <a:prstDash val="dot"/>
                      <a:round/>
                      <a:headEnd type="none" w="med" len="med"/>
                      <a:tailEnd type="none" w="med" len="med"/>
                    </a:lnB>
                  </a:tcPr>
                </a:tc>
                <a:tc>
                  <a:txBody>
                    <a:bodyPr/>
                    <a:lstStyle/>
                    <a:p>
                      <a:pPr algn="l"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ATL</a:t>
                      </a:r>
                      <a:endParaRPr lang="ko-KR" altLang="en-US" sz="9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no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599,842,404</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no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3,431,910,717</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no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9,580,437,454</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no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7,545,968,198</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no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5,584,320,088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noFill/>
                      <a:prstDash val="dot"/>
                      <a:round/>
                      <a:headEnd type="none" w="med" len="med"/>
                      <a:tailEnd type="none" w="med" len="med"/>
                    </a:lnB>
                  </a:tcPr>
                </a:tc>
                <a:extLst>
                  <a:ext uri="{0D108BD9-81ED-4DB2-BD59-A6C34878D82A}">
                    <a16:rowId xmlns:a16="http://schemas.microsoft.com/office/drawing/2014/main" val="1950165733"/>
                  </a:ext>
                </a:extLst>
              </a:tr>
              <a:tr h="143867">
                <a:tc>
                  <a:txBody>
                    <a:bodyPr/>
                    <a:lstStyle/>
                    <a:p>
                      <a:pPr algn="l" fontAlgn="ctr"/>
                      <a:endParaRPr lang="ko-KR" altLang="en-US" sz="9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w="6350" cap="flat" cmpd="sng" algn="ctr">
                      <a:no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endParaRPr lang="ko-KR" altLang="en-US" sz="9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no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DGT</a:t>
                      </a:r>
                      <a:endParaRPr lang="ko-KR" altLang="en-US" sz="9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w="6350" cap="flat" cmpd="sng" algn="ctr">
                      <a:no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494,718,082</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no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578,772,191</a:t>
                      </a:r>
                    </a:p>
                  </a:txBody>
                  <a:tcPr marL="36000" marR="36000" marT="0" marB="0" anchor="ctr">
                    <a:lnL>
                      <a:noFill/>
                    </a:lnL>
                    <a:lnR>
                      <a:noFill/>
                    </a:lnR>
                    <a:lnT w="6350" cap="flat" cmpd="sng" algn="ctr">
                      <a:no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1,348,020,340</a:t>
                      </a:r>
                    </a:p>
                  </a:txBody>
                  <a:tcPr marL="36000" marR="36000" marT="0" marB="0" anchor="ctr">
                    <a:lnL>
                      <a:noFill/>
                    </a:lnL>
                    <a:lnR>
                      <a:noFill/>
                    </a:lnR>
                    <a:lnT w="6350" cap="flat" cmpd="sng" algn="ctr">
                      <a:no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1,150,846,354</a:t>
                      </a:r>
                    </a:p>
                  </a:txBody>
                  <a:tcPr marL="36000" marR="36000" marT="0" marB="0" anchor="ctr">
                    <a:lnL>
                      <a:noFill/>
                    </a:lnL>
                    <a:lnR>
                      <a:noFill/>
                    </a:lnR>
                    <a:lnT w="6350" cap="flat" cmpd="sng" algn="ctr">
                      <a:no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4,221,396,230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noFill/>
                      <a:prstDash val="dot"/>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119658286"/>
                  </a:ext>
                </a:extLst>
              </a:tr>
              <a:tr h="143867">
                <a:tc>
                  <a:txBody>
                    <a:bodyPr/>
                    <a:lstStyle/>
                    <a:p>
                      <a:pPr algn="l" fontAlgn="b"/>
                      <a:r>
                        <a:rPr lang="ko-KR" altLang="en-US" sz="900" b="1" i="0" u="none" strike="noStrike">
                          <a:solidFill>
                            <a:srgbClr val="000000"/>
                          </a:solidFill>
                          <a:effectLst/>
                          <a:latin typeface="Arial" panose="020B0604020202020204" pitchFamily="34" charset="0"/>
                          <a:ea typeface="맑은 고딕" panose="020B0503020000020004" pitchFamily="50" charset="-127"/>
                        </a:rPr>
                        <a:t>매출총이익</a:t>
                      </a:r>
                    </a:p>
                  </a:txBody>
                  <a:tcPr marL="36000" marR="360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1" i="0" u="none" strike="noStrike">
                          <a:solidFill>
                            <a:srgbClr val="000000"/>
                          </a:solidFill>
                          <a:effectLst/>
                          <a:latin typeface="Arial" panose="020B0604020202020204" pitchFamily="34" charset="0"/>
                          <a:ea typeface="맑은 고딕" panose="020B0503020000020004" pitchFamily="50" charset="-127"/>
                        </a:rPr>
                        <a:t>1,519,789,691</a:t>
                      </a:r>
                    </a:p>
                  </a:txBody>
                  <a:tcPr marL="36000" marR="360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1" i="0" u="none" strike="noStrike">
                          <a:solidFill>
                            <a:srgbClr val="000000"/>
                          </a:solidFill>
                          <a:effectLst/>
                          <a:latin typeface="Arial" panose="020B0604020202020204" pitchFamily="34" charset="0"/>
                          <a:ea typeface="맑은 고딕" panose="020B0503020000020004" pitchFamily="50" charset="-127"/>
                        </a:rPr>
                        <a:t>2,248,288,057</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1" i="0" u="none" strike="noStrike">
                          <a:solidFill>
                            <a:srgbClr val="000000"/>
                          </a:solidFill>
                          <a:effectLst/>
                          <a:latin typeface="Arial" panose="020B0604020202020204" pitchFamily="34" charset="0"/>
                          <a:ea typeface="맑은 고딕" panose="020B0503020000020004" pitchFamily="50" charset="-127"/>
                        </a:rPr>
                        <a:t>3,837,258,200</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1" i="0" u="none" strike="noStrike">
                          <a:solidFill>
                            <a:srgbClr val="000000"/>
                          </a:solidFill>
                          <a:effectLst/>
                          <a:latin typeface="Arial" panose="020B0604020202020204" pitchFamily="34" charset="0"/>
                          <a:ea typeface="맑은 고딕" panose="020B0503020000020004" pitchFamily="50" charset="-127"/>
                        </a:rPr>
                        <a:t>3,972,631,482</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1" i="0" u="none" strike="noStrike">
                          <a:solidFill>
                            <a:srgbClr val="000000"/>
                          </a:solidFill>
                          <a:effectLst/>
                          <a:latin typeface="Arial" panose="020B0604020202020204" pitchFamily="34" charset="0"/>
                          <a:ea typeface="맑은 고딕" panose="020B0503020000020004" pitchFamily="50" charset="-127"/>
                        </a:rPr>
                        <a:t>6,941,000,000</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32245554"/>
                  </a:ext>
                </a:extLst>
              </a:tr>
              <a:tr h="143867">
                <a:tc gridSpan="2">
                  <a:txBody>
                    <a:bodyPr/>
                    <a:lstStyle/>
                    <a:p>
                      <a:pPr algn="l" rtl="0" fontAlgn="ctr"/>
                      <a:r>
                        <a:rPr lang="ko-KR" altLang="en-US" sz="900" b="1" i="0" u="none" strike="noStrike">
                          <a:solidFill>
                            <a:srgbClr val="000000"/>
                          </a:solidFill>
                          <a:effectLst/>
                          <a:latin typeface="Arial" panose="020B0604020202020204" pitchFamily="34" charset="0"/>
                          <a:ea typeface="맑은 고딕" panose="020B0503020000020004" pitchFamily="50" charset="-127"/>
                        </a:rPr>
                        <a:t>판매비와관리비</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l" fontAlgn="b"/>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1,189,000,000</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1,726,000,000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2,384,000,000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2,961,000,000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4,426,000,000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930224673"/>
                  </a:ext>
                </a:extLst>
              </a:tr>
              <a:tr h="143867">
                <a:tc>
                  <a:txBody>
                    <a:bodyPr/>
                    <a:lstStyle/>
                    <a:p>
                      <a:pPr algn="ct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직원급여</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l" fontAlgn="b"/>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582,000,000</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1,122,000,000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1,520,000,000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1,848,000,000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2,848,000,000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859539675"/>
                  </a:ext>
                </a:extLst>
              </a:tr>
              <a:tr h="143867">
                <a:tc>
                  <a:txBody>
                    <a:bodyPr/>
                    <a:lstStyle/>
                    <a:p>
                      <a:pPr algn="ct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상여금</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b"/>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264,000,000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132,000,000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177,000,000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227,000,000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188,000,000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866902804"/>
                  </a:ext>
                </a:extLst>
              </a:tr>
              <a:tr h="143867">
                <a:tc>
                  <a:txBody>
                    <a:bodyPr/>
                    <a:lstStyle/>
                    <a:p>
                      <a:pPr algn="ct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잡급</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b"/>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5,000,000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8,000,000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8,000,000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8,000,000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096350113"/>
                  </a:ext>
                </a:extLst>
              </a:tr>
              <a:tr h="143867">
                <a:tc>
                  <a:txBody>
                    <a:bodyPr/>
                    <a:lstStyle/>
                    <a:p>
                      <a:pPr algn="ct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퇴직급여</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b"/>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45,000,000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79,000,000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138,000,000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183,000,000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198,000,000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577831082"/>
                  </a:ext>
                </a:extLst>
              </a:tr>
              <a:tr h="143867">
                <a:tc>
                  <a:txBody>
                    <a:bodyPr/>
                    <a:lstStyle/>
                    <a:p>
                      <a:pPr algn="ct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복리후생비</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b"/>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62,000,000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123,000,000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119,000,000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138,000,000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247,000,000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655685970"/>
                  </a:ext>
                </a:extLst>
              </a:tr>
              <a:tr h="143867">
                <a:tc>
                  <a:txBody>
                    <a:bodyPr/>
                    <a:lstStyle/>
                    <a:p>
                      <a:pPr algn="ct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여비교통비</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b"/>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16,000,000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26,000,000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28,000,000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52,000,000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54,000,000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288032706"/>
                  </a:ext>
                </a:extLst>
              </a:tr>
              <a:tr h="143867">
                <a:tc>
                  <a:txBody>
                    <a:bodyPr/>
                    <a:lstStyle/>
                    <a:p>
                      <a:pPr algn="ct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세금과공과금</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hMerge="1">
                  <a:txBody>
                    <a:bodyPr/>
                    <a:lstStyle/>
                    <a:p>
                      <a:pPr latinLnBrk="1"/>
                      <a:endParaRPr lang="ko-KR" altLang="en-US"/>
                    </a:p>
                  </a:txBody>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19,000,000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38,000,000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49,000,000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62,000,000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120,000,000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75369428"/>
                  </a:ext>
                </a:extLst>
              </a:tr>
              <a:tr h="143867">
                <a:tc>
                  <a:txBody>
                    <a:bodyPr/>
                    <a:lstStyle/>
                    <a:p>
                      <a:pPr algn="ct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감가상각비</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b"/>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20,000,000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22,000,000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17,000,000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41,000,000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293,000,000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293959990"/>
                  </a:ext>
                </a:extLst>
              </a:tr>
              <a:tr h="143867">
                <a:tc>
                  <a:txBody>
                    <a:bodyPr/>
                    <a:lstStyle/>
                    <a:p>
                      <a:pPr algn="ct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지급임차료</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b"/>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82,000,000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95,000,000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94,000,000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115,000,000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32,000,000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593967569"/>
                  </a:ext>
                </a:extLst>
              </a:tr>
              <a:tr h="143867">
                <a:tc>
                  <a:txBody>
                    <a:bodyPr/>
                    <a:lstStyle/>
                    <a:p>
                      <a:pPr algn="ct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보험료</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b"/>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8,000,000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18,000,000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28,000,000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43,000,000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66,000,000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222270913"/>
                  </a:ext>
                </a:extLst>
              </a:tr>
              <a:tr h="143867">
                <a:tc>
                  <a:txBody>
                    <a:bodyPr/>
                    <a:lstStyle/>
                    <a:p>
                      <a:pPr algn="ct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지급수수료</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b"/>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16,000,000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24,000,000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79,000,000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129,000,000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214,000,000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942692631"/>
                  </a:ext>
                </a:extLst>
              </a:tr>
              <a:tr h="143867">
                <a:tc>
                  <a:txBody>
                    <a:bodyPr/>
                    <a:lstStyle/>
                    <a:p>
                      <a:pPr algn="ct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교육훈련비</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b"/>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33,000,000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11,000,000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58,000,000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1,000,000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798505072"/>
                  </a:ext>
                </a:extLst>
              </a:tr>
              <a:tr h="143867">
                <a:tc>
                  <a:txBody>
                    <a:bodyPr/>
                    <a:lstStyle/>
                    <a:p>
                      <a:pPr algn="ct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광고선전비</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b"/>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47,000,000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11,000,000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957247571"/>
                  </a:ext>
                </a:extLst>
              </a:tr>
              <a:tr h="143867">
                <a:tc>
                  <a:txBody>
                    <a:bodyPr/>
                    <a:lstStyle/>
                    <a:p>
                      <a:pPr algn="ct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건물관리비</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b"/>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31,000,000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346856446"/>
                  </a:ext>
                </a:extLst>
              </a:tr>
              <a:tr h="143867">
                <a:tc>
                  <a:txBody>
                    <a:bodyPr/>
                    <a:lstStyle/>
                    <a:p>
                      <a:pPr algn="ct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gridSpan="2">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기타판매관리비</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38,000,000</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27,000,000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68,000,000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67,000,000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121,000,000</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687748098"/>
                  </a:ext>
                </a:extLst>
              </a:tr>
              <a:tr h="143867">
                <a:tc>
                  <a:txBody>
                    <a:bodyPr/>
                    <a:lstStyle/>
                    <a:p>
                      <a:pPr algn="l" rtl="0" fontAlgn="ctr"/>
                      <a:r>
                        <a:rPr lang="ko-KR" altLang="en-US" sz="900" b="1" i="0" u="none" strike="noStrike">
                          <a:solidFill>
                            <a:srgbClr val="000000"/>
                          </a:solidFill>
                          <a:effectLst/>
                          <a:latin typeface="Arial" panose="020B0604020202020204" pitchFamily="34" charset="0"/>
                          <a:ea typeface="맑은 고딕" panose="020B0503020000020004" pitchFamily="50" charset="-127"/>
                        </a:rPr>
                        <a:t>영업이익</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rtl="0" fontAlgn="ctr"/>
                      <a:r>
                        <a:rPr lang="ko-KR" altLang="en-US" sz="9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330,789,691</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522,288,057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1,453,258,200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1,011,631,482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2,515,000,000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844705917"/>
                  </a:ext>
                </a:extLst>
              </a:tr>
              <a:tr h="143867">
                <a:tc>
                  <a:txBody>
                    <a:bodyPr/>
                    <a:lstStyle/>
                    <a:p>
                      <a:pPr algn="l" rtl="0" fontAlgn="ctr"/>
                      <a:r>
                        <a:rPr lang="en-US" sz="900" b="0" i="0" u="none" strike="noStrike">
                          <a:solidFill>
                            <a:srgbClr val="000000"/>
                          </a:solidFill>
                          <a:effectLst/>
                          <a:latin typeface="Arial" panose="020B0604020202020204" pitchFamily="34" charset="0"/>
                          <a:ea typeface="맑은 고딕" panose="020B0503020000020004" pitchFamily="50" charset="-127"/>
                        </a:rPr>
                        <a:t>D&amp;A</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20,000,000</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22,000,000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17,000,000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41,000,000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293,000,000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644627648"/>
                  </a:ext>
                </a:extLst>
              </a:tr>
              <a:tr h="143867">
                <a:tc>
                  <a:txBody>
                    <a:bodyPr/>
                    <a:lstStyle/>
                    <a:p>
                      <a:pPr algn="l" fontAlgn="b"/>
                      <a:r>
                        <a:rPr lang="en-US" sz="900" b="1" i="0" u="none" strike="noStrike">
                          <a:solidFill>
                            <a:srgbClr val="000000"/>
                          </a:solidFill>
                          <a:effectLst/>
                          <a:latin typeface="Arial" panose="020B0604020202020204" pitchFamily="34" charset="0"/>
                          <a:ea typeface="맑은 고딕" panose="020B0503020000020004" pitchFamily="50" charset="-127"/>
                        </a:rPr>
                        <a:t>EBITDA</a:t>
                      </a:r>
                    </a:p>
                  </a:txBody>
                  <a:tcPr marL="36000" marR="360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r>
                        <a:rPr lang="ko-KR" altLang="en-US" sz="9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r>
                        <a:rPr lang="ko-KR" altLang="en-US" sz="900" b="1"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1" i="0" u="none" strike="noStrike">
                          <a:solidFill>
                            <a:srgbClr val="000000"/>
                          </a:solidFill>
                          <a:effectLst/>
                          <a:latin typeface="Arial" panose="020B0604020202020204" pitchFamily="34" charset="0"/>
                          <a:ea typeface="맑은 고딕" panose="020B0503020000020004" pitchFamily="50" charset="-127"/>
                        </a:rPr>
                        <a:t>350,789,691</a:t>
                      </a:r>
                    </a:p>
                  </a:txBody>
                  <a:tcPr marL="36000" marR="360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1" i="0" u="none" strike="noStrike">
                          <a:solidFill>
                            <a:srgbClr val="000000"/>
                          </a:solidFill>
                          <a:effectLst/>
                          <a:latin typeface="Arial" panose="020B0604020202020204" pitchFamily="34" charset="0"/>
                          <a:ea typeface="맑은 고딕" panose="020B0503020000020004" pitchFamily="50" charset="-127"/>
                        </a:rPr>
                        <a:t>544,288,057</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1" i="0" u="none" strike="noStrike">
                          <a:solidFill>
                            <a:srgbClr val="000000"/>
                          </a:solidFill>
                          <a:effectLst/>
                          <a:latin typeface="Arial" panose="020B0604020202020204" pitchFamily="34" charset="0"/>
                          <a:ea typeface="맑은 고딕" panose="020B0503020000020004" pitchFamily="50" charset="-127"/>
                        </a:rPr>
                        <a:t>1,470,258,200</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1" i="0" u="none" strike="noStrike">
                          <a:solidFill>
                            <a:srgbClr val="000000"/>
                          </a:solidFill>
                          <a:effectLst/>
                          <a:latin typeface="Arial" panose="020B0604020202020204" pitchFamily="34" charset="0"/>
                          <a:ea typeface="맑은 고딕" panose="020B0503020000020004" pitchFamily="50" charset="-127"/>
                        </a:rPr>
                        <a:t>1,052,631,482</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1" i="0" u="none" strike="noStrike" dirty="0">
                          <a:solidFill>
                            <a:srgbClr val="000000"/>
                          </a:solidFill>
                          <a:effectLst/>
                          <a:latin typeface="Arial" panose="020B0604020202020204" pitchFamily="34" charset="0"/>
                          <a:ea typeface="맑은 고딕" panose="020B0503020000020004" pitchFamily="50" charset="-127"/>
                        </a:rPr>
                        <a:t>2,808,000,000</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723296078"/>
                  </a:ext>
                </a:extLst>
              </a:tr>
            </a:tbl>
          </a:graphicData>
        </a:graphic>
      </p:graphicFrame>
    </p:spTree>
    <p:extLst>
      <p:ext uri="{BB962C8B-B14F-4D97-AF65-F5344CB8AC3E}">
        <p14:creationId xmlns:p14="http://schemas.microsoft.com/office/powerpoint/2010/main" val="19637632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제목 2">
            <a:extLst>
              <a:ext uri="{FF2B5EF4-FFF2-40B4-BE49-F238E27FC236}">
                <a16:creationId xmlns:a16="http://schemas.microsoft.com/office/drawing/2014/main" id="{3AC186F3-797A-4FA4-A939-A6FE4AB6C378}"/>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500" b="1" dirty="0">
                <a:solidFill>
                  <a:srgbClr val="00338D"/>
                </a:solidFill>
                <a:latin typeface="KPMG Extralight" panose="020B0303030202040204" pitchFamily="34" charset="0"/>
              </a:rPr>
              <a:t>Detailed PL (2/2)</a:t>
            </a:r>
          </a:p>
        </p:txBody>
      </p:sp>
      <p:sp>
        <p:nvSpPr>
          <p:cNvPr id="12" name="제목 2">
            <a:extLst>
              <a:ext uri="{FF2B5EF4-FFF2-40B4-BE49-F238E27FC236}">
                <a16:creationId xmlns:a16="http://schemas.microsoft.com/office/drawing/2014/main" id="{C47717F3-438A-4FE8-9FA3-991ADD705EE3}"/>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800" b="1" dirty="0">
                <a:solidFill>
                  <a:srgbClr val="00338D"/>
                </a:solidFill>
                <a:latin typeface="KPMG Extralight" panose="020B0303030202040204" pitchFamily="34" charset="0"/>
              </a:rPr>
              <a:t>Appendices</a:t>
            </a:r>
          </a:p>
        </p:txBody>
      </p:sp>
      <p:graphicFrame>
        <p:nvGraphicFramePr>
          <p:cNvPr id="5" name="표 4">
            <a:extLst>
              <a:ext uri="{FF2B5EF4-FFF2-40B4-BE49-F238E27FC236}">
                <a16:creationId xmlns:a16="http://schemas.microsoft.com/office/drawing/2014/main" id="{DC2E4A41-D3A8-4764-B7C6-DFBEB4859A36}"/>
              </a:ext>
            </a:extLst>
          </p:cNvPr>
          <p:cNvGraphicFramePr>
            <a:graphicFrameLocks noGrp="1"/>
          </p:cNvGraphicFramePr>
          <p:nvPr>
            <p:extLst>
              <p:ext uri="{D42A27DB-BD31-4B8C-83A1-F6EECF244321}">
                <p14:modId xmlns:p14="http://schemas.microsoft.com/office/powerpoint/2010/main" val="27714515"/>
              </p:ext>
            </p:extLst>
          </p:nvPr>
        </p:nvGraphicFramePr>
        <p:xfrm>
          <a:off x="489600" y="1177200"/>
          <a:ext cx="8591451" cy="5035345"/>
        </p:xfrm>
        <a:graphic>
          <a:graphicData uri="http://schemas.openxmlformats.org/drawingml/2006/table">
            <a:tbl>
              <a:tblPr/>
              <a:tblGrid>
                <a:gridCol w="874943">
                  <a:extLst>
                    <a:ext uri="{9D8B030D-6E8A-4147-A177-3AD203B41FA5}">
                      <a16:colId xmlns:a16="http://schemas.microsoft.com/office/drawing/2014/main" val="625284258"/>
                    </a:ext>
                  </a:extLst>
                </a:gridCol>
                <a:gridCol w="874943">
                  <a:extLst>
                    <a:ext uri="{9D8B030D-6E8A-4147-A177-3AD203B41FA5}">
                      <a16:colId xmlns:a16="http://schemas.microsoft.com/office/drawing/2014/main" val="4173066147"/>
                    </a:ext>
                  </a:extLst>
                </a:gridCol>
                <a:gridCol w="874943">
                  <a:extLst>
                    <a:ext uri="{9D8B030D-6E8A-4147-A177-3AD203B41FA5}">
                      <a16:colId xmlns:a16="http://schemas.microsoft.com/office/drawing/2014/main" val="4200450381"/>
                    </a:ext>
                  </a:extLst>
                </a:gridCol>
                <a:gridCol w="1154438">
                  <a:extLst>
                    <a:ext uri="{9D8B030D-6E8A-4147-A177-3AD203B41FA5}">
                      <a16:colId xmlns:a16="http://schemas.microsoft.com/office/drawing/2014/main" val="2219539653"/>
                    </a:ext>
                  </a:extLst>
                </a:gridCol>
                <a:gridCol w="1154438">
                  <a:extLst>
                    <a:ext uri="{9D8B030D-6E8A-4147-A177-3AD203B41FA5}">
                      <a16:colId xmlns:a16="http://schemas.microsoft.com/office/drawing/2014/main" val="2052632990"/>
                    </a:ext>
                  </a:extLst>
                </a:gridCol>
                <a:gridCol w="1154438">
                  <a:extLst>
                    <a:ext uri="{9D8B030D-6E8A-4147-A177-3AD203B41FA5}">
                      <a16:colId xmlns:a16="http://schemas.microsoft.com/office/drawing/2014/main" val="3241065099"/>
                    </a:ext>
                  </a:extLst>
                </a:gridCol>
                <a:gridCol w="1251654">
                  <a:extLst>
                    <a:ext uri="{9D8B030D-6E8A-4147-A177-3AD203B41FA5}">
                      <a16:colId xmlns:a16="http://schemas.microsoft.com/office/drawing/2014/main" val="192734538"/>
                    </a:ext>
                  </a:extLst>
                </a:gridCol>
                <a:gridCol w="1251654">
                  <a:extLst>
                    <a:ext uri="{9D8B030D-6E8A-4147-A177-3AD203B41FA5}">
                      <a16:colId xmlns:a16="http://schemas.microsoft.com/office/drawing/2014/main" val="3647570726"/>
                    </a:ext>
                  </a:extLst>
                </a:gridCol>
              </a:tblGrid>
              <a:tr h="143867">
                <a:tc gridSpan="3">
                  <a:txBody>
                    <a:bodyPr/>
                    <a:lstStyle/>
                    <a:p>
                      <a:pPr algn="l" rtl="0" fontAlgn="ctr"/>
                      <a:r>
                        <a:rPr lang="en-US" sz="900" b="1" i="0" u="none" strike="noStrike">
                          <a:solidFill>
                            <a:srgbClr val="FFFFFF"/>
                          </a:solidFill>
                          <a:effectLst/>
                          <a:latin typeface="Arial" panose="020B0604020202020204" pitchFamily="34" charset="0"/>
                          <a:ea typeface="맑은 고딕" panose="020B0503020000020004" pitchFamily="50" charset="-127"/>
                        </a:rPr>
                        <a:t>PL (Adjusted Pro-forma)</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a:txBody>
                    <a:bodyPr/>
                    <a:lstStyle/>
                    <a:p>
                      <a:pPr algn="l" rtl="0" fontAlgn="ctr"/>
                      <a:r>
                        <a:rPr lang="ko-KR" altLang="en-US" sz="900" b="1" i="0" u="none" strike="noStrike" dirty="0">
                          <a:solidFill>
                            <a:srgbClr val="FFFFFF"/>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900" b="1" i="0" u="none" strike="noStrike">
                          <a:solidFill>
                            <a:srgbClr val="FFFFFF"/>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900" b="1" i="0" u="none" strike="noStrike">
                          <a:solidFill>
                            <a:srgbClr val="FFFFFF"/>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900" b="1" i="0" u="none" strike="noStrike">
                          <a:solidFill>
                            <a:srgbClr val="FFFFFF"/>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900" b="1" i="0" u="none" strike="noStrike">
                          <a:solidFill>
                            <a:srgbClr val="FFFFFF"/>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72374430"/>
                  </a:ext>
                </a:extLst>
              </a:tr>
              <a:tr h="143867">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ctr" rtl="0" fontAlgn="ctr"/>
                      <a:r>
                        <a:rPr lang="en-US" sz="900" b="0" i="0" u="none" strike="noStrike" dirty="0">
                          <a:solidFill>
                            <a:srgbClr val="000000"/>
                          </a:solidFill>
                          <a:effectLst/>
                          <a:latin typeface="Arial" panose="020B0604020202020204" pitchFamily="34" charset="0"/>
                          <a:ea typeface="맑은 고딕" panose="020B0503020000020004" pitchFamily="50" charset="-127"/>
                        </a:rPr>
                        <a:t>FY17</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rPr>
                        <a:t>FY18</a:t>
                      </a:r>
                    </a:p>
                  </a:txBody>
                  <a:tcPr marL="36000" marR="36000" marT="0" marB="0" anchor="ctr">
                    <a:lnL>
                      <a:noFill/>
                    </a:lnL>
                    <a:lnR>
                      <a:noFill/>
                    </a:lnR>
                    <a:lnT>
                      <a:noFill/>
                    </a:lnT>
                    <a:lnB>
                      <a:noFill/>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rPr>
                        <a:t>FY19</a:t>
                      </a:r>
                    </a:p>
                  </a:txBody>
                  <a:tcPr marL="36000" marR="36000" marT="0" marB="0" anchor="ctr">
                    <a:lnL>
                      <a:noFill/>
                    </a:lnL>
                    <a:lnR>
                      <a:noFill/>
                    </a:lnR>
                    <a:lnT>
                      <a:noFill/>
                    </a:lnT>
                    <a:lnB>
                      <a:noFill/>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rPr>
                        <a:t>FY20</a:t>
                      </a:r>
                    </a:p>
                  </a:txBody>
                  <a:tcPr marL="36000" marR="36000" marT="0" marB="0" anchor="ctr">
                    <a:lnL>
                      <a:noFill/>
                    </a:lnL>
                    <a:lnR>
                      <a:noFill/>
                    </a:lnR>
                    <a:lnT>
                      <a:noFill/>
                    </a:lnT>
                    <a:lnB>
                      <a:noFill/>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rPr>
                        <a:t>FY21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32672703"/>
                  </a:ext>
                </a:extLst>
              </a:tr>
              <a:tr h="143867">
                <a:tc>
                  <a:txBody>
                    <a:bodyPr/>
                    <a:lstStyle/>
                    <a:p>
                      <a:pPr algn="l" rtl="0" fontAlgn="ctr"/>
                      <a:r>
                        <a:rPr lang="en-US" sz="900" b="0" i="0" u="none" strike="noStrike">
                          <a:solidFill>
                            <a:srgbClr val="000000"/>
                          </a:solidFill>
                          <a:effectLst/>
                          <a:latin typeface="Arial" panose="020B0604020202020204" pitchFamily="34" charset="0"/>
                          <a:ea typeface="맑은 고딕" panose="020B0503020000020004" pitchFamily="50" charset="-127"/>
                        </a:rPr>
                        <a:t>KRW m</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rPr>
                        <a:t>12mths</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360684691"/>
                  </a:ext>
                </a:extLst>
              </a:tr>
              <a:tr h="143867">
                <a:tc>
                  <a:txBody>
                    <a:bodyPr/>
                    <a:lstStyle/>
                    <a:p>
                      <a:pPr algn="l" rtl="0" fontAlgn="ctr"/>
                      <a:r>
                        <a:rPr lang="ko-KR" altLang="en-US" sz="900" b="1" i="0" u="none" strike="noStrike">
                          <a:solidFill>
                            <a:srgbClr val="000000"/>
                          </a:solidFill>
                          <a:effectLst/>
                          <a:latin typeface="Arial" panose="020B0604020202020204" pitchFamily="34" charset="0"/>
                          <a:ea typeface="맑은 고딕" panose="020B0503020000020004" pitchFamily="50" charset="-127"/>
                        </a:rPr>
                        <a:t>매출액</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rtl="0" fontAlgn="ctr"/>
                      <a:r>
                        <a:rPr lang="ko-KR" altLang="en-US" sz="9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rtl="0" fontAlgn="ctr"/>
                      <a:r>
                        <a:rPr lang="ko-KR" altLang="en-US" sz="9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4,657,236,484</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4,665,611,813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6,017,211,424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10,179,356,066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15,758,855,453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85160285"/>
                  </a:ext>
                </a:extLst>
              </a:tr>
              <a:tr h="143867">
                <a:tc>
                  <a:txBody>
                    <a:bodyPr/>
                    <a:lstStyle/>
                    <a:p>
                      <a:pPr algn="l" rtl="0" fontAlgn="ctr"/>
                      <a:r>
                        <a:rPr lang="ko-KR" altLang="en-US" sz="9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제작</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4,399,409,726</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4,123,314,557</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4,151,999,985</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8,012,748,496</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9,845,755,920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635924494"/>
                  </a:ext>
                </a:extLst>
              </a:tr>
              <a:tr h="143867">
                <a:tc>
                  <a:txBody>
                    <a:bodyPr/>
                    <a:lstStyle/>
                    <a:p>
                      <a:pPr algn="l" rtl="0" fontAlgn="ctr"/>
                      <a:r>
                        <a:rPr lang="ko-KR" altLang="en-US" sz="9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en-US" sz="900" b="0" i="0" u="none" strike="noStrike">
                          <a:solidFill>
                            <a:srgbClr val="000000"/>
                          </a:solidFill>
                          <a:effectLst/>
                          <a:latin typeface="Arial" panose="020B0604020202020204" pitchFamily="34" charset="0"/>
                          <a:ea typeface="맑은 고딕" panose="020B0503020000020004" pitchFamily="50" charset="-127"/>
                        </a:rPr>
                        <a:t>CRE</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3,987,009,726</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3,612,714,557</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3,592,499,985</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7,472,248,496</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9,696,813,920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046269523"/>
                  </a:ext>
                </a:extLst>
              </a:tr>
              <a:tr h="143867">
                <a:tc>
                  <a:txBody>
                    <a:bodyPr/>
                    <a:lstStyle/>
                    <a:p>
                      <a:pPr algn="l" rtl="0" fontAlgn="ctr"/>
                      <a:r>
                        <a:rPr lang="ko-KR" altLang="en-US" sz="9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en-US" sz="900" b="0" i="0" u="none" strike="noStrike" dirty="0">
                          <a:solidFill>
                            <a:srgbClr val="000000"/>
                          </a:solidFill>
                          <a:effectLst/>
                          <a:latin typeface="Arial" panose="020B0604020202020204" pitchFamily="34" charset="0"/>
                          <a:ea typeface="맑은 고딕" panose="020B0503020000020004" pitchFamily="50" charset="-127"/>
                        </a:rPr>
                        <a:t>FEE</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412,400,000</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510,600,000</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559,500,000</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540,500,000</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148,942,000</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077791047"/>
                  </a:ext>
                </a:extLst>
              </a:tr>
              <a:tr h="143867">
                <a:tc>
                  <a:txBody>
                    <a:bodyPr/>
                    <a:lstStyle/>
                    <a:p>
                      <a:pPr algn="l" rtl="0" fontAlgn="ctr"/>
                      <a:r>
                        <a:rPr lang="ko-KR" altLang="en-US" sz="9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매체대행</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rtl="0"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257,826,758</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542,297,256</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1,865,211,439</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2,166,607,570</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5,912,852,436</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35437866"/>
                  </a:ext>
                </a:extLst>
              </a:tr>
              <a:tr h="143867">
                <a:tc>
                  <a:txBody>
                    <a:bodyPr/>
                    <a:lstStyle/>
                    <a:p>
                      <a:pPr algn="l" rtl="0" fontAlgn="ctr"/>
                      <a:r>
                        <a:rPr lang="ko-KR" altLang="en-US" sz="9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en-US" sz="900" b="0" i="0" u="none" strike="noStrike">
                          <a:solidFill>
                            <a:srgbClr val="000000"/>
                          </a:solidFill>
                          <a:effectLst/>
                          <a:latin typeface="Arial" panose="020B0604020202020204" pitchFamily="34" charset="0"/>
                          <a:ea typeface="맑은 고딕" panose="020B0503020000020004" pitchFamily="50" charset="-127"/>
                        </a:rPr>
                        <a:t>ATL</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242,466,000</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542,297,256</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1,548,776,748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1,897,646,104</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4,942,735,043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4164915055"/>
                  </a:ext>
                </a:extLst>
              </a:tr>
              <a:tr h="143867">
                <a:tc>
                  <a:txBody>
                    <a:bodyPr/>
                    <a:lstStyle/>
                    <a:p>
                      <a:pPr algn="l" rtl="0" fontAlgn="ctr"/>
                      <a:r>
                        <a:rPr lang="ko-KR" altLang="en-US" sz="9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rtl="0" fontAlgn="ctr"/>
                      <a:r>
                        <a:rPr lang="ko-KR" altLang="en-US" sz="9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Arial" panose="020B0604020202020204" pitchFamily="34" charset="0"/>
                          <a:ea typeface="맑은 고딕" panose="020B0503020000020004" pitchFamily="50" charset="-127"/>
                        </a:rPr>
                        <a:t>DGT</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15,360,758</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316,434,691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268,961,466</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970,117,393</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301822565"/>
                  </a:ext>
                </a:extLst>
              </a:tr>
              <a:tr h="143867">
                <a:tc>
                  <a:txBody>
                    <a:bodyPr/>
                    <a:lstStyle/>
                    <a:p>
                      <a:pPr algn="l" rtl="0" fontAlgn="ctr"/>
                      <a:r>
                        <a:rPr lang="ko-KR" altLang="en-US" sz="900" b="1" i="0" u="none" strike="noStrike">
                          <a:solidFill>
                            <a:srgbClr val="000000"/>
                          </a:solidFill>
                          <a:effectLst/>
                          <a:latin typeface="Arial" panose="020B0604020202020204" pitchFamily="34" charset="0"/>
                          <a:ea typeface="맑은 고딕" panose="020B0503020000020004" pitchFamily="50" charset="-127"/>
                        </a:rPr>
                        <a:t>매출원가</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rtl="0" fontAlgn="ctr"/>
                      <a:r>
                        <a:rPr lang="ko-KR" altLang="en-US" sz="9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l" rtl="0" fontAlgn="ctr"/>
                      <a:r>
                        <a:rPr lang="ko-KR" altLang="en-US" sz="9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3,137,446,793</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2,417,323,756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2,179,953,224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6,206,724,584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8,817,855,453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138348774"/>
                  </a:ext>
                </a:extLst>
              </a:tr>
              <a:tr h="143867">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noFill/>
                      <a:prstDash val="dot"/>
                      <a:round/>
                      <a:headEnd type="none" w="med" len="med"/>
                      <a:tailEnd type="none" w="med" len="med"/>
                    </a:lnB>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제작</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noFill/>
                      <a:prstDash val="dot"/>
                      <a:round/>
                      <a:headEnd type="none" w="med" len="med"/>
                      <a:tailEnd type="none" w="med" len="med"/>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no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3,137,358,527</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no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2,417,605,775</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no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2,180,335,442</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no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6,207,073,811</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no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8,817,855,453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noFill/>
                      <a:prstDash val="dot"/>
                      <a:round/>
                      <a:headEnd type="none" w="med" len="med"/>
                      <a:tailEnd type="none" w="med" len="med"/>
                    </a:lnB>
                  </a:tcPr>
                </a:tc>
                <a:extLst>
                  <a:ext uri="{0D108BD9-81ED-4DB2-BD59-A6C34878D82A}">
                    <a16:rowId xmlns:a16="http://schemas.microsoft.com/office/drawing/2014/main" val="2710974483"/>
                  </a:ext>
                </a:extLst>
              </a:tr>
              <a:tr h="143867">
                <a:tc>
                  <a:txBody>
                    <a:bodyPr/>
                    <a:lstStyle/>
                    <a:p>
                      <a:pPr algn="l" fontAlgn="ctr"/>
                      <a:endParaRPr lang="ko-KR" altLang="en-US" sz="9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w="6350" cap="flat" cmpd="sng" algn="ctr">
                      <a:noFill/>
                      <a:prstDash val="dot"/>
                      <a:round/>
                      <a:headEnd type="none" w="med" len="med"/>
                      <a:tailEnd type="none" w="med" len="med"/>
                    </a:lnT>
                    <a:lnB w="6350" cap="flat" cmpd="sng" algn="ctr">
                      <a:noFill/>
                      <a:prstDash val="dot"/>
                      <a:round/>
                      <a:headEnd type="none" w="med" len="med"/>
                      <a:tailEnd type="none" w="med" len="med"/>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rPr>
                        <a:t>매체대행</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tcPr>
                </a:tc>
                <a:tc>
                  <a:txBody>
                    <a:bodyPr/>
                    <a:lstStyle/>
                    <a:p>
                      <a:pPr algn="l" fontAlgn="ctr"/>
                      <a:endParaRPr lang="ko-KR" altLang="en-US" sz="9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no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no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no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no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no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no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4099638779"/>
                  </a:ext>
                </a:extLst>
              </a:tr>
              <a:tr h="143867">
                <a:tc>
                  <a:txBody>
                    <a:bodyPr/>
                    <a:lstStyle/>
                    <a:p>
                      <a:pPr algn="l" fontAlgn="ctr"/>
                      <a:endParaRPr lang="ko-KR" altLang="en-US" sz="9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w="6350" cap="flat" cmpd="sng" algn="ctr">
                      <a:noFill/>
                      <a:prstDash val="dot"/>
                      <a:round/>
                      <a:headEnd type="none" w="med" len="med"/>
                      <a:tailEnd type="none" w="med" len="med"/>
                    </a:lnT>
                    <a:lnB w="6350" cap="flat" cmpd="sng" algn="ctr">
                      <a:noFill/>
                      <a:prstDash val="dot"/>
                      <a:round/>
                      <a:headEnd type="none" w="med" len="med"/>
                      <a:tailEnd type="none" w="med" len="med"/>
                    </a:lnB>
                  </a:tcPr>
                </a:tc>
                <a:tc>
                  <a:txBody>
                    <a:bodyPr/>
                    <a:lstStyle/>
                    <a:p>
                      <a:pPr algn="l" fontAlgn="ctr"/>
                      <a:endParaRPr lang="ko-KR" altLang="en-US" sz="9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noFill/>
                      <a:prstDash val="dot"/>
                      <a:round/>
                      <a:headEnd type="none" w="med" len="med"/>
                      <a:tailEnd type="none" w="med" len="med"/>
                    </a:lnT>
                    <a:lnB w="6350" cap="flat" cmpd="sng" algn="ctr">
                      <a:noFill/>
                      <a:prstDash val="dot"/>
                      <a:round/>
                      <a:headEnd type="none" w="med" len="med"/>
                      <a:tailEnd type="none" w="med" len="med"/>
                    </a:lnB>
                  </a:tcPr>
                </a:tc>
                <a:tc>
                  <a:txBody>
                    <a:bodyPr/>
                    <a:lstStyle/>
                    <a:p>
                      <a:pPr algn="l"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ATL</a:t>
                      </a:r>
                      <a:endParaRPr lang="ko-KR" altLang="en-US" sz="9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noFill/>
                      <a:prstDash val="dot"/>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noFill/>
                      <a:prstDash val="dot"/>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noFill/>
                      <a:prstDash val="dot"/>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noFill/>
                      <a:prstDash val="dot"/>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noFill/>
                      <a:prstDash val="dot"/>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noFill/>
                      <a:prstDash val="dot"/>
                      <a:round/>
                      <a:headEnd type="none" w="med" len="med"/>
                      <a:tailEnd type="none" w="med" len="med"/>
                    </a:lnB>
                  </a:tcPr>
                </a:tc>
                <a:extLst>
                  <a:ext uri="{0D108BD9-81ED-4DB2-BD59-A6C34878D82A}">
                    <a16:rowId xmlns:a16="http://schemas.microsoft.com/office/drawing/2014/main" val="576682797"/>
                  </a:ext>
                </a:extLst>
              </a:tr>
              <a:tr h="143867">
                <a:tc>
                  <a:txBody>
                    <a:bodyPr/>
                    <a:lstStyle/>
                    <a:p>
                      <a:pPr algn="l" fontAlgn="ctr"/>
                      <a:endParaRPr lang="ko-KR" altLang="en-US" sz="9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w="6350" cap="flat" cmpd="sng" algn="ctr">
                      <a:no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endParaRPr lang="ko-KR" altLang="en-US" sz="9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no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DGT</a:t>
                      </a:r>
                      <a:endParaRPr lang="ko-KR" altLang="en-US" sz="9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w="6350" cap="flat" cmpd="sng" algn="ctr">
                      <a:no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no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no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no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no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noFill/>
                      <a:prstDash val="dot"/>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879972536"/>
                  </a:ext>
                </a:extLst>
              </a:tr>
              <a:tr h="143867">
                <a:tc>
                  <a:txBody>
                    <a:bodyPr/>
                    <a:lstStyle/>
                    <a:p>
                      <a:pPr algn="l" fontAlgn="b"/>
                      <a:r>
                        <a:rPr lang="ko-KR" altLang="en-US" sz="900" b="1" i="0" u="none" strike="noStrike">
                          <a:solidFill>
                            <a:srgbClr val="000000"/>
                          </a:solidFill>
                          <a:effectLst/>
                          <a:latin typeface="Arial" panose="020B0604020202020204" pitchFamily="34" charset="0"/>
                          <a:ea typeface="맑은 고딕" panose="020B0503020000020004" pitchFamily="50" charset="-127"/>
                        </a:rPr>
                        <a:t>매출총이익</a:t>
                      </a:r>
                    </a:p>
                  </a:txBody>
                  <a:tcPr marL="36000" marR="360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1" i="0" u="none" strike="noStrike" dirty="0">
                          <a:solidFill>
                            <a:srgbClr val="000000"/>
                          </a:solidFill>
                          <a:effectLst/>
                          <a:latin typeface="Arial" panose="020B0604020202020204" pitchFamily="34" charset="0"/>
                          <a:ea typeface="맑은 고딕" panose="020B0503020000020004" pitchFamily="50" charset="-127"/>
                        </a:rPr>
                        <a:t>1,519,789,691</a:t>
                      </a:r>
                    </a:p>
                  </a:txBody>
                  <a:tcPr marL="36000" marR="360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1" i="0" u="none" strike="noStrike" dirty="0">
                          <a:solidFill>
                            <a:srgbClr val="000000"/>
                          </a:solidFill>
                          <a:effectLst/>
                          <a:latin typeface="Arial" panose="020B0604020202020204" pitchFamily="34" charset="0"/>
                          <a:ea typeface="맑은 고딕" panose="020B0503020000020004" pitchFamily="50" charset="-127"/>
                        </a:rPr>
                        <a:t>2,248,288,057</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1" i="0" u="none" strike="noStrike">
                          <a:solidFill>
                            <a:srgbClr val="000000"/>
                          </a:solidFill>
                          <a:effectLst/>
                          <a:latin typeface="Arial" panose="020B0604020202020204" pitchFamily="34" charset="0"/>
                          <a:ea typeface="맑은 고딕" panose="020B0503020000020004" pitchFamily="50" charset="-127"/>
                        </a:rPr>
                        <a:t>3,837,258,200</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1" i="0" u="none" strike="noStrike">
                          <a:solidFill>
                            <a:srgbClr val="000000"/>
                          </a:solidFill>
                          <a:effectLst/>
                          <a:latin typeface="Arial" panose="020B0604020202020204" pitchFamily="34" charset="0"/>
                          <a:ea typeface="맑은 고딕" panose="020B0503020000020004" pitchFamily="50" charset="-127"/>
                        </a:rPr>
                        <a:t>3,972,631,482</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1" i="0" u="none" strike="noStrike" dirty="0">
                          <a:solidFill>
                            <a:srgbClr val="000000"/>
                          </a:solidFill>
                          <a:effectLst/>
                          <a:latin typeface="Arial" panose="020B0604020202020204" pitchFamily="34" charset="0"/>
                          <a:ea typeface="맑은 고딕" panose="020B0503020000020004" pitchFamily="50" charset="-127"/>
                        </a:rPr>
                        <a:t>6,941,000,000</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32245554"/>
                  </a:ext>
                </a:extLst>
              </a:tr>
              <a:tr h="143867">
                <a:tc gridSpan="2">
                  <a:txBody>
                    <a:bodyPr/>
                    <a:lstStyle/>
                    <a:p>
                      <a:pPr algn="l" rtl="0" fontAlgn="ctr"/>
                      <a:r>
                        <a:rPr lang="ko-KR" altLang="en-US" sz="900" b="1" i="0" u="none" strike="noStrike">
                          <a:solidFill>
                            <a:srgbClr val="000000"/>
                          </a:solidFill>
                          <a:effectLst/>
                          <a:latin typeface="Arial" panose="020B0604020202020204" pitchFamily="34" charset="0"/>
                          <a:ea typeface="맑은 고딕" panose="020B0503020000020004" pitchFamily="50" charset="-127"/>
                        </a:rPr>
                        <a:t>판매비와관리비</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l" fontAlgn="b"/>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1,189,000,000</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1,726,000,000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2,384,000,000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2,961,000,000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4,426,000,000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930224673"/>
                  </a:ext>
                </a:extLst>
              </a:tr>
              <a:tr h="143867">
                <a:tc>
                  <a:txBody>
                    <a:bodyPr/>
                    <a:lstStyle/>
                    <a:p>
                      <a:pPr algn="ct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직원급여</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l" fontAlgn="b"/>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582,000,000</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1,122,000,000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1,520,000,000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1,848,000,000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2,848,000,000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859539675"/>
                  </a:ext>
                </a:extLst>
              </a:tr>
              <a:tr h="143867">
                <a:tc>
                  <a:txBody>
                    <a:bodyPr/>
                    <a:lstStyle/>
                    <a:p>
                      <a:pPr algn="ct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상여금</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b"/>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264,000,000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132,000,000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177,000,000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227,000,000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188,000,000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866902804"/>
                  </a:ext>
                </a:extLst>
              </a:tr>
              <a:tr h="143867">
                <a:tc>
                  <a:txBody>
                    <a:bodyPr/>
                    <a:lstStyle/>
                    <a:p>
                      <a:pPr algn="ct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잡급</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b"/>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5,000,000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8,000,000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8,000,000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8,000,000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096350113"/>
                  </a:ext>
                </a:extLst>
              </a:tr>
              <a:tr h="143867">
                <a:tc>
                  <a:txBody>
                    <a:bodyPr/>
                    <a:lstStyle/>
                    <a:p>
                      <a:pPr algn="ct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퇴직급여</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b"/>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45,000,000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79,000,000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138,000,000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183,000,000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198,000,000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577831082"/>
                  </a:ext>
                </a:extLst>
              </a:tr>
              <a:tr h="143867">
                <a:tc>
                  <a:txBody>
                    <a:bodyPr/>
                    <a:lstStyle/>
                    <a:p>
                      <a:pPr algn="ct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복리후생비</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b"/>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62,000,000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123,000,000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119,000,000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138,000,000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247,000,000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655685970"/>
                  </a:ext>
                </a:extLst>
              </a:tr>
              <a:tr h="143867">
                <a:tc>
                  <a:txBody>
                    <a:bodyPr/>
                    <a:lstStyle/>
                    <a:p>
                      <a:pPr algn="ct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여비교통비</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b"/>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16,000,000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26,000,000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28,000,000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52,000,000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54,000,000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288032706"/>
                  </a:ext>
                </a:extLst>
              </a:tr>
              <a:tr h="143867">
                <a:tc>
                  <a:txBody>
                    <a:bodyPr/>
                    <a:lstStyle/>
                    <a:p>
                      <a:pPr algn="ct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세금과공과금</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hMerge="1">
                  <a:txBody>
                    <a:bodyPr/>
                    <a:lstStyle/>
                    <a:p>
                      <a:pPr latinLnBrk="1"/>
                      <a:endParaRPr lang="ko-KR" altLang="en-US"/>
                    </a:p>
                  </a:txBody>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19,000,000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38,000,000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49,000,000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62,000,000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120,000,000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75369428"/>
                  </a:ext>
                </a:extLst>
              </a:tr>
              <a:tr h="143867">
                <a:tc>
                  <a:txBody>
                    <a:bodyPr/>
                    <a:lstStyle/>
                    <a:p>
                      <a:pPr algn="ct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감가상각비</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b"/>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20,000,000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22,000,000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17,000,000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41,000,000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293,000,000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293959990"/>
                  </a:ext>
                </a:extLst>
              </a:tr>
              <a:tr h="143867">
                <a:tc>
                  <a:txBody>
                    <a:bodyPr/>
                    <a:lstStyle/>
                    <a:p>
                      <a:pPr algn="ct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지급임차료</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b"/>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82,000,000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95,000,000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94,000,000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115,000,000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32,000,000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593967569"/>
                  </a:ext>
                </a:extLst>
              </a:tr>
              <a:tr h="143867">
                <a:tc>
                  <a:txBody>
                    <a:bodyPr/>
                    <a:lstStyle/>
                    <a:p>
                      <a:pPr algn="ct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보험료</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b"/>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8,000,000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18,000,000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28,000,000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43,000,000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66,000,000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222270913"/>
                  </a:ext>
                </a:extLst>
              </a:tr>
              <a:tr h="143867">
                <a:tc>
                  <a:txBody>
                    <a:bodyPr/>
                    <a:lstStyle/>
                    <a:p>
                      <a:pPr algn="ct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지급수수료</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b"/>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16,000,000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24,000,000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79,000,000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129,000,000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214,000,000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942692631"/>
                  </a:ext>
                </a:extLst>
              </a:tr>
              <a:tr h="143867">
                <a:tc>
                  <a:txBody>
                    <a:bodyPr/>
                    <a:lstStyle/>
                    <a:p>
                      <a:pPr algn="ct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교육훈련비</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b"/>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33,000,000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11,000,000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58,000,000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1,000,000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798505072"/>
                  </a:ext>
                </a:extLst>
              </a:tr>
              <a:tr h="143867">
                <a:tc>
                  <a:txBody>
                    <a:bodyPr/>
                    <a:lstStyle/>
                    <a:p>
                      <a:pPr algn="ct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광고선전비</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b"/>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47,000,000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11,000,000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957247571"/>
                  </a:ext>
                </a:extLst>
              </a:tr>
              <a:tr h="143867">
                <a:tc>
                  <a:txBody>
                    <a:bodyPr/>
                    <a:lstStyle/>
                    <a:p>
                      <a:pPr algn="ct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건물관리비</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b"/>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31,000,000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346856446"/>
                  </a:ext>
                </a:extLst>
              </a:tr>
              <a:tr h="143867">
                <a:tc>
                  <a:txBody>
                    <a:bodyPr/>
                    <a:lstStyle/>
                    <a:p>
                      <a:pPr algn="ct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gridSpan="2">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기타판매관리비</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38,000,000</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27,000,000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68,000,000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67,000,000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121,000,000</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687748098"/>
                  </a:ext>
                </a:extLst>
              </a:tr>
              <a:tr h="143867">
                <a:tc>
                  <a:txBody>
                    <a:bodyPr/>
                    <a:lstStyle/>
                    <a:p>
                      <a:pPr algn="l" rtl="0" fontAlgn="ctr"/>
                      <a:r>
                        <a:rPr lang="ko-KR" altLang="en-US" sz="900" b="1" i="0" u="none" strike="noStrike">
                          <a:solidFill>
                            <a:srgbClr val="000000"/>
                          </a:solidFill>
                          <a:effectLst/>
                          <a:latin typeface="Arial" panose="020B0604020202020204" pitchFamily="34" charset="0"/>
                          <a:ea typeface="맑은 고딕" panose="020B0503020000020004" pitchFamily="50" charset="-127"/>
                        </a:rPr>
                        <a:t>영업이익</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rtl="0" fontAlgn="ctr"/>
                      <a:r>
                        <a:rPr lang="ko-KR" altLang="en-US" sz="9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330,789,691</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522,288,057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1,453,258,200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1,011,631,482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2,515,000,000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844705917"/>
                  </a:ext>
                </a:extLst>
              </a:tr>
              <a:tr h="143867">
                <a:tc>
                  <a:txBody>
                    <a:bodyPr/>
                    <a:lstStyle/>
                    <a:p>
                      <a:pPr algn="l" rtl="0" fontAlgn="ctr"/>
                      <a:r>
                        <a:rPr lang="en-US" sz="900" b="0" i="0" u="none" strike="noStrike">
                          <a:solidFill>
                            <a:srgbClr val="000000"/>
                          </a:solidFill>
                          <a:effectLst/>
                          <a:latin typeface="Arial" panose="020B0604020202020204" pitchFamily="34" charset="0"/>
                          <a:ea typeface="맑은 고딕" panose="020B0503020000020004" pitchFamily="50" charset="-127"/>
                        </a:rPr>
                        <a:t>D&amp;A</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20,000,000</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22,000,000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17,000,000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41,000,000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293,000,000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644627648"/>
                  </a:ext>
                </a:extLst>
              </a:tr>
              <a:tr h="143867">
                <a:tc>
                  <a:txBody>
                    <a:bodyPr/>
                    <a:lstStyle/>
                    <a:p>
                      <a:pPr algn="l" fontAlgn="b"/>
                      <a:r>
                        <a:rPr lang="en-US" sz="900" b="1" i="0" u="none" strike="noStrike">
                          <a:solidFill>
                            <a:srgbClr val="000000"/>
                          </a:solidFill>
                          <a:effectLst/>
                          <a:latin typeface="Arial" panose="020B0604020202020204" pitchFamily="34" charset="0"/>
                          <a:ea typeface="맑은 고딕" panose="020B0503020000020004" pitchFamily="50" charset="-127"/>
                        </a:rPr>
                        <a:t>EBITDA</a:t>
                      </a:r>
                    </a:p>
                  </a:txBody>
                  <a:tcPr marL="36000" marR="360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r>
                        <a:rPr lang="ko-KR" altLang="en-US" sz="9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b"/>
                      <a:r>
                        <a:rPr lang="ko-KR" altLang="en-US" sz="900" b="1"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1" i="0" u="none" strike="noStrike" dirty="0">
                          <a:solidFill>
                            <a:srgbClr val="000000"/>
                          </a:solidFill>
                          <a:effectLst/>
                          <a:latin typeface="Arial" panose="020B0604020202020204" pitchFamily="34" charset="0"/>
                          <a:ea typeface="맑은 고딕" panose="020B0503020000020004" pitchFamily="50" charset="-127"/>
                        </a:rPr>
                        <a:t>350,789,691</a:t>
                      </a:r>
                    </a:p>
                  </a:txBody>
                  <a:tcPr marL="36000" marR="360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1" i="0" u="none" strike="noStrike">
                          <a:solidFill>
                            <a:srgbClr val="000000"/>
                          </a:solidFill>
                          <a:effectLst/>
                          <a:latin typeface="Arial" panose="020B0604020202020204" pitchFamily="34" charset="0"/>
                          <a:ea typeface="맑은 고딕" panose="020B0503020000020004" pitchFamily="50" charset="-127"/>
                        </a:rPr>
                        <a:t>544,288,057</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1" i="0" u="none" strike="noStrike">
                          <a:solidFill>
                            <a:srgbClr val="000000"/>
                          </a:solidFill>
                          <a:effectLst/>
                          <a:latin typeface="Arial" panose="020B0604020202020204" pitchFamily="34" charset="0"/>
                          <a:ea typeface="맑은 고딕" panose="020B0503020000020004" pitchFamily="50" charset="-127"/>
                        </a:rPr>
                        <a:t>1,470,258,200</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1" i="0" u="none" strike="noStrike">
                          <a:solidFill>
                            <a:srgbClr val="000000"/>
                          </a:solidFill>
                          <a:effectLst/>
                          <a:latin typeface="Arial" panose="020B0604020202020204" pitchFamily="34" charset="0"/>
                          <a:ea typeface="맑은 고딕" panose="020B0503020000020004" pitchFamily="50" charset="-127"/>
                        </a:rPr>
                        <a:t>1,052,631,482</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1" i="0" u="none" strike="noStrike" dirty="0">
                          <a:solidFill>
                            <a:srgbClr val="000000"/>
                          </a:solidFill>
                          <a:effectLst/>
                          <a:latin typeface="Arial" panose="020B0604020202020204" pitchFamily="34" charset="0"/>
                          <a:ea typeface="맑은 고딕" panose="020B0503020000020004" pitchFamily="50" charset="-127"/>
                        </a:rPr>
                        <a:t>2,808,000,000</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723296078"/>
                  </a:ext>
                </a:extLst>
              </a:tr>
            </a:tbl>
          </a:graphicData>
        </a:graphic>
      </p:graphicFrame>
    </p:spTree>
    <p:extLst>
      <p:ext uri="{BB962C8B-B14F-4D97-AF65-F5344CB8AC3E}">
        <p14:creationId xmlns:p14="http://schemas.microsoft.com/office/powerpoint/2010/main" val="1559671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제목 2">
            <a:extLst>
              <a:ext uri="{FF2B5EF4-FFF2-40B4-BE49-F238E27FC236}">
                <a16:creationId xmlns:a16="http://schemas.microsoft.com/office/drawing/2014/main" id="{3AC186F3-797A-4FA4-A939-A6FE4AB6C378}"/>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500" b="1" dirty="0">
                <a:solidFill>
                  <a:srgbClr val="00338D"/>
                </a:solidFill>
                <a:latin typeface="KPMG Extralight" panose="020B0303030202040204" pitchFamily="34" charset="0"/>
              </a:rPr>
              <a:t>Detailed BS (1/2)</a:t>
            </a:r>
          </a:p>
        </p:txBody>
      </p:sp>
      <p:sp>
        <p:nvSpPr>
          <p:cNvPr id="12" name="제목 2">
            <a:extLst>
              <a:ext uri="{FF2B5EF4-FFF2-40B4-BE49-F238E27FC236}">
                <a16:creationId xmlns:a16="http://schemas.microsoft.com/office/drawing/2014/main" id="{C47717F3-438A-4FE8-9FA3-991ADD705EE3}"/>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800" b="1" dirty="0">
                <a:solidFill>
                  <a:srgbClr val="00338D"/>
                </a:solidFill>
                <a:latin typeface="KPMG Extralight" panose="020B0303030202040204" pitchFamily="34" charset="0"/>
              </a:rPr>
              <a:t>Appendices</a:t>
            </a:r>
          </a:p>
        </p:txBody>
      </p:sp>
      <p:graphicFrame>
        <p:nvGraphicFramePr>
          <p:cNvPr id="3" name="표 2">
            <a:extLst>
              <a:ext uri="{FF2B5EF4-FFF2-40B4-BE49-F238E27FC236}">
                <a16:creationId xmlns:a16="http://schemas.microsoft.com/office/drawing/2014/main" id="{50A91D3D-23CB-4C74-86CB-C536A2FC5729}"/>
              </a:ext>
            </a:extLst>
          </p:cNvPr>
          <p:cNvGraphicFramePr>
            <a:graphicFrameLocks noGrp="1"/>
          </p:cNvGraphicFramePr>
          <p:nvPr>
            <p:extLst>
              <p:ext uri="{D42A27DB-BD31-4B8C-83A1-F6EECF244321}">
                <p14:modId xmlns:p14="http://schemas.microsoft.com/office/powerpoint/2010/main" val="1589528175"/>
              </p:ext>
            </p:extLst>
          </p:nvPr>
        </p:nvGraphicFramePr>
        <p:xfrm>
          <a:off x="489600" y="1177200"/>
          <a:ext cx="8806800" cy="4896000"/>
        </p:xfrm>
        <a:graphic>
          <a:graphicData uri="http://schemas.openxmlformats.org/drawingml/2006/table">
            <a:tbl>
              <a:tblPr/>
              <a:tblGrid>
                <a:gridCol w="262828">
                  <a:extLst>
                    <a:ext uri="{9D8B030D-6E8A-4147-A177-3AD203B41FA5}">
                      <a16:colId xmlns:a16="http://schemas.microsoft.com/office/drawing/2014/main" val="3556793631"/>
                    </a:ext>
                  </a:extLst>
                </a:gridCol>
                <a:gridCol w="262828">
                  <a:extLst>
                    <a:ext uri="{9D8B030D-6E8A-4147-A177-3AD203B41FA5}">
                      <a16:colId xmlns:a16="http://schemas.microsoft.com/office/drawing/2014/main" val="2688252588"/>
                    </a:ext>
                  </a:extLst>
                </a:gridCol>
                <a:gridCol w="2040040">
                  <a:extLst>
                    <a:ext uri="{9D8B030D-6E8A-4147-A177-3AD203B41FA5}">
                      <a16:colId xmlns:a16="http://schemas.microsoft.com/office/drawing/2014/main" val="1872832821"/>
                    </a:ext>
                  </a:extLst>
                </a:gridCol>
                <a:gridCol w="1201496">
                  <a:extLst>
                    <a:ext uri="{9D8B030D-6E8A-4147-A177-3AD203B41FA5}">
                      <a16:colId xmlns:a16="http://schemas.microsoft.com/office/drawing/2014/main" val="26665421"/>
                    </a:ext>
                  </a:extLst>
                </a:gridCol>
                <a:gridCol w="1201496">
                  <a:extLst>
                    <a:ext uri="{9D8B030D-6E8A-4147-A177-3AD203B41FA5}">
                      <a16:colId xmlns:a16="http://schemas.microsoft.com/office/drawing/2014/main" val="2973750941"/>
                    </a:ext>
                  </a:extLst>
                </a:gridCol>
                <a:gridCol w="1201496">
                  <a:extLst>
                    <a:ext uri="{9D8B030D-6E8A-4147-A177-3AD203B41FA5}">
                      <a16:colId xmlns:a16="http://schemas.microsoft.com/office/drawing/2014/main" val="3271856501"/>
                    </a:ext>
                  </a:extLst>
                </a:gridCol>
                <a:gridCol w="1318308">
                  <a:extLst>
                    <a:ext uri="{9D8B030D-6E8A-4147-A177-3AD203B41FA5}">
                      <a16:colId xmlns:a16="http://schemas.microsoft.com/office/drawing/2014/main" val="1972826820"/>
                    </a:ext>
                  </a:extLst>
                </a:gridCol>
                <a:gridCol w="1318308">
                  <a:extLst>
                    <a:ext uri="{9D8B030D-6E8A-4147-A177-3AD203B41FA5}">
                      <a16:colId xmlns:a16="http://schemas.microsoft.com/office/drawing/2014/main" val="550141538"/>
                    </a:ext>
                  </a:extLst>
                </a:gridCol>
              </a:tblGrid>
              <a:tr h="144000">
                <a:tc gridSpan="3">
                  <a:txBody>
                    <a:bodyPr/>
                    <a:lstStyle/>
                    <a:p>
                      <a:pPr algn="l" fontAlgn="ctr"/>
                      <a:r>
                        <a:rPr lang="en-US" sz="900" b="1" i="0" u="none" strike="noStrike" dirty="0">
                          <a:solidFill>
                            <a:srgbClr val="FFFFFF"/>
                          </a:solidFill>
                          <a:effectLst/>
                          <a:latin typeface="Arial" panose="020B0604020202020204" pitchFamily="34" charset="0"/>
                          <a:ea typeface="맑은 고딕" panose="020B0503020000020004" pitchFamily="50" charset="-127"/>
                        </a:rPr>
                        <a:t>Detailed BS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a:txBody>
                    <a:bodyPr/>
                    <a:lstStyle/>
                    <a:p>
                      <a:pPr algn="l" fontAlgn="ctr"/>
                      <a:r>
                        <a:rPr lang="ko-KR" altLang="en-US" sz="900" b="0" i="0" u="none" strike="noStrike" dirty="0">
                          <a:solidFill>
                            <a:srgbClr val="FFFFFF"/>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00338D"/>
                    </a:solidFill>
                  </a:tcPr>
                </a:tc>
                <a:tc>
                  <a:txBody>
                    <a:bodyPr/>
                    <a:lstStyle/>
                    <a:p>
                      <a:pPr algn="l" fontAlgn="ctr"/>
                      <a:r>
                        <a:rPr lang="ko-KR" altLang="en-US" sz="900" b="0" i="0" u="none" strike="noStrike">
                          <a:solidFill>
                            <a:srgbClr val="FFFFFF"/>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00338D"/>
                    </a:solidFill>
                  </a:tcPr>
                </a:tc>
                <a:tc>
                  <a:txBody>
                    <a:bodyPr/>
                    <a:lstStyle/>
                    <a:p>
                      <a:pPr algn="l" fontAlgn="ctr"/>
                      <a:r>
                        <a:rPr lang="ko-KR" altLang="en-US" sz="900" b="0" i="0" u="none" strike="noStrike">
                          <a:solidFill>
                            <a:srgbClr val="FFFFFF"/>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00338D"/>
                    </a:solidFill>
                  </a:tcPr>
                </a:tc>
                <a:tc>
                  <a:txBody>
                    <a:bodyPr/>
                    <a:lstStyle/>
                    <a:p>
                      <a:pPr algn="l" fontAlgn="ctr"/>
                      <a:r>
                        <a:rPr lang="ko-KR" altLang="en-US" sz="900" b="0" i="0" u="none" strike="noStrike">
                          <a:solidFill>
                            <a:srgbClr val="FFFFFF"/>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00338D"/>
                    </a:solidFill>
                  </a:tcPr>
                </a:tc>
                <a:tc>
                  <a:txBody>
                    <a:bodyPr/>
                    <a:lstStyle/>
                    <a:p>
                      <a:pPr algn="l" fontAlgn="ctr"/>
                      <a:r>
                        <a:rPr lang="ko-KR" altLang="en-US" sz="900" b="0" i="0" u="none" strike="noStrike">
                          <a:solidFill>
                            <a:srgbClr val="FFFFFF"/>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3405766402"/>
                  </a:ext>
                </a:extLst>
              </a:tr>
              <a:tr h="144000">
                <a:tc>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9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tcPr>
                </a:tc>
                <a:tc>
                  <a:txBody>
                    <a:bodyPr/>
                    <a:lstStyle/>
                    <a:p>
                      <a:pPr algn="ctr" fontAlgn="ctr"/>
                      <a:r>
                        <a:rPr lang="en-US" sz="900" b="0" i="0" u="none" strike="noStrike" dirty="0">
                          <a:solidFill>
                            <a:srgbClr val="000000"/>
                          </a:solidFill>
                          <a:effectLst/>
                          <a:latin typeface="Arial" panose="020B0604020202020204" pitchFamily="34" charset="0"/>
                          <a:ea typeface="맑은 고딕" panose="020B0503020000020004" pitchFamily="50" charset="-127"/>
                        </a:rPr>
                        <a:t>FY17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fontAlgn="ctr"/>
                      <a:r>
                        <a:rPr lang="en-US" sz="900" b="0" i="0" u="none" strike="noStrike">
                          <a:solidFill>
                            <a:srgbClr val="000000"/>
                          </a:solidFill>
                          <a:effectLst/>
                          <a:latin typeface="Arial" panose="020B0604020202020204" pitchFamily="34" charset="0"/>
                          <a:ea typeface="맑은 고딕" panose="020B0503020000020004" pitchFamily="50" charset="-127"/>
                        </a:rPr>
                        <a:t>FY18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fontAlgn="ctr"/>
                      <a:r>
                        <a:rPr lang="en-US" sz="900" b="0" i="0" u="none" strike="noStrike">
                          <a:solidFill>
                            <a:srgbClr val="000000"/>
                          </a:solidFill>
                          <a:effectLst/>
                          <a:latin typeface="Arial" panose="020B0604020202020204" pitchFamily="34" charset="0"/>
                          <a:ea typeface="맑은 고딕" panose="020B0503020000020004" pitchFamily="50" charset="-127"/>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fontAlgn="ctr"/>
                      <a:r>
                        <a:rPr lang="en-US" sz="900" b="0" i="0" u="none" strike="noStrike">
                          <a:solidFill>
                            <a:srgbClr val="000000"/>
                          </a:solidFill>
                          <a:effectLst/>
                          <a:latin typeface="Arial" panose="020B0604020202020204" pitchFamily="34" charset="0"/>
                          <a:ea typeface="맑은 고딕" panose="020B0503020000020004" pitchFamily="50" charset="-127"/>
                        </a:rPr>
                        <a:t>FY20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fontAlgn="ctr"/>
                      <a:r>
                        <a:rPr lang="en-US" sz="900" b="0" i="0" u="none" strike="noStrike">
                          <a:solidFill>
                            <a:srgbClr val="000000"/>
                          </a:solidFill>
                          <a:effectLst/>
                          <a:latin typeface="Arial" panose="020B0604020202020204" pitchFamily="34" charset="0"/>
                          <a:ea typeface="맑은 고딕" panose="020B0503020000020004" pitchFamily="50" charset="-127"/>
                        </a:rPr>
                        <a:t>FY21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388399574"/>
                  </a:ext>
                </a:extLst>
              </a:tr>
              <a:tr h="144000">
                <a:tc gridSpan="3">
                  <a:txBody>
                    <a:bodyPr/>
                    <a:lstStyle/>
                    <a:p>
                      <a:pPr algn="l" fontAlgn="ctr"/>
                      <a:r>
                        <a:rPr lang="en-US" sz="900" b="0" i="0" u="none" strike="noStrike" dirty="0">
                          <a:solidFill>
                            <a:srgbClr val="000000"/>
                          </a:solidFill>
                          <a:effectLst/>
                          <a:latin typeface="Arial" panose="020B0604020202020204" pitchFamily="34" charset="0"/>
                          <a:ea typeface="맑은 고딕" panose="020B0503020000020004" pitchFamily="50" charset="-127"/>
                        </a:rPr>
                        <a:t>KRW m</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ctr" fontAlgn="ctr"/>
                      <a:r>
                        <a:rPr lang="en-US" sz="900" b="0" i="0" u="none" strike="noStrike" dirty="0">
                          <a:solidFill>
                            <a:srgbClr val="000000"/>
                          </a:solidFill>
                          <a:effectLst/>
                          <a:latin typeface="Arial" panose="020B0604020202020204" pitchFamily="34" charset="0"/>
                          <a:ea typeface="맑은 고딕" panose="020B0503020000020004" pitchFamily="50" charset="-127"/>
                        </a:rPr>
                        <a:t>Dec-31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ea typeface="맑은 고딕" panose="020B0503020000020004" pitchFamily="50" charset="-127"/>
                        </a:rPr>
                        <a:t>Dec-31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ea typeface="맑은 고딕" panose="020B0503020000020004" pitchFamily="50" charset="-127"/>
                        </a:rPr>
                        <a:t>Dec-31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ea typeface="맑은 고딕" panose="020B0503020000020004" pitchFamily="50" charset="-127"/>
                        </a:rPr>
                        <a:t>Dec-31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panose="020B0604020202020204" pitchFamily="34" charset="0"/>
                          <a:ea typeface="맑은 고딕" panose="020B0503020000020004" pitchFamily="50" charset="-127"/>
                        </a:rPr>
                        <a:t>Dec-31</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442558982"/>
                  </a:ext>
                </a:extLst>
              </a:tr>
              <a:tr h="144000">
                <a:tc gridSpan="3">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자산총계</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BDD7EE"/>
                    </a:solidFill>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1,418,169,668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BDD7EE"/>
                    </a:solidFill>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2,070,346,599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BDD7EE"/>
                    </a:solidFill>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5,953,980,776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BDD7EE"/>
                    </a:solidFill>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16,456,938,310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BDD7EE"/>
                    </a:solidFill>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23,372,202,783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BDD7EE"/>
                    </a:solidFill>
                  </a:tcPr>
                </a:tc>
                <a:extLst>
                  <a:ext uri="{0D108BD9-81ED-4DB2-BD59-A6C34878D82A}">
                    <a16:rowId xmlns:a16="http://schemas.microsoft.com/office/drawing/2014/main" val="2730398867"/>
                  </a:ext>
                </a:extLst>
              </a:tr>
              <a:tr h="144000">
                <a:tc gridSpan="3">
                  <a:txBody>
                    <a:bodyPr/>
                    <a:lstStyle/>
                    <a:p>
                      <a:pPr algn="l"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유동자산</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1,281,501,736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1,930,358,817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5,820,384,249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6,191,104,918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13,050,541,976</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778851089"/>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당좌자산</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1,281,501,736</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1,930,358,817</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5,820,384,249</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6,191,104,918</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13,050,541,976</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46621383"/>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보통예금</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935,065,316</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1,407,156,119</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2,763,320,745</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1,178,124,245</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7,311,024,619</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899033799"/>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정기예적금</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10,000,000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10,000,000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10,000,000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140,000,000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10,000,000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647732171"/>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기타단기금융상품</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29,671,821</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99609262"/>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외상매출금</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298,442,333</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495,177,629</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3,046,562,060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3,767,444,544</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4,585,548,666</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159336317"/>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외상매출금 대손충당금</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(4,852,549)</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(4,951,776)</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(4,951,776)</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(4,951,776)</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(4,951,776)</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904709584"/>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단기대여금</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160,000,000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7118127"/>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미수금</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808,000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1,366,995</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180,000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032922072"/>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매도가능증권</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290,870,000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290,870,000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166630184"/>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단기투자상품</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429,761,984</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499,685,056</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130561874"/>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선급금</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330,000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388,442,000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191,548,321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386266878"/>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부가세대급금</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46,926</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181335249"/>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선납세금</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12,844,815</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22,976,845</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4,645,220</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6,637,090</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801453619"/>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gridSpan="2">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재고자산</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16511096"/>
                  </a:ext>
                </a:extLst>
              </a:tr>
              <a:tr h="144000">
                <a:tc gridSpan="3">
                  <a:txBody>
                    <a:bodyPr/>
                    <a:lstStyle/>
                    <a:p>
                      <a:pPr algn="l"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비유동자산</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136,667,932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139,987,782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133,596,527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10,265,833,392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10,321,660,807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773232857"/>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유형자산</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35,510,732</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39,113,582</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32,573,497</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10,261,274,594</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10,305,481,892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430803744"/>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토지</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7,100,000,000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7,100,000,000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941700459"/>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건물</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2,894,984,766</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2,894,984,766</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444991155"/>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건물감가상각누계액</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(6,031,216)</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(78,405,835)</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437162146"/>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시설장치</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22,523,800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22,523,800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22,523,800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156,800,000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349,139,999</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95252648"/>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시설장치감가상각누계액</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(6,524,466)</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(11,375,210)</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(14,038,269)</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(9,050,066)</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(145,374,005)</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03537205"/>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비품</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41,870,000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67,450,000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76,060,000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201,393,552</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303,827,238</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678931542"/>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비품감가상각누계액</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(22,358,602)</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(39,485,008)</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(51,972,034)</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(76,822,442)</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(161,198,671)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169428950"/>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그림</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42,508,400</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369399026"/>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무형자산</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2,679,668</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8,490,835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31630278"/>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dot"/>
                      <a:round/>
                      <a:headEnd type="none" w="med" len="med"/>
                      <a:tailEnd type="none" w="med" len="med"/>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소프트웨어</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2,679,668</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8,490,835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875297526"/>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기타비유동자산</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101,157,200</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100,874,200</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101,023,030</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1,879,130</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7,688,080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282250329"/>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임차보증금</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100,000,000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100,000,000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100,000,000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1,258,400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448289872"/>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기타보증금</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1,157,200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874,200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1,023,030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1,879,130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6,429,680</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788566955"/>
                  </a:ext>
                </a:extLst>
              </a:tr>
            </a:tbl>
          </a:graphicData>
        </a:graphic>
      </p:graphicFrame>
    </p:spTree>
    <p:extLst>
      <p:ext uri="{BB962C8B-B14F-4D97-AF65-F5344CB8AC3E}">
        <p14:creationId xmlns:p14="http://schemas.microsoft.com/office/powerpoint/2010/main" val="12897010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제목 2">
            <a:extLst>
              <a:ext uri="{FF2B5EF4-FFF2-40B4-BE49-F238E27FC236}">
                <a16:creationId xmlns:a16="http://schemas.microsoft.com/office/drawing/2014/main" id="{3AC186F3-797A-4FA4-A939-A6FE4AB6C378}"/>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500" b="1" dirty="0">
                <a:solidFill>
                  <a:srgbClr val="00338D"/>
                </a:solidFill>
                <a:latin typeface="KPMG Extralight" panose="020B0303030202040204" pitchFamily="34" charset="0"/>
              </a:rPr>
              <a:t>Detailed BS (2/2)</a:t>
            </a:r>
          </a:p>
        </p:txBody>
      </p:sp>
      <p:sp>
        <p:nvSpPr>
          <p:cNvPr id="12" name="제목 2">
            <a:extLst>
              <a:ext uri="{FF2B5EF4-FFF2-40B4-BE49-F238E27FC236}">
                <a16:creationId xmlns:a16="http://schemas.microsoft.com/office/drawing/2014/main" id="{C47717F3-438A-4FE8-9FA3-991ADD705EE3}"/>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800" b="1" dirty="0">
                <a:solidFill>
                  <a:srgbClr val="00338D"/>
                </a:solidFill>
                <a:latin typeface="KPMG Extralight" panose="020B0303030202040204" pitchFamily="34" charset="0"/>
              </a:rPr>
              <a:t>Appendices</a:t>
            </a:r>
          </a:p>
        </p:txBody>
      </p:sp>
      <p:graphicFrame>
        <p:nvGraphicFramePr>
          <p:cNvPr id="3" name="표 2">
            <a:extLst>
              <a:ext uri="{FF2B5EF4-FFF2-40B4-BE49-F238E27FC236}">
                <a16:creationId xmlns:a16="http://schemas.microsoft.com/office/drawing/2014/main" id="{50A91D3D-23CB-4C74-86CB-C536A2FC5729}"/>
              </a:ext>
            </a:extLst>
          </p:cNvPr>
          <p:cNvGraphicFramePr>
            <a:graphicFrameLocks noGrp="1"/>
          </p:cNvGraphicFramePr>
          <p:nvPr>
            <p:extLst>
              <p:ext uri="{D42A27DB-BD31-4B8C-83A1-F6EECF244321}">
                <p14:modId xmlns:p14="http://schemas.microsoft.com/office/powerpoint/2010/main" val="4284306100"/>
              </p:ext>
            </p:extLst>
          </p:nvPr>
        </p:nvGraphicFramePr>
        <p:xfrm>
          <a:off x="489600" y="1177200"/>
          <a:ext cx="8806800" cy="2592000"/>
        </p:xfrm>
        <a:graphic>
          <a:graphicData uri="http://schemas.openxmlformats.org/drawingml/2006/table">
            <a:tbl>
              <a:tblPr/>
              <a:tblGrid>
                <a:gridCol w="262828">
                  <a:extLst>
                    <a:ext uri="{9D8B030D-6E8A-4147-A177-3AD203B41FA5}">
                      <a16:colId xmlns:a16="http://schemas.microsoft.com/office/drawing/2014/main" val="3556793631"/>
                    </a:ext>
                  </a:extLst>
                </a:gridCol>
                <a:gridCol w="262828">
                  <a:extLst>
                    <a:ext uri="{9D8B030D-6E8A-4147-A177-3AD203B41FA5}">
                      <a16:colId xmlns:a16="http://schemas.microsoft.com/office/drawing/2014/main" val="2688252588"/>
                    </a:ext>
                  </a:extLst>
                </a:gridCol>
                <a:gridCol w="2040040">
                  <a:extLst>
                    <a:ext uri="{9D8B030D-6E8A-4147-A177-3AD203B41FA5}">
                      <a16:colId xmlns:a16="http://schemas.microsoft.com/office/drawing/2014/main" val="1872832821"/>
                    </a:ext>
                  </a:extLst>
                </a:gridCol>
                <a:gridCol w="1201496">
                  <a:extLst>
                    <a:ext uri="{9D8B030D-6E8A-4147-A177-3AD203B41FA5}">
                      <a16:colId xmlns:a16="http://schemas.microsoft.com/office/drawing/2014/main" val="26665421"/>
                    </a:ext>
                  </a:extLst>
                </a:gridCol>
                <a:gridCol w="1201496">
                  <a:extLst>
                    <a:ext uri="{9D8B030D-6E8A-4147-A177-3AD203B41FA5}">
                      <a16:colId xmlns:a16="http://schemas.microsoft.com/office/drawing/2014/main" val="2973750941"/>
                    </a:ext>
                  </a:extLst>
                </a:gridCol>
                <a:gridCol w="1201496">
                  <a:extLst>
                    <a:ext uri="{9D8B030D-6E8A-4147-A177-3AD203B41FA5}">
                      <a16:colId xmlns:a16="http://schemas.microsoft.com/office/drawing/2014/main" val="3271856501"/>
                    </a:ext>
                  </a:extLst>
                </a:gridCol>
                <a:gridCol w="1318308">
                  <a:extLst>
                    <a:ext uri="{9D8B030D-6E8A-4147-A177-3AD203B41FA5}">
                      <a16:colId xmlns:a16="http://schemas.microsoft.com/office/drawing/2014/main" val="1972826820"/>
                    </a:ext>
                  </a:extLst>
                </a:gridCol>
                <a:gridCol w="1318308">
                  <a:extLst>
                    <a:ext uri="{9D8B030D-6E8A-4147-A177-3AD203B41FA5}">
                      <a16:colId xmlns:a16="http://schemas.microsoft.com/office/drawing/2014/main" val="550141538"/>
                    </a:ext>
                  </a:extLst>
                </a:gridCol>
              </a:tblGrid>
              <a:tr h="144000">
                <a:tc gridSpan="3">
                  <a:txBody>
                    <a:bodyPr/>
                    <a:lstStyle/>
                    <a:p>
                      <a:pPr algn="l" fontAlgn="ctr"/>
                      <a:r>
                        <a:rPr lang="en-US" sz="900" b="1" i="0" u="none" strike="noStrike" dirty="0">
                          <a:solidFill>
                            <a:srgbClr val="FFFFFF"/>
                          </a:solidFill>
                          <a:effectLst/>
                          <a:latin typeface="Arial" panose="020B0604020202020204" pitchFamily="34" charset="0"/>
                          <a:ea typeface="맑은 고딕" panose="020B0503020000020004" pitchFamily="50" charset="-127"/>
                        </a:rPr>
                        <a:t>Detailed BS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a:txBody>
                    <a:bodyPr/>
                    <a:lstStyle/>
                    <a:p>
                      <a:pPr algn="l" fontAlgn="ctr"/>
                      <a:r>
                        <a:rPr lang="ko-KR" altLang="en-US" sz="900" b="0" i="0" u="none" strike="noStrike" dirty="0">
                          <a:solidFill>
                            <a:srgbClr val="FFFFFF"/>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00338D"/>
                    </a:solidFill>
                  </a:tcPr>
                </a:tc>
                <a:tc>
                  <a:txBody>
                    <a:bodyPr/>
                    <a:lstStyle/>
                    <a:p>
                      <a:pPr algn="l" fontAlgn="ctr"/>
                      <a:r>
                        <a:rPr lang="ko-KR" altLang="en-US" sz="900" b="0" i="0" u="none" strike="noStrike">
                          <a:solidFill>
                            <a:srgbClr val="FFFFFF"/>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00338D"/>
                    </a:solidFill>
                  </a:tcPr>
                </a:tc>
                <a:tc>
                  <a:txBody>
                    <a:bodyPr/>
                    <a:lstStyle/>
                    <a:p>
                      <a:pPr algn="l" fontAlgn="ctr"/>
                      <a:r>
                        <a:rPr lang="ko-KR" altLang="en-US" sz="900" b="0" i="0" u="none" strike="noStrike">
                          <a:solidFill>
                            <a:srgbClr val="FFFFFF"/>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00338D"/>
                    </a:solidFill>
                  </a:tcPr>
                </a:tc>
                <a:tc>
                  <a:txBody>
                    <a:bodyPr/>
                    <a:lstStyle/>
                    <a:p>
                      <a:pPr algn="l" fontAlgn="ctr"/>
                      <a:r>
                        <a:rPr lang="ko-KR" altLang="en-US" sz="900" b="0" i="0" u="none" strike="noStrike">
                          <a:solidFill>
                            <a:srgbClr val="FFFFFF"/>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00338D"/>
                    </a:solidFill>
                  </a:tcPr>
                </a:tc>
                <a:tc>
                  <a:txBody>
                    <a:bodyPr/>
                    <a:lstStyle/>
                    <a:p>
                      <a:pPr algn="l" fontAlgn="ctr"/>
                      <a:r>
                        <a:rPr lang="ko-KR" altLang="en-US" sz="900" b="0" i="0" u="none" strike="noStrike">
                          <a:solidFill>
                            <a:srgbClr val="FFFFFF"/>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3405766402"/>
                  </a:ext>
                </a:extLst>
              </a:tr>
              <a:tr h="144000">
                <a:tc>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9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tcPr>
                </a:tc>
                <a:tc>
                  <a:txBody>
                    <a:bodyPr/>
                    <a:lstStyle/>
                    <a:p>
                      <a:pPr algn="ctr" fontAlgn="ctr"/>
                      <a:r>
                        <a:rPr lang="en-US" sz="900" b="0" i="0" u="none" strike="noStrike" dirty="0">
                          <a:solidFill>
                            <a:srgbClr val="000000"/>
                          </a:solidFill>
                          <a:effectLst/>
                          <a:latin typeface="Arial" panose="020B0604020202020204" pitchFamily="34" charset="0"/>
                          <a:ea typeface="맑은 고딕" panose="020B0503020000020004" pitchFamily="50" charset="-127"/>
                        </a:rPr>
                        <a:t>FY17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fontAlgn="ctr"/>
                      <a:r>
                        <a:rPr lang="en-US" sz="900" b="0" i="0" u="none" strike="noStrike">
                          <a:solidFill>
                            <a:srgbClr val="000000"/>
                          </a:solidFill>
                          <a:effectLst/>
                          <a:latin typeface="Arial" panose="020B0604020202020204" pitchFamily="34" charset="0"/>
                          <a:ea typeface="맑은 고딕" panose="020B0503020000020004" pitchFamily="50" charset="-127"/>
                        </a:rPr>
                        <a:t>FY18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fontAlgn="ctr"/>
                      <a:r>
                        <a:rPr lang="en-US" sz="900" b="0" i="0" u="none" strike="noStrike">
                          <a:solidFill>
                            <a:srgbClr val="000000"/>
                          </a:solidFill>
                          <a:effectLst/>
                          <a:latin typeface="Arial" panose="020B0604020202020204" pitchFamily="34" charset="0"/>
                          <a:ea typeface="맑은 고딕" panose="020B0503020000020004" pitchFamily="50" charset="-127"/>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fontAlgn="ctr"/>
                      <a:r>
                        <a:rPr lang="en-US" sz="900" b="0" i="0" u="none" strike="noStrike">
                          <a:solidFill>
                            <a:srgbClr val="000000"/>
                          </a:solidFill>
                          <a:effectLst/>
                          <a:latin typeface="Arial" panose="020B0604020202020204" pitchFamily="34" charset="0"/>
                          <a:ea typeface="맑은 고딕" panose="020B0503020000020004" pitchFamily="50" charset="-127"/>
                        </a:rPr>
                        <a:t>FY20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fontAlgn="ctr"/>
                      <a:r>
                        <a:rPr lang="en-US" sz="900" b="0" i="0" u="none" strike="noStrike">
                          <a:solidFill>
                            <a:srgbClr val="000000"/>
                          </a:solidFill>
                          <a:effectLst/>
                          <a:latin typeface="Arial" panose="020B0604020202020204" pitchFamily="34" charset="0"/>
                          <a:ea typeface="맑은 고딕" panose="020B0503020000020004" pitchFamily="50" charset="-127"/>
                        </a:rPr>
                        <a:t>FY21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388399574"/>
                  </a:ext>
                </a:extLst>
              </a:tr>
              <a:tr h="144000">
                <a:tc gridSpan="3">
                  <a:txBody>
                    <a:bodyPr/>
                    <a:lstStyle/>
                    <a:p>
                      <a:pPr algn="l" fontAlgn="ctr"/>
                      <a:r>
                        <a:rPr lang="en-US" sz="900" b="0" i="0" u="none" strike="noStrike" dirty="0">
                          <a:solidFill>
                            <a:srgbClr val="000000"/>
                          </a:solidFill>
                          <a:effectLst/>
                          <a:latin typeface="Arial" panose="020B0604020202020204" pitchFamily="34" charset="0"/>
                          <a:ea typeface="맑은 고딕" panose="020B0503020000020004" pitchFamily="50" charset="-127"/>
                        </a:rPr>
                        <a:t>KRW m</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ctr" fontAlgn="ctr"/>
                      <a:r>
                        <a:rPr lang="en-US" sz="900" b="0" i="0" u="none" strike="noStrike">
                          <a:solidFill>
                            <a:srgbClr val="000000"/>
                          </a:solidFill>
                          <a:effectLst/>
                          <a:latin typeface="Arial" panose="020B0604020202020204" pitchFamily="34" charset="0"/>
                          <a:ea typeface="맑은 고딕" panose="020B0503020000020004" pitchFamily="50" charset="-127"/>
                        </a:rPr>
                        <a:t>Dec-31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ea typeface="맑은 고딕" panose="020B0503020000020004" pitchFamily="50" charset="-127"/>
                        </a:rPr>
                        <a:t>Dec-31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ea typeface="맑은 고딕" panose="020B0503020000020004" pitchFamily="50" charset="-127"/>
                        </a:rPr>
                        <a:t>Dec-31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ea typeface="맑은 고딕" panose="020B0503020000020004" pitchFamily="50" charset="-127"/>
                        </a:rPr>
                        <a:t>Dec-31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ea typeface="맑은 고딕" panose="020B0503020000020004" pitchFamily="50" charset="-127"/>
                        </a:rPr>
                        <a:t>Dec-31</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442558982"/>
                  </a:ext>
                </a:extLst>
              </a:tr>
              <a:tr h="144000">
                <a:tc gridSpan="3">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부채총계</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BDD7EE"/>
                    </a:solidFill>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460,705,248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BDD7EE"/>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651,940,526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BDD7EE"/>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3,070,119,326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BDD7EE"/>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12,698,936,159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BDD7EE"/>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17,506,612,223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BDD7EE"/>
                    </a:solidFill>
                  </a:tcPr>
                </a:tc>
                <a:extLst>
                  <a:ext uri="{0D108BD9-81ED-4DB2-BD59-A6C34878D82A}">
                    <a16:rowId xmlns:a16="http://schemas.microsoft.com/office/drawing/2014/main" val="2730398867"/>
                  </a:ext>
                </a:extLst>
              </a:tr>
              <a:tr h="144000">
                <a:tc gridSpan="3">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유동부채</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423,265,248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651,940,526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3,070,119,326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12,698,936,159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17,506,612,223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778851089"/>
                  </a:ext>
                </a:extLst>
              </a:tr>
              <a:tr h="144000">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외상매입금</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201,181,233</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no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413,009,619</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no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2,684,323,831</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no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2,809,657,023</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no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3,449,179,672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noFill/>
                      <a:prstDash val="solid"/>
                      <a:round/>
                      <a:headEnd type="none" w="med" len="med"/>
                      <a:tailEnd type="none" w="med" len="med"/>
                    </a:lnB>
                  </a:tcPr>
                </a:tc>
                <a:extLst>
                  <a:ext uri="{0D108BD9-81ED-4DB2-BD59-A6C34878D82A}">
                    <a16:rowId xmlns:a16="http://schemas.microsoft.com/office/drawing/2014/main" val="46621383"/>
                  </a:ext>
                </a:extLst>
              </a:tr>
              <a:tr h="144000">
                <a:tc>
                  <a:txBody>
                    <a:bodyPr/>
                    <a:lstStyle/>
                    <a:p>
                      <a:pPr algn="l" fontAlgn="ctr"/>
                      <a:endParaRPr lang="ko-KR" alt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noFill/>
                      <a:prstDash val="solid"/>
                      <a:round/>
                      <a:headEnd type="none" w="med" len="med"/>
                      <a:tailEnd type="none" w="med" len="med"/>
                    </a:lnB>
                  </a:tcPr>
                </a:tc>
                <a:tc gridSpan="2">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미지급금</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noFill/>
                      <a:prstDash val="dot"/>
                      <a:round/>
                      <a:headEnd type="none" w="med" len="med"/>
                      <a:tailEnd type="none" w="med" len="med"/>
                    </a:lnT>
                    <a:lnB w="6350" cap="flat" cmpd="sng" algn="ctr">
                      <a:no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92,898,320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extLst>
                  <a:ext uri="{0D108BD9-81ED-4DB2-BD59-A6C34878D82A}">
                    <a16:rowId xmlns:a16="http://schemas.microsoft.com/office/drawing/2014/main" val="4146047198"/>
                  </a:ext>
                </a:extLst>
              </a:tr>
              <a:tr h="144000">
                <a:tc>
                  <a:txBody>
                    <a:bodyPr/>
                    <a:lstStyle/>
                    <a:p>
                      <a:pPr algn="l" fontAlgn="ctr"/>
                      <a:endParaRPr lang="ko-KR" alt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noFill/>
                      <a:prstDash val="solid"/>
                      <a:round/>
                      <a:headEnd type="none" w="med" len="med"/>
                      <a:tailEnd type="none" w="med" len="med"/>
                    </a:lnB>
                  </a:tcPr>
                </a:tc>
                <a:tc gridSpan="2">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예수금</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noFill/>
                      <a:prstDash val="dot"/>
                      <a:round/>
                      <a:headEnd type="none" w="med" len="med"/>
                      <a:tailEnd type="none" w="med" len="med"/>
                    </a:lnT>
                    <a:lnB w="6350" cap="flat" cmpd="sng" algn="ctr">
                      <a:no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40,123,050</a:t>
                      </a:r>
                    </a:p>
                  </a:txBody>
                  <a:tcPr marL="36000" marR="360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53,435,940</a:t>
                      </a:r>
                    </a:p>
                  </a:txBody>
                  <a:tcPr marL="36000" marR="360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37,759,910</a:t>
                      </a:r>
                    </a:p>
                  </a:txBody>
                  <a:tcPr marL="36000" marR="360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83,593,820</a:t>
                      </a:r>
                    </a:p>
                  </a:txBody>
                  <a:tcPr marL="36000" marR="360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114,686,310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extLst>
                  <a:ext uri="{0D108BD9-81ED-4DB2-BD59-A6C34878D82A}">
                    <a16:rowId xmlns:a16="http://schemas.microsoft.com/office/drawing/2014/main" val="2998532413"/>
                  </a:ext>
                </a:extLst>
              </a:tr>
              <a:tr h="144000">
                <a:tc>
                  <a:txBody>
                    <a:bodyPr/>
                    <a:lstStyle/>
                    <a:p>
                      <a:pPr algn="l" fontAlgn="ctr"/>
                      <a:endParaRPr lang="ko-KR" alt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noFill/>
                      <a:prstDash val="solid"/>
                      <a:round/>
                      <a:headEnd type="none" w="med" len="med"/>
                      <a:tailEnd type="none" w="med" len="med"/>
                    </a:lnB>
                  </a:tcPr>
                </a:tc>
                <a:tc gridSpan="2">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당좌차월</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noFill/>
                      <a:prstDash val="dot"/>
                      <a:round/>
                      <a:headEnd type="none" w="med" len="med"/>
                      <a:tailEnd type="none" w="med" len="med"/>
                    </a:lnT>
                    <a:lnB w="6350" cap="flat" cmpd="sng" algn="ctr">
                      <a:no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900,000,000</a:t>
                      </a:r>
                    </a:p>
                  </a:txBody>
                  <a:tcPr marL="36000" marR="360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extLst>
                  <a:ext uri="{0D108BD9-81ED-4DB2-BD59-A6C34878D82A}">
                    <a16:rowId xmlns:a16="http://schemas.microsoft.com/office/drawing/2014/main" val="1773043590"/>
                  </a:ext>
                </a:extLst>
              </a:tr>
              <a:tr h="144000">
                <a:tc>
                  <a:txBody>
                    <a:bodyPr/>
                    <a:lstStyle/>
                    <a:p>
                      <a:pPr algn="l" fontAlgn="ctr"/>
                      <a:endParaRPr lang="ko-KR" alt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noFill/>
                      <a:prstDash val="solid"/>
                      <a:round/>
                      <a:headEnd type="none" w="med" len="med"/>
                      <a:tailEnd type="none" w="med" len="med"/>
                    </a:lnB>
                  </a:tcPr>
                </a:tc>
                <a:tc gridSpan="2">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선수금</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noFill/>
                      <a:prstDash val="dot"/>
                      <a:round/>
                      <a:headEnd type="none" w="med" len="med"/>
                      <a:tailEnd type="none" w="med" len="med"/>
                    </a:lnT>
                    <a:lnB w="6350" cap="flat" cmpd="sng" algn="ctr">
                      <a:no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344,800</a:t>
                      </a:r>
                    </a:p>
                  </a:txBody>
                  <a:tcPr marL="36000" marR="360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344,800</a:t>
                      </a:r>
                    </a:p>
                  </a:txBody>
                  <a:tcPr marL="36000" marR="360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440,218,900</a:t>
                      </a:r>
                    </a:p>
                  </a:txBody>
                  <a:tcPr marL="36000" marR="360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5,301,920,200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extLst>
                  <a:ext uri="{0D108BD9-81ED-4DB2-BD59-A6C34878D82A}">
                    <a16:rowId xmlns:a16="http://schemas.microsoft.com/office/drawing/2014/main" val="2439294231"/>
                  </a:ext>
                </a:extLst>
              </a:tr>
              <a:tr h="144000">
                <a:tc>
                  <a:txBody>
                    <a:bodyPr/>
                    <a:lstStyle/>
                    <a:p>
                      <a:pPr algn="l" fontAlgn="ctr"/>
                      <a:endParaRPr lang="ko-KR" alt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noFill/>
                      <a:prstDash val="solid"/>
                      <a:round/>
                      <a:headEnd type="none" w="med" len="med"/>
                      <a:tailEnd type="none" w="med" len="med"/>
                    </a:lnB>
                  </a:tcPr>
                </a:tc>
                <a:tc gridSpan="2">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단기차입금</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noFill/>
                      <a:prstDash val="dot"/>
                      <a:round/>
                      <a:headEnd type="none" w="med" len="med"/>
                      <a:tailEnd type="none" w="med" len="med"/>
                    </a:lnT>
                    <a:lnB w="6350" cap="flat" cmpd="sng" algn="ctr">
                      <a:no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8,300,000,000</a:t>
                      </a:r>
                    </a:p>
                  </a:txBody>
                  <a:tcPr marL="36000" marR="360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8,060,000,000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extLst>
                  <a:ext uri="{0D108BD9-81ED-4DB2-BD59-A6C34878D82A}">
                    <a16:rowId xmlns:a16="http://schemas.microsoft.com/office/drawing/2014/main" val="2664985818"/>
                  </a:ext>
                </a:extLst>
              </a:tr>
              <a:tr h="144000">
                <a:tc>
                  <a:txBody>
                    <a:bodyPr/>
                    <a:lstStyle/>
                    <a:p>
                      <a:pPr algn="l" fontAlgn="ctr"/>
                      <a:endParaRPr lang="ko-KR" alt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noFill/>
                      <a:prstDash val="solid"/>
                      <a:round/>
                      <a:headEnd type="none" w="med" len="med"/>
                      <a:tailEnd type="none" w="med" len="med"/>
                    </a:lnB>
                  </a:tcPr>
                </a:tc>
                <a:tc gridSpan="2">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미지급세금</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noFill/>
                      <a:prstDash val="dot"/>
                      <a:round/>
                      <a:headEnd type="none" w="med" len="med"/>
                      <a:tailEnd type="none" w="med" len="med"/>
                    </a:lnT>
                    <a:lnB w="6350" cap="flat" cmpd="sng" algn="ctr">
                      <a:no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43,755,830</a:t>
                      </a:r>
                    </a:p>
                  </a:txBody>
                  <a:tcPr marL="36000" marR="360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69,492,476</a:t>
                      </a:r>
                    </a:p>
                  </a:txBody>
                  <a:tcPr marL="36000" marR="360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234,827,569</a:t>
                      </a:r>
                    </a:p>
                  </a:txBody>
                  <a:tcPr marL="36000" marR="360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30,806,963</a:t>
                      </a:r>
                    </a:p>
                  </a:txBody>
                  <a:tcPr marL="36000" marR="360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343,219,158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extLst>
                  <a:ext uri="{0D108BD9-81ED-4DB2-BD59-A6C34878D82A}">
                    <a16:rowId xmlns:a16="http://schemas.microsoft.com/office/drawing/2014/main" val="3509474690"/>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gridSpan="2">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미지급비용</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noFill/>
                      <a:prstDash val="dot"/>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137,860,335</a:t>
                      </a:r>
                    </a:p>
                  </a:txBody>
                  <a:tcPr marL="36000" marR="36000" marT="0" marB="0" anchor="ctr">
                    <a:lnL>
                      <a:noFill/>
                    </a:lnL>
                    <a:lnR>
                      <a:noFill/>
                    </a:lnR>
                    <a:lnT w="635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115,657,691</a:t>
                      </a:r>
                    </a:p>
                  </a:txBody>
                  <a:tcPr marL="36000" marR="36000" marT="0" marB="0" anchor="ctr">
                    <a:lnL>
                      <a:noFill/>
                    </a:lnL>
                    <a:lnR>
                      <a:noFill/>
                    </a:lnR>
                    <a:lnT w="635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113,208,016</a:t>
                      </a:r>
                    </a:p>
                  </a:txBody>
                  <a:tcPr marL="36000" marR="36000" marT="0" marB="0" anchor="ctr">
                    <a:lnL>
                      <a:noFill/>
                    </a:lnL>
                    <a:lnR>
                      <a:noFill/>
                    </a:lnR>
                    <a:lnT w="635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134,659,453</a:t>
                      </a:r>
                    </a:p>
                  </a:txBody>
                  <a:tcPr marL="36000" marR="36000" marT="0" marB="0" anchor="ctr">
                    <a:lnL>
                      <a:noFill/>
                    </a:lnL>
                    <a:lnR>
                      <a:noFill/>
                    </a:lnR>
                    <a:lnT w="635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144,708,563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16511096"/>
                  </a:ext>
                </a:extLst>
              </a:tr>
              <a:tr h="144000">
                <a:tc gridSpan="3">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비유동부채</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37,440,000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773232857"/>
                  </a:ext>
                </a:extLst>
              </a:tr>
              <a:tr h="144000">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gridSpan="2">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장기차입금</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37,440,000</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30803744"/>
                  </a:ext>
                </a:extLst>
              </a:tr>
              <a:tr h="144000">
                <a:tc gridSpan="3">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자본총계</a:t>
                      </a:r>
                    </a:p>
                  </a:txBody>
                  <a:tcPr marL="36000" marR="36000" marT="0" marB="0" anchor="ctr">
                    <a:lnL w="6350" cap="flat" cmpd="sng" algn="ctr">
                      <a:solidFill>
                        <a:srgbClr val="00338D"/>
                      </a:solidFill>
                      <a:prstDash val="solid"/>
                      <a:round/>
                      <a:headEnd type="none" w="med" len="med"/>
                      <a:tailEnd type="none" w="med" len="med"/>
                    </a:lnL>
                    <a:lnR w="12700" cmpd="sng">
                      <a:noFill/>
                      <a:prstDash val="soli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BDD7EE"/>
                    </a:solidFill>
                  </a:tcPr>
                </a:tc>
                <a:tc hMerge="1">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무형자산</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no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957,464,420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BDD7EE"/>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1,418,406,073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BDD7EE"/>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2,883,861,450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BDD7EE"/>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3,758,002,151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BDD7EE"/>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5,865,590,560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BDD7EE"/>
                    </a:solidFill>
                  </a:tcPr>
                </a:tc>
                <a:extLst>
                  <a:ext uri="{0D108BD9-81ED-4DB2-BD59-A6C34878D82A}">
                    <a16:rowId xmlns:a16="http://schemas.microsoft.com/office/drawing/2014/main" val="131630278"/>
                  </a:ext>
                </a:extLst>
              </a:tr>
              <a:tr h="144000">
                <a:tc gridSpan="3">
                  <a:txBody>
                    <a:bodyPr/>
                    <a:lstStyle/>
                    <a:p>
                      <a:pPr algn="l" fontAlgn="ct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부채및자본총계</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1,418,169,668</a:t>
                      </a:r>
                    </a:p>
                  </a:txBody>
                  <a:tcPr marL="36000" marR="36000" marT="0" marB="0" anchor="ctr">
                    <a:lnL w="6350" cap="flat" cmpd="sng" algn="ctr">
                      <a:no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2,070,346,599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5,953,980,776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16,456,938,310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23,372,202,783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212575740"/>
                  </a:ext>
                </a:extLst>
              </a:tr>
              <a:tr h="144000">
                <a:tc gridSpan="3">
                  <a:txBody>
                    <a:bodyPr/>
                    <a:lstStyle/>
                    <a:p>
                      <a:pPr algn="l" fontAlgn="ctr"/>
                      <a:r>
                        <a:rPr lang="en-US" altLang="ko-KR" sz="900" b="0" i="1" u="none" strike="noStrike" dirty="0">
                          <a:solidFill>
                            <a:srgbClr val="000000"/>
                          </a:solidFill>
                          <a:effectLst/>
                          <a:latin typeface="맑은 고딕" panose="020B0503020000020004" pitchFamily="50" charset="-127"/>
                          <a:ea typeface="맑은 고딕" panose="020B0503020000020004" pitchFamily="50" charset="-127"/>
                        </a:rPr>
                        <a:t>Debt to Equity %</a:t>
                      </a:r>
                      <a:endParaRPr lang="ko-KR" altLang="en-US" sz="900" b="0" i="1"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12700" cmpd="sng">
                      <a:noFill/>
                      <a:prstDash val="soli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algn="l" fontAlgn="ct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기타비유동자산</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no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0" i="1" u="none" strike="noStrike" dirty="0">
                          <a:solidFill>
                            <a:srgbClr val="000000"/>
                          </a:solidFill>
                          <a:effectLst/>
                          <a:latin typeface="Arial" panose="020B0604020202020204" pitchFamily="34" charset="0"/>
                          <a:ea typeface="맑은 고딕" panose="020B0503020000020004" pitchFamily="50" charset="-127"/>
                        </a:rPr>
                        <a:t>48.1%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1" u="none" strike="noStrike" dirty="0">
                          <a:solidFill>
                            <a:srgbClr val="000000"/>
                          </a:solidFill>
                          <a:effectLst/>
                          <a:latin typeface="Arial" panose="020B0604020202020204" pitchFamily="34" charset="0"/>
                          <a:ea typeface="맑은 고딕" panose="020B0503020000020004" pitchFamily="50" charset="-127"/>
                        </a:rPr>
                        <a:t>46.0%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1" u="none" strike="noStrike" dirty="0">
                          <a:solidFill>
                            <a:srgbClr val="000000"/>
                          </a:solidFill>
                          <a:effectLst/>
                          <a:latin typeface="Arial" panose="020B0604020202020204" pitchFamily="34" charset="0"/>
                          <a:ea typeface="맑은 고딕" panose="020B0503020000020004" pitchFamily="50" charset="-127"/>
                        </a:rPr>
                        <a:t>106.5%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1" u="none" strike="noStrike" dirty="0">
                          <a:solidFill>
                            <a:srgbClr val="000000"/>
                          </a:solidFill>
                          <a:effectLst/>
                          <a:latin typeface="Arial" panose="020B0604020202020204" pitchFamily="34" charset="0"/>
                          <a:ea typeface="맑은 고딕" panose="020B0503020000020004" pitchFamily="50" charset="-127"/>
                        </a:rPr>
                        <a:t>337.9%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900" b="0" i="1" u="none" strike="noStrike" dirty="0">
                          <a:solidFill>
                            <a:srgbClr val="000000"/>
                          </a:solidFill>
                          <a:effectLst/>
                          <a:latin typeface="Arial" panose="020B0604020202020204" pitchFamily="34" charset="0"/>
                          <a:ea typeface="맑은 고딕" panose="020B0503020000020004" pitchFamily="50" charset="-127"/>
                        </a:rPr>
                        <a:t>298.5%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282250329"/>
                  </a:ext>
                </a:extLst>
              </a:tr>
            </a:tbl>
          </a:graphicData>
        </a:graphic>
      </p:graphicFrame>
    </p:spTree>
    <p:extLst>
      <p:ext uri="{BB962C8B-B14F-4D97-AF65-F5344CB8AC3E}">
        <p14:creationId xmlns:p14="http://schemas.microsoft.com/office/powerpoint/2010/main" val="40521064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제목 3">
            <a:extLst>
              <a:ext uri="{FF2B5EF4-FFF2-40B4-BE49-F238E27FC236}">
                <a16:creationId xmlns:a16="http://schemas.microsoft.com/office/drawing/2014/main" id="{C9C702E1-3F81-4806-9826-C22806F8E5F9}"/>
              </a:ext>
            </a:extLst>
          </p:cNvPr>
          <p:cNvSpPr txBox="1">
            <a:spLocks/>
          </p:cNvSpPr>
          <p:nvPr/>
        </p:nvSpPr>
        <p:spPr>
          <a:xfrm>
            <a:off x="1728002" y="745828"/>
            <a:ext cx="3749742" cy="771672"/>
          </a:xfrm>
          <a:prstGeom prst="rect">
            <a:avLst/>
          </a:prstGeom>
        </p:spPr>
        <p:txBody>
          <a:bodyPr vert="horz" lIns="90000" tIns="0" rIns="0" bIns="0" rtlCol="0" anchor="t" anchorCtr="0">
            <a:noAutofit/>
          </a:bodyPr>
          <a:lstStyle>
            <a:lvl1pPr marL="0" algn="l" defTabSz="895327" rtl="0" eaLnBrk="1" latinLnBrk="1" hangingPunct="1">
              <a:lnSpc>
                <a:spcPct val="100000"/>
              </a:lnSpc>
              <a:spcBef>
                <a:spcPct val="0"/>
              </a:spcBef>
              <a:buNone/>
              <a:defRPr lang="ko-KR" altLang="en-US" sz="4700" b="0" i="0" kern="0" dirty="0">
                <a:solidFill>
                  <a:schemeClr val="accent1"/>
                </a:solidFill>
                <a:latin typeface="KPMG Extralight"/>
                <a:ea typeface="+mn-ea"/>
                <a:cs typeface="KPMG Extralight"/>
              </a:defRPr>
            </a:lvl1pPr>
          </a:lstStyle>
          <a:p>
            <a:pPr defTabSz="895317">
              <a:defRPr/>
            </a:pPr>
            <a:r>
              <a:rPr lang="en-US" altLang="ko-KR" sz="4800" dirty="0">
                <a:solidFill>
                  <a:srgbClr val="00338D"/>
                </a:solidFill>
              </a:rPr>
              <a:t>Contacts</a:t>
            </a:r>
            <a:br>
              <a:rPr lang="en-US" altLang="ko-KR" sz="4800" dirty="0">
                <a:solidFill>
                  <a:srgbClr val="00338D"/>
                </a:solidFill>
              </a:rPr>
            </a:br>
            <a:br>
              <a:rPr lang="en-US" altLang="ko-KR" sz="2000" dirty="0">
                <a:solidFill>
                  <a:srgbClr val="00338D"/>
                </a:solidFill>
              </a:rPr>
            </a:br>
            <a:endParaRPr lang="en-US" altLang="en-US" dirty="0">
              <a:solidFill>
                <a:srgbClr val="0091DA"/>
              </a:solidFill>
            </a:endParaRPr>
          </a:p>
        </p:txBody>
      </p:sp>
      <p:sp>
        <p:nvSpPr>
          <p:cNvPr id="20" name="Rectangle 22">
            <a:extLst>
              <a:ext uri="{FF2B5EF4-FFF2-40B4-BE49-F238E27FC236}">
                <a16:creationId xmlns:a16="http://schemas.microsoft.com/office/drawing/2014/main" id="{3ECB0679-DE88-47BB-88EB-6BD374C46CBF}"/>
              </a:ext>
            </a:extLst>
          </p:cNvPr>
          <p:cNvSpPr>
            <a:spLocks noChangeArrowheads="1"/>
          </p:cNvSpPr>
          <p:nvPr/>
        </p:nvSpPr>
        <p:spPr bwMode="auto">
          <a:xfrm>
            <a:off x="1790731" y="1633349"/>
            <a:ext cx="3427223" cy="1468437"/>
          </a:xfrm>
          <a:prstGeom prst="rect">
            <a:avLst/>
          </a:prstGeom>
          <a:solidFill>
            <a:srgbClr val="FFFFFF"/>
          </a:solidFill>
          <a:ln w="12700" algn="ctr">
            <a:noFill/>
            <a:miter lim="800000"/>
            <a:headEnd/>
            <a:tailEnd/>
          </a:ln>
        </p:spPr>
        <p:txBody>
          <a:bodyPr lIns="72001" tIns="108000" rIns="0" anchor="t" anchorCtr="0"/>
          <a:lstStyle>
            <a:lvl1pPr eaLnBrk="0" hangingPunct="0">
              <a:defRPr kumimoji="1" sz="1500" b="1">
                <a:solidFill>
                  <a:schemeClr val="bg1"/>
                </a:solidFill>
                <a:latin typeface="맑은 고딕" panose="020B0503020000020004" pitchFamily="50" charset="-127"/>
                <a:ea typeface="맑은 고딕" panose="020B0503020000020004" pitchFamily="50" charset="-127"/>
              </a:defRPr>
            </a:lvl1pPr>
            <a:lvl2pPr marL="742950" indent="-285750" eaLnBrk="0" hangingPunct="0">
              <a:defRPr kumimoji="1" sz="1500" b="1">
                <a:solidFill>
                  <a:schemeClr val="bg1"/>
                </a:solidFill>
                <a:latin typeface="맑은 고딕" panose="020B0503020000020004" pitchFamily="50" charset="-127"/>
                <a:ea typeface="맑은 고딕" panose="020B0503020000020004" pitchFamily="50" charset="-127"/>
              </a:defRPr>
            </a:lvl2pPr>
            <a:lvl3pPr marL="1143000" indent="-228600" eaLnBrk="0" hangingPunct="0">
              <a:defRPr kumimoji="1" sz="1500" b="1">
                <a:solidFill>
                  <a:schemeClr val="bg1"/>
                </a:solidFill>
                <a:latin typeface="맑은 고딕" panose="020B0503020000020004" pitchFamily="50" charset="-127"/>
                <a:ea typeface="맑은 고딕" panose="020B0503020000020004" pitchFamily="50" charset="-127"/>
              </a:defRPr>
            </a:lvl3pPr>
            <a:lvl4pPr marL="1600200" indent="-228600" eaLnBrk="0" hangingPunct="0">
              <a:defRPr kumimoji="1" sz="1500" b="1">
                <a:solidFill>
                  <a:schemeClr val="bg1"/>
                </a:solidFill>
                <a:latin typeface="맑은 고딕" panose="020B0503020000020004" pitchFamily="50" charset="-127"/>
                <a:ea typeface="맑은 고딕" panose="020B0503020000020004" pitchFamily="50" charset="-127"/>
              </a:defRPr>
            </a:lvl4pPr>
            <a:lvl5pPr marL="2057400" indent="-228600" eaLnBrk="0" hangingPunct="0">
              <a:defRPr kumimoji="1" sz="1500" b="1">
                <a:solidFill>
                  <a:schemeClr val="bg1"/>
                </a:solidFill>
                <a:latin typeface="맑은 고딕" panose="020B0503020000020004" pitchFamily="50" charset="-127"/>
                <a:ea typeface="맑은 고딕" panose="020B0503020000020004" pitchFamily="50" charset="-127"/>
              </a:defRPr>
            </a:lvl5pPr>
            <a:lvl6pPr marL="2514600" indent="-228600" algn="ctr" eaLnBrk="0" fontAlgn="base" hangingPunct="0">
              <a:spcBef>
                <a:spcPct val="0"/>
              </a:spcBef>
              <a:spcAft>
                <a:spcPct val="0"/>
              </a:spcAft>
              <a:defRPr kumimoji="1" sz="1500" b="1">
                <a:solidFill>
                  <a:schemeClr val="bg1"/>
                </a:solidFill>
                <a:latin typeface="맑은 고딕" panose="020B0503020000020004" pitchFamily="50" charset="-127"/>
                <a:ea typeface="맑은 고딕" panose="020B0503020000020004" pitchFamily="50" charset="-127"/>
              </a:defRPr>
            </a:lvl6pPr>
            <a:lvl7pPr marL="2971800" indent="-228600" algn="ctr" eaLnBrk="0" fontAlgn="base" hangingPunct="0">
              <a:spcBef>
                <a:spcPct val="0"/>
              </a:spcBef>
              <a:spcAft>
                <a:spcPct val="0"/>
              </a:spcAft>
              <a:defRPr kumimoji="1" sz="1500" b="1">
                <a:solidFill>
                  <a:schemeClr val="bg1"/>
                </a:solidFill>
                <a:latin typeface="맑은 고딕" panose="020B0503020000020004" pitchFamily="50" charset="-127"/>
                <a:ea typeface="맑은 고딕" panose="020B0503020000020004" pitchFamily="50" charset="-127"/>
              </a:defRPr>
            </a:lvl7pPr>
            <a:lvl8pPr marL="3429000" indent="-228600" algn="ctr" eaLnBrk="0" fontAlgn="base" hangingPunct="0">
              <a:spcBef>
                <a:spcPct val="0"/>
              </a:spcBef>
              <a:spcAft>
                <a:spcPct val="0"/>
              </a:spcAft>
              <a:defRPr kumimoji="1" sz="1500" b="1">
                <a:solidFill>
                  <a:schemeClr val="bg1"/>
                </a:solidFill>
                <a:latin typeface="맑은 고딕" panose="020B0503020000020004" pitchFamily="50" charset="-127"/>
                <a:ea typeface="맑은 고딕" panose="020B0503020000020004" pitchFamily="50" charset="-127"/>
              </a:defRPr>
            </a:lvl8pPr>
            <a:lvl9pPr marL="3886200" indent="-228600" algn="ctr" eaLnBrk="0" fontAlgn="base" hangingPunct="0">
              <a:spcBef>
                <a:spcPct val="0"/>
              </a:spcBef>
              <a:spcAft>
                <a:spcPct val="0"/>
              </a:spcAft>
              <a:defRPr kumimoji="1" sz="1500" b="1">
                <a:solidFill>
                  <a:schemeClr val="bg1"/>
                </a:solidFill>
                <a:latin typeface="맑은 고딕" panose="020B0503020000020004" pitchFamily="50" charset="-127"/>
                <a:ea typeface="맑은 고딕" panose="020B0503020000020004" pitchFamily="50" charset="-127"/>
              </a:defRPr>
            </a:lvl9pPr>
          </a:lstStyle>
          <a:p>
            <a:pPr algn="just" defTabSz="914390">
              <a:tabLst>
                <a:tab pos="1252443" algn="l"/>
                <a:tab pos="1523883" algn="l"/>
              </a:tabLst>
              <a:defRPr/>
            </a:pPr>
            <a:endParaRPr kumimoji="0" lang="en-US" altLang="ko-KR" sz="1000" b="0" kern="0" dirty="0">
              <a:solidFill>
                <a:srgbClr val="000000"/>
              </a:solidFill>
              <a:latin typeface="Arial" panose="020B0604020202020204" pitchFamily="34" charset="0"/>
              <a:ea typeface="+mj-ea"/>
              <a:cs typeface="Arial" panose="020B0604020202020204" pitchFamily="34" charset="0"/>
            </a:endParaRPr>
          </a:p>
          <a:p>
            <a:pPr algn="just" defTabSz="914390">
              <a:tabLst>
                <a:tab pos="1252443" algn="l"/>
                <a:tab pos="1523883" algn="l"/>
              </a:tabLst>
              <a:defRPr/>
            </a:pPr>
            <a:r>
              <a:rPr kumimoji="0" lang="ko-KR" altLang="en-US" sz="1000" b="0" kern="0" dirty="0" err="1">
                <a:solidFill>
                  <a:srgbClr val="000000"/>
                </a:solidFill>
                <a:latin typeface="Arial" panose="020B0604020202020204" pitchFamily="34" charset="0"/>
                <a:cs typeface="Arial" panose="020B0604020202020204" pitchFamily="34" charset="0"/>
              </a:rPr>
              <a:t>김병두</a:t>
            </a:r>
            <a:r>
              <a:rPr kumimoji="0" lang="ko-KR" altLang="en-US" sz="1000" b="0" kern="0" dirty="0">
                <a:solidFill>
                  <a:srgbClr val="000000"/>
                </a:solidFill>
                <a:latin typeface="Arial" panose="020B0604020202020204" pitchFamily="34" charset="0"/>
                <a:cs typeface="Arial" panose="020B0604020202020204" pitchFamily="34" charset="0"/>
              </a:rPr>
              <a:t> 이사</a:t>
            </a:r>
            <a:r>
              <a:rPr kumimoji="0" lang="en-US" altLang="ko-KR" sz="1000" b="0" kern="0" dirty="0">
                <a:solidFill>
                  <a:srgbClr val="000000"/>
                </a:solidFill>
                <a:latin typeface="Arial" panose="020B0604020202020204" pitchFamily="34" charset="0"/>
                <a:cs typeface="Arial" panose="020B0604020202020204" pitchFamily="34" charset="0"/>
              </a:rPr>
              <a:t>	T.	+82 2 2112 6721</a:t>
            </a:r>
          </a:p>
          <a:p>
            <a:pPr algn="just" defTabSz="914390">
              <a:tabLst>
                <a:tab pos="1252443" algn="l"/>
                <a:tab pos="1523883" algn="l"/>
              </a:tabLst>
              <a:defRPr/>
            </a:pPr>
            <a:r>
              <a:rPr kumimoji="0" lang="en-US" altLang="ko-KR" sz="1000" b="0" kern="0" dirty="0">
                <a:solidFill>
                  <a:srgbClr val="000000"/>
                </a:solidFill>
                <a:latin typeface="Arial" panose="020B0604020202020204" pitchFamily="34" charset="0"/>
                <a:cs typeface="Arial" panose="020B0604020202020204" pitchFamily="34" charset="0"/>
              </a:rPr>
              <a:t>	E.	</a:t>
            </a:r>
            <a:r>
              <a:rPr kumimoji="0" lang="en-US" altLang="ko-KR" sz="1000" b="0" kern="0" dirty="0">
                <a:solidFill>
                  <a:srgbClr val="000000"/>
                </a:solidFill>
                <a:latin typeface="Arial" panose="020B0604020202020204" pitchFamily="34" charset="0"/>
                <a:cs typeface="Arial" panose="020B0604020202020204" pitchFamily="34" charset="0"/>
                <a:hlinkClick r:id="rId4"/>
              </a:rPr>
              <a:t>byeongdookim@kr.kpmg.com</a:t>
            </a:r>
            <a:endParaRPr lang="da-DK" altLang="ko-KR" sz="1000" kern="0" dirty="0">
              <a:solidFill>
                <a:prstClr val="white"/>
              </a:solidFill>
              <a:latin typeface="Arial" panose="020B0604020202020204" pitchFamily="34" charset="0"/>
              <a:ea typeface="+mj-ea"/>
              <a:cs typeface="Arial" panose="020B0604020202020204" pitchFamily="34" charset="0"/>
            </a:endParaRPr>
          </a:p>
          <a:p>
            <a:pPr algn="just" defTabSz="914390">
              <a:tabLst>
                <a:tab pos="1252443" algn="l"/>
                <a:tab pos="1523883" algn="l"/>
              </a:tabLst>
              <a:defRPr/>
            </a:pPr>
            <a:endParaRPr kumimoji="0" lang="en-US" altLang="ko-KR" sz="1000" b="0" kern="0" dirty="0">
              <a:solidFill>
                <a:srgbClr val="000000"/>
              </a:solidFill>
              <a:latin typeface="Arial" panose="020B0604020202020204" pitchFamily="34" charset="0"/>
              <a:ea typeface="+mj-ea"/>
              <a:cs typeface="Arial" panose="020B0604020202020204" pitchFamily="34" charset="0"/>
            </a:endParaRPr>
          </a:p>
        </p:txBody>
      </p:sp>
      <p:sp>
        <p:nvSpPr>
          <p:cNvPr id="21" name="Text Placeholder 28">
            <a:extLst>
              <a:ext uri="{FF2B5EF4-FFF2-40B4-BE49-F238E27FC236}">
                <a16:creationId xmlns:a16="http://schemas.microsoft.com/office/drawing/2014/main" id="{EF148182-9877-47D4-A828-17085327FC89}"/>
              </a:ext>
            </a:extLst>
          </p:cNvPr>
          <p:cNvSpPr txBox="1">
            <a:spLocks/>
          </p:cNvSpPr>
          <p:nvPr>
            <p:custDataLst>
              <p:tags r:id="rId1"/>
            </p:custDataLst>
          </p:nvPr>
        </p:nvSpPr>
        <p:spPr>
          <a:xfrm>
            <a:off x="1728002" y="5112002"/>
            <a:ext cx="7375525" cy="554037"/>
          </a:xfrm>
          <a:prstGeom prst="rect">
            <a:avLst/>
          </a:prstGeom>
        </p:spPr>
        <p:txBody>
          <a:bodyPr/>
          <a:lstStyle>
            <a:lvl1pPr marL="0" indent="0" algn="l" defTabSz="914400" rtl="0" eaLnBrk="1" latinLnBrk="1"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ko-KR" b="1" kern="0" dirty="0">
                <a:latin typeface="맑은 고딕" panose="020B0503020000020004" pitchFamily="50" charset="-127"/>
                <a:ea typeface="맑은 고딕" panose="020B0503020000020004" pitchFamily="50" charset="-127"/>
                <a:cs typeface="Univers for KPMG Light" panose="020B0403020202020204" pitchFamily="34" charset="0"/>
              </a:rPr>
              <a:t>© 2022 KPMG Samjong Accounting Corp., the Korean member firm of the KPMG network of independent member firms affiliated with KPMG International Cooperative (“KPMG International”), a Swiss entity. All rights reserved. Printed in Korea.</a:t>
            </a:r>
          </a:p>
        </p:txBody>
      </p:sp>
      <p:pic>
        <p:nvPicPr>
          <p:cNvPr id="22" name="Picture 12">
            <a:extLst>
              <a:ext uri="{FF2B5EF4-FFF2-40B4-BE49-F238E27FC236}">
                <a16:creationId xmlns:a16="http://schemas.microsoft.com/office/drawing/2014/main" id="{F5D0BA04-F7DB-4B0C-8FF6-52539FE8427F}"/>
              </a:ext>
            </a:extLst>
          </p:cNvPr>
          <p:cNvPicPr>
            <a:picLocks noChangeAspect="1" noChangeArrowheads="1"/>
          </p:cNvPicPr>
          <p:nvPr/>
        </p:nvPicPr>
        <p:blipFill>
          <a:blip r:embed="rId5" cstate="email">
            <a:extLst>
              <a:ext uri="{28A0092B-C50C-407E-A947-70E740481C1C}">
                <a14:useLocalDpi xmlns:a14="http://schemas.microsoft.com/office/drawing/2010/main"/>
              </a:ext>
            </a:extLst>
          </a:blip>
          <a:stretch>
            <a:fillRect/>
          </a:stretch>
        </p:blipFill>
        <p:spPr bwMode="auto">
          <a:xfrm>
            <a:off x="1800769" y="3467783"/>
            <a:ext cx="2341068" cy="360000"/>
          </a:xfrm>
          <a:prstGeom prst="rect">
            <a:avLst/>
          </a:prstGeom>
          <a:noFill/>
          <a:ln w="9525">
            <a:noFill/>
            <a:miter lim="800000"/>
            <a:headEnd/>
            <a:tailEnd/>
          </a:ln>
        </p:spPr>
      </p:pic>
      <p:pic>
        <p:nvPicPr>
          <p:cNvPr id="23" name="Picture 13">
            <a:extLst>
              <a:ext uri="{FF2B5EF4-FFF2-40B4-BE49-F238E27FC236}">
                <a16:creationId xmlns:a16="http://schemas.microsoft.com/office/drawing/2014/main" id="{BBFB4E36-C00C-4357-BC38-DBA5C15F3C02}"/>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830395" y="3471333"/>
            <a:ext cx="1113206" cy="353097"/>
          </a:xfrm>
          <a:prstGeom prst="rect">
            <a:avLst/>
          </a:prstGeom>
        </p:spPr>
      </p:pic>
      <p:sp>
        <p:nvSpPr>
          <p:cNvPr id="24" name="Text Placeholder 29">
            <a:extLst>
              <a:ext uri="{FF2B5EF4-FFF2-40B4-BE49-F238E27FC236}">
                <a16:creationId xmlns:a16="http://schemas.microsoft.com/office/drawing/2014/main" id="{A48A435B-8394-4D21-BC16-E77AFC85B062}"/>
              </a:ext>
            </a:extLst>
          </p:cNvPr>
          <p:cNvSpPr txBox="1">
            <a:spLocks/>
          </p:cNvSpPr>
          <p:nvPr/>
        </p:nvSpPr>
        <p:spPr>
          <a:xfrm>
            <a:off x="1728002" y="5690659"/>
            <a:ext cx="7375525" cy="119064"/>
          </a:xfrm>
          <a:prstGeom prst="rect">
            <a:avLst/>
          </a:prstGeom>
        </p:spPr>
        <p:txBody>
          <a:bodyPr/>
          <a:lstStyle>
            <a:lvl1pPr marL="0" indent="0" algn="l" defTabSz="914400" rtl="0" eaLnBrk="1" latinLnBrk="1"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ltLang="ko-KR" dirty="0">
                <a:latin typeface="맑은 고딕" panose="020B0503020000020004" pitchFamily="50" charset="-127"/>
                <a:ea typeface="맑은 고딕" panose="020B0503020000020004" pitchFamily="50" charset="-127"/>
              </a:rPr>
              <a:t>The KPMG name and logo are registered trademarks or trademarks of KPMG International. </a:t>
            </a:r>
          </a:p>
        </p:txBody>
      </p:sp>
      <p:sp>
        <p:nvSpPr>
          <p:cNvPr id="25" name="Text Placeholder 39">
            <a:extLst>
              <a:ext uri="{FF2B5EF4-FFF2-40B4-BE49-F238E27FC236}">
                <a16:creationId xmlns:a16="http://schemas.microsoft.com/office/drawing/2014/main" id="{4F6AF500-910D-4276-83AE-B1E828DCBAC9}"/>
              </a:ext>
            </a:extLst>
          </p:cNvPr>
          <p:cNvSpPr txBox="1">
            <a:spLocks/>
          </p:cNvSpPr>
          <p:nvPr/>
        </p:nvSpPr>
        <p:spPr>
          <a:xfrm>
            <a:off x="1728002" y="4313241"/>
            <a:ext cx="7375525" cy="554037"/>
          </a:xfrm>
          <a:prstGeom prst="rect">
            <a:avLst/>
          </a:prstGeom>
        </p:spPr>
        <p:txBody>
          <a:bodyPr/>
          <a:lstStyle>
            <a:lvl1pPr marL="0" indent="0" algn="l" defTabSz="914400" rtl="0" eaLnBrk="1" latinLnBrk="1"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ltLang="ko-KR" dirty="0">
                <a:latin typeface="맑은 고딕" panose="020B0503020000020004" pitchFamily="50" charset="-127"/>
                <a:ea typeface="맑은 고딕" panose="020B0503020000020004" pitchFamily="50" charset="-127"/>
              </a:rPr>
              <a:t>The information contained herein is of a general nature and is not intended to address the circumstances of any particular individual or entity. Although we endeavor to provide accurate </a:t>
            </a:r>
            <a:r>
              <a:rPr lang="en-GB" altLang="ko-KR">
                <a:latin typeface="맑은 고딕" panose="020B0503020000020004" pitchFamily="50" charset="-127"/>
                <a:ea typeface="맑은 고딕" panose="020B0503020000020004" pitchFamily="50" charset="-127"/>
              </a:rPr>
              <a:t>and timely </a:t>
            </a:r>
            <a:r>
              <a:rPr lang="en-GB" altLang="ko-KR" dirty="0">
                <a:latin typeface="맑은 고딕" panose="020B0503020000020004" pitchFamily="50" charset="-127"/>
                <a:ea typeface="맑은 고딕" panose="020B0503020000020004" pitchFamily="50" charset="-127"/>
              </a:rPr>
              <a:t>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p>
        </p:txBody>
      </p:sp>
      <p:sp>
        <p:nvSpPr>
          <p:cNvPr id="26" name="Text Placeholder 45">
            <a:extLst>
              <a:ext uri="{FF2B5EF4-FFF2-40B4-BE49-F238E27FC236}">
                <a16:creationId xmlns:a16="http://schemas.microsoft.com/office/drawing/2014/main" id="{E37A4304-0FF9-48A6-A453-2EB1ECAB46CC}"/>
              </a:ext>
            </a:extLst>
          </p:cNvPr>
          <p:cNvSpPr txBox="1">
            <a:spLocks/>
          </p:cNvSpPr>
          <p:nvPr/>
        </p:nvSpPr>
        <p:spPr>
          <a:xfrm>
            <a:off x="1728000" y="3948112"/>
            <a:ext cx="2052000" cy="119064"/>
          </a:xfrm>
          <a:prstGeom prst="rect">
            <a:avLst/>
          </a:prstGeom>
        </p:spPr>
        <p:txBody>
          <a:bodyPr/>
          <a:lstStyle>
            <a:lvl1pPr marL="0" indent="0" algn="l" defTabSz="914400" rtl="0" eaLnBrk="1" latinLnBrk="1"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맑은 고딕" panose="020B0503020000020004" pitchFamily="50" charset="-127"/>
                <a:ea typeface="맑은 고딕" panose="020B0503020000020004" pitchFamily="50" charset="-127"/>
              </a:rPr>
              <a:t>kpmg.com/socialmedia</a:t>
            </a:r>
          </a:p>
        </p:txBody>
      </p:sp>
      <p:sp>
        <p:nvSpPr>
          <p:cNvPr id="27" name="Text Placeholder 46">
            <a:extLst>
              <a:ext uri="{FF2B5EF4-FFF2-40B4-BE49-F238E27FC236}">
                <a16:creationId xmlns:a16="http://schemas.microsoft.com/office/drawing/2014/main" id="{2C3F878B-7309-4A7E-8AE9-C7DCCD4C336D}"/>
              </a:ext>
            </a:extLst>
          </p:cNvPr>
          <p:cNvSpPr txBox="1">
            <a:spLocks/>
          </p:cNvSpPr>
          <p:nvPr/>
        </p:nvSpPr>
        <p:spPr>
          <a:xfrm>
            <a:off x="4775338" y="3948112"/>
            <a:ext cx="2052000" cy="119064"/>
          </a:xfrm>
          <a:prstGeom prst="rect">
            <a:avLst/>
          </a:prstGeom>
        </p:spPr>
        <p:txBody>
          <a:bodyPr/>
          <a:lstStyle>
            <a:lvl1pPr marL="0" indent="0" algn="l" defTabSz="914400" rtl="0" eaLnBrk="1" latinLnBrk="1"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맑은 고딕" panose="020B0503020000020004" pitchFamily="50" charset="-127"/>
                <a:ea typeface="맑은 고딕" panose="020B0503020000020004" pitchFamily="50" charset="-127"/>
              </a:rPr>
              <a:t>kpmg.com/app</a:t>
            </a:r>
          </a:p>
        </p:txBody>
      </p:sp>
    </p:spTree>
    <p:extLst>
      <p:ext uri="{BB962C8B-B14F-4D97-AF65-F5344CB8AC3E}">
        <p14:creationId xmlns:p14="http://schemas.microsoft.com/office/powerpoint/2010/main" val="1705830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제목 2">
            <a:extLst>
              <a:ext uri="{FF2B5EF4-FFF2-40B4-BE49-F238E27FC236}">
                <a16:creationId xmlns:a16="http://schemas.microsoft.com/office/drawing/2014/main" id="{D5CC0388-8169-4FE9-98CD-0809A2736CC4}"/>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400" b="1" dirty="0">
                <a:solidFill>
                  <a:srgbClr val="00338D"/>
                </a:solidFill>
                <a:latin typeface="KPMG Extralight" panose="020B0303030202040204" pitchFamily="34" charset="0"/>
              </a:rPr>
              <a:t>Business Breakdown</a:t>
            </a:r>
          </a:p>
        </p:txBody>
      </p:sp>
      <p:sp>
        <p:nvSpPr>
          <p:cNvPr id="83" name="제목 2">
            <a:extLst>
              <a:ext uri="{FF2B5EF4-FFF2-40B4-BE49-F238E27FC236}">
                <a16:creationId xmlns:a16="http://schemas.microsoft.com/office/drawing/2014/main" id="{3AD7705A-186A-40DD-86C0-121D89133635}"/>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800" b="1" dirty="0">
                <a:solidFill>
                  <a:srgbClr val="00338D"/>
                </a:solidFill>
                <a:latin typeface="KPMG Extralight" panose="020B0303030202040204" pitchFamily="34" charset="0"/>
              </a:rPr>
              <a:t>Understanding of target</a:t>
            </a:r>
          </a:p>
        </p:txBody>
      </p:sp>
      <p:sp>
        <p:nvSpPr>
          <p:cNvPr id="273" name="직사각형 153">
            <a:extLst>
              <a:ext uri="{FF2B5EF4-FFF2-40B4-BE49-F238E27FC236}">
                <a16:creationId xmlns:a16="http://schemas.microsoft.com/office/drawing/2014/main" id="{8BFDA9B4-D9A5-4E54-8C8D-3965AA2CF085}"/>
              </a:ext>
            </a:extLst>
          </p:cNvPr>
          <p:cNvSpPr/>
          <p:nvPr/>
        </p:nvSpPr>
        <p:spPr bwMode="auto">
          <a:xfrm>
            <a:off x="2117173" y="1186639"/>
            <a:ext cx="955610" cy="144000"/>
          </a:xfrm>
          <a:prstGeom prst="rect">
            <a:avLst/>
          </a:prstGeom>
          <a:noFill/>
          <a:ln w="9525" cap="flat" cmpd="sng" algn="ctr">
            <a:noFill/>
            <a:prstDash val="solid"/>
            <a:round/>
            <a:headEnd type="none" w="med" len="med"/>
            <a:tailEnd type="none" w="med" len="med"/>
          </a:ln>
          <a:effectLst/>
        </p:spPr>
        <p:txBody>
          <a:bodyPr vert="horz" wrap="square" lIns="82672" tIns="41336" rIns="82672" bIns="41336" numCol="1" rtlCol="0" anchor="ctr" anchorCtr="0" compatLnSpc="1">
            <a:prstTxWarp prst="textNoShape">
              <a:avLst/>
            </a:prstTxWarp>
          </a:bodyPr>
          <a:lstStyle/>
          <a:p>
            <a:pPr algn="ctr" defTabSz="826719">
              <a:spcAft>
                <a:spcPct val="35000"/>
              </a:spcAft>
              <a:tabLst>
                <a:tab pos="5166992" algn="l"/>
              </a:tabLst>
            </a:pPr>
            <a:r>
              <a:rPr lang="en-US" altLang="ko-KR" sz="900" b="1" dirty="0">
                <a:solidFill>
                  <a:srgbClr val="012169"/>
                </a:solidFill>
                <a:latin typeface="Arial" panose="020B0604020202020204" pitchFamily="34" charset="0"/>
                <a:ea typeface="+mj-ea"/>
                <a:cs typeface="Arial" panose="020B0604020202020204" pitchFamily="34" charset="0"/>
              </a:rPr>
              <a:t>By Type</a:t>
            </a:r>
            <a:endParaRPr lang="ko-KR" altLang="en-US" sz="900" b="1" dirty="0">
              <a:solidFill>
                <a:srgbClr val="012169"/>
              </a:solidFill>
              <a:latin typeface="Arial" panose="020B0604020202020204" pitchFamily="34" charset="0"/>
              <a:ea typeface="+mj-ea"/>
              <a:cs typeface="Arial" panose="020B0604020202020204" pitchFamily="34" charset="0"/>
            </a:endParaRPr>
          </a:p>
        </p:txBody>
      </p:sp>
      <p:cxnSp>
        <p:nvCxnSpPr>
          <p:cNvPr id="275" name="직선 연결선 328">
            <a:extLst>
              <a:ext uri="{FF2B5EF4-FFF2-40B4-BE49-F238E27FC236}">
                <a16:creationId xmlns:a16="http://schemas.microsoft.com/office/drawing/2014/main" id="{7854CD74-8FB2-46FF-8097-E83A1C527421}"/>
              </a:ext>
            </a:extLst>
          </p:cNvPr>
          <p:cNvCxnSpPr>
            <a:cxnSpLocks/>
          </p:cNvCxnSpPr>
          <p:nvPr/>
        </p:nvCxnSpPr>
        <p:spPr>
          <a:xfrm>
            <a:off x="1931549" y="1375728"/>
            <a:ext cx="1326859" cy="0"/>
          </a:xfrm>
          <a:prstGeom prst="line">
            <a:avLst/>
          </a:prstGeom>
          <a:ln w="15875">
            <a:solidFill>
              <a:srgbClr val="00338D"/>
            </a:solidFill>
          </a:ln>
        </p:spPr>
        <p:style>
          <a:lnRef idx="1">
            <a:schemeClr val="accent1"/>
          </a:lnRef>
          <a:fillRef idx="0">
            <a:schemeClr val="accent1"/>
          </a:fillRef>
          <a:effectRef idx="0">
            <a:schemeClr val="accent1"/>
          </a:effectRef>
          <a:fontRef idx="minor">
            <a:schemeClr val="tx1"/>
          </a:fontRef>
        </p:style>
      </p:cxnSp>
      <p:sp>
        <p:nvSpPr>
          <p:cNvPr id="95" name="모서리가 둥근 직사각형 303">
            <a:extLst>
              <a:ext uri="{FF2B5EF4-FFF2-40B4-BE49-F238E27FC236}">
                <a16:creationId xmlns:a16="http://schemas.microsoft.com/office/drawing/2014/main" id="{08360C57-6053-4FCF-9144-0D0F7CB90E36}"/>
              </a:ext>
            </a:extLst>
          </p:cNvPr>
          <p:cNvSpPr>
            <a:spLocks noChangeArrowheads="1"/>
          </p:cNvSpPr>
          <p:nvPr/>
        </p:nvSpPr>
        <p:spPr bwMode="auto">
          <a:xfrm>
            <a:off x="510347" y="1415367"/>
            <a:ext cx="1326859" cy="4694903"/>
          </a:xfrm>
          <a:prstGeom prst="roundRect">
            <a:avLst>
              <a:gd name="adj" fmla="val 0"/>
            </a:avLst>
          </a:prstGeom>
          <a:solidFill>
            <a:srgbClr val="470A68"/>
          </a:solidFill>
          <a:ln w="9525" algn="ctr">
            <a:solidFill>
              <a:schemeClr val="accent2"/>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a:solidFill>
                  <a:prstClr val="white"/>
                </a:solidFill>
                <a:latin typeface="Arial" panose="020B0604020202020204" pitchFamily="34" charset="0"/>
                <a:ea typeface="+mj-ea"/>
                <a:cs typeface="Arial" panose="020B0604020202020204" pitchFamily="34" charset="0"/>
              </a:rPr>
              <a:t>매출</a:t>
            </a:r>
            <a:endParaRPr lang="en-US" altLang="ko-KR" sz="800" b="1" kern="0" baseline="30000" dirty="0">
              <a:solidFill>
                <a:prstClr val="white"/>
              </a:solidFill>
              <a:latin typeface="Arial" panose="020B0604020202020204" pitchFamily="34" charset="0"/>
              <a:ea typeface="+mj-ea"/>
              <a:cs typeface="Arial" panose="020B0604020202020204" pitchFamily="34" charset="0"/>
            </a:endParaRP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32,063</a:t>
            </a:r>
            <a:endParaRPr lang="en-US" altLang="ko-KR" sz="800" b="1" kern="0" baseline="30000" dirty="0">
              <a:solidFill>
                <a:prstClr val="white"/>
              </a:solidFill>
              <a:latin typeface="Arial" panose="020B0604020202020204" pitchFamily="34" charset="0"/>
              <a:ea typeface="+mj-ea"/>
              <a:cs typeface="Arial" panose="020B0604020202020204" pitchFamily="34" charset="0"/>
            </a:endParaRP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(100.0%)</a:t>
            </a:r>
          </a:p>
        </p:txBody>
      </p:sp>
      <p:sp>
        <p:nvSpPr>
          <p:cNvPr id="99" name="직사각형 152">
            <a:extLst>
              <a:ext uri="{FF2B5EF4-FFF2-40B4-BE49-F238E27FC236}">
                <a16:creationId xmlns:a16="http://schemas.microsoft.com/office/drawing/2014/main" id="{2C292373-0322-431E-B23A-235D3CC2067B}"/>
              </a:ext>
            </a:extLst>
          </p:cNvPr>
          <p:cNvSpPr/>
          <p:nvPr/>
        </p:nvSpPr>
        <p:spPr bwMode="auto">
          <a:xfrm>
            <a:off x="821949" y="1186639"/>
            <a:ext cx="702808" cy="144000"/>
          </a:xfrm>
          <a:prstGeom prst="rect">
            <a:avLst/>
          </a:prstGeom>
          <a:noFill/>
          <a:ln w="9525" cap="flat" cmpd="sng" algn="ctr">
            <a:noFill/>
            <a:prstDash val="solid"/>
            <a:round/>
            <a:headEnd type="none" w="med" len="med"/>
            <a:tailEnd type="none" w="med" len="med"/>
          </a:ln>
          <a:effectLst/>
        </p:spPr>
        <p:txBody>
          <a:bodyPr vert="horz" wrap="square" lIns="82672" tIns="41336" rIns="82672" bIns="41336" numCol="1" rtlCol="0" anchor="ctr" anchorCtr="0" compatLnSpc="1">
            <a:prstTxWarp prst="textNoShape">
              <a:avLst/>
            </a:prstTxWarp>
          </a:bodyPr>
          <a:lstStyle/>
          <a:p>
            <a:pPr algn="ctr" defTabSz="826719">
              <a:spcAft>
                <a:spcPct val="35000"/>
              </a:spcAft>
              <a:tabLst>
                <a:tab pos="5166992" algn="l"/>
              </a:tabLst>
            </a:pPr>
            <a:r>
              <a:rPr lang="en-US" altLang="ko-KR" sz="900" b="1" dirty="0">
                <a:solidFill>
                  <a:srgbClr val="012169"/>
                </a:solidFill>
                <a:latin typeface="Arial" panose="020B0604020202020204" pitchFamily="34" charset="0"/>
                <a:ea typeface="+mj-ea"/>
                <a:cs typeface="Arial" panose="020B0604020202020204" pitchFamily="34" charset="0"/>
              </a:rPr>
              <a:t>Revenue</a:t>
            </a:r>
            <a:r>
              <a:rPr lang="en-US" altLang="ko-KR" sz="900" b="1" baseline="30000" dirty="0">
                <a:solidFill>
                  <a:srgbClr val="012169"/>
                </a:solidFill>
                <a:latin typeface="Arial" panose="020B0604020202020204" pitchFamily="34" charset="0"/>
                <a:ea typeface="+mj-ea"/>
                <a:cs typeface="Arial" panose="020B0604020202020204" pitchFamily="34" charset="0"/>
              </a:rPr>
              <a:t>1</a:t>
            </a:r>
            <a:endParaRPr lang="ko-KR" altLang="en-US" sz="900" b="1" baseline="30000" dirty="0">
              <a:solidFill>
                <a:srgbClr val="012169"/>
              </a:solidFill>
              <a:latin typeface="Arial" panose="020B0604020202020204" pitchFamily="34" charset="0"/>
              <a:ea typeface="+mj-ea"/>
              <a:cs typeface="Arial" panose="020B0604020202020204" pitchFamily="34" charset="0"/>
            </a:endParaRPr>
          </a:p>
        </p:txBody>
      </p:sp>
      <p:cxnSp>
        <p:nvCxnSpPr>
          <p:cNvPr id="100" name="직선 연결선 327">
            <a:extLst>
              <a:ext uri="{FF2B5EF4-FFF2-40B4-BE49-F238E27FC236}">
                <a16:creationId xmlns:a16="http://schemas.microsoft.com/office/drawing/2014/main" id="{E77CD770-7558-443E-9E60-C48C223FC6DD}"/>
              </a:ext>
            </a:extLst>
          </p:cNvPr>
          <p:cNvCxnSpPr>
            <a:cxnSpLocks/>
          </p:cNvCxnSpPr>
          <p:nvPr/>
        </p:nvCxnSpPr>
        <p:spPr>
          <a:xfrm>
            <a:off x="509924" y="1376225"/>
            <a:ext cx="1326859" cy="0"/>
          </a:xfrm>
          <a:prstGeom prst="line">
            <a:avLst/>
          </a:prstGeom>
          <a:ln w="15875">
            <a:solidFill>
              <a:srgbClr val="00338D"/>
            </a:solidFill>
          </a:ln>
        </p:spPr>
        <p:style>
          <a:lnRef idx="1">
            <a:schemeClr val="accent1"/>
          </a:lnRef>
          <a:fillRef idx="0">
            <a:schemeClr val="accent1"/>
          </a:fillRef>
          <a:effectRef idx="0">
            <a:schemeClr val="accent1"/>
          </a:effectRef>
          <a:fontRef idx="minor">
            <a:schemeClr val="tx1"/>
          </a:fontRef>
        </p:style>
      </p:cxnSp>
      <p:sp>
        <p:nvSpPr>
          <p:cNvPr id="128" name="직사각형 17">
            <a:extLst>
              <a:ext uri="{FF2B5EF4-FFF2-40B4-BE49-F238E27FC236}">
                <a16:creationId xmlns:a16="http://schemas.microsoft.com/office/drawing/2014/main" id="{748E3BBF-95BA-4078-BE94-E87A99E46BB9}"/>
              </a:ext>
            </a:extLst>
          </p:cNvPr>
          <p:cNvSpPr>
            <a:spLocks noChangeArrowheads="1"/>
          </p:cNvSpPr>
          <p:nvPr/>
        </p:nvSpPr>
        <p:spPr bwMode="auto">
          <a:xfrm>
            <a:off x="1931548" y="1420827"/>
            <a:ext cx="1326859" cy="1663148"/>
          </a:xfrm>
          <a:prstGeom prst="rect">
            <a:avLst/>
          </a:prstGeom>
          <a:solidFill>
            <a:schemeClr val="accent2"/>
          </a:solidFill>
          <a:ln w="9525" algn="ctr">
            <a:solidFill>
              <a:schemeClr val="accent2"/>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a:solidFill>
                  <a:prstClr val="white"/>
                </a:solidFill>
                <a:latin typeface="Arial" panose="020B0604020202020204" pitchFamily="34" charset="0"/>
                <a:ea typeface="+mj-ea"/>
                <a:cs typeface="Arial" panose="020B0604020202020204" pitchFamily="34" charset="0"/>
              </a:rPr>
              <a:t>제작</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9,697</a:t>
            </a: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(30.2%) </a:t>
            </a:r>
          </a:p>
        </p:txBody>
      </p:sp>
      <p:sp>
        <p:nvSpPr>
          <p:cNvPr id="147" name="직사각형 17">
            <a:extLst>
              <a:ext uri="{FF2B5EF4-FFF2-40B4-BE49-F238E27FC236}">
                <a16:creationId xmlns:a16="http://schemas.microsoft.com/office/drawing/2014/main" id="{07149E6E-304F-44B0-8A3F-AE71CB56A725}"/>
              </a:ext>
            </a:extLst>
          </p:cNvPr>
          <p:cNvSpPr>
            <a:spLocks noChangeArrowheads="1"/>
          </p:cNvSpPr>
          <p:nvPr/>
        </p:nvSpPr>
        <p:spPr bwMode="auto">
          <a:xfrm>
            <a:off x="3364552" y="1415653"/>
            <a:ext cx="1326859" cy="533463"/>
          </a:xfrm>
          <a:prstGeom prst="rect">
            <a:avLst/>
          </a:prstGeom>
          <a:solidFill>
            <a:srgbClr val="005EB8"/>
          </a:solidFill>
          <a:ln w="9525" algn="ctr">
            <a:solidFill>
              <a:srgbClr val="005EB8"/>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err="1">
                <a:solidFill>
                  <a:prstClr val="white"/>
                </a:solidFill>
                <a:latin typeface="Arial" panose="020B0604020202020204" pitchFamily="34" charset="0"/>
                <a:ea typeface="+mj-ea"/>
                <a:cs typeface="Arial" panose="020B0604020202020204" pitchFamily="34" charset="0"/>
              </a:rPr>
              <a:t>웅진씽크빅</a:t>
            </a:r>
            <a:r>
              <a:rPr lang="ko-KR" altLang="en-US" sz="800" b="1" kern="0" dirty="0">
                <a:solidFill>
                  <a:prstClr val="white"/>
                </a:solidFill>
                <a:latin typeface="Arial" panose="020B0604020202020204" pitchFamily="34" charset="0"/>
                <a:ea typeface="+mj-ea"/>
                <a:cs typeface="Arial" panose="020B0604020202020204" pitchFamily="34" charset="0"/>
              </a:rPr>
              <a:t> </a:t>
            </a:r>
            <a:r>
              <a:rPr lang="en-US" altLang="ko-KR" sz="800" b="1" kern="0" dirty="0">
                <a:solidFill>
                  <a:prstClr val="white"/>
                </a:solidFill>
                <a:latin typeface="Arial" panose="020B0604020202020204" pitchFamily="34" charset="0"/>
                <a:ea typeface="+mj-ea"/>
                <a:cs typeface="Arial" panose="020B0604020202020204" pitchFamily="34" charset="0"/>
              </a:rPr>
              <a:t>5,953 (18.6%)</a:t>
            </a:r>
          </a:p>
        </p:txBody>
      </p:sp>
      <p:sp>
        <p:nvSpPr>
          <p:cNvPr id="86" name="직사각형 17">
            <a:extLst>
              <a:ext uri="{FF2B5EF4-FFF2-40B4-BE49-F238E27FC236}">
                <a16:creationId xmlns:a16="http://schemas.microsoft.com/office/drawing/2014/main" id="{2661CBC3-F42B-448B-BB5D-E3AA0D032CC9}"/>
              </a:ext>
            </a:extLst>
          </p:cNvPr>
          <p:cNvSpPr>
            <a:spLocks noChangeArrowheads="1"/>
          </p:cNvSpPr>
          <p:nvPr/>
        </p:nvSpPr>
        <p:spPr bwMode="auto">
          <a:xfrm>
            <a:off x="1931549" y="3127294"/>
            <a:ext cx="651632" cy="2514016"/>
          </a:xfrm>
          <a:prstGeom prst="rect">
            <a:avLst/>
          </a:prstGeom>
          <a:solidFill>
            <a:schemeClr val="accent2"/>
          </a:solidFill>
          <a:ln w="9525" algn="ctr">
            <a:solidFill>
              <a:schemeClr val="accent2"/>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a:solidFill>
                  <a:prstClr val="white"/>
                </a:solidFill>
                <a:latin typeface="Arial" panose="020B0604020202020204" pitchFamily="34" charset="0"/>
                <a:ea typeface="+mj-ea"/>
                <a:cs typeface="Arial" panose="020B0604020202020204" pitchFamily="34" charset="0"/>
              </a:rPr>
              <a:t>매체대행</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22,217</a:t>
            </a: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(69.3%) </a:t>
            </a:r>
          </a:p>
        </p:txBody>
      </p:sp>
      <p:sp>
        <p:nvSpPr>
          <p:cNvPr id="52" name="직사각형 153">
            <a:extLst>
              <a:ext uri="{FF2B5EF4-FFF2-40B4-BE49-F238E27FC236}">
                <a16:creationId xmlns:a16="http://schemas.microsoft.com/office/drawing/2014/main" id="{B595B93C-5302-44D9-8A95-81341FD44CD3}"/>
              </a:ext>
            </a:extLst>
          </p:cNvPr>
          <p:cNvSpPr/>
          <p:nvPr/>
        </p:nvSpPr>
        <p:spPr bwMode="auto">
          <a:xfrm>
            <a:off x="3553335" y="1186639"/>
            <a:ext cx="955610" cy="144000"/>
          </a:xfrm>
          <a:prstGeom prst="rect">
            <a:avLst/>
          </a:prstGeom>
          <a:noFill/>
          <a:ln w="9525" cap="flat" cmpd="sng" algn="ctr">
            <a:noFill/>
            <a:prstDash val="solid"/>
            <a:round/>
            <a:headEnd type="none" w="med" len="med"/>
            <a:tailEnd type="none" w="med" len="med"/>
          </a:ln>
          <a:effectLst/>
        </p:spPr>
        <p:txBody>
          <a:bodyPr vert="horz" wrap="square" lIns="82672" tIns="41336" rIns="82672" bIns="41336" numCol="1" rtlCol="0" anchor="ctr" anchorCtr="0" compatLnSpc="1">
            <a:prstTxWarp prst="textNoShape">
              <a:avLst/>
            </a:prstTxWarp>
          </a:bodyPr>
          <a:lstStyle/>
          <a:p>
            <a:pPr algn="ctr" defTabSz="826719">
              <a:spcAft>
                <a:spcPct val="35000"/>
              </a:spcAft>
              <a:tabLst>
                <a:tab pos="5166992" algn="l"/>
              </a:tabLst>
            </a:pPr>
            <a:r>
              <a:rPr lang="en-US" altLang="ko-KR" sz="900" b="1" dirty="0">
                <a:solidFill>
                  <a:srgbClr val="012169"/>
                </a:solidFill>
                <a:latin typeface="Arial" panose="020B0604020202020204" pitchFamily="34" charset="0"/>
                <a:ea typeface="+mj-ea"/>
                <a:cs typeface="Arial" panose="020B0604020202020204" pitchFamily="34" charset="0"/>
              </a:rPr>
              <a:t>By Customer</a:t>
            </a:r>
            <a:endParaRPr lang="ko-KR" altLang="en-US" sz="900" b="1" dirty="0">
              <a:solidFill>
                <a:srgbClr val="012169"/>
              </a:solidFill>
              <a:latin typeface="Arial" panose="020B0604020202020204" pitchFamily="34" charset="0"/>
              <a:ea typeface="+mj-ea"/>
              <a:cs typeface="Arial" panose="020B0604020202020204" pitchFamily="34" charset="0"/>
            </a:endParaRPr>
          </a:p>
        </p:txBody>
      </p:sp>
      <p:cxnSp>
        <p:nvCxnSpPr>
          <p:cNvPr id="55" name="직선 연결선 328">
            <a:extLst>
              <a:ext uri="{FF2B5EF4-FFF2-40B4-BE49-F238E27FC236}">
                <a16:creationId xmlns:a16="http://schemas.microsoft.com/office/drawing/2014/main" id="{01090D3F-7A5E-429C-B3B1-407FE67F82B3}"/>
              </a:ext>
            </a:extLst>
          </p:cNvPr>
          <p:cNvCxnSpPr>
            <a:cxnSpLocks/>
          </p:cNvCxnSpPr>
          <p:nvPr/>
        </p:nvCxnSpPr>
        <p:spPr>
          <a:xfrm>
            <a:off x="3367711" y="1375728"/>
            <a:ext cx="1326859" cy="0"/>
          </a:xfrm>
          <a:prstGeom prst="line">
            <a:avLst/>
          </a:prstGeom>
          <a:ln w="15875">
            <a:solidFill>
              <a:srgbClr val="00338D"/>
            </a:solidFill>
          </a:ln>
        </p:spPr>
        <p:style>
          <a:lnRef idx="1">
            <a:schemeClr val="accent1"/>
          </a:lnRef>
          <a:fillRef idx="0">
            <a:schemeClr val="accent1"/>
          </a:fillRef>
          <a:effectRef idx="0">
            <a:schemeClr val="accent1"/>
          </a:effectRef>
          <a:fontRef idx="minor">
            <a:schemeClr val="tx1"/>
          </a:fontRef>
        </p:style>
      </p:cxnSp>
      <p:sp>
        <p:nvSpPr>
          <p:cNvPr id="63" name="직사각형 17">
            <a:extLst>
              <a:ext uri="{FF2B5EF4-FFF2-40B4-BE49-F238E27FC236}">
                <a16:creationId xmlns:a16="http://schemas.microsoft.com/office/drawing/2014/main" id="{28355786-682D-473B-AD27-696EC8BE1F63}"/>
              </a:ext>
            </a:extLst>
          </p:cNvPr>
          <p:cNvSpPr>
            <a:spLocks noChangeArrowheads="1"/>
          </p:cNvSpPr>
          <p:nvPr/>
        </p:nvSpPr>
        <p:spPr bwMode="auto">
          <a:xfrm>
            <a:off x="1931548" y="5675512"/>
            <a:ext cx="1326859" cy="443066"/>
          </a:xfrm>
          <a:prstGeom prst="rect">
            <a:avLst/>
          </a:prstGeom>
          <a:solidFill>
            <a:schemeClr val="accent2"/>
          </a:solidFill>
          <a:ln w="9525" algn="ctr">
            <a:solidFill>
              <a:schemeClr val="accent2"/>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a:solidFill>
                  <a:prstClr val="white"/>
                </a:solidFill>
                <a:latin typeface="Arial" panose="020B0604020202020204" pitchFamily="34" charset="0"/>
                <a:ea typeface="+mj-ea"/>
                <a:cs typeface="Arial" panose="020B0604020202020204" pitchFamily="34" charset="0"/>
              </a:rPr>
              <a:t>기타</a:t>
            </a:r>
            <a:r>
              <a:rPr lang="en-US" altLang="ko-KR" sz="800" b="1" kern="0" dirty="0">
                <a:solidFill>
                  <a:prstClr val="white"/>
                </a:solidFill>
                <a:latin typeface="Arial" panose="020B0604020202020204" pitchFamily="34" charset="0"/>
                <a:ea typeface="+mj-ea"/>
                <a:cs typeface="Arial" panose="020B0604020202020204" pitchFamily="34" charset="0"/>
              </a:rPr>
              <a:t> 149 (0.5%) </a:t>
            </a:r>
          </a:p>
        </p:txBody>
      </p:sp>
      <p:sp>
        <p:nvSpPr>
          <p:cNvPr id="64" name="직사각형 17">
            <a:extLst>
              <a:ext uri="{FF2B5EF4-FFF2-40B4-BE49-F238E27FC236}">
                <a16:creationId xmlns:a16="http://schemas.microsoft.com/office/drawing/2014/main" id="{DE7F2E05-DFAA-4C9B-A732-1E04D6589F7B}"/>
              </a:ext>
            </a:extLst>
          </p:cNvPr>
          <p:cNvSpPr>
            <a:spLocks noChangeArrowheads="1"/>
          </p:cNvSpPr>
          <p:nvPr/>
        </p:nvSpPr>
        <p:spPr bwMode="auto">
          <a:xfrm>
            <a:off x="2603622" y="3127294"/>
            <a:ext cx="651632" cy="1385651"/>
          </a:xfrm>
          <a:prstGeom prst="rect">
            <a:avLst/>
          </a:prstGeom>
          <a:solidFill>
            <a:schemeClr val="accent2"/>
          </a:solidFill>
          <a:ln w="9525" algn="ctr">
            <a:solidFill>
              <a:schemeClr val="accent2"/>
            </a:solidFill>
            <a:prstDash val="solid"/>
            <a:round/>
            <a:headEnd/>
            <a:tailEnd/>
          </a:ln>
        </p:spPr>
        <p:txBody>
          <a:bodyPr lIns="0" tIns="32548" rIns="0" bIns="32548" anchor="ctr"/>
          <a:lstStyle/>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ATL</a:t>
            </a: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13,705</a:t>
            </a: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(42.7%) </a:t>
            </a:r>
          </a:p>
        </p:txBody>
      </p:sp>
      <p:sp>
        <p:nvSpPr>
          <p:cNvPr id="65" name="직사각형 17">
            <a:extLst>
              <a:ext uri="{FF2B5EF4-FFF2-40B4-BE49-F238E27FC236}">
                <a16:creationId xmlns:a16="http://schemas.microsoft.com/office/drawing/2014/main" id="{D6DF426C-24E6-4507-8670-21ED8BB8D28B}"/>
              </a:ext>
            </a:extLst>
          </p:cNvPr>
          <p:cNvSpPr>
            <a:spLocks noChangeArrowheads="1"/>
          </p:cNvSpPr>
          <p:nvPr/>
        </p:nvSpPr>
        <p:spPr bwMode="auto">
          <a:xfrm>
            <a:off x="2603622" y="4574159"/>
            <a:ext cx="651632" cy="1067149"/>
          </a:xfrm>
          <a:prstGeom prst="rect">
            <a:avLst/>
          </a:prstGeom>
          <a:solidFill>
            <a:schemeClr val="accent2"/>
          </a:solidFill>
          <a:ln w="9525" algn="ctr">
            <a:solidFill>
              <a:schemeClr val="accent2"/>
            </a:solidFill>
            <a:prstDash val="solid"/>
            <a:round/>
            <a:headEnd/>
            <a:tailEnd/>
          </a:ln>
        </p:spPr>
        <p:txBody>
          <a:bodyPr lIns="0" tIns="32548" rIns="0" bIns="32548" anchor="ctr"/>
          <a:lstStyle/>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DGT</a:t>
            </a: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8,512</a:t>
            </a: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(26.5%) </a:t>
            </a:r>
          </a:p>
        </p:txBody>
      </p:sp>
      <p:sp>
        <p:nvSpPr>
          <p:cNvPr id="66" name="직사각형 17">
            <a:extLst>
              <a:ext uri="{FF2B5EF4-FFF2-40B4-BE49-F238E27FC236}">
                <a16:creationId xmlns:a16="http://schemas.microsoft.com/office/drawing/2014/main" id="{6F2838BB-8077-4D6E-85FE-B1525E982A50}"/>
              </a:ext>
            </a:extLst>
          </p:cNvPr>
          <p:cNvSpPr>
            <a:spLocks noChangeArrowheads="1"/>
          </p:cNvSpPr>
          <p:nvPr/>
        </p:nvSpPr>
        <p:spPr bwMode="auto">
          <a:xfrm>
            <a:off x="3364552" y="2010329"/>
            <a:ext cx="1326859" cy="516886"/>
          </a:xfrm>
          <a:prstGeom prst="rect">
            <a:avLst/>
          </a:prstGeom>
          <a:solidFill>
            <a:srgbClr val="005EB8"/>
          </a:solidFill>
          <a:ln w="9525" algn="ctr">
            <a:solidFill>
              <a:srgbClr val="005EB8"/>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err="1">
                <a:solidFill>
                  <a:prstClr val="white"/>
                </a:solidFill>
                <a:latin typeface="Arial" panose="020B0604020202020204" pitchFamily="34" charset="0"/>
                <a:ea typeface="+mj-ea"/>
                <a:cs typeface="Arial" panose="020B0604020202020204" pitchFamily="34" charset="0"/>
              </a:rPr>
              <a:t>뉴오리진</a:t>
            </a:r>
            <a:r>
              <a:rPr lang="ko-KR" altLang="en-US" sz="800" b="1" kern="0" dirty="0">
                <a:solidFill>
                  <a:prstClr val="white"/>
                </a:solidFill>
                <a:latin typeface="Arial" panose="020B0604020202020204" pitchFamily="34" charset="0"/>
                <a:ea typeface="+mj-ea"/>
                <a:cs typeface="Arial" panose="020B0604020202020204" pitchFamily="34" charset="0"/>
              </a:rPr>
              <a:t> </a:t>
            </a:r>
            <a:r>
              <a:rPr lang="en-US" altLang="ko-KR" sz="800" b="1" kern="0" dirty="0">
                <a:solidFill>
                  <a:prstClr val="white"/>
                </a:solidFill>
                <a:latin typeface="Arial" panose="020B0604020202020204" pitchFamily="34" charset="0"/>
                <a:ea typeface="+mj-ea"/>
                <a:cs typeface="Arial" panose="020B0604020202020204" pitchFamily="34" charset="0"/>
              </a:rPr>
              <a:t>4,902 (15.3%)</a:t>
            </a:r>
          </a:p>
        </p:txBody>
      </p:sp>
      <p:sp>
        <p:nvSpPr>
          <p:cNvPr id="74" name="직사각형 17">
            <a:extLst>
              <a:ext uri="{FF2B5EF4-FFF2-40B4-BE49-F238E27FC236}">
                <a16:creationId xmlns:a16="http://schemas.microsoft.com/office/drawing/2014/main" id="{0D4B076B-02AB-4F73-B53F-75B6B08EC82A}"/>
              </a:ext>
            </a:extLst>
          </p:cNvPr>
          <p:cNvSpPr>
            <a:spLocks noChangeArrowheads="1"/>
          </p:cNvSpPr>
          <p:nvPr/>
        </p:nvSpPr>
        <p:spPr bwMode="auto">
          <a:xfrm>
            <a:off x="3364552" y="2588428"/>
            <a:ext cx="1326859" cy="434335"/>
          </a:xfrm>
          <a:prstGeom prst="rect">
            <a:avLst/>
          </a:prstGeom>
          <a:solidFill>
            <a:srgbClr val="005EB8"/>
          </a:solidFill>
          <a:ln w="9525" algn="ctr">
            <a:solidFill>
              <a:srgbClr val="005EB8"/>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err="1">
                <a:solidFill>
                  <a:prstClr val="white"/>
                </a:solidFill>
                <a:latin typeface="Arial" panose="020B0604020202020204" pitchFamily="34" charset="0"/>
                <a:ea typeface="+mj-ea"/>
                <a:cs typeface="Arial" panose="020B0604020202020204" pitchFamily="34" charset="0"/>
              </a:rPr>
              <a:t>비마트</a:t>
            </a:r>
            <a:r>
              <a:rPr lang="ko-KR" altLang="en-US" sz="800" b="1" kern="0" dirty="0">
                <a:solidFill>
                  <a:prstClr val="white"/>
                </a:solidFill>
                <a:latin typeface="Arial" panose="020B0604020202020204" pitchFamily="34" charset="0"/>
                <a:ea typeface="+mj-ea"/>
                <a:cs typeface="Arial" panose="020B0604020202020204" pitchFamily="34" charset="0"/>
              </a:rPr>
              <a:t> </a:t>
            </a:r>
            <a:r>
              <a:rPr lang="en-US" altLang="ko-KR" sz="800" b="1" kern="0" dirty="0">
                <a:solidFill>
                  <a:prstClr val="white"/>
                </a:solidFill>
                <a:latin typeface="Arial" panose="020B0604020202020204" pitchFamily="34" charset="0"/>
                <a:ea typeface="+mj-ea"/>
                <a:cs typeface="Arial" panose="020B0604020202020204" pitchFamily="34" charset="0"/>
              </a:rPr>
              <a:t>4,029 (12.6%)</a:t>
            </a:r>
          </a:p>
        </p:txBody>
      </p:sp>
      <p:sp>
        <p:nvSpPr>
          <p:cNvPr id="75" name="직사각형 17">
            <a:extLst>
              <a:ext uri="{FF2B5EF4-FFF2-40B4-BE49-F238E27FC236}">
                <a16:creationId xmlns:a16="http://schemas.microsoft.com/office/drawing/2014/main" id="{7D9798B5-4248-4EC8-9A41-1E3B92B6A25F}"/>
              </a:ext>
            </a:extLst>
          </p:cNvPr>
          <p:cNvSpPr>
            <a:spLocks noChangeArrowheads="1"/>
          </p:cNvSpPr>
          <p:nvPr/>
        </p:nvSpPr>
        <p:spPr bwMode="auto">
          <a:xfrm>
            <a:off x="3364552" y="3083976"/>
            <a:ext cx="1326859" cy="392965"/>
          </a:xfrm>
          <a:prstGeom prst="rect">
            <a:avLst/>
          </a:prstGeom>
          <a:solidFill>
            <a:srgbClr val="005EB8"/>
          </a:solidFill>
          <a:ln w="9525" algn="ctr">
            <a:solidFill>
              <a:srgbClr val="005EB8"/>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err="1">
                <a:solidFill>
                  <a:prstClr val="white"/>
                </a:solidFill>
                <a:latin typeface="Arial" panose="020B0604020202020204" pitchFamily="34" charset="0"/>
                <a:ea typeface="+mj-ea"/>
                <a:cs typeface="Arial" panose="020B0604020202020204" pitchFamily="34" charset="0"/>
              </a:rPr>
              <a:t>발란</a:t>
            </a:r>
            <a:r>
              <a:rPr lang="ko-KR" altLang="en-US" sz="800" b="1" kern="0" dirty="0">
                <a:solidFill>
                  <a:prstClr val="white"/>
                </a:solidFill>
                <a:latin typeface="Arial" panose="020B0604020202020204" pitchFamily="34" charset="0"/>
                <a:ea typeface="+mj-ea"/>
                <a:cs typeface="Arial" panose="020B0604020202020204" pitchFamily="34" charset="0"/>
              </a:rPr>
              <a:t> </a:t>
            </a:r>
            <a:r>
              <a:rPr lang="en-US" altLang="ko-KR" sz="800" b="1" kern="0" dirty="0">
                <a:solidFill>
                  <a:prstClr val="white"/>
                </a:solidFill>
                <a:latin typeface="Arial" panose="020B0604020202020204" pitchFamily="34" charset="0"/>
                <a:ea typeface="+mj-ea"/>
                <a:cs typeface="Arial" panose="020B0604020202020204" pitchFamily="34" charset="0"/>
              </a:rPr>
              <a:t>3,770 (11.8%)</a:t>
            </a:r>
          </a:p>
        </p:txBody>
      </p:sp>
      <p:sp>
        <p:nvSpPr>
          <p:cNvPr id="77" name="직사각형 17">
            <a:extLst>
              <a:ext uri="{FF2B5EF4-FFF2-40B4-BE49-F238E27FC236}">
                <a16:creationId xmlns:a16="http://schemas.microsoft.com/office/drawing/2014/main" id="{F6FF676F-CDFA-4969-A695-EF7608EDCAE3}"/>
              </a:ext>
            </a:extLst>
          </p:cNvPr>
          <p:cNvSpPr>
            <a:spLocks noChangeArrowheads="1"/>
          </p:cNvSpPr>
          <p:nvPr/>
        </p:nvSpPr>
        <p:spPr bwMode="auto">
          <a:xfrm>
            <a:off x="3364552" y="3538154"/>
            <a:ext cx="1326859" cy="375550"/>
          </a:xfrm>
          <a:prstGeom prst="rect">
            <a:avLst/>
          </a:prstGeom>
          <a:solidFill>
            <a:srgbClr val="005EB8"/>
          </a:solidFill>
          <a:ln w="9525" algn="ctr">
            <a:solidFill>
              <a:srgbClr val="005EB8"/>
            </a:solidFill>
            <a:prstDash val="solid"/>
            <a:round/>
            <a:headEnd/>
            <a:tailEnd/>
          </a:ln>
        </p:spPr>
        <p:txBody>
          <a:bodyPr lIns="0" tIns="32548" rIns="0" bIns="32548" anchor="ctr"/>
          <a:lstStyle/>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SK</a:t>
            </a:r>
            <a:r>
              <a:rPr lang="ko-KR" altLang="en-US" sz="800" b="1" kern="0" dirty="0">
                <a:solidFill>
                  <a:prstClr val="white"/>
                </a:solidFill>
                <a:latin typeface="Arial" panose="020B0604020202020204" pitchFamily="34" charset="0"/>
                <a:ea typeface="+mj-ea"/>
                <a:cs typeface="Arial" panose="020B0604020202020204" pitchFamily="34" charset="0"/>
              </a:rPr>
              <a:t>매직 </a:t>
            </a:r>
            <a:r>
              <a:rPr lang="en-US" altLang="ko-KR" sz="800" b="1" kern="0" dirty="0">
                <a:solidFill>
                  <a:prstClr val="white"/>
                </a:solidFill>
                <a:latin typeface="Arial" panose="020B0604020202020204" pitchFamily="34" charset="0"/>
                <a:ea typeface="+mj-ea"/>
                <a:cs typeface="Arial" panose="020B0604020202020204" pitchFamily="34" charset="0"/>
              </a:rPr>
              <a:t>3,642 (11.4%)</a:t>
            </a:r>
          </a:p>
        </p:txBody>
      </p:sp>
      <p:sp>
        <p:nvSpPr>
          <p:cNvPr id="78" name="직사각형 17">
            <a:extLst>
              <a:ext uri="{FF2B5EF4-FFF2-40B4-BE49-F238E27FC236}">
                <a16:creationId xmlns:a16="http://schemas.microsoft.com/office/drawing/2014/main" id="{51D2801F-4C28-4067-B268-919408907C98}"/>
              </a:ext>
            </a:extLst>
          </p:cNvPr>
          <p:cNvSpPr>
            <a:spLocks noChangeArrowheads="1"/>
          </p:cNvSpPr>
          <p:nvPr/>
        </p:nvSpPr>
        <p:spPr bwMode="auto">
          <a:xfrm>
            <a:off x="3364552" y="3974917"/>
            <a:ext cx="1326859" cy="297740"/>
          </a:xfrm>
          <a:prstGeom prst="rect">
            <a:avLst/>
          </a:prstGeom>
          <a:solidFill>
            <a:srgbClr val="005EB8"/>
          </a:solidFill>
          <a:ln w="9525" algn="ctr">
            <a:solidFill>
              <a:srgbClr val="005EB8"/>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a:solidFill>
                  <a:prstClr val="white"/>
                </a:solidFill>
                <a:latin typeface="Arial" panose="020B0604020202020204" pitchFamily="34" charset="0"/>
                <a:ea typeface="+mj-ea"/>
                <a:cs typeface="Arial" panose="020B0604020202020204" pitchFamily="34" charset="0"/>
              </a:rPr>
              <a:t>호반건설 </a:t>
            </a:r>
            <a:r>
              <a:rPr lang="en-US" altLang="ko-KR" sz="800" b="1" kern="0" dirty="0">
                <a:solidFill>
                  <a:prstClr val="white"/>
                </a:solidFill>
                <a:latin typeface="Arial" panose="020B0604020202020204" pitchFamily="34" charset="0"/>
                <a:ea typeface="+mj-ea"/>
                <a:cs typeface="Arial" panose="020B0604020202020204" pitchFamily="34" charset="0"/>
              </a:rPr>
              <a:t>1,434 (4.5%)</a:t>
            </a:r>
          </a:p>
        </p:txBody>
      </p:sp>
      <p:sp>
        <p:nvSpPr>
          <p:cNvPr id="79" name="직사각형 17">
            <a:extLst>
              <a:ext uri="{FF2B5EF4-FFF2-40B4-BE49-F238E27FC236}">
                <a16:creationId xmlns:a16="http://schemas.microsoft.com/office/drawing/2014/main" id="{803CFB17-46E7-4C98-A3E4-26064635BD5D}"/>
              </a:ext>
            </a:extLst>
          </p:cNvPr>
          <p:cNvSpPr>
            <a:spLocks noChangeArrowheads="1"/>
          </p:cNvSpPr>
          <p:nvPr/>
        </p:nvSpPr>
        <p:spPr bwMode="auto">
          <a:xfrm>
            <a:off x="3364552" y="4333870"/>
            <a:ext cx="1326859" cy="297740"/>
          </a:xfrm>
          <a:prstGeom prst="rect">
            <a:avLst/>
          </a:prstGeom>
          <a:solidFill>
            <a:srgbClr val="005EB8"/>
          </a:solidFill>
          <a:ln w="9525" algn="ctr">
            <a:solidFill>
              <a:srgbClr val="005EB8"/>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a:solidFill>
                  <a:prstClr val="white"/>
                </a:solidFill>
                <a:latin typeface="Arial" panose="020B0604020202020204" pitchFamily="34" charset="0"/>
                <a:ea typeface="+mj-ea"/>
                <a:cs typeface="Arial" panose="020B0604020202020204" pitchFamily="34" charset="0"/>
              </a:rPr>
              <a:t>처음처럼 </a:t>
            </a:r>
            <a:r>
              <a:rPr lang="en-US" altLang="ko-KR" sz="800" b="1" kern="0" dirty="0">
                <a:solidFill>
                  <a:prstClr val="white"/>
                </a:solidFill>
                <a:latin typeface="Arial" panose="020B0604020202020204" pitchFamily="34" charset="0"/>
                <a:ea typeface="+mj-ea"/>
                <a:cs typeface="Arial" panose="020B0604020202020204" pitchFamily="34" charset="0"/>
              </a:rPr>
              <a:t>1,327 (4.1%)</a:t>
            </a:r>
          </a:p>
        </p:txBody>
      </p:sp>
      <p:sp>
        <p:nvSpPr>
          <p:cNvPr id="81" name="직사각형 17">
            <a:extLst>
              <a:ext uri="{FF2B5EF4-FFF2-40B4-BE49-F238E27FC236}">
                <a16:creationId xmlns:a16="http://schemas.microsoft.com/office/drawing/2014/main" id="{648552D2-2AC1-4CFB-9FDB-487682CF8727}"/>
              </a:ext>
            </a:extLst>
          </p:cNvPr>
          <p:cNvSpPr>
            <a:spLocks noChangeArrowheads="1"/>
          </p:cNvSpPr>
          <p:nvPr/>
        </p:nvSpPr>
        <p:spPr bwMode="auto">
          <a:xfrm>
            <a:off x="3364552" y="4692823"/>
            <a:ext cx="1326859" cy="285947"/>
          </a:xfrm>
          <a:prstGeom prst="rect">
            <a:avLst/>
          </a:prstGeom>
          <a:solidFill>
            <a:srgbClr val="005EB8"/>
          </a:solidFill>
          <a:ln w="9525" algn="ctr">
            <a:solidFill>
              <a:srgbClr val="005EB8"/>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err="1">
                <a:solidFill>
                  <a:prstClr val="white"/>
                </a:solidFill>
                <a:latin typeface="Arial" panose="020B0604020202020204" pitchFamily="34" charset="0"/>
                <a:ea typeface="+mj-ea"/>
                <a:cs typeface="Arial" panose="020B0604020202020204" pitchFamily="34" charset="0"/>
              </a:rPr>
              <a:t>마이크로킥</a:t>
            </a:r>
            <a:r>
              <a:rPr lang="ko-KR" altLang="en-US" sz="800" b="1" kern="0" dirty="0">
                <a:solidFill>
                  <a:prstClr val="white"/>
                </a:solidFill>
                <a:latin typeface="Arial" panose="020B0604020202020204" pitchFamily="34" charset="0"/>
                <a:ea typeface="+mj-ea"/>
                <a:cs typeface="Arial" panose="020B0604020202020204" pitchFamily="34" charset="0"/>
              </a:rPr>
              <a:t> </a:t>
            </a:r>
            <a:r>
              <a:rPr lang="en-US" altLang="ko-KR" sz="800" b="1" kern="0" dirty="0">
                <a:solidFill>
                  <a:prstClr val="white"/>
                </a:solidFill>
                <a:latin typeface="Arial" panose="020B0604020202020204" pitchFamily="34" charset="0"/>
                <a:ea typeface="+mj-ea"/>
                <a:cs typeface="Arial" panose="020B0604020202020204" pitchFamily="34" charset="0"/>
              </a:rPr>
              <a:t>1,233 (3.8%)</a:t>
            </a:r>
          </a:p>
        </p:txBody>
      </p:sp>
      <p:sp>
        <p:nvSpPr>
          <p:cNvPr id="82" name="직사각형 17">
            <a:extLst>
              <a:ext uri="{FF2B5EF4-FFF2-40B4-BE49-F238E27FC236}">
                <a16:creationId xmlns:a16="http://schemas.microsoft.com/office/drawing/2014/main" id="{3238D15E-A553-473E-A983-F4167EEEAA81}"/>
              </a:ext>
            </a:extLst>
          </p:cNvPr>
          <p:cNvSpPr>
            <a:spLocks noChangeArrowheads="1"/>
          </p:cNvSpPr>
          <p:nvPr/>
        </p:nvSpPr>
        <p:spPr bwMode="auto">
          <a:xfrm>
            <a:off x="3364552" y="5039983"/>
            <a:ext cx="1326859" cy="314908"/>
          </a:xfrm>
          <a:prstGeom prst="rect">
            <a:avLst/>
          </a:prstGeom>
          <a:solidFill>
            <a:srgbClr val="005EB8"/>
          </a:solidFill>
          <a:ln w="9525" algn="ctr">
            <a:solidFill>
              <a:srgbClr val="005EB8"/>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a:solidFill>
                  <a:prstClr val="white"/>
                </a:solidFill>
                <a:latin typeface="Arial" panose="020B0604020202020204" pitchFamily="34" charset="0"/>
                <a:ea typeface="+mj-ea"/>
                <a:cs typeface="Arial" panose="020B0604020202020204" pitchFamily="34" charset="0"/>
              </a:rPr>
              <a:t>야쿠르트 </a:t>
            </a:r>
            <a:r>
              <a:rPr lang="en-US" altLang="ko-KR" sz="800" b="1" kern="0" dirty="0">
                <a:solidFill>
                  <a:prstClr val="white"/>
                </a:solidFill>
                <a:latin typeface="Arial" panose="020B0604020202020204" pitchFamily="34" charset="0"/>
                <a:ea typeface="+mj-ea"/>
                <a:cs typeface="Arial" panose="020B0604020202020204" pitchFamily="34" charset="0"/>
              </a:rPr>
              <a:t>1,172 (3.7%)</a:t>
            </a:r>
          </a:p>
        </p:txBody>
      </p:sp>
      <p:sp>
        <p:nvSpPr>
          <p:cNvPr id="85" name="직사각형 17">
            <a:extLst>
              <a:ext uri="{FF2B5EF4-FFF2-40B4-BE49-F238E27FC236}">
                <a16:creationId xmlns:a16="http://schemas.microsoft.com/office/drawing/2014/main" id="{D4A0EFE3-6DAF-4E78-A8C6-C9B900144C4D}"/>
              </a:ext>
            </a:extLst>
          </p:cNvPr>
          <p:cNvSpPr>
            <a:spLocks noChangeArrowheads="1"/>
          </p:cNvSpPr>
          <p:nvPr/>
        </p:nvSpPr>
        <p:spPr bwMode="auto">
          <a:xfrm>
            <a:off x="3364552" y="5416104"/>
            <a:ext cx="1326859" cy="314908"/>
          </a:xfrm>
          <a:prstGeom prst="rect">
            <a:avLst/>
          </a:prstGeom>
          <a:solidFill>
            <a:srgbClr val="005EB8"/>
          </a:solidFill>
          <a:ln w="9525" algn="ctr">
            <a:solidFill>
              <a:srgbClr val="005EB8"/>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err="1">
                <a:solidFill>
                  <a:prstClr val="white"/>
                </a:solidFill>
                <a:latin typeface="Arial" panose="020B0604020202020204" pitchFamily="34" charset="0"/>
                <a:ea typeface="+mj-ea"/>
                <a:cs typeface="Arial" panose="020B0604020202020204" pitchFamily="34" charset="0"/>
              </a:rPr>
              <a:t>교촌치킨</a:t>
            </a:r>
            <a:r>
              <a:rPr lang="ko-KR" altLang="en-US" sz="800" b="1" kern="0" dirty="0">
                <a:solidFill>
                  <a:prstClr val="white"/>
                </a:solidFill>
                <a:latin typeface="Arial" panose="020B0604020202020204" pitchFamily="34" charset="0"/>
                <a:ea typeface="+mj-ea"/>
                <a:cs typeface="Arial" panose="020B0604020202020204" pitchFamily="34" charset="0"/>
              </a:rPr>
              <a:t> </a:t>
            </a:r>
            <a:r>
              <a:rPr lang="en-US" altLang="ko-KR" sz="800" b="1" kern="0" dirty="0">
                <a:solidFill>
                  <a:prstClr val="white"/>
                </a:solidFill>
                <a:latin typeface="Arial" panose="020B0604020202020204" pitchFamily="34" charset="0"/>
                <a:ea typeface="+mj-ea"/>
                <a:cs typeface="Arial" panose="020B0604020202020204" pitchFamily="34" charset="0"/>
              </a:rPr>
              <a:t>870 (2.7%)</a:t>
            </a:r>
          </a:p>
        </p:txBody>
      </p:sp>
      <p:sp>
        <p:nvSpPr>
          <p:cNvPr id="88" name="직사각형 17">
            <a:extLst>
              <a:ext uri="{FF2B5EF4-FFF2-40B4-BE49-F238E27FC236}">
                <a16:creationId xmlns:a16="http://schemas.microsoft.com/office/drawing/2014/main" id="{78F88A31-E3D0-476B-817E-0326D585F897}"/>
              </a:ext>
            </a:extLst>
          </p:cNvPr>
          <p:cNvSpPr>
            <a:spLocks noChangeArrowheads="1"/>
          </p:cNvSpPr>
          <p:nvPr/>
        </p:nvSpPr>
        <p:spPr bwMode="auto">
          <a:xfrm>
            <a:off x="3364552" y="5792224"/>
            <a:ext cx="1326859" cy="314908"/>
          </a:xfrm>
          <a:prstGeom prst="rect">
            <a:avLst/>
          </a:prstGeom>
          <a:solidFill>
            <a:srgbClr val="005EB8"/>
          </a:solidFill>
          <a:ln w="9525" algn="ctr">
            <a:solidFill>
              <a:srgbClr val="005EB8"/>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a:solidFill>
                  <a:prstClr val="white"/>
                </a:solidFill>
                <a:latin typeface="Arial" panose="020B0604020202020204" pitchFamily="34" charset="0"/>
                <a:ea typeface="+mj-ea"/>
                <a:cs typeface="Arial" panose="020B0604020202020204" pitchFamily="34" charset="0"/>
              </a:rPr>
              <a:t>기타 </a:t>
            </a:r>
            <a:r>
              <a:rPr lang="en-US" altLang="ko-KR" sz="800" b="1" kern="0" dirty="0">
                <a:solidFill>
                  <a:prstClr val="white"/>
                </a:solidFill>
                <a:latin typeface="Arial" panose="020B0604020202020204" pitchFamily="34" charset="0"/>
                <a:ea typeface="+mj-ea"/>
                <a:cs typeface="Arial" panose="020B0604020202020204" pitchFamily="34" charset="0"/>
              </a:rPr>
              <a:t>3,731 (11.6%)</a:t>
            </a:r>
          </a:p>
        </p:txBody>
      </p:sp>
      <p:cxnSp>
        <p:nvCxnSpPr>
          <p:cNvPr id="89" name="직선 연결선 73">
            <a:extLst>
              <a:ext uri="{FF2B5EF4-FFF2-40B4-BE49-F238E27FC236}">
                <a16:creationId xmlns:a16="http://schemas.microsoft.com/office/drawing/2014/main" id="{D3581A28-AB0C-4703-954D-1C01B16FDBFC}"/>
              </a:ext>
            </a:extLst>
          </p:cNvPr>
          <p:cNvCxnSpPr>
            <a:cxnSpLocks/>
          </p:cNvCxnSpPr>
          <p:nvPr/>
        </p:nvCxnSpPr>
        <p:spPr>
          <a:xfrm>
            <a:off x="3312738" y="1374941"/>
            <a:ext cx="0" cy="4719493"/>
          </a:xfrm>
          <a:prstGeom prst="line">
            <a:avLst/>
          </a:prstGeom>
          <a:ln w="9525">
            <a:solidFill>
              <a:schemeClr val="accent3"/>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0" name="Table 2">
            <a:extLst>
              <a:ext uri="{FF2B5EF4-FFF2-40B4-BE49-F238E27FC236}">
                <a16:creationId xmlns:a16="http://schemas.microsoft.com/office/drawing/2014/main" id="{9A41A464-8AB4-4A18-9DE8-7F2E5F49C98C}"/>
              </a:ext>
            </a:extLst>
          </p:cNvPr>
          <p:cNvGraphicFramePr>
            <a:graphicFrameLocks noGrp="1"/>
          </p:cNvGraphicFramePr>
          <p:nvPr/>
        </p:nvGraphicFramePr>
        <p:xfrm>
          <a:off x="4821012" y="1383901"/>
          <a:ext cx="4379213" cy="4754310"/>
        </p:xfrm>
        <a:graphic>
          <a:graphicData uri="http://schemas.openxmlformats.org/drawingml/2006/table">
            <a:tbl>
              <a:tblPr/>
              <a:tblGrid>
                <a:gridCol w="432706">
                  <a:extLst>
                    <a:ext uri="{9D8B030D-6E8A-4147-A177-3AD203B41FA5}">
                      <a16:colId xmlns:a16="http://schemas.microsoft.com/office/drawing/2014/main" val="20000"/>
                    </a:ext>
                  </a:extLst>
                </a:gridCol>
                <a:gridCol w="851807">
                  <a:extLst>
                    <a:ext uri="{9D8B030D-6E8A-4147-A177-3AD203B41FA5}">
                      <a16:colId xmlns:a16="http://schemas.microsoft.com/office/drawing/2014/main" val="20001"/>
                    </a:ext>
                  </a:extLst>
                </a:gridCol>
                <a:gridCol w="1872000">
                  <a:extLst>
                    <a:ext uri="{9D8B030D-6E8A-4147-A177-3AD203B41FA5}">
                      <a16:colId xmlns:a16="http://schemas.microsoft.com/office/drawing/2014/main" val="3982903844"/>
                    </a:ext>
                  </a:extLst>
                </a:gridCol>
                <a:gridCol w="487955">
                  <a:extLst>
                    <a:ext uri="{9D8B030D-6E8A-4147-A177-3AD203B41FA5}">
                      <a16:colId xmlns:a16="http://schemas.microsoft.com/office/drawing/2014/main" val="3917830791"/>
                    </a:ext>
                  </a:extLst>
                </a:gridCol>
                <a:gridCol w="356863">
                  <a:extLst>
                    <a:ext uri="{9D8B030D-6E8A-4147-A177-3AD203B41FA5}">
                      <a16:colId xmlns:a16="http://schemas.microsoft.com/office/drawing/2014/main" val="283178027"/>
                    </a:ext>
                  </a:extLst>
                </a:gridCol>
                <a:gridCol w="377882">
                  <a:extLst>
                    <a:ext uri="{9D8B030D-6E8A-4147-A177-3AD203B41FA5}">
                      <a16:colId xmlns:a16="http://schemas.microsoft.com/office/drawing/2014/main" val="778462118"/>
                    </a:ext>
                  </a:extLst>
                </a:gridCol>
              </a:tblGrid>
              <a:tr h="0">
                <a:tc>
                  <a:txBody>
                    <a:bodyPr/>
                    <a:lstStyle/>
                    <a:p>
                      <a:pPr algn="ctr" fontAlgn="ctr"/>
                      <a:r>
                        <a:rPr lang="ko-KR" altLang="en-US" sz="900" b="1" i="0" u="none" strike="noStrike">
                          <a:solidFill>
                            <a:srgbClr val="FFFFFF"/>
                          </a:solidFill>
                          <a:effectLst/>
                          <a:latin typeface="Arial" panose="020B0604020202020204" pitchFamily="34" charset="0"/>
                          <a:ea typeface="+mj-ea"/>
                          <a:cs typeface="Arial" panose="020B0604020202020204" pitchFamily="34" charset="0"/>
                        </a:rPr>
                        <a:t>구분</a:t>
                      </a:r>
                      <a:endParaRPr lang="ko-KR" altLang="en-US" sz="900" b="1" i="0" u="none" strike="noStrike" dirty="0">
                        <a:solidFill>
                          <a:srgbClr val="FFFFFF"/>
                        </a:solidFill>
                        <a:effectLst/>
                        <a:latin typeface="Arial" panose="020B0604020202020204" pitchFamily="34" charset="0"/>
                        <a:ea typeface="+mj-ea"/>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ko-KR" altLang="en-US" sz="900" b="1" i="0" u="none" strike="noStrike">
                          <a:solidFill>
                            <a:srgbClr val="FFFFFF"/>
                          </a:solidFill>
                          <a:effectLst/>
                          <a:latin typeface="Arial" panose="020B0604020202020204" pitchFamily="34" charset="0"/>
                          <a:ea typeface="+mj-ea"/>
                          <a:cs typeface="Arial" panose="020B0604020202020204" pitchFamily="34" charset="0"/>
                        </a:rPr>
                        <a:t>광고주</a:t>
                      </a:r>
                      <a:endParaRPr lang="ko-KR" altLang="en-US" sz="900" b="1" i="0" u="none" strike="noStrike" dirty="0">
                        <a:solidFill>
                          <a:srgbClr val="FFFFFF"/>
                        </a:solidFill>
                        <a:effectLst/>
                        <a:latin typeface="Arial" panose="020B0604020202020204" pitchFamily="34" charset="0"/>
                        <a:ea typeface="+mj-ea"/>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ko-KR" altLang="en-US" sz="900" b="1" i="0" u="none" strike="noStrike">
                          <a:solidFill>
                            <a:srgbClr val="FFFFFF"/>
                          </a:solidFill>
                          <a:effectLst/>
                          <a:latin typeface="Arial" panose="020B0604020202020204" pitchFamily="34" charset="0"/>
                          <a:ea typeface="+mj-ea"/>
                          <a:cs typeface="Arial" panose="020B0604020202020204" pitchFamily="34" charset="0"/>
                        </a:rPr>
                        <a:t>대행 내용</a:t>
                      </a:r>
                      <a:endParaRPr lang="ko-KR" altLang="en-US" sz="900" b="1" i="0" u="none" strike="noStrike" dirty="0">
                        <a:solidFill>
                          <a:srgbClr val="FFFFFF"/>
                        </a:solidFill>
                        <a:effectLst/>
                        <a:latin typeface="Arial" panose="020B0604020202020204" pitchFamily="34" charset="0"/>
                        <a:ea typeface="+mj-ea"/>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ko-KR" altLang="en-US" sz="900" b="1" i="0" u="none" strike="noStrike">
                          <a:solidFill>
                            <a:srgbClr val="FFFFFF"/>
                          </a:solidFill>
                          <a:effectLst/>
                          <a:latin typeface="Arial" panose="020B0604020202020204" pitchFamily="34" charset="0"/>
                          <a:ea typeface="+mj-ea"/>
                          <a:cs typeface="Arial" panose="020B0604020202020204" pitchFamily="34" charset="0"/>
                        </a:rPr>
                        <a:t>예산</a:t>
                      </a:r>
                      <a:endParaRPr lang="ko-KR" altLang="en-US" sz="900" b="1" i="0" u="none" strike="noStrike" dirty="0">
                        <a:solidFill>
                          <a:srgbClr val="FFFFFF"/>
                        </a:solidFill>
                        <a:effectLst/>
                        <a:latin typeface="Arial" panose="020B0604020202020204" pitchFamily="34" charset="0"/>
                        <a:ea typeface="+mj-ea"/>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ko-KR" altLang="en-US" sz="900" b="1" i="0" u="none" strike="noStrike">
                          <a:solidFill>
                            <a:srgbClr val="FFFFFF"/>
                          </a:solidFill>
                          <a:effectLst/>
                          <a:latin typeface="Arial" panose="020B0604020202020204" pitchFamily="34" charset="0"/>
                          <a:ea typeface="+mj-ea"/>
                          <a:cs typeface="Arial" panose="020B0604020202020204" pitchFamily="34" charset="0"/>
                        </a:rPr>
                        <a:t>참여</a:t>
                      </a:r>
                      <a:endParaRPr lang="ko-KR" altLang="en-US" sz="900" b="1" i="0" u="none" strike="noStrike" dirty="0">
                        <a:solidFill>
                          <a:srgbClr val="FFFFFF"/>
                        </a:solidFill>
                        <a:effectLst/>
                        <a:latin typeface="Arial" panose="020B0604020202020204" pitchFamily="34" charset="0"/>
                        <a:ea typeface="+mj-ea"/>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ko-KR" altLang="en-US" sz="900" b="1" i="0" u="none" strike="noStrike">
                          <a:solidFill>
                            <a:srgbClr val="FFFFFF"/>
                          </a:solidFill>
                          <a:effectLst/>
                          <a:latin typeface="Arial" panose="020B0604020202020204" pitchFamily="34" charset="0"/>
                          <a:ea typeface="+mj-ea"/>
                          <a:cs typeface="Arial" panose="020B0604020202020204" pitchFamily="34" charset="0"/>
                        </a:rPr>
                        <a:t>수주 </a:t>
                      </a:r>
                      <a:endParaRPr lang="ko-KR" altLang="en-US" sz="900" b="1" i="0" u="none" strike="noStrike" dirty="0">
                        <a:solidFill>
                          <a:srgbClr val="FFFFFF"/>
                        </a:solidFill>
                        <a:effectLst/>
                        <a:latin typeface="Arial" panose="020B0604020202020204" pitchFamily="34" charset="0"/>
                        <a:ea typeface="+mj-ea"/>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10000"/>
                  </a:ext>
                </a:extLst>
              </a:tr>
              <a:tr h="153905">
                <a:tc>
                  <a:txBody>
                    <a:bodyPr/>
                    <a:lstStyle/>
                    <a:p>
                      <a:pPr algn="ctr" fontAlgn="ctr"/>
                      <a:r>
                        <a:rPr lang="en-US" altLang="ko-KR" sz="900" b="1" i="0" u="none" strike="noStrike" dirty="0">
                          <a:solidFill>
                            <a:srgbClr val="000000"/>
                          </a:solidFill>
                          <a:effectLst/>
                          <a:latin typeface="Arial" panose="020B0604020202020204" pitchFamily="34" charset="0"/>
                          <a:ea typeface="+mj-ea"/>
                          <a:cs typeface="Arial" panose="020B0604020202020204" pitchFamily="34" charset="0"/>
                        </a:rPr>
                        <a:t>21.01</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호반</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호반그룹 캠페인 대행</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altLang="ko-KR" sz="900" b="0" i="0" u="none" strike="noStrike" dirty="0">
                          <a:solidFill>
                            <a:srgbClr val="000000"/>
                          </a:solidFill>
                          <a:effectLst/>
                          <a:latin typeface="Arial" panose="020B0604020202020204" pitchFamily="34" charset="0"/>
                          <a:ea typeface="+mj-ea"/>
                          <a:cs typeface="Arial" panose="020B0604020202020204" pitchFamily="34" charset="0"/>
                        </a:rPr>
                        <a:t>150</a:t>
                      </a: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억</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O</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O</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0001"/>
                  </a:ext>
                </a:extLst>
              </a:tr>
              <a:tr h="153905">
                <a:tc>
                  <a:txBody>
                    <a:bodyPr/>
                    <a:lstStyle/>
                    <a:p>
                      <a:pPr algn="ctr"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21.01</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algn="l" fontAlgn="ctr"/>
                      <a:r>
                        <a:rPr lang="en-US" sz="900" b="0" i="0" u="none" strike="noStrike">
                          <a:solidFill>
                            <a:srgbClr val="000000"/>
                          </a:solidFill>
                          <a:effectLst/>
                          <a:latin typeface="Arial" panose="020B0604020202020204" pitchFamily="34" charset="0"/>
                          <a:ea typeface="+mj-ea"/>
                          <a:cs typeface="Arial" panose="020B0604020202020204" pitchFamily="34" charset="0"/>
                        </a:rPr>
                        <a:t>SK</a:t>
                      </a:r>
                      <a:r>
                        <a:rPr lang="ko-KR" altLang="en-US" sz="900" b="0" i="0" u="none" strike="noStrike">
                          <a:solidFill>
                            <a:srgbClr val="000000"/>
                          </a:solidFill>
                          <a:effectLst/>
                          <a:latin typeface="Arial" panose="020B0604020202020204" pitchFamily="34" charset="0"/>
                          <a:ea typeface="+mj-ea"/>
                          <a:cs typeface="Arial" panose="020B0604020202020204" pitchFamily="34" charset="0"/>
                        </a:rPr>
                        <a:t>텔레콤</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신규 브랜드 커뮤니케이션 전략</a:t>
                      </a:r>
                      <a:r>
                        <a:rPr lang="en-US" altLang="ko-KR" sz="900" b="0" i="0" u="none" strike="noStrike">
                          <a:solidFill>
                            <a:srgbClr val="000000"/>
                          </a:solidFill>
                          <a:effectLst/>
                          <a:latin typeface="Arial" panose="020B0604020202020204" pitchFamily="34" charset="0"/>
                          <a:ea typeface="+mj-ea"/>
                          <a:cs typeface="Arial" panose="020B0604020202020204" pitchFamily="34" charset="0"/>
                        </a:rPr>
                        <a:t>PT</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비공개</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X</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X</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0002"/>
                  </a:ext>
                </a:extLst>
              </a:tr>
              <a:tr h="153905">
                <a:tc>
                  <a:txBody>
                    <a:bodyPr/>
                    <a:lstStyle/>
                    <a:p>
                      <a:pPr algn="ctr"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21.01</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교촌치킨</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l"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2021</a:t>
                      </a: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년 광고 캠페인</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30</a:t>
                      </a: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억</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O</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O</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0004"/>
                  </a:ext>
                </a:extLst>
              </a:tr>
              <a:tr h="153905">
                <a:tc>
                  <a:txBody>
                    <a:bodyPr/>
                    <a:lstStyle/>
                    <a:p>
                      <a:pPr algn="ctr"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21.02</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메가커피</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l" fontAlgn="ctr"/>
                      <a:r>
                        <a:rPr lang="en-US" sz="900" b="0" i="0" u="none" strike="noStrike">
                          <a:solidFill>
                            <a:srgbClr val="000000"/>
                          </a:solidFill>
                          <a:effectLst/>
                          <a:latin typeface="Arial" panose="020B0604020202020204" pitchFamily="34" charset="0"/>
                          <a:ea typeface="+mj-ea"/>
                          <a:cs typeface="Arial" panose="020B0604020202020204" pitchFamily="34" charset="0"/>
                        </a:rPr>
                        <a:t>TV </a:t>
                      </a:r>
                      <a:r>
                        <a:rPr lang="ko-KR" altLang="en-US" sz="900" b="0" i="0" u="none" strike="noStrike">
                          <a:solidFill>
                            <a:srgbClr val="000000"/>
                          </a:solidFill>
                          <a:effectLst/>
                          <a:latin typeface="Arial" panose="020B0604020202020204" pitchFamily="34" charset="0"/>
                          <a:ea typeface="+mj-ea"/>
                          <a:cs typeface="Arial" panose="020B0604020202020204" pitchFamily="34" charset="0"/>
                        </a:rPr>
                        <a:t>광고</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20</a:t>
                      </a: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억대</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X</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X</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0005"/>
                  </a:ext>
                </a:extLst>
              </a:tr>
              <a:tr h="153905">
                <a:tc>
                  <a:txBody>
                    <a:bodyPr/>
                    <a:lstStyle/>
                    <a:p>
                      <a:pPr algn="ctr"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21.02</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랜덤투유</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앱서비스 광고</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20</a:t>
                      </a: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억</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X</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X</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0006"/>
                  </a:ext>
                </a:extLst>
              </a:tr>
              <a:tr h="153905">
                <a:tc>
                  <a:txBody>
                    <a:bodyPr/>
                    <a:lstStyle/>
                    <a:p>
                      <a:pPr algn="ctr"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21.02</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algn="l" fontAlgn="ctr"/>
                      <a:r>
                        <a:rPr lang="en-US" sz="900" b="0" i="0" u="none" strike="noStrike">
                          <a:solidFill>
                            <a:srgbClr val="000000"/>
                          </a:solidFill>
                          <a:effectLst/>
                          <a:latin typeface="Arial" panose="020B0604020202020204" pitchFamily="34" charset="0"/>
                          <a:ea typeface="+mj-ea"/>
                          <a:cs typeface="Arial" panose="020B0604020202020204" pitchFamily="34" charset="0"/>
                        </a:rPr>
                        <a:t>SK</a:t>
                      </a: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렌터카</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소셜대행사 선정</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FEE</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X</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X</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2756398236"/>
                  </a:ext>
                </a:extLst>
              </a:tr>
              <a:tr h="153905">
                <a:tc>
                  <a:txBody>
                    <a:bodyPr/>
                    <a:lstStyle/>
                    <a:p>
                      <a:pPr algn="ctr"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21.02</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배달의민족</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l" fontAlgn="ctr"/>
                      <a:r>
                        <a:rPr lang="en-US" sz="900" b="0" i="0" u="none" strike="noStrike">
                          <a:solidFill>
                            <a:srgbClr val="000000"/>
                          </a:solidFill>
                          <a:effectLst/>
                          <a:latin typeface="Arial" panose="020B0604020202020204" pitchFamily="34" charset="0"/>
                          <a:ea typeface="+mj-ea"/>
                          <a:cs typeface="Arial" panose="020B0604020202020204" pitchFamily="34" charset="0"/>
                        </a:rPr>
                        <a:t>B</a:t>
                      </a: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마트</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35</a:t>
                      </a: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억</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O</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O</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3725449221"/>
                  </a:ext>
                </a:extLst>
              </a:tr>
              <a:tr h="153905">
                <a:tc>
                  <a:txBody>
                    <a:bodyPr/>
                    <a:lstStyle/>
                    <a:p>
                      <a:pPr algn="ctr"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21.02</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아주제약</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올레아 광고 대행사</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9</a:t>
                      </a: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억</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X</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X</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0009"/>
                  </a:ext>
                </a:extLst>
              </a:tr>
              <a:tr h="153905">
                <a:tc>
                  <a:txBody>
                    <a:bodyPr/>
                    <a:lstStyle/>
                    <a:p>
                      <a:pPr algn="ctr"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21.02</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삼성전자</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반도체사업부 </a:t>
                      </a:r>
                      <a:r>
                        <a:rPr lang="en-US" altLang="ko-KR" sz="900" b="0" i="0" u="none" strike="noStrike">
                          <a:solidFill>
                            <a:srgbClr val="000000"/>
                          </a:solidFill>
                          <a:effectLst/>
                          <a:latin typeface="Arial" panose="020B0604020202020204" pitchFamily="34" charset="0"/>
                          <a:ea typeface="+mj-ea"/>
                          <a:cs typeface="Arial" panose="020B0604020202020204" pitchFamily="34" charset="0"/>
                        </a:rPr>
                        <a:t>SNS </a:t>
                      </a: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운영 대행사</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비공개</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X</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X</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401028959"/>
                  </a:ext>
                </a:extLst>
              </a:tr>
              <a:tr h="153905">
                <a:tc>
                  <a:txBody>
                    <a:bodyPr/>
                    <a:lstStyle/>
                    <a:p>
                      <a:pPr algn="ctr"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21.02</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다비치안경</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l"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21</a:t>
                      </a: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년 광고대행사</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20</a:t>
                      </a: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억</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X</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X</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3987444708"/>
                  </a:ext>
                </a:extLst>
              </a:tr>
              <a:tr h="153905">
                <a:tc>
                  <a:txBody>
                    <a:bodyPr/>
                    <a:lstStyle/>
                    <a:p>
                      <a:pPr algn="ctr"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21.03</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올리브영</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l" fontAlgn="ctr"/>
                      <a:r>
                        <a:rPr lang="en-US" sz="900" b="0" i="0" u="none" strike="noStrike">
                          <a:solidFill>
                            <a:srgbClr val="000000"/>
                          </a:solidFill>
                          <a:effectLst/>
                          <a:latin typeface="Arial" panose="020B0604020202020204" pitchFamily="34" charset="0"/>
                          <a:ea typeface="+mj-ea"/>
                          <a:cs typeface="Arial" panose="020B0604020202020204" pitchFamily="34" charset="0"/>
                        </a:rPr>
                        <a:t>TVC </a:t>
                      </a: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대행사</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30</a:t>
                      </a: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억</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X</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X</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821752616"/>
                  </a:ext>
                </a:extLst>
              </a:tr>
              <a:tr h="153905">
                <a:tc>
                  <a:txBody>
                    <a:bodyPr/>
                    <a:lstStyle/>
                    <a:p>
                      <a:pPr algn="ctr"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21.03</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푸드테크</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연간 마케팅 대행사</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미정</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X</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X</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3814497661"/>
                  </a:ext>
                </a:extLst>
              </a:tr>
              <a:tr h="153905">
                <a:tc>
                  <a:txBody>
                    <a:bodyPr/>
                    <a:lstStyle/>
                    <a:p>
                      <a:pPr algn="ctr"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21.03</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삼성카드</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다이렉트오토마케팅</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미정</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X</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X</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3845981362"/>
                  </a:ext>
                </a:extLst>
              </a:tr>
              <a:tr h="153905">
                <a:tc>
                  <a:txBody>
                    <a:bodyPr/>
                    <a:lstStyle/>
                    <a:p>
                      <a:pPr algn="ctr"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21.03</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algn="l" fontAlgn="ctr"/>
                      <a:r>
                        <a:rPr lang="en-US" sz="900" b="0" i="0" u="none" strike="noStrike">
                          <a:solidFill>
                            <a:srgbClr val="000000"/>
                          </a:solidFill>
                          <a:effectLst/>
                          <a:latin typeface="Arial" panose="020B0604020202020204" pitchFamily="34" charset="0"/>
                          <a:ea typeface="+mj-ea"/>
                          <a:cs typeface="Arial" panose="020B0604020202020204" pitchFamily="34" charset="0"/>
                        </a:rPr>
                        <a:t>LG</a:t>
                      </a: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유플러스</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l"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2021</a:t>
                      </a: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년 유플러스샵 마케팅 대행사</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160</a:t>
                      </a: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억</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X</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X</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2370884314"/>
                  </a:ext>
                </a:extLst>
              </a:tr>
              <a:tr h="153905">
                <a:tc>
                  <a:txBody>
                    <a:bodyPr/>
                    <a:lstStyle/>
                    <a:p>
                      <a:pPr algn="ctr"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21.03</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뉴오리진</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백수오</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비공개</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O</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O</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326398057"/>
                  </a:ext>
                </a:extLst>
              </a:tr>
              <a:tr h="153905">
                <a:tc>
                  <a:txBody>
                    <a:bodyPr/>
                    <a:lstStyle/>
                    <a:p>
                      <a:pPr algn="ctr"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21.04</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신세계</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까사미아</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70</a:t>
                      </a: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억</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X</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X</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253598174"/>
                  </a:ext>
                </a:extLst>
              </a:tr>
              <a:tr h="153905">
                <a:tc>
                  <a:txBody>
                    <a:bodyPr/>
                    <a:lstStyle/>
                    <a:p>
                      <a:pPr algn="ctr"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21.05</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롯데손해보험</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롯데손보</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30</a:t>
                      </a: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억</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O</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O</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2366947437"/>
                  </a:ext>
                </a:extLst>
              </a:tr>
              <a:tr h="153905">
                <a:tc>
                  <a:txBody>
                    <a:bodyPr/>
                    <a:lstStyle/>
                    <a:p>
                      <a:pPr algn="ctr"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21.05</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삼진제약</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위시헬씨 런칭 광고대행사</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비공개</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X</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X</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2031255724"/>
                  </a:ext>
                </a:extLst>
              </a:tr>
              <a:tr h="153905">
                <a:tc>
                  <a:txBody>
                    <a:bodyPr/>
                    <a:lstStyle/>
                    <a:p>
                      <a:pPr algn="ctr"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21.05</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웅진씽크빅</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l" fontAlgn="ctr"/>
                      <a:r>
                        <a:rPr lang="en-US" sz="900" b="0" i="0" u="none" strike="noStrike">
                          <a:solidFill>
                            <a:srgbClr val="000000"/>
                          </a:solidFill>
                          <a:effectLst/>
                          <a:latin typeface="Arial" panose="020B0604020202020204" pitchFamily="34" charset="0"/>
                          <a:ea typeface="+mj-ea"/>
                          <a:cs typeface="Arial" panose="020B0604020202020204" pitchFamily="34" charset="0"/>
                        </a:rPr>
                        <a:t>UDEAMY</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비공개</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X</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X</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2269908812"/>
                  </a:ext>
                </a:extLst>
              </a:tr>
              <a:tr h="153905">
                <a:tc>
                  <a:txBody>
                    <a:bodyPr/>
                    <a:lstStyle/>
                    <a:p>
                      <a:pPr algn="ctr"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21.05</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직방</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디지털 캠페인</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10</a:t>
                      </a: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억</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X</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X</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704879620"/>
                  </a:ext>
                </a:extLst>
              </a:tr>
              <a:tr h="153905">
                <a:tc>
                  <a:txBody>
                    <a:bodyPr/>
                    <a:lstStyle/>
                    <a:p>
                      <a:pPr algn="ctr"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21.06</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바이트댄스</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l"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2021 </a:t>
                      </a:r>
                      <a:r>
                        <a:rPr lang="ko-KR" altLang="en-US" sz="900" b="0" i="0" u="none" strike="noStrike">
                          <a:solidFill>
                            <a:srgbClr val="000000"/>
                          </a:solidFill>
                          <a:effectLst/>
                          <a:latin typeface="Arial" panose="020B0604020202020204" pitchFamily="34" charset="0"/>
                          <a:ea typeface="+mj-ea"/>
                          <a:cs typeface="Arial" panose="020B0604020202020204" pitchFamily="34" charset="0"/>
                        </a:rPr>
                        <a:t>틱톡 브랜드 캠페인</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17</a:t>
                      </a: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억</a:t>
                      </a:r>
                      <a:endParaRPr lang="en-US" sz="900" b="0" i="0" u="none" strike="noStrike">
                        <a:solidFill>
                          <a:srgbClr val="000000"/>
                        </a:solidFill>
                        <a:effectLst/>
                        <a:latin typeface="Arial" panose="020B0604020202020204" pitchFamily="34" charset="0"/>
                        <a:ea typeface="+mj-ea"/>
                        <a:cs typeface="Arial" panose="020B0604020202020204" pitchFamily="34" charset="0"/>
                      </a:endParaRP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X</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X</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120963689"/>
                  </a:ext>
                </a:extLst>
              </a:tr>
              <a:tr h="153905">
                <a:tc>
                  <a:txBody>
                    <a:bodyPr/>
                    <a:lstStyle/>
                    <a:p>
                      <a:pPr algn="ctr"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21.06</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algn="l" fontAlgn="ctr"/>
                      <a:r>
                        <a:rPr lang="en-US" sz="900" b="0" i="0" u="none" strike="noStrike">
                          <a:solidFill>
                            <a:srgbClr val="000000"/>
                          </a:solidFill>
                          <a:effectLst/>
                          <a:latin typeface="Arial" panose="020B0604020202020204" pitchFamily="34" charset="0"/>
                          <a:ea typeface="+mj-ea"/>
                          <a:cs typeface="Arial" panose="020B0604020202020204" pitchFamily="34" charset="0"/>
                        </a:rPr>
                        <a:t>SK</a:t>
                      </a: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브로드밴드</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연간 디지털 커뮤니케이션 대행사</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70</a:t>
                      </a: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억</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X</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X</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883298519"/>
                  </a:ext>
                </a:extLst>
              </a:tr>
              <a:tr h="153905">
                <a:tc>
                  <a:txBody>
                    <a:bodyPr/>
                    <a:lstStyle/>
                    <a:p>
                      <a:pPr algn="ctr"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21.07</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카카오뱅크</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중신용대출 상품 광고</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15</a:t>
                      </a: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억</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O</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X</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473368540"/>
                  </a:ext>
                </a:extLst>
              </a:tr>
              <a:tr h="153905">
                <a:tc>
                  <a:txBody>
                    <a:bodyPr/>
                    <a:lstStyle/>
                    <a:p>
                      <a:pPr algn="ctr"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21.07</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발란</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발란 브랜드 캠페인</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50</a:t>
                      </a: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억</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O</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O</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933096149"/>
                  </a:ext>
                </a:extLst>
              </a:tr>
              <a:tr h="153905">
                <a:tc>
                  <a:txBody>
                    <a:bodyPr/>
                    <a:lstStyle/>
                    <a:p>
                      <a:pPr algn="ctr"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21.07</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하림</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브랜드 캠페인</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70</a:t>
                      </a: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억</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O</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X</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2766589811"/>
                  </a:ext>
                </a:extLst>
              </a:tr>
              <a:tr h="153905">
                <a:tc>
                  <a:txBody>
                    <a:bodyPr/>
                    <a:lstStyle/>
                    <a:p>
                      <a:pPr algn="ctr"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21.07</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직방</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호갱노노 </a:t>
                      </a:r>
                      <a:r>
                        <a:rPr lang="en-US" altLang="ko-KR" sz="900" b="0" i="0" u="none" strike="noStrike">
                          <a:solidFill>
                            <a:srgbClr val="000000"/>
                          </a:solidFill>
                          <a:effectLst/>
                          <a:latin typeface="Arial" panose="020B0604020202020204" pitchFamily="34" charset="0"/>
                          <a:ea typeface="+mj-ea"/>
                          <a:cs typeface="Arial" panose="020B0604020202020204" pitchFamily="34" charset="0"/>
                        </a:rPr>
                        <a:t>2021</a:t>
                      </a: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년 브랜드 캠페인</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40</a:t>
                      </a: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억</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O</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O</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239036202"/>
                  </a:ext>
                </a:extLst>
              </a:tr>
              <a:tr h="153905">
                <a:tc>
                  <a:txBody>
                    <a:bodyPr/>
                    <a:lstStyle/>
                    <a:p>
                      <a:pPr algn="ctr"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21.08</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algn="l" fontAlgn="ctr"/>
                      <a:r>
                        <a:rPr lang="en-US" sz="900" b="0" i="0" u="none" strike="noStrike">
                          <a:solidFill>
                            <a:srgbClr val="000000"/>
                          </a:solidFill>
                          <a:effectLst/>
                          <a:latin typeface="Arial" panose="020B0604020202020204" pitchFamily="34" charset="0"/>
                          <a:ea typeface="+mj-ea"/>
                          <a:cs typeface="Arial" panose="020B0604020202020204" pitchFamily="34" charset="0"/>
                        </a:rPr>
                        <a:t>Grip</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l" fontAlgn="ctr"/>
                      <a:r>
                        <a:rPr lang="en-US" sz="900" b="0" i="0" u="none" strike="noStrike">
                          <a:solidFill>
                            <a:srgbClr val="000000"/>
                          </a:solidFill>
                          <a:effectLst/>
                          <a:latin typeface="Arial" panose="020B0604020202020204" pitchFamily="34" charset="0"/>
                          <a:ea typeface="+mj-ea"/>
                          <a:cs typeface="Arial" panose="020B0604020202020204" pitchFamily="34" charset="0"/>
                        </a:rPr>
                        <a:t>Grip </a:t>
                      </a: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런칭 캠페인</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30</a:t>
                      </a: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억</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O</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X</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3620140872"/>
                  </a:ext>
                </a:extLst>
              </a:tr>
              <a:tr h="153905">
                <a:tc>
                  <a:txBody>
                    <a:bodyPr/>
                    <a:lstStyle/>
                    <a:p>
                      <a:pPr algn="ctr"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21.09</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한국파파존스</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파파존스 </a:t>
                      </a:r>
                      <a:r>
                        <a:rPr lang="en-US" altLang="ko-KR" sz="900" b="0" i="0" u="none" strike="noStrike">
                          <a:solidFill>
                            <a:srgbClr val="000000"/>
                          </a:solidFill>
                          <a:effectLst/>
                          <a:latin typeface="Arial" panose="020B0604020202020204" pitchFamily="34" charset="0"/>
                          <a:ea typeface="+mj-ea"/>
                          <a:cs typeface="Arial" panose="020B0604020202020204" pitchFamily="34" charset="0"/>
                        </a:rPr>
                        <a:t>2022</a:t>
                      </a: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년 연간대행사</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30</a:t>
                      </a: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억</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O</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X</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3821260973"/>
                  </a:ext>
                </a:extLst>
              </a:tr>
              <a:tr h="153905">
                <a:tc>
                  <a:txBody>
                    <a:bodyPr/>
                    <a:lstStyle/>
                    <a:p>
                      <a:pPr algn="ctr"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21.09</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우르오스</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브랜드 캠페인</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41</a:t>
                      </a: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억</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O</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O</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2899366738"/>
                  </a:ext>
                </a:extLst>
              </a:tr>
              <a:tr h="153905">
                <a:tc>
                  <a:txBody>
                    <a:bodyPr/>
                    <a:lstStyle/>
                    <a:p>
                      <a:pPr algn="ctr"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21.12</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씨엠에스랩</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noFill/>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셀퓨전씨 마케팅플랜 캠페인</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noFill/>
                  </a:tcPr>
                </a:tc>
                <a:tc>
                  <a:txBody>
                    <a:bodyPr/>
                    <a:lstStyle/>
                    <a:p>
                      <a:pPr algn="ctr"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40</a:t>
                      </a: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억</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noFill/>
                  </a:tcPr>
                </a:tc>
                <a:tc>
                  <a:txBody>
                    <a:bodyPr/>
                    <a:lstStyle/>
                    <a:p>
                      <a:pPr algn="ctr" fontAlgn="ctr"/>
                      <a:r>
                        <a:rPr lang="en-US" sz="900" b="0" i="0" u="none" strike="noStrike">
                          <a:solidFill>
                            <a:srgbClr val="000000"/>
                          </a:solidFill>
                          <a:effectLst/>
                          <a:latin typeface="Arial" panose="020B0604020202020204" pitchFamily="34" charset="0"/>
                          <a:ea typeface="+mj-ea"/>
                          <a:cs typeface="Arial" panose="020B0604020202020204" pitchFamily="34" charset="0"/>
                        </a:rPr>
                        <a:t>O</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noFill/>
                  </a:tcPr>
                </a:tc>
                <a:tc>
                  <a:txBody>
                    <a:bodyPr/>
                    <a:lstStyle/>
                    <a:p>
                      <a:pPr algn="ctr" fontAlgn="ctr"/>
                      <a:r>
                        <a:rPr lang="en-US" sz="900" b="0" i="0" u="none" strike="noStrike" dirty="0">
                          <a:solidFill>
                            <a:srgbClr val="000000"/>
                          </a:solidFill>
                          <a:effectLst/>
                          <a:latin typeface="Arial" panose="020B0604020202020204" pitchFamily="34" charset="0"/>
                          <a:ea typeface="+mj-ea"/>
                          <a:cs typeface="Arial" panose="020B0604020202020204" pitchFamily="34" charset="0"/>
                        </a:rPr>
                        <a:t>O</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noFill/>
                  </a:tcPr>
                </a:tc>
                <a:extLst>
                  <a:ext uri="{0D108BD9-81ED-4DB2-BD59-A6C34878D82A}">
                    <a16:rowId xmlns:a16="http://schemas.microsoft.com/office/drawing/2014/main" val="1226956316"/>
                  </a:ext>
                </a:extLst>
              </a:tr>
            </a:tbl>
          </a:graphicData>
        </a:graphic>
      </p:graphicFrame>
      <p:sp>
        <p:nvSpPr>
          <p:cNvPr id="35" name="Rectangle 41">
            <a:extLst>
              <a:ext uri="{FF2B5EF4-FFF2-40B4-BE49-F238E27FC236}">
                <a16:creationId xmlns:a16="http://schemas.microsoft.com/office/drawing/2014/main" id="{F60627BD-07C0-4757-AF40-B39CFF503518}"/>
              </a:ext>
            </a:extLst>
          </p:cNvPr>
          <p:cNvSpPr>
            <a:spLocks noChangeArrowheads="1"/>
          </p:cNvSpPr>
          <p:nvPr/>
        </p:nvSpPr>
        <p:spPr bwMode="auto">
          <a:xfrm>
            <a:off x="4821012" y="1037513"/>
            <a:ext cx="3728507" cy="360000"/>
          </a:xfrm>
          <a:prstGeom prst="rect">
            <a:avLst/>
          </a:prstGeom>
          <a:noFill/>
          <a:ln w="9525">
            <a:noFill/>
            <a:miter lim="800000"/>
            <a:headEnd/>
            <a:tailEnd/>
          </a:ln>
        </p:spPr>
        <p:txBody>
          <a:bodyPr lIns="0" tIns="0" rIns="0" bIns="0" anchor="ctr"/>
          <a:lstStyle/>
          <a:p>
            <a:pPr fontAlgn="base">
              <a:lnSpc>
                <a:spcPct val="120000"/>
              </a:lnSpc>
              <a:spcBef>
                <a:spcPct val="0"/>
              </a:spcBef>
              <a:spcAft>
                <a:spcPct val="0"/>
              </a:spcAft>
            </a:pPr>
            <a:r>
              <a:rPr lang="ko-KR" altLang="en-US" sz="1200" b="1">
                <a:solidFill>
                  <a:srgbClr val="00338D"/>
                </a:solidFill>
                <a:latin typeface="Arial" panose="020B0604020202020204" pitchFamily="34" charset="0"/>
                <a:cs typeface="Arial" panose="020B0604020202020204" pitchFamily="34" charset="0"/>
              </a:rPr>
              <a:t>▌</a:t>
            </a:r>
            <a:r>
              <a:rPr lang="en-US" altLang="ko-KR" sz="1200" b="1">
                <a:solidFill>
                  <a:srgbClr val="00338D"/>
                </a:solidFill>
                <a:latin typeface="Arial" panose="020B0604020202020204" pitchFamily="34" charset="0"/>
                <a:cs typeface="Arial" panose="020B0604020202020204" pitchFamily="34" charset="0"/>
              </a:rPr>
              <a:t> 2021</a:t>
            </a:r>
            <a:r>
              <a:rPr lang="ko-KR" altLang="en-US" sz="1200" b="1">
                <a:solidFill>
                  <a:srgbClr val="00338D"/>
                </a:solidFill>
                <a:latin typeface="Arial" panose="020B0604020202020204" pitchFamily="34" charset="0"/>
                <a:cs typeface="Arial" panose="020B0604020202020204" pitchFamily="34" charset="0"/>
              </a:rPr>
              <a:t>년 입찰 현황</a:t>
            </a:r>
            <a:endParaRPr lang="en-US" altLang="ko-KR" sz="1400" b="1" dirty="0">
              <a:solidFill>
                <a:srgbClr val="00338D"/>
              </a:solidFill>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0B80D055-CA25-43E1-A931-1DF6122E3E44}"/>
              </a:ext>
            </a:extLst>
          </p:cNvPr>
          <p:cNvSpPr txBox="1"/>
          <p:nvPr/>
        </p:nvSpPr>
        <p:spPr>
          <a:xfrm>
            <a:off x="509924" y="6130271"/>
            <a:ext cx="6083335" cy="92333"/>
          </a:xfrm>
          <a:prstGeom prst="rect">
            <a:avLst/>
          </a:prstGeom>
          <a:noFill/>
        </p:spPr>
        <p:txBody>
          <a:bodyPr wrap="square" lIns="0" tIns="0" rIns="0" bIns="0">
            <a:spAutoFit/>
          </a:bodyPr>
          <a:lstStyle/>
          <a:p>
            <a:r>
              <a:rPr lang="en-US" altLang="ko-KR" sz="600" dirty="0">
                <a:solidFill>
                  <a:srgbClr val="000000"/>
                </a:solidFill>
                <a:latin typeface="Arial" panose="020B0604020202020204" pitchFamily="34" charset="0"/>
                <a:ea typeface="맑은 고딕"/>
                <a:cs typeface="Arial" panose="020B0604020202020204" pitchFamily="34" charset="0"/>
              </a:rPr>
              <a:t>Note 1: </a:t>
            </a:r>
            <a:r>
              <a:rPr lang="ko-KR" altLang="en-US" sz="600" dirty="0">
                <a:solidFill>
                  <a:srgbClr val="000000"/>
                </a:solidFill>
                <a:latin typeface="Arial" panose="020B0604020202020204" pitchFamily="34" charset="0"/>
                <a:ea typeface="맑은 고딕"/>
                <a:cs typeface="Arial" panose="020B0604020202020204" pitchFamily="34" charset="0"/>
              </a:rPr>
              <a:t>‘회사제시 </a:t>
            </a:r>
            <a:r>
              <a:rPr lang="en-US" altLang="ko-KR" sz="600" dirty="0">
                <a:solidFill>
                  <a:srgbClr val="000000"/>
                </a:solidFill>
                <a:latin typeface="Arial" panose="020B0604020202020204" pitchFamily="34" charset="0"/>
                <a:ea typeface="맑은 고딕"/>
                <a:cs typeface="Arial" panose="020B0604020202020204" pitchFamily="34" charset="0"/>
              </a:rPr>
              <a:t>As-is 2021</a:t>
            </a:r>
            <a:r>
              <a:rPr lang="ko-KR" altLang="en-US" sz="600" dirty="0">
                <a:solidFill>
                  <a:srgbClr val="000000"/>
                </a:solidFill>
                <a:latin typeface="Arial" panose="020B0604020202020204" pitchFamily="34" charset="0"/>
                <a:ea typeface="맑은 고딕"/>
                <a:cs typeface="Arial" panose="020B0604020202020204" pitchFamily="34" charset="0"/>
              </a:rPr>
              <a:t>년 매출액</a:t>
            </a:r>
            <a:r>
              <a:rPr lang="en-US" altLang="ko-KR" sz="600" dirty="0">
                <a:solidFill>
                  <a:srgbClr val="000000"/>
                </a:solidFill>
                <a:latin typeface="Arial" panose="020B0604020202020204" pitchFamily="34" charset="0"/>
                <a:ea typeface="맑은 고딕"/>
                <a:cs typeface="Arial" panose="020B0604020202020204" pitchFamily="34" charset="0"/>
              </a:rPr>
              <a:t>(</a:t>
            </a:r>
            <a:r>
              <a:rPr lang="ko-KR" altLang="en-US" sz="600" dirty="0" err="1">
                <a:solidFill>
                  <a:srgbClr val="000000"/>
                </a:solidFill>
                <a:latin typeface="Arial" panose="020B0604020202020204" pitchFamily="34" charset="0"/>
                <a:ea typeface="맑은 고딕"/>
                <a:cs typeface="Arial" panose="020B0604020202020204" pitchFamily="34" charset="0"/>
              </a:rPr>
              <a:t>총액법</a:t>
            </a:r>
            <a:r>
              <a:rPr lang="en-US" altLang="ko-KR" sz="600" dirty="0">
                <a:solidFill>
                  <a:srgbClr val="000000"/>
                </a:solidFill>
                <a:latin typeface="Arial" panose="020B0604020202020204" pitchFamily="34" charset="0"/>
                <a:ea typeface="맑은 고딕"/>
                <a:cs typeface="Arial" panose="020B0604020202020204" pitchFamily="34" charset="0"/>
              </a:rPr>
              <a:t>), </a:t>
            </a:r>
            <a:r>
              <a:rPr lang="ko-KR" altLang="en-US" sz="600" dirty="0">
                <a:solidFill>
                  <a:srgbClr val="000000"/>
                </a:solidFill>
                <a:latin typeface="Arial" panose="020B0604020202020204" pitchFamily="34" charset="0"/>
                <a:ea typeface="맑은 고딕"/>
                <a:cs typeface="Arial" panose="020B0604020202020204" pitchFamily="34" charset="0"/>
              </a:rPr>
              <a:t>단위</a:t>
            </a:r>
            <a:r>
              <a:rPr lang="en-US" altLang="ko-KR" sz="600" dirty="0">
                <a:solidFill>
                  <a:srgbClr val="000000"/>
                </a:solidFill>
                <a:latin typeface="Arial" panose="020B0604020202020204" pitchFamily="34" charset="0"/>
                <a:ea typeface="맑은 고딕"/>
                <a:cs typeface="Arial" panose="020B0604020202020204" pitchFamily="34" charset="0"/>
              </a:rPr>
              <a:t>: </a:t>
            </a:r>
            <a:r>
              <a:rPr lang="ko-KR" altLang="en-US" sz="600" dirty="0">
                <a:solidFill>
                  <a:srgbClr val="000000"/>
                </a:solidFill>
                <a:latin typeface="Arial" panose="020B0604020202020204" pitchFamily="34" charset="0"/>
                <a:ea typeface="맑은 고딕"/>
                <a:cs typeface="Arial" panose="020B0604020202020204" pitchFamily="34" charset="0"/>
              </a:rPr>
              <a:t>백만원</a:t>
            </a:r>
            <a:r>
              <a:rPr lang="en-US" altLang="ko-KR" sz="600" dirty="0">
                <a:solidFill>
                  <a:srgbClr val="000000"/>
                </a:solidFill>
                <a:latin typeface="Arial" panose="020B0604020202020204" pitchFamily="34" charset="0"/>
                <a:ea typeface="맑은 고딕"/>
                <a:cs typeface="Arial" panose="020B0604020202020204" pitchFamily="34" charset="0"/>
              </a:rPr>
              <a:t>)</a:t>
            </a:r>
          </a:p>
        </p:txBody>
      </p:sp>
    </p:spTree>
    <p:extLst>
      <p:ext uri="{BB962C8B-B14F-4D97-AF65-F5344CB8AC3E}">
        <p14:creationId xmlns:p14="http://schemas.microsoft.com/office/powerpoint/2010/main" val="2294134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직사각형 17">
            <a:extLst>
              <a:ext uri="{FF2B5EF4-FFF2-40B4-BE49-F238E27FC236}">
                <a16:creationId xmlns:a16="http://schemas.microsoft.com/office/drawing/2014/main" id="{CA952FAA-9AF7-426E-97EC-5AF1C98C1EC2}"/>
              </a:ext>
            </a:extLst>
          </p:cNvPr>
          <p:cNvSpPr>
            <a:spLocks noChangeArrowheads="1"/>
          </p:cNvSpPr>
          <p:nvPr/>
        </p:nvSpPr>
        <p:spPr bwMode="auto">
          <a:xfrm>
            <a:off x="1923857" y="1901127"/>
            <a:ext cx="6041632" cy="1895978"/>
          </a:xfrm>
          <a:prstGeom prst="rect">
            <a:avLst/>
          </a:prstGeom>
          <a:noFill/>
          <a:ln w="9525" algn="ctr">
            <a:solidFill>
              <a:srgbClr val="00A3A1"/>
            </a:solidFill>
            <a:round/>
            <a:headEnd/>
            <a:tailEnd/>
          </a:ln>
        </p:spPr>
        <p:txBody>
          <a:bodyPr lIns="0" tIns="0" rIns="0" bIns="0" anchor="t"/>
          <a:lstStyle/>
          <a:p>
            <a:pPr marL="266700" marR="0" lvl="0" algn="just" defTabSz="895493" rtl="0" eaLnBrk="1" fontAlgn="auto" latinLnBrk="0" hangingPunct="1">
              <a:lnSpc>
                <a:spcPct val="80000"/>
              </a:lnSpc>
              <a:spcBef>
                <a:spcPts val="0"/>
              </a:spcBef>
              <a:spcAft>
                <a:spcPts val="196"/>
              </a:spcAft>
              <a:buClr>
                <a:srgbClr val="012169"/>
              </a:buClr>
              <a:buSzTx/>
              <a:tabLst>
                <a:tab pos="261186" algn="l"/>
              </a:tabLst>
              <a:defRPr/>
            </a:pPr>
            <a:endParaRPr lang="en-US" altLang="ko-KR" sz="800" kern="0" noProof="0" dirty="0">
              <a:latin typeface="Arial" panose="020B0604020202020204" pitchFamily="34" charset="0"/>
              <a:ea typeface="+mj-ea"/>
              <a:cs typeface="Arial" panose="020B0604020202020204" pitchFamily="34" charset="0"/>
            </a:endParaRPr>
          </a:p>
          <a:p>
            <a:pPr marL="266700" marR="0" lvl="0" algn="just" defTabSz="895493" rtl="0" eaLnBrk="1" fontAlgn="auto" latinLnBrk="0" hangingPunct="1">
              <a:lnSpc>
                <a:spcPct val="80000"/>
              </a:lnSpc>
              <a:spcBef>
                <a:spcPts val="0"/>
              </a:spcBef>
              <a:spcAft>
                <a:spcPts val="196"/>
              </a:spcAft>
              <a:buClr>
                <a:srgbClr val="012169"/>
              </a:buClr>
              <a:buSzTx/>
              <a:tabLst>
                <a:tab pos="261186" algn="l"/>
              </a:tabLst>
              <a:defRPr/>
            </a:pPr>
            <a:endParaRPr lang="en-US" altLang="ko-KR" sz="800" kern="0" dirty="0">
              <a:latin typeface="Arial" panose="020B0604020202020204" pitchFamily="34" charset="0"/>
              <a:ea typeface="+mj-ea"/>
              <a:cs typeface="Arial" panose="020B0604020202020204" pitchFamily="34" charset="0"/>
            </a:endParaRPr>
          </a:p>
          <a:p>
            <a:pPr marL="266700" marR="0" lvl="0" algn="just" defTabSz="895493" rtl="0" eaLnBrk="1" fontAlgn="auto" latinLnBrk="0" hangingPunct="1">
              <a:lnSpc>
                <a:spcPct val="80000"/>
              </a:lnSpc>
              <a:spcBef>
                <a:spcPts val="0"/>
              </a:spcBef>
              <a:spcAft>
                <a:spcPts val="196"/>
              </a:spcAft>
              <a:buClr>
                <a:srgbClr val="012169"/>
              </a:buClr>
              <a:buSzTx/>
              <a:tabLst>
                <a:tab pos="261186" algn="l"/>
              </a:tabLst>
              <a:defRPr/>
            </a:pPr>
            <a:endParaRPr kumimoji="0" lang="en-US" altLang="ko-KR" sz="800" b="0" i="0" u="none" strike="noStrike" kern="0" cap="none" spc="0" normalizeH="0" baseline="0" noProof="0" dirty="0">
              <a:ln>
                <a:noFill/>
              </a:ln>
              <a:effectLst/>
              <a:uLnTx/>
              <a:uFillTx/>
              <a:latin typeface="Arial" panose="020B0604020202020204" pitchFamily="34" charset="0"/>
              <a:ea typeface="+mj-ea"/>
              <a:cs typeface="Arial" panose="020B0604020202020204" pitchFamily="34" charset="0"/>
            </a:endParaRPr>
          </a:p>
          <a:p>
            <a:pPr marL="266700" marR="0" lvl="0" algn="just" defTabSz="895493" rtl="0" eaLnBrk="1" fontAlgn="auto" latinLnBrk="0" hangingPunct="1">
              <a:lnSpc>
                <a:spcPct val="80000"/>
              </a:lnSpc>
              <a:spcBef>
                <a:spcPts val="0"/>
              </a:spcBef>
              <a:spcAft>
                <a:spcPts val="196"/>
              </a:spcAft>
              <a:buClr>
                <a:srgbClr val="012169"/>
              </a:buClr>
              <a:buSzTx/>
              <a:tabLst>
                <a:tab pos="261186" algn="l"/>
              </a:tabLst>
              <a:defRPr/>
            </a:pPr>
            <a:endParaRPr lang="en-US" altLang="ko-KR" sz="800" kern="0" dirty="0">
              <a:latin typeface="Arial" panose="020B0604020202020204" pitchFamily="34" charset="0"/>
              <a:ea typeface="+mj-ea"/>
              <a:cs typeface="Arial" panose="020B0604020202020204" pitchFamily="34" charset="0"/>
            </a:endParaRPr>
          </a:p>
          <a:p>
            <a:pPr marL="266700" marR="0" lvl="0" algn="just" defTabSz="895493" rtl="0" eaLnBrk="1" fontAlgn="auto" latinLnBrk="0" hangingPunct="1">
              <a:lnSpc>
                <a:spcPct val="80000"/>
              </a:lnSpc>
              <a:spcBef>
                <a:spcPts val="0"/>
              </a:spcBef>
              <a:spcAft>
                <a:spcPts val="196"/>
              </a:spcAft>
              <a:buClr>
                <a:srgbClr val="012169"/>
              </a:buClr>
              <a:buSzTx/>
              <a:tabLst>
                <a:tab pos="261186" algn="l"/>
              </a:tabLst>
              <a:defRPr/>
            </a:pPr>
            <a:endParaRPr kumimoji="0" lang="en-US" altLang="ko-KR" sz="800" b="0" i="0" u="none" strike="noStrike" kern="0" cap="none" spc="0" normalizeH="0" baseline="0" noProof="0" dirty="0">
              <a:ln>
                <a:noFill/>
              </a:ln>
              <a:effectLst/>
              <a:uLnTx/>
              <a:uFillTx/>
              <a:latin typeface="Arial" panose="020B0604020202020204" pitchFamily="34" charset="0"/>
              <a:ea typeface="+mj-ea"/>
              <a:cs typeface="Arial" panose="020B0604020202020204" pitchFamily="34" charset="0"/>
            </a:endParaRPr>
          </a:p>
          <a:p>
            <a:pPr marL="266700" marR="0" lvl="0" algn="just" defTabSz="895493" rtl="0" eaLnBrk="1" fontAlgn="auto" latinLnBrk="0" hangingPunct="1">
              <a:lnSpc>
                <a:spcPct val="80000"/>
              </a:lnSpc>
              <a:spcBef>
                <a:spcPts val="0"/>
              </a:spcBef>
              <a:spcAft>
                <a:spcPts val="196"/>
              </a:spcAft>
              <a:buClr>
                <a:srgbClr val="012169"/>
              </a:buClr>
              <a:buSzTx/>
              <a:tabLst>
                <a:tab pos="261186" algn="l"/>
              </a:tabLst>
              <a:defRPr/>
            </a:pPr>
            <a:endParaRPr lang="en-US" altLang="ko-KR" sz="800" kern="0" dirty="0">
              <a:latin typeface="Arial" panose="020B0604020202020204" pitchFamily="34" charset="0"/>
              <a:ea typeface="+mj-ea"/>
              <a:cs typeface="Arial" panose="020B0604020202020204" pitchFamily="34" charset="0"/>
            </a:endParaRPr>
          </a:p>
          <a:p>
            <a:pPr marL="266700" marR="0" lvl="0" algn="just" defTabSz="895493" rtl="0" eaLnBrk="1" fontAlgn="auto" latinLnBrk="0" hangingPunct="1">
              <a:lnSpc>
                <a:spcPct val="80000"/>
              </a:lnSpc>
              <a:spcBef>
                <a:spcPts val="0"/>
              </a:spcBef>
              <a:spcAft>
                <a:spcPts val="196"/>
              </a:spcAft>
              <a:buClr>
                <a:srgbClr val="012169"/>
              </a:buClr>
              <a:buSzTx/>
              <a:tabLst>
                <a:tab pos="261186" algn="l"/>
              </a:tabLst>
              <a:defRPr/>
            </a:pPr>
            <a:endParaRPr lang="en-US" altLang="ko-KR" sz="800" kern="0" dirty="0">
              <a:latin typeface="Arial" panose="020B0604020202020204" pitchFamily="34" charset="0"/>
              <a:ea typeface="+mj-ea"/>
              <a:cs typeface="Arial" panose="020B0604020202020204" pitchFamily="34" charset="0"/>
            </a:endParaRPr>
          </a:p>
          <a:p>
            <a:pPr marL="266700" marR="0" lvl="0" algn="just" defTabSz="895493" rtl="0" eaLnBrk="1" fontAlgn="auto" latinLnBrk="0" hangingPunct="1">
              <a:lnSpc>
                <a:spcPct val="80000"/>
              </a:lnSpc>
              <a:spcBef>
                <a:spcPts val="0"/>
              </a:spcBef>
              <a:spcAft>
                <a:spcPts val="196"/>
              </a:spcAft>
              <a:buClr>
                <a:srgbClr val="012169"/>
              </a:buClr>
              <a:buSzTx/>
              <a:tabLst>
                <a:tab pos="261186" algn="l"/>
              </a:tabLst>
              <a:defRPr/>
            </a:pPr>
            <a:endParaRPr kumimoji="0" lang="en-US" altLang="ko-KR" sz="800" b="0" i="0" u="none" strike="noStrike" kern="0" cap="none" spc="0" normalizeH="0" baseline="0" noProof="0" dirty="0">
              <a:ln>
                <a:noFill/>
              </a:ln>
              <a:effectLst/>
              <a:uLnTx/>
              <a:uFillTx/>
              <a:latin typeface="Arial" panose="020B0604020202020204" pitchFamily="34" charset="0"/>
              <a:ea typeface="+mj-ea"/>
              <a:cs typeface="Arial" panose="020B0604020202020204" pitchFamily="34" charset="0"/>
            </a:endParaRPr>
          </a:p>
          <a:p>
            <a:pPr marL="266700" marR="0" lvl="0" algn="just" defTabSz="895493" rtl="0" eaLnBrk="1" fontAlgn="auto" latinLnBrk="0" hangingPunct="1">
              <a:lnSpc>
                <a:spcPct val="80000"/>
              </a:lnSpc>
              <a:spcBef>
                <a:spcPts val="0"/>
              </a:spcBef>
              <a:spcAft>
                <a:spcPts val="196"/>
              </a:spcAft>
              <a:buClr>
                <a:srgbClr val="012169"/>
              </a:buClr>
              <a:buSzTx/>
              <a:tabLst>
                <a:tab pos="261186" algn="l"/>
              </a:tabLst>
              <a:defRPr/>
            </a:pPr>
            <a:endParaRPr kumimoji="0" lang="en-US" altLang="ko-KR" sz="800" b="1" i="0" u="none" strike="noStrike" kern="0" cap="none" spc="0" normalizeH="0" baseline="0" noProof="0" dirty="0">
              <a:ln>
                <a:noFill/>
              </a:ln>
              <a:effectLst/>
              <a:uLnTx/>
              <a:uFillTx/>
              <a:latin typeface="Arial" panose="020B0604020202020204" pitchFamily="34" charset="0"/>
              <a:ea typeface="+mj-ea"/>
              <a:cs typeface="Arial" panose="020B0604020202020204" pitchFamily="34" charset="0"/>
            </a:endParaRPr>
          </a:p>
        </p:txBody>
      </p:sp>
      <p:sp>
        <p:nvSpPr>
          <p:cNvPr id="80" name="제목 2">
            <a:extLst>
              <a:ext uri="{FF2B5EF4-FFF2-40B4-BE49-F238E27FC236}">
                <a16:creationId xmlns:a16="http://schemas.microsoft.com/office/drawing/2014/main" id="{D5CC0388-8169-4FE9-98CD-0809A2736CC4}"/>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400" b="1" dirty="0">
                <a:solidFill>
                  <a:srgbClr val="00338D"/>
                </a:solidFill>
                <a:latin typeface="KPMG Extralight" panose="020B0303030202040204" pitchFamily="34" charset="0"/>
              </a:rPr>
              <a:t>Value Chain</a:t>
            </a:r>
          </a:p>
        </p:txBody>
      </p:sp>
      <p:sp>
        <p:nvSpPr>
          <p:cNvPr id="83" name="제목 2">
            <a:extLst>
              <a:ext uri="{FF2B5EF4-FFF2-40B4-BE49-F238E27FC236}">
                <a16:creationId xmlns:a16="http://schemas.microsoft.com/office/drawing/2014/main" id="{3AD7705A-186A-40DD-86C0-121D89133635}"/>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800" b="1" dirty="0">
                <a:solidFill>
                  <a:srgbClr val="00338D"/>
                </a:solidFill>
                <a:latin typeface="KPMG Extralight" panose="020B0303030202040204" pitchFamily="34" charset="0"/>
              </a:rPr>
              <a:t>Understanding of target</a:t>
            </a:r>
          </a:p>
        </p:txBody>
      </p:sp>
      <p:sp>
        <p:nvSpPr>
          <p:cNvPr id="269" name="직사각형 119">
            <a:extLst>
              <a:ext uri="{FF2B5EF4-FFF2-40B4-BE49-F238E27FC236}">
                <a16:creationId xmlns:a16="http://schemas.microsoft.com/office/drawing/2014/main" id="{38DE3056-F79A-4444-8F19-D51BF5BAC396}"/>
              </a:ext>
            </a:extLst>
          </p:cNvPr>
          <p:cNvSpPr/>
          <p:nvPr/>
        </p:nvSpPr>
        <p:spPr bwMode="auto">
          <a:xfrm>
            <a:off x="7701384" y="852267"/>
            <a:ext cx="1589542" cy="153592"/>
          </a:xfrm>
          <a:prstGeom prst="rect">
            <a:avLst/>
          </a:prstGeom>
          <a:noFill/>
          <a:ln w="9525" cap="flat" cmpd="sng" algn="ctr">
            <a:noFill/>
            <a:prstDash val="solid"/>
            <a:round/>
            <a:headEnd type="none" w="med" len="med"/>
            <a:tailEnd type="none" w="med" len="med"/>
          </a:ln>
          <a:effectLst/>
        </p:spPr>
        <p:txBody>
          <a:bodyPr lIns="0" tIns="0" rIns="0" bIns="0" rtlCol="0" anchor="ctr"/>
          <a:lstStyle/>
          <a:p>
            <a:pPr algn="r" defTabSz="826719">
              <a:buClr>
                <a:srgbClr val="99CC00"/>
              </a:buClr>
              <a:tabLst>
                <a:tab pos="241127" algn="l"/>
              </a:tabLst>
            </a:pPr>
            <a:r>
              <a:rPr lang="en-US" altLang="ko-KR" sz="800" dirty="0">
                <a:latin typeface="Arial" panose="020B0604020202020204" pitchFamily="34" charset="0"/>
                <a:ea typeface="+mj-ea"/>
                <a:cs typeface="Arial" panose="020B0604020202020204" pitchFamily="34" charset="0"/>
              </a:rPr>
              <a:t>(‘21</a:t>
            </a:r>
            <a:r>
              <a:rPr lang="ko-KR" altLang="en-US" sz="800" dirty="0">
                <a:latin typeface="Arial" panose="020B0604020202020204" pitchFamily="34" charset="0"/>
                <a:ea typeface="+mj-ea"/>
                <a:cs typeface="Arial" panose="020B0604020202020204" pitchFamily="34" charset="0"/>
              </a:rPr>
              <a:t>년 기준</a:t>
            </a:r>
            <a:r>
              <a:rPr lang="en-US" altLang="ko-KR" sz="800" dirty="0">
                <a:latin typeface="Arial" panose="020B0604020202020204" pitchFamily="34" charset="0"/>
                <a:ea typeface="+mj-ea"/>
                <a:cs typeface="Arial" panose="020B0604020202020204" pitchFamily="34" charset="0"/>
              </a:rPr>
              <a:t>, </a:t>
            </a:r>
            <a:r>
              <a:rPr lang="ko-KR" altLang="en-US" sz="800" dirty="0">
                <a:latin typeface="Arial" panose="020B0604020202020204" pitchFamily="34" charset="0"/>
                <a:ea typeface="+mj-ea"/>
                <a:cs typeface="Arial" panose="020B0604020202020204" pitchFamily="34" charset="0"/>
              </a:rPr>
              <a:t>단위</a:t>
            </a:r>
            <a:r>
              <a:rPr lang="en-US" altLang="ko-KR" sz="800" dirty="0">
                <a:latin typeface="Arial" panose="020B0604020202020204" pitchFamily="34" charset="0"/>
                <a:ea typeface="+mj-ea"/>
                <a:cs typeface="Arial" panose="020B0604020202020204" pitchFamily="34" charset="0"/>
              </a:rPr>
              <a:t>: </a:t>
            </a:r>
            <a:r>
              <a:rPr lang="ko-KR" altLang="en-US" sz="800" dirty="0">
                <a:latin typeface="Arial" panose="020B0604020202020204" pitchFamily="34" charset="0"/>
                <a:ea typeface="+mj-ea"/>
                <a:cs typeface="Arial" panose="020B0604020202020204" pitchFamily="34" charset="0"/>
              </a:rPr>
              <a:t>백만원</a:t>
            </a:r>
            <a:r>
              <a:rPr lang="en-US" altLang="ko-KR" sz="800" dirty="0">
                <a:latin typeface="Arial" panose="020B0604020202020204" pitchFamily="34" charset="0"/>
                <a:ea typeface="+mj-ea"/>
                <a:cs typeface="Arial" panose="020B0604020202020204" pitchFamily="34" charset="0"/>
              </a:rPr>
              <a:t>)</a:t>
            </a:r>
          </a:p>
        </p:txBody>
      </p:sp>
      <p:sp>
        <p:nvSpPr>
          <p:cNvPr id="99" name="직사각형 152">
            <a:extLst>
              <a:ext uri="{FF2B5EF4-FFF2-40B4-BE49-F238E27FC236}">
                <a16:creationId xmlns:a16="http://schemas.microsoft.com/office/drawing/2014/main" id="{2C292373-0322-431E-B23A-235D3CC2067B}"/>
              </a:ext>
            </a:extLst>
          </p:cNvPr>
          <p:cNvSpPr/>
          <p:nvPr/>
        </p:nvSpPr>
        <p:spPr bwMode="auto">
          <a:xfrm>
            <a:off x="821949" y="1186639"/>
            <a:ext cx="702808" cy="144000"/>
          </a:xfrm>
          <a:prstGeom prst="rect">
            <a:avLst/>
          </a:prstGeom>
          <a:noFill/>
          <a:ln w="9525" cap="flat" cmpd="sng" algn="ctr">
            <a:noFill/>
            <a:prstDash val="solid"/>
            <a:round/>
            <a:headEnd type="none" w="med" len="med"/>
            <a:tailEnd type="none" w="med" len="med"/>
          </a:ln>
          <a:effectLst/>
        </p:spPr>
        <p:txBody>
          <a:bodyPr vert="horz" wrap="square" lIns="82672" tIns="41336" rIns="82672" bIns="41336" numCol="1" rtlCol="0" anchor="ctr" anchorCtr="0" compatLnSpc="1">
            <a:prstTxWarp prst="textNoShape">
              <a:avLst/>
            </a:prstTxWarp>
          </a:bodyPr>
          <a:lstStyle/>
          <a:p>
            <a:pPr algn="ctr" defTabSz="826719">
              <a:spcAft>
                <a:spcPct val="35000"/>
              </a:spcAft>
              <a:tabLst>
                <a:tab pos="5166992" algn="l"/>
              </a:tabLst>
            </a:pPr>
            <a:r>
              <a:rPr lang="en-US" altLang="ko-KR" sz="900" b="1" dirty="0">
                <a:solidFill>
                  <a:srgbClr val="012169"/>
                </a:solidFill>
                <a:latin typeface="Arial" panose="020B0604020202020204" pitchFamily="34" charset="0"/>
                <a:ea typeface="+mj-ea"/>
                <a:cs typeface="Arial" panose="020B0604020202020204" pitchFamily="34" charset="0"/>
              </a:rPr>
              <a:t>Bidding</a:t>
            </a:r>
            <a:endParaRPr lang="ko-KR" altLang="en-US" sz="900" b="1" baseline="30000" dirty="0">
              <a:solidFill>
                <a:srgbClr val="012169"/>
              </a:solidFill>
              <a:latin typeface="Arial" panose="020B0604020202020204" pitchFamily="34" charset="0"/>
              <a:ea typeface="+mj-ea"/>
              <a:cs typeface="Arial" panose="020B0604020202020204" pitchFamily="34" charset="0"/>
            </a:endParaRPr>
          </a:p>
        </p:txBody>
      </p:sp>
      <p:cxnSp>
        <p:nvCxnSpPr>
          <p:cNvPr id="100" name="직선 연결선 327">
            <a:extLst>
              <a:ext uri="{FF2B5EF4-FFF2-40B4-BE49-F238E27FC236}">
                <a16:creationId xmlns:a16="http://schemas.microsoft.com/office/drawing/2014/main" id="{E77CD770-7558-443E-9E60-C48C223FC6DD}"/>
              </a:ext>
            </a:extLst>
          </p:cNvPr>
          <p:cNvCxnSpPr>
            <a:cxnSpLocks/>
          </p:cNvCxnSpPr>
          <p:nvPr/>
        </p:nvCxnSpPr>
        <p:spPr>
          <a:xfrm>
            <a:off x="509924" y="1376225"/>
            <a:ext cx="1326859" cy="0"/>
          </a:xfrm>
          <a:prstGeom prst="line">
            <a:avLst/>
          </a:prstGeom>
          <a:ln w="15875">
            <a:solidFill>
              <a:srgbClr val="00338D"/>
            </a:solidFill>
          </a:ln>
        </p:spPr>
        <p:style>
          <a:lnRef idx="1">
            <a:schemeClr val="accent1"/>
          </a:lnRef>
          <a:fillRef idx="0">
            <a:schemeClr val="accent1"/>
          </a:fillRef>
          <a:effectRef idx="0">
            <a:schemeClr val="accent1"/>
          </a:effectRef>
          <a:fontRef idx="minor">
            <a:schemeClr val="tx1"/>
          </a:fontRef>
        </p:style>
      </p:cxnSp>
      <p:sp>
        <p:nvSpPr>
          <p:cNvPr id="61" name="직사각형 152">
            <a:extLst>
              <a:ext uri="{FF2B5EF4-FFF2-40B4-BE49-F238E27FC236}">
                <a16:creationId xmlns:a16="http://schemas.microsoft.com/office/drawing/2014/main" id="{E6FC4F7C-65B4-4F30-BD26-E65B81FFD7E5}"/>
              </a:ext>
            </a:extLst>
          </p:cNvPr>
          <p:cNvSpPr/>
          <p:nvPr/>
        </p:nvSpPr>
        <p:spPr bwMode="auto">
          <a:xfrm>
            <a:off x="1887541" y="1186639"/>
            <a:ext cx="1399492" cy="144000"/>
          </a:xfrm>
          <a:prstGeom prst="rect">
            <a:avLst/>
          </a:prstGeom>
          <a:noFill/>
          <a:ln w="9525" cap="flat" cmpd="sng" algn="ctr">
            <a:noFill/>
            <a:prstDash val="solid"/>
            <a:round/>
            <a:headEnd type="none" w="med" len="med"/>
            <a:tailEnd type="none" w="med" len="med"/>
          </a:ln>
          <a:effectLst/>
        </p:spPr>
        <p:txBody>
          <a:bodyPr vert="horz" wrap="square" lIns="82672" tIns="41336" rIns="82672" bIns="41336" numCol="1" rtlCol="0" anchor="ctr" anchorCtr="0" compatLnSpc="1">
            <a:prstTxWarp prst="textNoShape">
              <a:avLst/>
            </a:prstTxWarp>
          </a:bodyPr>
          <a:lstStyle/>
          <a:p>
            <a:pPr algn="ctr" defTabSz="826719">
              <a:spcAft>
                <a:spcPct val="35000"/>
              </a:spcAft>
              <a:tabLst>
                <a:tab pos="5166992" algn="l"/>
              </a:tabLst>
            </a:pPr>
            <a:r>
              <a:rPr lang="en-US" altLang="ko-KR" sz="900" b="1" dirty="0">
                <a:solidFill>
                  <a:srgbClr val="00A3A1"/>
                </a:solidFill>
                <a:latin typeface="Arial" panose="020B0604020202020204" pitchFamily="34" charset="0"/>
                <a:ea typeface="+mj-ea"/>
                <a:cs typeface="Arial" panose="020B0604020202020204" pitchFamily="34" charset="0"/>
              </a:rPr>
              <a:t>Sales Process</a:t>
            </a:r>
            <a:endParaRPr lang="ko-KR" altLang="en-US" sz="900" b="1" baseline="30000" dirty="0">
              <a:solidFill>
                <a:srgbClr val="00A3A1"/>
              </a:solidFill>
              <a:latin typeface="Arial" panose="020B0604020202020204" pitchFamily="34" charset="0"/>
              <a:ea typeface="+mj-ea"/>
              <a:cs typeface="Arial" panose="020B0604020202020204" pitchFamily="34" charset="0"/>
            </a:endParaRPr>
          </a:p>
        </p:txBody>
      </p:sp>
      <p:cxnSp>
        <p:nvCxnSpPr>
          <p:cNvPr id="63" name="직선 연결선 327">
            <a:extLst>
              <a:ext uri="{FF2B5EF4-FFF2-40B4-BE49-F238E27FC236}">
                <a16:creationId xmlns:a16="http://schemas.microsoft.com/office/drawing/2014/main" id="{8EFC7DC6-162D-4754-8874-175C37A7AFE4}"/>
              </a:ext>
            </a:extLst>
          </p:cNvPr>
          <p:cNvCxnSpPr>
            <a:cxnSpLocks/>
          </p:cNvCxnSpPr>
          <p:nvPr/>
        </p:nvCxnSpPr>
        <p:spPr>
          <a:xfrm>
            <a:off x="1923857" y="1376225"/>
            <a:ext cx="6048000" cy="0"/>
          </a:xfrm>
          <a:prstGeom prst="line">
            <a:avLst/>
          </a:prstGeom>
          <a:ln w="15875">
            <a:solidFill>
              <a:srgbClr val="00A3A1"/>
            </a:solidFill>
          </a:ln>
        </p:spPr>
        <p:style>
          <a:lnRef idx="1">
            <a:schemeClr val="accent1"/>
          </a:lnRef>
          <a:fillRef idx="0">
            <a:schemeClr val="accent1"/>
          </a:fillRef>
          <a:effectRef idx="0">
            <a:schemeClr val="accent1"/>
          </a:effectRef>
          <a:fontRef idx="minor">
            <a:schemeClr val="tx1"/>
          </a:fontRef>
        </p:style>
      </p:cxnSp>
      <p:sp>
        <p:nvSpPr>
          <p:cNvPr id="64" name="직사각형 17">
            <a:extLst>
              <a:ext uri="{FF2B5EF4-FFF2-40B4-BE49-F238E27FC236}">
                <a16:creationId xmlns:a16="http://schemas.microsoft.com/office/drawing/2014/main" id="{3C5C0A6F-FEE0-4EDD-BC29-1E0A11FE7E87}"/>
              </a:ext>
            </a:extLst>
          </p:cNvPr>
          <p:cNvSpPr>
            <a:spLocks noChangeArrowheads="1"/>
          </p:cNvSpPr>
          <p:nvPr/>
        </p:nvSpPr>
        <p:spPr bwMode="auto">
          <a:xfrm>
            <a:off x="509924" y="1525557"/>
            <a:ext cx="1326859" cy="1042383"/>
          </a:xfrm>
          <a:prstGeom prst="rect">
            <a:avLst/>
          </a:prstGeom>
          <a:noFill/>
          <a:ln w="9525" algn="ctr">
            <a:solidFill>
              <a:srgbClr val="00338D"/>
            </a:solidFill>
            <a:round/>
            <a:headEnd/>
            <a:tailEnd/>
          </a:ln>
        </p:spPr>
        <p:txBody>
          <a:bodyPr lIns="0" tIns="0" rIns="0" bIns="0" anchor="ctr"/>
          <a:lstStyle/>
          <a:p>
            <a:pPr marL="266700" marR="0" lvl="0" algn="just" defTabSz="895493" rtl="0" eaLnBrk="1" fontAlgn="auto" latinLnBrk="0" hangingPunct="1">
              <a:lnSpc>
                <a:spcPct val="80000"/>
              </a:lnSpc>
              <a:spcBef>
                <a:spcPts val="0"/>
              </a:spcBef>
              <a:spcAft>
                <a:spcPts val="196"/>
              </a:spcAft>
              <a:buClr>
                <a:srgbClr val="012169"/>
              </a:buClr>
              <a:buSzTx/>
              <a:tabLst>
                <a:tab pos="261186" algn="l"/>
              </a:tabLst>
              <a:defRPr/>
            </a:pPr>
            <a:r>
              <a:rPr kumimoji="0" lang="ko-KR" altLang="en-US" sz="800" b="0" i="0" u="none" strike="noStrike" kern="0" cap="none" spc="0" normalizeH="0" baseline="0" noProof="0" dirty="0">
                <a:ln>
                  <a:noFill/>
                </a:ln>
                <a:solidFill>
                  <a:srgbClr val="012169"/>
                </a:solidFill>
                <a:effectLst/>
                <a:uLnTx/>
                <a:uFillTx/>
                <a:latin typeface="Arial" panose="020B0604020202020204" pitchFamily="34" charset="0"/>
                <a:ea typeface="+mj-ea"/>
                <a:cs typeface="Arial" panose="020B0604020202020204" pitchFamily="34" charset="0"/>
              </a:rPr>
              <a:t>광고주 </a:t>
            </a:r>
            <a:r>
              <a:rPr kumimoji="0" lang="en-US" altLang="ko-KR" sz="800" b="0" i="0" u="none" strike="noStrike" kern="0" cap="none" spc="0" normalizeH="0" baseline="0" noProof="0" dirty="0">
                <a:ln>
                  <a:noFill/>
                </a:ln>
                <a:solidFill>
                  <a:srgbClr val="012169"/>
                </a:solidFill>
                <a:effectLst/>
                <a:uLnTx/>
                <a:uFillTx/>
                <a:latin typeface="Arial" panose="020B0604020202020204" pitchFamily="34" charset="0"/>
                <a:ea typeface="+mj-ea"/>
                <a:cs typeface="Arial" panose="020B0604020202020204" pitchFamily="34" charset="0"/>
              </a:rPr>
              <a:t>RFP </a:t>
            </a:r>
            <a:r>
              <a:rPr kumimoji="0" lang="ko-KR" altLang="en-US" sz="800" b="0" i="0" u="none" strike="noStrike" kern="0" cap="none" spc="0" normalizeH="0" baseline="0" noProof="0" dirty="0">
                <a:ln>
                  <a:noFill/>
                </a:ln>
                <a:solidFill>
                  <a:srgbClr val="012169"/>
                </a:solidFill>
                <a:effectLst/>
                <a:uLnTx/>
                <a:uFillTx/>
                <a:latin typeface="Arial" panose="020B0604020202020204" pitchFamily="34" charset="0"/>
                <a:ea typeface="+mj-ea"/>
                <a:cs typeface="Arial" panose="020B0604020202020204" pitchFamily="34" charset="0"/>
              </a:rPr>
              <a:t>수신</a:t>
            </a:r>
            <a:endParaRPr kumimoji="0" lang="en-US" altLang="ko-KR" sz="800" b="0" i="0" u="none" strike="noStrike" kern="0" cap="none" spc="0" normalizeH="0" baseline="0" noProof="0" dirty="0">
              <a:ln>
                <a:noFill/>
              </a:ln>
              <a:solidFill>
                <a:srgbClr val="012169"/>
              </a:solidFill>
              <a:effectLst/>
              <a:uLnTx/>
              <a:uFillTx/>
              <a:latin typeface="Arial" panose="020B0604020202020204" pitchFamily="34" charset="0"/>
              <a:ea typeface="+mj-ea"/>
              <a:cs typeface="Arial" panose="020B0604020202020204" pitchFamily="34" charset="0"/>
            </a:endParaRPr>
          </a:p>
          <a:p>
            <a:pPr marL="266700" marR="0" lvl="0" algn="just" defTabSz="895493" rtl="0" eaLnBrk="1" fontAlgn="auto" latinLnBrk="0" hangingPunct="1">
              <a:lnSpc>
                <a:spcPct val="80000"/>
              </a:lnSpc>
              <a:spcBef>
                <a:spcPts val="0"/>
              </a:spcBef>
              <a:spcAft>
                <a:spcPts val="196"/>
              </a:spcAft>
              <a:buClr>
                <a:srgbClr val="99CC00"/>
              </a:buClr>
              <a:buSzTx/>
              <a:tabLst>
                <a:tab pos="261186" algn="l"/>
              </a:tabLst>
              <a:defRPr/>
            </a:pPr>
            <a:endParaRPr kumimoji="0" lang="en-US" altLang="ko-KR" sz="800" b="0" i="0" u="none" strike="noStrike" kern="0" cap="none" spc="0" normalizeH="0" baseline="0" noProof="0" dirty="0">
              <a:ln>
                <a:noFill/>
              </a:ln>
              <a:solidFill>
                <a:srgbClr val="012169"/>
              </a:solidFill>
              <a:effectLst/>
              <a:uLnTx/>
              <a:uFillTx/>
              <a:latin typeface="Arial" panose="020B0604020202020204" pitchFamily="34" charset="0"/>
              <a:ea typeface="+mj-ea"/>
              <a:cs typeface="Arial" panose="020B0604020202020204" pitchFamily="34" charset="0"/>
            </a:endParaRPr>
          </a:p>
          <a:p>
            <a:pPr marL="266700" marR="0" lvl="0" algn="just" defTabSz="895493" rtl="0" eaLnBrk="1" fontAlgn="auto" latinLnBrk="0" hangingPunct="1">
              <a:lnSpc>
                <a:spcPct val="80000"/>
              </a:lnSpc>
              <a:spcBef>
                <a:spcPts val="0"/>
              </a:spcBef>
              <a:spcAft>
                <a:spcPts val="196"/>
              </a:spcAft>
              <a:buClr>
                <a:srgbClr val="012169"/>
              </a:buClr>
              <a:buSzTx/>
              <a:tabLst>
                <a:tab pos="261186" algn="l"/>
              </a:tabLst>
              <a:defRPr/>
            </a:pPr>
            <a:r>
              <a:rPr kumimoji="0" lang="en-US" altLang="ko-KR" sz="800" b="0" i="0" u="none" strike="noStrike" kern="0" cap="none" spc="0" normalizeH="0" baseline="0" noProof="0" dirty="0">
                <a:ln>
                  <a:noFill/>
                </a:ln>
                <a:solidFill>
                  <a:srgbClr val="012169"/>
                </a:solidFill>
                <a:effectLst/>
                <a:uLnTx/>
                <a:uFillTx/>
                <a:latin typeface="Arial" panose="020B0604020202020204" pitchFamily="34" charset="0"/>
                <a:ea typeface="+mj-ea"/>
                <a:cs typeface="Arial" panose="020B0604020202020204" pitchFamily="34" charset="0"/>
              </a:rPr>
              <a:t>PT </a:t>
            </a:r>
            <a:r>
              <a:rPr kumimoji="0" lang="ko-KR" altLang="en-US" sz="800" b="0" i="0" u="none" strike="noStrike" kern="0" cap="none" spc="0" normalizeH="0" baseline="0" noProof="0" dirty="0">
                <a:ln>
                  <a:noFill/>
                </a:ln>
                <a:solidFill>
                  <a:srgbClr val="012169"/>
                </a:solidFill>
                <a:effectLst/>
                <a:uLnTx/>
                <a:uFillTx/>
                <a:latin typeface="Arial" panose="020B0604020202020204" pitchFamily="34" charset="0"/>
                <a:ea typeface="+mj-ea"/>
                <a:cs typeface="Arial" panose="020B0604020202020204" pitchFamily="34" charset="0"/>
              </a:rPr>
              <a:t>준비</a:t>
            </a:r>
            <a:endParaRPr kumimoji="0" lang="en-US" altLang="ko-KR" sz="800" b="0" i="0" u="none" strike="noStrike" kern="0" cap="none" spc="0" normalizeH="0" baseline="0" noProof="0" dirty="0">
              <a:ln>
                <a:noFill/>
              </a:ln>
              <a:solidFill>
                <a:srgbClr val="012169"/>
              </a:solidFill>
              <a:effectLst/>
              <a:uLnTx/>
              <a:uFillTx/>
              <a:latin typeface="Arial" panose="020B0604020202020204" pitchFamily="34" charset="0"/>
              <a:ea typeface="+mj-ea"/>
              <a:cs typeface="Arial" panose="020B0604020202020204" pitchFamily="34" charset="0"/>
            </a:endParaRPr>
          </a:p>
          <a:p>
            <a:pPr marL="266700" marR="0" lvl="0" algn="just" defTabSz="895493" rtl="0" eaLnBrk="1" fontAlgn="auto" latinLnBrk="0" hangingPunct="1">
              <a:lnSpc>
                <a:spcPct val="80000"/>
              </a:lnSpc>
              <a:spcBef>
                <a:spcPts val="0"/>
              </a:spcBef>
              <a:spcAft>
                <a:spcPts val="196"/>
              </a:spcAft>
              <a:buClr>
                <a:srgbClr val="012169"/>
              </a:buClr>
              <a:buSzTx/>
              <a:tabLst>
                <a:tab pos="261186" algn="l"/>
              </a:tabLst>
              <a:defRPr/>
            </a:pPr>
            <a:endParaRPr lang="en-US" altLang="ko-KR" sz="800" kern="0" dirty="0">
              <a:solidFill>
                <a:srgbClr val="012169"/>
              </a:solidFill>
              <a:latin typeface="Arial" panose="020B0604020202020204" pitchFamily="34" charset="0"/>
              <a:ea typeface="+mj-ea"/>
              <a:cs typeface="Arial" panose="020B0604020202020204" pitchFamily="34" charset="0"/>
            </a:endParaRPr>
          </a:p>
          <a:p>
            <a:pPr marL="266700" marR="0" lvl="0" algn="just" defTabSz="895493" rtl="0" eaLnBrk="1" fontAlgn="auto" latinLnBrk="0" hangingPunct="1">
              <a:lnSpc>
                <a:spcPct val="80000"/>
              </a:lnSpc>
              <a:spcBef>
                <a:spcPts val="0"/>
              </a:spcBef>
              <a:spcAft>
                <a:spcPts val="196"/>
              </a:spcAft>
              <a:buClr>
                <a:srgbClr val="012169"/>
              </a:buClr>
              <a:buSzTx/>
              <a:tabLst>
                <a:tab pos="261186" algn="l"/>
              </a:tabLst>
              <a:defRPr/>
            </a:pPr>
            <a:r>
              <a:rPr kumimoji="0" lang="ko-KR" altLang="en-US" sz="800" b="0" i="0" u="none" strike="noStrike" kern="0" cap="none" spc="0" normalizeH="0" baseline="0" noProof="0" dirty="0">
                <a:ln>
                  <a:noFill/>
                </a:ln>
                <a:solidFill>
                  <a:srgbClr val="012169"/>
                </a:solidFill>
                <a:effectLst/>
                <a:uLnTx/>
                <a:uFillTx/>
                <a:latin typeface="Arial" panose="020B0604020202020204" pitchFamily="34" charset="0"/>
                <a:ea typeface="+mj-ea"/>
                <a:cs typeface="Arial" panose="020B0604020202020204" pitchFamily="34" charset="0"/>
              </a:rPr>
              <a:t>경쟁 </a:t>
            </a:r>
            <a:r>
              <a:rPr kumimoji="0" lang="en-US" altLang="ko-KR" sz="800" b="0" i="0" u="none" strike="noStrike" kern="0" cap="none" spc="0" normalizeH="0" baseline="0" noProof="0" dirty="0">
                <a:ln>
                  <a:noFill/>
                </a:ln>
                <a:solidFill>
                  <a:srgbClr val="012169"/>
                </a:solidFill>
                <a:effectLst/>
                <a:uLnTx/>
                <a:uFillTx/>
                <a:latin typeface="Arial" panose="020B0604020202020204" pitchFamily="34" charset="0"/>
                <a:ea typeface="+mj-ea"/>
                <a:cs typeface="Arial" panose="020B0604020202020204" pitchFamily="34" charset="0"/>
              </a:rPr>
              <a:t>PT</a:t>
            </a:r>
            <a:endParaRPr lang="en-US" altLang="ko-KR" sz="800" kern="0" dirty="0">
              <a:solidFill>
                <a:srgbClr val="012169"/>
              </a:solidFill>
              <a:latin typeface="Arial" panose="020B0604020202020204" pitchFamily="34" charset="0"/>
              <a:ea typeface="+mj-ea"/>
              <a:cs typeface="Arial" panose="020B0604020202020204" pitchFamily="34" charset="0"/>
            </a:endParaRPr>
          </a:p>
          <a:p>
            <a:pPr marL="266700" marR="0" lvl="0" algn="just" defTabSz="895493" rtl="0" eaLnBrk="1" fontAlgn="auto" latinLnBrk="0" hangingPunct="1">
              <a:lnSpc>
                <a:spcPct val="80000"/>
              </a:lnSpc>
              <a:spcBef>
                <a:spcPts val="0"/>
              </a:spcBef>
              <a:spcAft>
                <a:spcPts val="196"/>
              </a:spcAft>
              <a:buClr>
                <a:srgbClr val="99CC00"/>
              </a:buClr>
              <a:buSzTx/>
              <a:tabLst>
                <a:tab pos="261186" algn="l"/>
              </a:tabLst>
              <a:defRPr/>
            </a:pPr>
            <a:endParaRPr kumimoji="0" lang="en-US" altLang="ko-KR" sz="800" b="0" i="0" u="none" strike="noStrike" kern="0" cap="none" spc="0" normalizeH="0" baseline="0" noProof="0" dirty="0">
              <a:ln>
                <a:noFill/>
              </a:ln>
              <a:solidFill>
                <a:srgbClr val="012169"/>
              </a:solidFill>
              <a:effectLst/>
              <a:uLnTx/>
              <a:uFillTx/>
              <a:latin typeface="Arial" panose="020B0604020202020204" pitchFamily="34" charset="0"/>
              <a:ea typeface="+mj-ea"/>
              <a:cs typeface="Arial" panose="020B0604020202020204" pitchFamily="34" charset="0"/>
            </a:endParaRPr>
          </a:p>
          <a:p>
            <a:pPr marL="266700" marR="0" lvl="0" algn="just" defTabSz="895493" rtl="0" eaLnBrk="1" fontAlgn="auto" latinLnBrk="0" hangingPunct="1">
              <a:lnSpc>
                <a:spcPct val="80000"/>
              </a:lnSpc>
              <a:spcBef>
                <a:spcPts val="0"/>
              </a:spcBef>
              <a:spcAft>
                <a:spcPts val="196"/>
              </a:spcAft>
              <a:buClr>
                <a:srgbClr val="012169"/>
              </a:buClr>
              <a:buSzTx/>
              <a:tabLst>
                <a:tab pos="261186" algn="l"/>
              </a:tabLst>
              <a:defRPr/>
            </a:pPr>
            <a:r>
              <a:rPr lang="ko-KR" altLang="en-US" sz="800" kern="0" dirty="0">
                <a:solidFill>
                  <a:srgbClr val="012169"/>
                </a:solidFill>
                <a:latin typeface="Arial" panose="020B0604020202020204" pitchFamily="34" charset="0"/>
                <a:ea typeface="+mj-ea"/>
                <a:cs typeface="Arial" panose="020B0604020202020204" pitchFamily="34" charset="0"/>
              </a:rPr>
              <a:t>광고대행사 선정</a:t>
            </a:r>
            <a:endParaRPr kumimoji="0" lang="en-US" altLang="ko-KR" sz="800" b="0" i="0" u="none" strike="noStrike" kern="0" cap="none" spc="0" normalizeH="0" baseline="0" noProof="0" dirty="0">
              <a:ln>
                <a:noFill/>
              </a:ln>
              <a:solidFill>
                <a:srgbClr val="012169"/>
              </a:solidFill>
              <a:effectLst/>
              <a:uLnTx/>
              <a:uFillTx/>
              <a:latin typeface="Arial" panose="020B0604020202020204" pitchFamily="34" charset="0"/>
              <a:ea typeface="+mj-ea"/>
              <a:cs typeface="Arial" panose="020B0604020202020204" pitchFamily="34" charset="0"/>
            </a:endParaRPr>
          </a:p>
        </p:txBody>
      </p:sp>
      <p:sp>
        <p:nvSpPr>
          <p:cNvPr id="65" name="직사각형 64">
            <a:extLst>
              <a:ext uri="{FF2B5EF4-FFF2-40B4-BE49-F238E27FC236}">
                <a16:creationId xmlns:a16="http://schemas.microsoft.com/office/drawing/2014/main" id="{FBC7DC72-48EC-49CB-A184-297F97BCB7E9}"/>
              </a:ext>
            </a:extLst>
          </p:cNvPr>
          <p:cNvSpPr/>
          <p:nvPr/>
        </p:nvSpPr>
        <p:spPr bwMode="auto">
          <a:xfrm>
            <a:off x="583633" y="1438380"/>
            <a:ext cx="720000" cy="180000"/>
          </a:xfrm>
          <a:prstGeom prst="rect">
            <a:avLst/>
          </a:prstGeom>
          <a:solidFill>
            <a:srgbClr val="FFFFFF"/>
          </a:solidFill>
          <a:ln w="9525" cap="flat" cmpd="sng" algn="ctr">
            <a:noFill/>
            <a:prstDash val="solid"/>
            <a:round/>
            <a:headEnd type="none" w="med" len="med"/>
            <a:tailEnd type="none" w="med" len="med"/>
          </a:ln>
          <a:effectLst/>
        </p:spPr>
        <p:txBody>
          <a:bodyPr vert="horz" wrap="square" lIns="46800" tIns="0" rIns="0" bIns="0" numCol="1" rtlCol="0" anchor="t" anchorCtr="0" compatLnSpc="1">
            <a:prstTxWarp prst="textNoShape">
              <a:avLst/>
            </a:prstTxWarp>
          </a:bodyPr>
          <a:lstStyle/>
          <a:p>
            <a:pPr marL="0" marR="0" lvl="0" indent="0" defTabSz="895493" rtl="0" eaLnBrk="1" fontAlgn="auto" latinLnBrk="0" hangingPunct="1">
              <a:lnSpc>
                <a:spcPct val="100000"/>
              </a:lnSpc>
              <a:spcBef>
                <a:spcPts val="0"/>
              </a:spcBef>
              <a:spcAft>
                <a:spcPct val="35000"/>
              </a:spcAft>
              <a:buClrTx/>
              <a:buSzTx/>
              <a:buFontTx/>
              <a:buNone/>
              <a:tabLst>
                <a:tab pos="5596828" algn="l"/>
              </a:tabLst>
              <a:defRPr/>
            </a:pPr>
            <a:r>
              <a:rPr kumimoji="0" lang="en-US" sz="900" b="1" i="0" u="none" strike="noStrike" kern="0" cap="none" spc="0" normalizeH="0" baseline="0" noProof="0" dirty="0">
                <a:ln>
                  <a:noFill/>
                </a:ln>
                <a:solidFill>
                  <a:srgbClr val="012169"/>
                </a:solidFill>
                <a:effectLst/>
                <a:uLnTx/>
                <a:uFillTx/>
                <a:latin typeface="Arial" panose="020B0604020202020204" pitchFamily="34" charset="0"/>
                <a:ea typeface="+mj-ea"/>
                <a:cs typeface="Arial" panose="020B0604020202020204" pitchFamily="34" charset="0"/>
              </a:rPr>
              <a:t>Process</a:t>
            </a:r>
            <a:endParaRPr kumimoji="0" lang="en-GB" sz="900" b="1" i="0" u="none" strike="noStrike" kern="0" cap="none" spc="0" normalizeH="0" baseline="0" noProof="0" dirty="0">
              <a:ln>
                <a:noFill/>
              </a:ln>
              <a:solidFill>
                <a:srgbClr val="012169"/>
              </a:solidFill>
              <a:effectLst/>
              <a:uLnTx/>
              <a:uFillTx/>
              <a:latin typeface="Arial" panose="020B0604020202020204" pitchFamily="34" charset="0"/>
              <a:ea typeface="+mj-ea"/>
              <a:cs typeface="Arial" panose="020B0604020202020204" pitchFamily="34" charset="0"/>
            </a:endParaRPr>
          </a:p>
        </p:txBody>
      </p:sp>
      <p:sp>
        <p:nvSpPr>
          <p:cNvPr id="66" name="순서도: 연결자 65">
            <a:extLst>
              <a:ext uri="{FF2B5EF4-FFF2-40B4-BE49-F238E27FC236}">
                <a16:creationId xmlns:a16="http://schemas.microsoft.com/office/drawing/2014/main" id="{04646CE6-C89E-4949-810B-D1D6046969DD}"/>
              </a:ext>
            </a:extLst>
          </p:cNvPr>
          <p:cNvSpPr/>
          <p:nvPr/>
        </p:nvSpPr>
        <p:spPr bwMode="auto">
          <a:xfrm>
            <a:off x="582515" y="1598681"/>
            <a:ext cx="144000" cy="144000"/>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68" name="순서도: 연결자 67">
            <a:extLst>
              <a:ext uri="{FF2B5EF4-FFF2-40B4-BE49-F238E27FC236}">
                <a16:creationId xmlns:a16="http://schemas.microsoft.com/office/drawing/2014/main" id="{8929B506-224F-4EC6-B010-A49FE3B97576}"/>
              </a:ext>
            </a:extLst>
          </p:cNvPr>
          <p:cNvSpPr/>
          <p:nvPr/>
        </p:nvSpPr>
        <p:spPr bwMode="auto">
          <a:xfrm>
            <a:off x="582515" y="1841572"/>
            <a:ext cx="144000" cy="144000"/>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
        <p:nvSpPr>
          <p:cNvPr id="69" name="순서도: 연결자 68">
            <a:extLst>
              <a:ext uri="{FF2B5EF4-FFF2-40B4-BE49-F238E27FC236}">
                <a16:creationId xmlns:a16="http://schemas.microsoft.com/office/drawing/2014/main" id="{65C79F83-58EA-448A-A3CD-47E094E836E0}"/>
              </a:ext>
            </a:extLst>
          </p:cNvPr>
          <p:cNvSpPr/>
          <p:nvPr/>
        </p:nvSpPr>
        <p:spPr bwMode="auto">
          <a:xfrm>
            <a:off x="582515" y="2089224"/>
            <a:ext cx="144000" cy="144000"/>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3</a:t>
            </a:r>
            <a:endParaRPr lang="ko-KR" altLang="en-US" sz="800" b="1" kern="0" dirty="0">
              <a:solidFill>
                <a:srgbClr val="FFFFFF"/>
              </a:solidFill>
              <a:cs typeface="Arial" panose="020B0604020202020204" pitchFamily="34" charset="0"/>
            </a:endParaRPr>
          </a:p>
        </p:txBody>
      </p:sp>
      <p:sp>
        <p:nvSpPr>
          <p:cNvPr id="70" name="순서도: 연결자 69">
            <a:extLst>
              <a:ext uri="{FF2B5EF4-FFF2-40B4-BE49-F238E27FC236}">
                <a16:creationId xmlns:a16="http://schemas.microsoft.com/office/drawing/2014/main" id="{BC4ABC7D-8533-4448-9B34-EC32EEA94E3D}"/>
              </a:ext>
            </a:extLst>
          </p:cNvPr>
          <p:cNvSpPr/>
          <p:nvPr/>
        </p:nvSpPr>
        <p:spPr bwMode="auto">
          <a:xfrm>
            <a:off x="582515" y="2332115"/>
            <a:ext cx="144000" cy="144000"/>
          </a:xfrm>
          <a:prstGeom prst="flowChartConnector">
            <a:avLst/>
          </a:prstGeom>
          <a:solidFill>
            <a:srgbClr val="00338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4</a:t>
            </a:r>
            <a:endParaRPr lang="ko-KR" altLang="en-US" sz="800" b="1" kern="0" dirty="0">
              <a:solidFill>
                <a:srgbClr val="FFFFFF"/>
              </a:solidFill>
              <a:cs typeface="Arial" panose="020B0604020202020204" pitchFamily="34" charset="0"/>
            </a:endParaRPr>
          </a:p>
        </p:txBody>
      </p:sp>
      <p:sp>
        <p:nvSpPr>
          <p:cNvPr id="71" name="직사각형 17">
            <a:extLst>
              <a:ext uri="{FF2B5EF4-FFF2-40B4-BE49-F238E27FC236}">
                <a16:creationId xmlns:a16="http://schemas.microsoft.com/office/drawing/2014/main" id="{BFD83ACC-8DC0-48B6-8030-AF6695937E45}"/>
              </a:ext>
            </a:extLst>
          </p:cNvPr>
          <p:cNvSpPr>
            <a:spLocks noChangeArrowheads="1"/>
          </p:cNvSpPr>
          <p:nvPr/>
        </p:nvSpPr>
        <p:spPr bwMode="auto">
          <a:xfrm>
            <a:off x="509924" y="2665848"/>
            <a:ext cx="1326859" cy="3285372"/>
          </a:xfrm>
          <a:prstGeom prst="rect">
            <a:avLst/>
          </a:prstGeom>
          <a:noFill/>
          <a:ln w="9525" algn="ctr">
            <a:solidFill>
              <a:srgbClr val="00338D"/>
            </a:solidFill>
            <a:round/>
            <a:headEnd/>
            <a:tailEnd/>
          </a:ln>
        </p:spPr>
        <p:txBody>
          <a:bodyPr lIns="0" tIns="35255" rIns="0" bIns="35255" anchor="t"/>
          <a:lstStyle/>
          <a:p>
            <a:pPr marL="266700" marR="0" lvl="0" algn="just" defTabSz="895493" rtl="0" eaLnBrk="1" fontAlgn="auto" latinLnBrk="0" hangingPunct="1">
              <a:lnSpc>
                <a:spcPct val="80000"/>
              </a:lnSpc>
              <a:spcBef>
                <a:spcPts val="0"/>
              </a:spcBef>
              <a:spcAft>
                <a:spcPts val="196"/>
              </a:spcAft>
              <a:buClr>
                <a:srgbClr val="012169"/>
              </a:buClr>
              <a:buSzTx/>
              <a:tabLst>
                <a:tab pos="261186" algn="l"/>
              </a:tabLst>
              <a:defRPr/>
            </a:pPr>
            <a:endParaRPr kumimoji="0" lang="en-US" altLang="ko-KR" sz="800" b="0" i="0" u="none" strike="noStrike" kern="0" cap="none" spc="0" normalizeH="0" baseline="0" noProof="0" dirty="0">
              <a:ln>
                <a:noFill/>
              </a:ln>
              <a:solidFill>
                <a:srgbClr val="012169"/>
              </a:solidFill>
              <a:effectLst/>
              <a:uLnTx/>
              <a:uFillTx/>
              <a:latin typeface="Arial" panose="020B0604020202020204" pitchFamily="34" charset="0"/>
              <a:ea typeface="+mj-ea"/>
              <a:cs typeface="Arial" panose="020B0604020202020204" pitchFamily="34" charset="0"/>
            </a:endParaRPr>
          </a:p>
          <a:p>
            <a:pPr marL="177800" marR="0" lvl="0" indent="-88900" defTabSz="895493" rtl="0" eaLnBrk="1" fontAlgn="auto" latinLnBrk="0" hangingPunct="1">
              <a:lnSpc>
                <a:spcPct val="80000"/>
              </a:lnSpc>
              <a:spcBef>
                <a:spcPts val="0"/>
              </a:spcBef>
              <a:spcAft>
                <a:spcPts val="196"/>
              </a:spcAft>
              <a:buClr>
                <a:srgbClr val="012169"/>
              </a:buClr>
              <a:buSzTx/>
              <a:buFont typeface="Wingdings" panose="05000000000000000000" pitchFamily="2" charset="2"/>
              <a:buChar char="ü"/>
              <a:tabLst>
                <a:tab pos="177800" algn="l"/>
              </a:tabLst>
              <a:defRPr/>
            </a:pPr>
            <a:r>
              <a:rPr lang="ko-KR" altLang="en-US" sz="800" kern="0" dirty="0">
                <a:solidFill>
                  <a:srgbClr val="012169"/>
                </a:solidFill>
                <a:latin typeface="Arial" panose="020B0604020202020204" pitchFamily="34" charset="0"/>
                <a:ea typeface="+mj-ea"/>
                <a:cs typeface="Arial" panose="020B0604020202020204" pitchFamily="34" charset="0"/>
              </a:rPr>
              <a:t>매년 </a:t>
            </a:r>
            <a:r>
              <a:rPr lang="en-US" altLang="ko-KR" sz="800" kern="0" dirty="0">
                <a:solidFill>
                  <a:srgbClr val="012169"/>
                </a:solidFill>
                <a:latin typeface="Arial" panose="020B0604020202020204" pitchFamily="34" charset="0"/>
                <a:ea typeface="+mj-ea"/>
                <a:cs typeface="Arial" panose="020B0604020202020204" pitchFamily="34" charset="0"/>
              </a:rPr>
              <a:t>8~15</a:t>
            </a:r>
            <a:r>
              <a:rPr lang="ko-KR" altLang="en-US" sz="800" kern="0" dirty="0">
                <a:solidFill>
                  <a:srgbClr val="012169"/>
                </a:solidFill>
                <a:latin typeface="Arial" panose="020B0604020202020204" pitchFamily="34" charset="0"/>
                <a:ea typeface="+mj-ea"/>
                <a:cs typeface="Arial" panose="020B0604020202020204" pitchFamily="34" charset="0"/>
              </a:rPr>
              <a:t>개 경쟁입찰 참가</a:t>
            </a:r>
            <a:endParaRPr lang="en-US" altLang="ko-KR" sz="800" kern="0" dirty="0">
              <a:solidFill>
                <a:srgbClr val="012169"/>
              </a:solidFill>
              <a:latin typeface="Arial" panose="020B0604020202020204" pitchFamily="34" charset="0"/>
              <a:ea typeface="+mj-ea"/>
              <a:cs typeface="Arial" panose="020B0604020202020204" pitchFamily="34" charset="0"/>
            </a:endParaRPr>
          </a:p>
          <a:p>
            <a:pPr marL="177800" marR="0" lvl="0" indent="-88900" defTabSz="895493" rtl="0" eaLnBrk="1" fontAlgn="auto" latinLnBrk="0" hangingPunct="1">
              <a:lnSpc>
                <a:spcPct val="80000"/>
              </a:lnSpc>
              <a:spcBef>
                <a:spcPts val="0"/>
              </a:spcBef>
              <a:spcAft>
                <a:spcPts val="196"/>
              </a:spcAft>
              <a:buClr>
                <a:srgbClr val="012169"/>
              </a:buClr>
              <a:buSzTx/>
              <a:buFont typeface="Wingdings" panose="05000000000000000000" pitchFamily="2" charset="2"/>
              <a:buChar char="ü"/>
              <a:tabLst>
                <a:tab pos="177800" algn="l"/>
              </a:tabLst>
              <a:defRPr/>
            </a:pPr>
            <a:r>
              <a:rPr kumimoji="0" lang="en-US" altLang="ko-KR" sz="800" b="0" i="0" u="none" strike="noStrike" kern="0" cap="none" spc="0" normalizeH="0" baseline="0" noProof="0" dirty="0">
                <a:ln>
                  <a:noFill/>
                </a:ln>
                <a:solidFill>
                  <a:srgbClr val="012169"/>
                </a:solidFill>
                <a:effectLst/>
                <a:uLnTx/>
                <a:uFillTx/>
                <a:latin typeface="Arial" panose="020B0604020202020204" pitchFamily="34" charset="0"/>
                <a:ea typeface="+mj-ea"/>
                <a:cs typeface="Arial" panose="020B0604020202020204" pitchFamily="34" charset="0"/>
              </a:rPr>
              <a:t>2015</a:t>
            </a:r>
            <a:r>
              <a:rPr kumimoji="0" lang="ko-KR" altLang="en-US" sz="800" b="0" i="0" u="none" strike="noStrike" kern="0" cap="none" spc="0" normalizeH="0" baseline="0" noProof="0" dirty="0">
                <a:ln>
                  <a:noFill/>
                </a:ln>
                <a:solidFill>
                  <a:srgbClr val="012169"/>
                </a:solidFill>
                <a:effectLst/>
                <a:uLnTx/>
                <a:uFillTx/>
                <a:latin typeface="Arial" panose="020B0604020202020204" pitchFamily="34" charset="0"/>
                <a:ea typeface="+mj-ea"/>
                <a:cs typeface="Arial" panose="020B0604020202020204" pitchFamily="34" charset="0"/>
              </a:rPr>
              <a:t>년</a:t>
            </a:r>
            <a:r>
              <a:rPr kumimoji="0" lang="en-US" altLang="ko-KR" sz="800" b="0" i="0" u="none" strike="noStrike" kern="0" cap="none" spc="0" normalizeH="0" baseline="0" noProof="0" dirty="0">
                <a:ln>
                  <a:noFill/>
                </a:ln>
                <a:solidFill>
                  <a:srgbClr val="012169"/>
                </a:solidFill>
                <a:effectLst/>
                <a:uLnTx/>
                <a:uFillTx/>
                <a:latin typeface="Arial" panose="020B0604020202020204" pitchFamily="34" charset="0"/>
                <a:ea typeface="+mj-ea"/>
                <a:cs typeface="Arial" panose="020B0604020202020204" pitchFamily="34" charset="0"/>
              </a:rPr>
              <a:t>~2020</a:t>
            </a:r>
            <a:r>
              <a:rPr kumimoji="0" lang="ko-KR" altLang="en-US" sz="800" b="0" i="0" u="none" strike="noStrike" kern="0" cap="none" spc="0" normalizeH="0" baseline="0" noProof="0" dirty="0">
                <a:ln>
                  <a:noFill/>
                </a:ln>
                <a:solidFill>
                  <a:srgbClr val="012169"/>
                </a:solidFill>
                <a:effectLst/>
                <a:uLnTx/>
                <a:uFillTx/>
                <a:latin typeface="Arial" panose="020B0604020202020204" pitchFamily="34" charset="0"/>
                <a:ea typeface="+mj-ea"/>
                <a:cs typeface="Arial" panose="020B0604020202020204" pitchFamily="34" charset="0"/>
              </a:rPr>
              <a:t>년까지 </a:t>
            </a:r>
            <a:r>
              <a:rPr kumimoji="0" lang="en-US" altLang="ko-KR" sz="800" b="0" i="0" u="none" strike="noStrike" kern="0" cap="none" spc="0" normalizeH="0" baseline="0" noProof="0" dirty="0">
                <a:ln>
                  <a:noFill/>
                </a:ln>
                <a:solidFill>
                  <a:srgbClr val="012169"/>
                </a:solidFill>
                <a:effectLst/>
                <a:uLnTx/>
                <a:uFillTx/>
                <a:latin typeface="Arial" panose="020B0604020202020204" pitchFamily="34" charset="0"/>
                <a:ea typeface="+mj-ea"/>
                <a:cs typeface="Arial" panose="020B0604020202020204" pitchFamily="34" charset="0"/>
              </a:rPr>
              <a:t>60% </a:t>
            </a:r>
            <a:r>
              <a:rPr kumimoji="0" lang="ko-KR" altLang="en-US" sz="800" b="0" i="0" u="none" strike="noStrike" kern="0" cap="none" spc="0" normalizeH="0" baseline="0" noProof="0" dirty="0">
                <a:ln>
                  <a:noFill/>
                </a:ln>
                <a:solidFill>
                  <a:srgbClr val="012169"/>
                </a:solidFill>
                <a:effectLst/>
                <a:uLnTx/>
                <a:uFillTx/>
                <a:latin typeface="Arial" panose="020B0604020202020204" pitchFamily="34" charset="0"/>
                <a:ea typeface="+mj-ea"/>
                <a:cs typeface="Arial" panose="020B0604020202020204" pitchFamily="34" charset="0"/>
              </a:rPr>
              <a:t>입찰 성공률</a:t>
            </a:r>
            <a:r>
              <a:rPr kumimoji="0" lang="en-US" altLang="ko-KR" sz="800" b="0" i="0" u="none" strike="noStrike" kern="0" cap="none" spc="0" normalizeH="0" baseline="30000" noProof="0" dirty="0">
                <a:ln>
                  <a:noFill/>
                </a:ln>
                <a:solidFill>
                  <a:srgbClr val="012169"/>
                </a:solidFill>
                <a:effectLst/>
                <a:uLnTx/>
                <a:uFillTx/>
                <a:latin typeface="Arial" panose="020B0604020202020204" pitchFamily="34" charset="0"/>
                <a:ea typeface="+mj-ea"/>
                <a:cs typeface="Arial" panose="020B0604020202020204" pitchFamily="34" charset="0"/>
              </a:rPr>
              <a:t>1</a:t>
            </a:r>
            <a:endParaRPr kumimoji="0" lang="en-US" altLang="ko-KR" sz="800" b="0" i="0" u="none" strike="noStrike" kern="0" cap="none" spc="0" normalizeH="0" baseline="0" noProof="0" dirty="0">
              <a:ln>
                <a:noFill/>
              </a:ln>
              <a:solidFill>
                <a:srgbClr val="012169"/>
              </a:solidFill>
              <a:effectLst/>
              <a:uLnTx/>
              <a:uFillTx/>
              <a:latin typeface="Arial" panose="020B0604020202020204" pitchFamily="34" charset="0"/>
              <a:ea typeface="+mj-ea"/>
              <a:cs typeface="Arial" panose="020B0604020202020204" pitchFamily="34" charset="0"/>
            </a:endParaRPr>
          </a:p>
          <a:p>
            <a:pPr marL="177800" marR="0" lvl="0" indent="-88900" defTabSz="895493" rtl="0" eaLnBrk="1" fontAlgn="auto" latinLnBrk="0" hangingPunct="1">
              <a:lnSpc>
                <a:spcPct val="80000"/>
              </a:lnSpc>
              <a:spcBef>
                <a:spcPts val="0"/>
              </a:spcBef>
              <a:spcAft>
                <a:spcPts val="196"/>
              </a:spcAft>
              <a:buClr>
                <a:srgbClr val="012169"/>
              </a:buClr>
              <a:buSzTx/>
              <a:buFont typeface="Wingdings" panose="05000000000000000000" pitchFamily="2" charset="2"/>
              <a:buChar char="ü"/>
              <a:tabLst>
                <a:tab pos="177800" algn="l"/>
              </a:tabLst>
              <a:defRPr/>
            </a:pPr>
            <a:endParaRPr lang="en-US" altLang="ko-KR" sz="800" kern="0" dirty="0">
              <a:solidFill>
                <a:srgbClr val="012169"/>
              </a:solidFill>
              <a:latin typeface="Arial" panose="020B0604020202020204" pitchFamily="34" charset="0"/>
              <a:ea typeface="+mj-ea"/>
              <a:cs typeface="Arial" panose="020B0604020202020204" pitchFamily="34" charset="0"/>
            </a:endParaRPr>
          </a:p>
          <a:p>
            <a:pPr marL="177800" marR="0" lvl="0" indent="-88900" defTabSz="895493" rtl="0" eaLnBrk="1" fontAlgn="auto" latinLnBrk="0" hangingPunct="1">
              <a:lnSpc>
                <a:spcPct val="80000"/>
              </a:lnSpc>
              <a:spcBef>
                <a:spcPts val="0"/>
              </a:spcBef>
              <a:spcAft>
                <a:spcPts val="196"/>
              </a:spcAft>
              <a:buClr>
                <a:srgbClr val="012169"/>
              </a:buClr>
              <a:buSzTx/>
              <a:buFont typeface="Wingdings" panose="05000000000000000000" pitchFamily="2" charset="2"/>
              <a:buChar char="ü"/>
              <a:tabLst>
                <a:tab pos="177800" algn="l"/>
              </a:tabLst>
              <a:defRPr/>
            </a:pPr>
            <a:r>
              <a:rPr lang="en-US" altLang="ko-KR" sz="800" kern="0" dirty="0">
                <a:solidFill>
                  <a:srgbClr val="012169"/>
                </a:solidFill>
                <a:latin typeface="Arial" panose="020B0604020202020204" pitchFamily="34" charset="0"/>
                <a:ea typeface="+mj-ea"/>
                <a:cs typeface="Arial" panose="020B0604020202020204" pitchFamily="34" charset="0"/>
              </a:rPr>
              <a:t>2021</a:t>
            </a:r>
            <a:r>
              <a:rPr lang="ko-KR" altLang="en-US" sz="800" kern="0" dirty="0">
                <a:solidFill>
                  <a:srgbClr val="012169"/>
                </a:solidFill>
                <a:latin typeface="Arial" panose="020B0604020202020204" pitchFamily="34" charset="0"/>
                <a:ea typeface="+mj-ea"/>
                <a:cs typeface="Arial" panose="020B0604020202020204" pitchFamily="34" charset="0"/>
              </a:rPr>
              <a:t>년 실적 </a:t>
            </a:r>
            <a:endParaRPr kumimoji="0" lang="en-US" altLang="ko-KR" sz="800" b="0" i="0" u="none" strike="noStrike" kern="0" cap="none" spc="0" normalizeH="0" baseline="0" noProof="0" dirty="0">
              <a:ln>
                <a:noFill/>
              </a:ln>
              <a:solidFill>
                <a:srgbClr val="012169"/>
              </a:solidFill>
              <a:effectLst/>
              <a:uLnTx/>
              <a:uFillTx/>
              <a:latin typeface="Arial" panose="020B0604020202020204" pitchFamily="34" charset="0"/>
              <a:ea typeface="+mj-ea"/>
              <a:cs typeface="Arial" panose="020B0604020202020204" pitchFamily="34" charset="0"/>
            </a:endParaRPr>
          </a:p>
          <a:p>
            <a:pPr marL="88900" marR="0" lvl="0" defTabSz="895493" rtl="0" eaLnBrk="1" fontAlgn="auto" latinLnBrk="0" hangingPunct="1">
              <a:lnSpc>
                <a:spcPct val="80000"/>
              </a:lnSpc>
              <a:spcBef>
                <a:spcPts val="0"/>
              </a:spcBef>
              <a:spcAft>
                <a:spcPts val="196"/>
              </a:spcAft>
              <a:buClr>
                <a:srgbClr val="012169"/>
              </a:buClr>
              <a:buSzTx/>
              <a:tabLst>
                <a:tab pos="177800" algn="l"/>
              </a:tabLst>
              <a:defRPr/>
            </a:pPr>
            <a:endParaRPr kumimoji="0" lang="en-US" altLang="ko-KR" sz="800" b="1" i="0" u="none" strike="noStrike" kern="0" cap="none" spc="0" normalizeH="0" baseline="0" noProof="0" dirty="0">
              <a:ln>
                <a:noFill/>
              </a:ln>
              <a:solidFill>
                <a:srgbClr val="012169"/>
              </a:solidFill>
              <a:effectLst/>
              <a:uLnTx/>
              <a:uFillTx/>
              <a:latin typeface="Arial" panose="020B0604020202020204" pitchFamily="34" charset="0"/>
              <a:ea typeface="+mj-ea"/>
              <a:cs typeface="Arial" panose="020B0604020202020204" pitchFamily="34" charset="0"/>
            </a:endParaRPr>
          </a:p>
          <a:p>
            <a:pPr marL="88900" marR="0" lvl="0" defTabSz="895493" rtl="0" eaLnBrk="1" fontAlgn="auto" latinLnBrk="0" hangingPunct="1">
              <a:lnSpc>
                <a:spcPct val="80000"/>
              </a:lnSpc>
              <a:spcBef>
                <a:spcPts val="0"/>
              </a:spcBef>
              <a:spcAft>
                <a:spcPts val="196"/>
              </a:spcAft>
              <a:buClr>
                <a:srgbClr val="012169"/>
              </a:buClr>
              <a:buSzTx/>
              <a:tabLst>
                <a:tab pos="177800" algn="l"/>
              </a:tabLst>
              <a:defRPr/>
            </a:pPr>
            <a:r>
              <a:rPr kumimoji="0" lang="en-US" altLang="ko-KR" sz="800" b="1" i="0" u="none" strike="noStrike" kern="0" cap="none" spc="0" normalizeH="0" baseline="0" noProof="0" dirty="0">
                <a:ln>
                  <a:noFill/>
                </a:ln>
                <a:solidFill>
                  <a:srgbClr val="012169"/>
                </a:solidFill>
                <a:effectLst/>
                <a:uLnTx/>
                <a:uFillTx/>
                <a:latin typeface="Arial" panose="020B0604020202020204" pitchFamily="34" charset="0"/>
                <a:ea typeface="+mj-ea"/>
                <a:cs typeface="Arial" panose="020B0604020202020204" pitchFamily="34" charset="0"/>
              </a:rPr>
              <a:t>[</a:t>
            </a:r>
            <a:r>
              <a:rPr kumimoji="0" lang="ko-KR" altLang="en-US" sz="800" b="1" i="0" u="none" strike="noStrike" kern="0" cap="none" spc="0" normalizeH="0" baseline="0" noProof="0" dirty="0">
                <a:ln>
                  <a:noFill/>
                </a:ln>
                <a:solidFill>
                  <a:srgbClr val="012169"/>
                </a:solidFill>
                <a:effectLst/>
                <a:uLnTx/>
                <a:uFillTx/>
                <a:latin typeface="Arial" panose="020B0604020202020204" pitchFamily="34" charset="0"/>
                <a:ea typeface="+mj-ea"/>
                <a:cs typeface="Arial" panose="020B0604020202020204" pitchFamily="34" charset="0"/>
              </a:rPr>
              <a:t>입찰 현황</a:t>
            </a:r>
            <a:r>
              <a:rPr kumimoji="0" lang="en-US" altLang="ko-KR" sz="800" b="1" i="0" u="none" strike="noStrike" kern="0" cap="none" spc="0" normalizeH="0" baseline="0" noProof="0" dirty="0">
                <a:ln>
                  <a:noFill/>
                </a:ln>
                <a:solidFill>
                  <a:srgbClr val="012169"/>
                </a:solidFill>
                <a:effectLst/>
                <a:uLnTx/>
                <a:uFillTx/>
                <a:latin typeface="Arial" panose="020B0604020202020204" pitchFamily="34" charset="0"/>
                <a:ea typeface="+mj-ea"/>
                <a:cs typeface="Arial" panose="020B0604020202020204" pitchFamily="34" charset="0"/>
              </a:rPr>
              <a:t>]</a:t>
            </a:r>
          </a:p>
          <a:p>
            <a:pPr marL="88900" marR="0" lvl="0" defTabSz="895493" rtl="0" eaLnBrk="1" fontAlgn="auto" latinLnBrk="0" hangingPunct="1">
              <a:lnSpc>
                <a:spcPct val="80000"/>
              </a:lnSpc>
              <a:spcBef>
                <a:spcPts val="0"/>
              </a:spcBef>
              <a:spcAft>
                <a:spcPts val="196"/>
              </a:spcAft>
              <a:buClr>
                <a:srgbClr val="012169"/>
              </a:buClr>
              <a:buSzTx/>
              <a:tabLst>
                <a:tab pos="177800" algn="l"/>
              </a:tabLst>
              <a:defRPr/>
            </a:pPr>
            <a:endParaRPr lang="en-US" altLang="ko-KR" sz="800" b="1" kern="0" dirty="0">
              <a:solidFill>
                <a:srgbClr val="012169"/>
              </a:solidFill>
              <a:latin typeface="Arial" panose="020B0604020202020204" pitchFamily="34" charset="0"/>
              <a:ea typeface="+mj-ea"/>
              <a:cs typeface="Arial" panose="020B0604020202020204" pitchFamily="34" charset="0"/>
            </a:endParaRPr>
          </a:p>
          <a:p>
            <a:pPr marL="88900" marR="0" lvl="0" defTabSz="895493" rtl="0" eaLnBrk="1" fontAlgn="auto" latinLnBrk="0" hangingPunct="1">
              <a:lnSpc>
                <a:spcPct val="80000"/>
              </a:lnSpc>
              <a:spcBef>
                <a:spcPts val="0"/>
              </a:spcBef>
              <a:spcAft>
                <a:spcPts val="196"/>
              </a:spcAft>
              <a:buClr>
                <a:srgbClr val="012169"/>
              </a:buClr>
              <a:buSzTx/>
              <a:tabLst>
                <a:tab pos="177800" algn="l"/>
              </a:tabLst>
              <a:defRPr/>
            </a:pPr>
            <a:endParaRPr kumimoji="0" lang="en-US" altLang="ko-KR" sz="800" b="1" i="0" u="none" strike="noStrike" kern="0" cap="none" spc="0" normalizeH="0" baseline="0" noProof="0" dirty="0">
              <a:ln>
                <a:noFill/>
              </a:ln>
              <a:solidFill>
                <a:srgbClr val="012169"/>
              </a:solidFill>
              <a:effectLst/>
              <a:uLnTx/>
              <a:uFillTx/>
              <a:latin typeface="Arial" panose="020B0604020202020204" pitchFamily="34" charset="0"/>
              <a:ea typeface="+mj-ea"/>
              <a:cs typeface="Arial" panose="020B0604020202020204" pitchFamily="34" charset="0"/>
            </a:endParaRPr>
          </a:p>
          <a:p>
            <a:pPr marL="88900" marR="0" lvl="0" defTabSz="895493" rtl="0" eaLnBrk="1" fontAlgn="auto" latinLnBrk="0" hangingPunct="1">
              <a:lnSpc>
                <a:spcPct val="80000"/>
              </a:lnSpc>
              <a:spcBef>
                <a:spcPts val="0"/>
              </a:spcBef>
              <a:spcAft>
                <a:spcPts val="196"/>
              </a:spcAft>
              <a:buClr>
                <a:srgbClr val="012169"/>
              </a:buClr>
              <a:buSzTx/>
              <a:tabLst>
                <a:tab pos="177800" algn="l"/>
              </a:tabLst>
              <a:defRPr/>
            </a:pPr>
            <a:endParaRPr lang="en-US" altLang="ko-KR" sz="800" b="1" kern="0" dirty="0">
              <a:solidFill>
                <a:srgbClr val="012169"/>
              </a:solidFill>
              <a:latin typeface="Arial" panose="020B0604020202020204" pitchFamily="34" charset="0"/>
              <a:ea typeface="+mj-ea"/>
              <a:cs typeface="Arial" panose="020B0604020202020204" pitchFamily="34" charset="0"/>
            </a:endParaRPr>
          </a:p>
          <a:p>
            <a:pPr marL="88900" marR="0" lvl="0" defTabSz="895493" rtl="0" eaLnBrk="1" fontAlgn="auto" latinLnBrk="0" hangingPunct="1">
              <a:lnSpc>
                <a:spcPct val="80000"/>
              </a:lnSpc>
              <a:spcBef>
                <a:spcPts val="0"/>
              </a:spcBef>
              <a:spcAft>
                <a:spcPts val="196"/>
              </a:spcAft>
              <a:buClr>
                <a:srgbClr val="012169"/>
              </a:buClr>
              <a:buSzTx/>
              <a:tabLst>
                <a:tab pos="177800" algn="l"/>
              </a:tabLst>
              <a:defRPr/>
            </a:pPr>
            <a:endParaRPr kumimoji="0" lang="en-US" altLang="ko-KR" sz="800" b="1" i="0" u="none" strike="noStrike" kern="0" cap="none" spc="0" normalizeH="0" baseline="0" noProof="0" dirty="0">
              <a:ln>
                <a:noFill/>
              </a:ln>
              <a:solidFill>
                <a:srgbClr val="012169"/>
              </a:solidFill>
              <a:effectLst/>
              <a:uLnTx/>
              <a:uFillTx/>
              <a:latin typeface="Arial" panose="020B0604020202020204" pitchFamily="34" charset="0"/>
              <a:ea typeface="+mj-ea"/>
              <a:cs typeface="Arial" panose="020B0604020202020204" pitchFamily="34" charset="0"/>
            </a:endParaRPr>
          </a:p>
          <a:p>
            <a:pPr marL="88900" marR="0" lvl="0" defTabSz="895493" rtl="0" eaLnBrk="1" fontAlgn="auto" latinLnBrk="0" hangingPunct="1">
              <a:lnSpc>
                <a:spcPct val="80000"/>
              </a:lnSpc>
              <a:spcBef>
                <a:spcPts val="0"/>
              </a:spcBef>
              <a:spcAft>
                <a:spcPts val="196"/>
              </a:spcAft>
              <a:buClr>
                <a:srgbClr val="012169"/>
              </a:buClr>
              <a:buSzTx/>
              <a:tabLst>
                <a:tab pos="177800" algn="l"/>
              </a:tabLst>
              <a:defRPr/>
            </a:pPr>
            <a:endParaRPr lang="en-US" altLang="ko-KR" sz="800" b="1" kern="0" dirty="0">
              <a:solidFill>
                <a:srgbClr val="012169"/>
              </a:solidFill>
              <a:latin typeface="Arial" panose="020B0604020202020204" pitchFamily="34" charset="0"/>
              <a:ea typeface="+mj-ea"/>
              <a:cs typeface="Arial" panose="020B0604020202020204" pitchFamily="34" charset="0"/>
            </a:endParaRPr>
          </a:p>
          <a:p>
            <a:pPr marL="88900" marR="0" lvl="0" defTabSz="895493" rtl="0" eaLnBrk="1" fontAlgn="auto" latinLnBrk="0" hangingPunct="1">
              <a:lnSpc>
                <a:spcPct val="80000"/>
              </a:lnSpc>
              <a:spcBef>
                <a:spcPts val="0"/>
              </a:spcBef>
              <a:spcAft>
                <a:spcPts val="196"/>
              </a:spcAft>
              <a:buClr>
                <a:srgbClr val="012169"/>
              </a:buClr>
              <a:buSzTx/>
              <a:tabLst>
                <a:tab pos="177800" algn="l"/>
              </a:tabLst>
              <a:defRPr/>
            </a:pPr>
            <a:endParaRPr kumimoji="0" lang="en-US" altLang="ko-KR" sz="800" b="1" i="0" u="none" strike="noStrike" kern="0" cap="none" spc="0" normalizeH="0" baseline="0" noProof="0" dirty="0">
              <a:ln>
                <a:noFill/>
              </a:ln>
              <a:solidFill>
                <a:srgbClr val="012169"/>
              </a:solidFill>
              <a:effectLst/>
              <a:uLnTx/>
              <a:uFillTx/>
              <a:latin typeface="Arial" panose="020B0604020202020204" pitchFamily="34" charset="0"/>
              <a:ea typeface="+mj-ea"/>
              <a:cs typeface="Arial" panose="020B0604020202020204" pitchFamily="34" charset="0"/>
            </a:endParaRPr>
          </a:p>
          <a:p>
            <a:pPr marL="88900" marR="0" lvl="0" defTabSz="895493" rtl="0" eaLnBrk="1" fontAlgn="auto" latinLnBrk="0" hangingPunct="1">
              <a:lnSpc>
                <a:spcPct val="80000"/>
              </a:lnSpc>
              <a:spcBef>
                <a:spcPts val="0"/>
              </a:spcBef>
              <a:spcAft>
                <a:spcPts val="196"/>
              </a:spcAft>
              <a:buClr>
                <a:srgbClr val="012169"/>
              </a:buClr>
              <a:buSzTx/>
              <a:tabLst>
                <a:tab pos="177800" algn="l"/>
              </a:tabLst>
              <a:defRPr/>
            </a:pPr>
            <a:r>
              <a:rPr lang="en-US" altLang="ko-KR" sz="800" b="1" kern="0" dirty="0">
                <a:solidFill>
                  <a:srgbClr val="012169"/>
                </a:solidFill>
                <a:latin typeface="Arial" panose="020B0604020202020204" pitchFamily="34" charset="0"/>
                <a:ea typeface="+mj-ea"/>
                <a:cs typeface="Arial" panose="020B0604020202020204" pitchFamily="34" charset="0"/>
              </a:rPr>
              <a:t>[</a:t>
            </a:r>
            <a:r>
              <a:rPr lang="ko-KR" altLang="en-US" sz="800" b="1" kern="0" dirty="0">
                <a:solidFill>
                  <a:srgbClr val="012169"/>
                </a:solidFill>
                <a:latin typeface="Arial" panose="020B0604020202020204" pitchFamily="34" charset="0"/>
                <a:ea typeface="+mj-ea"/>
                <a:cs typeface="Arial" panose="020B0604020202020204" pitchFamily="34" charset="0"/>
              </a:rPr>
              <a:t>성공 건</a:t>
            </a:r>
            <a:r>
              <a:rPr lang="en-US" altLang="ko-KR" sz="800" b="1" kern="0" dirty="0">
                <a:solidFill>
                  <a:srgbClr val="012169"/>
                </a:solidFill>
                <a:latin typeface="Arial" panose="020B0604020202020204" pitchFamily="34" charset="0"/>
                <a:ea typeface="+mj-ea"/>
                <a:cs typeface="Arial" panose="020B0604020202020204" pitchFamily="34" charset="0"/>
              </a:rPr>
              <a:t>]</a:t>
            </a:r>
            <a:endParaRPr kumimoji="0" lang="en-US" altLang="ko-KR" sz="800" b="1" i="0" u="none" strike="noStrike" kern="0" cap="none" spc="0" normalizeH="0" baseline="0" noProof="0" dirty="0">
              <a:ln>
                <a:noFill/>
              </a:ln>
              <a:solidFill>
                <a:srgbClr val="012169"/>
              </a:solidFill>
              <a:effectLst/>
              <a:uLnTx/>
              <a:uFillTx/>
              <a:latin typeface="Arial" panose="020B0604020202020204" pitchFamily="34" charset="0"/>
              <a:ea typeface="+mj-ea"/>
              <a:cs typeface="Arial" panose="020B0604020202020204" pitchFamily="34" charset="0"/>
            </a:endParaRPr>
          </a:p>
          <a:p>
            <a:pPr marL="271463" marR="0" lvl="0" indent="-93663" defTabSz="895493" rtl="0" eaLnBrk="1" fontAlgn="auto" latinLnBrk="0" hangingPunct="1">
              <a:lnSpc>
                <a:spcPct val="80000"/>
              </a:lnSpc>
              <a:spcBef>
                <a:spcPts val="0"/>
              </a:spcBef>
              <a:spcAft>
                <a:spcPts val="196"/>
              </a:spcAft>
              <a:buClr>
                <a:srgbClr val="012169"/>
              </a:buClr>
              <a:buSzTx/>
              <a:buFont typeface="Wingdings" panose="05000000000000000000" pitchFamily="2" charset="2"/>
              <a:buChar char="ü"/>
              <a:tabLst>
                <a:tab pos="261186" algn="l"/>
              </a:tabLst>
              <a:defRPr/>
            </a:pPr>
            <a:endParaRPr kumimoji="0" lang="en-US" altLang="ko-KR" sz="800" b="0" i="0" u="none" strike="noStrike" kern="0" cap="none" spc="0" normalizeH="0" baseline="0" noProof="0" dirty="0">
              <a:ln>
                <a:noFill/>
              </a:ln>
              <a:solidFill>
                <a:srgbClr val="012169"/>
              </a:solidFill>
              <a:effectLst/>
              <a:uLnTx/>
              <a:uFillTx/>
              <a:latin typeface="Arial" panose="020B0604020202020204" pitchFamily="34" charset="0"/>
              <a:ea typeface="+mj-ea"/>
              <a:cs typeface="Arial" panose="020B0604020202020204" pitchFamily="34" charset="0"/>
            </a:endParaRPr>
          </a:p>
        </p:txBody>
      </p:sp>
      <p:sp>
        <p:nvSpPr>
          <p:cNvPr id="72" name="직사각형 71">
            <a:extLst>
              <a:ext uri="{FF2B5EF4-FFF2-40B4-BE49-F238E27FC236}">
                <a16:creationId xmlns:a16="http://schemas.microsoft.com/office/drawing/2014/main" id="{D7895175-A3B8-4E2C-8BED-D6B7F416CB0D}"/>
              </a:ext>
            </a:extLst>
          </p:cNvPr>
          <p:cNvSpPr/>
          <p:nvPr/>
        </p:nvSpPr>
        <p:spPr bwMode="auto">
          <a:xfrm>
            <a:off x="583633" y="2603694"/>
            <a:ext cx="720000" cy="180000"/>
          </a:xfrm>
          <a:prstGeom prst="rect">
            <a:avLst/>
          </a:prstGeom>
          <a:solidFill>
            <a:srgbClr val="FFFFFF"/>
          </a:solidFill>
          <a:ln w="9525" cap="flat" cmpd="sng" algn="ctr">
            <a:noFill/>
            <a:prstDash val="solid"/>
            <a:round/>
            <a:headEnd type="none" w="med" len="med"/>
            <a:tailEnd type="none" w="med" len="med"/>
          </a:ln>
          <a:effectLst/>
        </p:spPr>
        <p:txBody>
          <a:bodyPr vert="horz" wrap="square" lIns="46800" tIns="0" rIns="0" bIns="0" numCol="1" rtlCol="0" anchor="t" anchorCtr="0" compatLnSpc="1">
            <a:prstTxWarp prst="textNoShape">
              <a:avLst/>
            </a:prstTxWarp>
          </a:bodyPr>
          <a:lstStyle/>
          <a:p>
            <a:pPr marL="0" marR="0" lvl="0" indent="0" defTabSz="895493" rtl="0" eaLnBrk="1" fontAlgn="auto" latinLnBrk="0" hangingPunct="1">
              <a:lnSpc>
                <a:spcPct val="100000"/>
              </a:lnSpc>
              <a:spcBef>
                <a:spcPts val="0"/>
              </a:spcBef>
              <a:spcAft>
                <a:spcPct val="35000"/>
              </a:spcAft>
              <a:buClrTx/>
              <a:buSzTx/>
              <a:buFontTx/>
              <a:buNone/>
              <a:tabLst>
                <a:tab pos="5596828" algn="l"/>
              </a:tabLst>
              <a:defRPr/>
            </a:pPr>
            <a:r>
              <a:rPr lang="en-US" sz="900" b="1" kern="0" dirty="0">
                <a:solidFill>
                  <a:srgbClr val="012169"/>
                </a:solidFill>
                <a:latin typeface="Arial" panose="020B0604020202020204" pitchFamily="34" charset="0"/>
                <a:ea typeface="+mj-ea"/>
                <a:cs typeface="Arial" panose="020B0604020202020204" pitchFamily="34" charset="0"/>
              </a:rPr>
              <a:t>History</a:t>
            </a:r>
            <a:endParaRPr kumimoji="0" lang="en-GB" sz="900" b="1" i="0" u="none" strike="noStrike" kern="0" cap="none" spc="0" normalizeH="0" baseline="0" noProof="0" dirty="0">
              <a:ln>
                <a:noFill/>
              </a:ln>
              <a:solidFill>
                <a:srgbClr val="012169"/>
              </a:solidFill>
              <a:effectLst/>
              <a:uLnTx/>
              <a:uFillTx/>
              <a:latin typeface="Arial" panose="020B0604020202020204" pitchFamily="34" charset="0"/>
              <a:ea typeface="+mj-ea"/>
              <a:cs typeface="Arial" panose="020B0604020202020204" pitchFamily="34" charset="0"/>
            </a:endParaRPr>
          </a:p>
        </p:txBody>
      </p:sp>
      <p:graphicFrame>
        <p:nvGraphicFramePr>
          <p:cNvPr id="74" name="표 73">
            <a:extLst>
              <a:ext uri="{FF2B5EF4-FFF2-40B4-BE49-F238E27FC236}">
                <a16:creationId xmlns:a16="http://schemas.microsoft.com/office/drawing/2014/main" id="{CC7A70AD-66D6-4142-B446-153AE61A49B4}"/>
              </a:ext>
            </a:extLst>
          </p:cNvPr>
          <p:cNvGraphicFramePr>
            <a:graphicFrameLocks noGrp="1"/>
          </p:cNvGraphicFramePr>
          <p:nvPr/>
        </p:nvGraphicFramePr>
        <p:xfrm>
          <a:off x="597382" y="3754506"/>
          <a:ext cx="1139978" cy="612000"/>
        </p:xfrm>
        <a:graphic>
          <a:graphicData uri="http://schemas.openxmlformats.org/drawingml/2006/table">
            <a:tbl>
              <a:tblPr/>
              <a:tblGrid>
                <a:gridCol w="569989">
                  <a:extLst>
                    <a:ext uri="{9D8B030D-6E8A-4147-A177-3AD203B41FA5}">
                      <a16:colId xmlns:a16="http://schemas.microsoft.com/office/drawing/2014/main" val="1339814604"/>
                    </a:ext>
                  </a:extLst>
                </a:gridCol>
                <a:gridCol w="569989">
                  <a:extLst>
                    <a:ext uri="{9D8B030D-6E8A-4147-A177-3AD203B41FA5}">
                      <a16:colId xmlns:a16="http://schemas.microsoft.com/office/drawing/2014/main" val="2408666939"/>
                    </a:ext>
                  </a:extLst>
                </a:gridCol>
              </a:tblGrid>
              <a:tr h="122400">
                <a:tc gridSpan="2">
                  <a:txBody>
                    <a:bodyPr/>
                    <a:lstStyle/>
                    <a:p>
                      <a:pPr algn="l" rtl="0" fontAlgn="ctr"/>
                      <a:r>
                        <a:rPr lang="ko-KR" altLang="en-US" sz="700" b="1" i="0" u="none" strike="noStrike" dirty="0">
                          <a:solidFill>
                            <a:srgbClr val="FFFFFF"/>
                          </a:solidFill>
                          <a:effectLst/>
                          <a:latin typeface="Arial" panose="020B0604020202020204" pitchFamily="34" charset="0"/>
                          <a:ea typeface="+mn-ea"/>
                          <a:cs typeface="Arial" panose="020B0604020202020204" pitchFamily="34" charset="0"/>
                        </a:rPr>
                        <a:t>구분</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l" rtl="0" fontAlgn="ctr"/>
                      <a:r>
                        <a:rPr lang="ko-KR" alt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217657858"/>
                  </a:ext>
                </a:extLst>
              </a:tr>
              <a:tr h="122400">
                <a:tc>
                  <a:txBody>
                    <a:bodyPr/>
                    <a:lstStyle/>
                    <a:p>
                      <a:pPr algn="l" rtl="0" fontAlgn="ctr"/>
                      <a:r>
                        <a:rPr lang="ko-KR" altLang="en-US" sz="700" b="0" i="0" u="none" strike="noStrike" dirty="0">
                          <a:solidFill>
                            <a:srgbClr val="000000"/>
                          </a:solidFill>
                          <a:effectLst/>
                          <a:latin typeface="Arial" panose="020B0604020202020204" pitchFamily="34" charset="0"/>
                          <a:ea typeface="+mn-ea"/>
                          <a:cs typeface="Arial" panose="020B0604020202020204" pitchFamily="34" charset="0"/>
                        </a:rPr>
                        <a:t>초청</a:t>
                      </a:r>
                      <a:endParaRPr lang="en-US" altLang="ko-KR" sz="7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l" rtl="0" fontAlgn="ctr"/>
                      <a:r>
                        <a:rPr lang="en-US" altLang="ko-KR" sz="700" b="0" i="0" u="none" strike="noStrike" dirty="0">
                          <a:solidFill>
                            <a:srgbClr val="000000"/>
                          </a:solidFill>
                          <a:effectLst/>
                          <a:latin typeface="Arial" panose="020B0604020202020204" pitchFamily="34" charset="0"/>
                          <a:ea typeface="+mn-ea"/>
                          <a:cs typeface="Arial" panose="020B0604020202020204" pitchFamily="34" charset="0"/>
                        </a:rPr>
                        <a:t>39</a:t>
                      </a:r>
                      <a:r>
                        <a:rPr lang="ko-KR" altLang="en-US" sz="700" b="0" i="0" u="none" strike="noStrike" dirty="0">
                          <a:solidFill>
                            <a:srgbClr val="000000"/>
                          </a:solidFill>
                          <a:effectLst/>
                          <a:latin typeface="Arial" panose="020B0604020202020204" pitchFamily="34" charset="0"/>
                          <a:ea typeface="+mn-ea"/>
                          <a:cs typeface="Arial" panose="020B0604020202020204" pitchFamily="34" charset="0"/>
                        </a:rPr>
                        <a:t>건</a:t>
                      </a:r>
                      <a:endParaRPr lang="en-US" altLang="ko-KR" sz="7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4036716901"/>
                  </a:ext>
                </a:extLst>
              </a:tr>
              <a:tr h="122400">
                <a:tc>
                  <a:txBody>
                    <a:bodyPr/>
                    <a:lstStyle/>
                    <a:p>
                      <a:pPr algn="l" rtl="0" fontAlgn="ctr"/>
                      <a:r>
                        <a:rPr lang="ko-KR" altLang="en-US" sz="700" b="0" i="0" u="none" strike="noStrike" dirty="0">
                          <a:solidFill>
                            <a:srgbClr val="000000"/>
                          </a:solidFill>
                          <a:effectLst/>
                          <a:latin typeface="Arial" panose="020B0604020202020204" pitchFamily="34" charset="0"/>
                          <a:ea typeface="+mn-ea"/>
                          <a:cs typeface="Arial" panose="020B0604020202020204" pitchFamily="34" charset="0"/>
                        </a:rPr>
                        <a:t>참여</a:t>
                      </a:r>
                      <a:endParaRPr lang="en-US" altLang="ko-KR" sz="7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l" rtl="0" fontAlgn="ctr"/>
                      <a:r>
                        <a:rPr lang="en-US" altLang="ko-KR" sz="700" b="0" i="0" u="none" strike="noStrike" dirty="0">
                          <a:solidFill>
                            <a:srgbClr val="000000"/>
                          </a:solidFill>
                          <a:effectLst/>
                          <a:latin typeface="Arial" panose="020B0604020202020204" pitchFamily="34" charset="0"/>
                          <a:ea typeface="+mn-ea"/>
                          <a:cs typeface="Arial" panose="020B0604020202020204" pitchFamily="34" charset="0"/>
                        </a:rPr>
                        <a:t>13</a:t>
                      </a:r>
                      <a:r>
                        <a:rPr lang="ko-KR" altLang="en-US" sz="700" b="0" i="0" u="none" strike="noStrike" dirty="0">
                          <a:solidFill>
                            <a:srgbClr val="000000"/>
                          </a:solidFill>
                          <a:effectLst/>
                          <a:latin typeface="Arial" panose="020B0604020202020204" pitchFamily="34" charset="0"/>
                          <a:ea typeface="+mn-ea"/>
                          <a:cs typeface="Arial" panose="020B0604020202020204" pitchFamily="34" charset="0"/>
                        </a:rPr>
                        <a:t>건</a:t>
                      </a:r>
                      <a:endParaRPr lang="en-US" altLang="ko-KR" sz="7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4007667373"/>
                  </a:ext>
                </a:extLst>
              </a:tr>
              <a:tr h="122400">
                <a:tc>
                  <a:txBody>
                    <a:bodyPr/>
                    <a:lstStyle/>
                    <a:p>
                      <a:pPr algn="l" rtl="0" fontAlgn="ctr"/>
                      <a:r>
                        <a:rPr lang="ko-KR" altLang="en-US" sz="700" b="0" i="0" u="none" strike="noStrike" dirty="0">
                          <a:solidFill>
                            <a:srgbClr val="000000"/>
                          </a:solidFill>
                          <a:effectLst/>
                          <a:latin typeface="Arial" panose="020B0604020202020204" pitchFamily="34" charset="0"/>
                          <a:ea typeface="+mn-ea"/>
                          <a:cs typeface="Arial" panose="020B0604020202020204" pitchFamily="34" charset="0"/>
                        </a:rPr>
                        <a:t>성공</a:t>
                      </a:r>
                      <a:endParaRPr lang="en-US" altLang="ko-KR" sz="7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tc>
                  <a:txBody>
                    <a:bodyPr/>
                    <a:lstStyle/>
                    <a:p>
                      <a:pPr algn="l" rtl="0" fontAlgn="ctr"/>
                      <a:r>
                        <a:rPr lang="en-US" altLang="ko-KR" sz="700" b="0" i="0" u="none" strike="noStrike" dirty="0">
                          <a:solidFill>
                            <a:srgbClr val="000000"/>
                          </a:solidFill>
                          <a:effectLst/>
                          <a:latin typeface="Arial" panose="020B0604020202020204" pitchFamily="34" charset="0"/>
                          <a:ea typeface="+mn-ea"/>
                          <a:cs typeface="Arial" panose="020B0604020202020204" pitchFamily="34" charset="0"/>
                        </a:rPr>
                        <a:t>9</a:t>
                      </a:r>
                      <a:r>
                        <a:rPr lang="ko-KR" altLang="en-US" sz="700" b="0" i="0" u="none" strike="noStrike" dirty="0">
                          <a:solidFill>
                            <a:srgbClr val="000000"/>
                          </a:solidFill>
                          <a:effectLst/>
                          <a:latin typeface="Arial" panose="020B0604020202020204" pitchFamily="34" charset="0"/>
                          <a:ea typeface="+mn-ea"/>
                          <a:cs typeface="Arial" panose="020B0604020202020204" pitchFamily="34" charset="0"/>
                        </a:rPr>
                        <a:t>건</a:t>
                      </a:r>
                      <a:endParaRPr lang="en-US" altLang="ko-KR" sz="7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205368353"/>
                  </a:ext>
                </a:extLst>
              </a:tr>
              <a:tr h="122400">
                <a:tc>
                  <a:txBody>
                    <a:bodyPr/>
                    <a:lstStyle/>
                    <a:p>
                      <a:pPr algn="l" rtl="0" fontAlgn="ctr"/>
                      <a:r>
                        <a:rPr lang="ko-KR" altLang="en-US" sz="700" b="1" i="1" u="none" strike="noStrike" dirty="0">
                          <a:solidFill>
                            <a:srgbClr val="000000"/>
                          </a:solidFill>
                          <a:effectLst/>
                          <a:latin typeface="Arial" panose="020B0604020202020204" pitchFamily="34" charset="0"/>
                          <a:ea typeface="+mn-ea"/>
                          <a:cs typeface="Arial" panose="020B0604020202020204" pitchFamily="34" charset="0"/>
                        </a:rPr>
                        <a:t>성공률</a:t>
                      </a:r>
                      <a:endParaRPr lang="en-US" altLang="ko-KR" sz="700" b="1" i="1"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tc>
                  <a:txBody>
                    <a:bodyPr/>
                    <a:lstStyle/>
                    <a:p>
                      <a:pPr algn="l" rtl="0" fontAlgn="ctr"/>
                      <a:r>
                        <a:rPr lang="en-US" altLang="ko-KR" sz="700" b="1" i="1" u="none" strike="noStrike" dirty="0">
                          <a:solidFill>
                            <a:srgbClr val="000000"/>
                          </a:solidFill>
                          <a:effectLst/>
                          <a:latin typeface="Arial" panose="020B0604020202020204" pitchFamily="34" charset="0"/>
                          <a:ea typeface="+mn-ea"/>
                          <a:cs typeface="Arial" panose="020B0604020202020204" pitchFamily="34" charset="0"/>
                        </a:rPr>
                        <a:t>69.2%</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2067715661"/>
                  </a:ext>
                </a:extLst>
              </a:tr>
            </a:tbl>
          </a:graphicData>
        </a:graphic>
      </p:graphicFrame>
      <p:graphicFrame>
        <p:nvGraphicFramePr>
          <p:cNvPr id="75" name="표 74">
            <a:extLst>
              <a:ext uri="{FF2B5EF4-FFF2-40B4-BE49-F238E27FC236}">
                <a16:creationId xmlns:a16="http://schemas.microsoft.com/office/drawing/2014/main" id="{4A32F339-AC83-4F89-B8E4-25B51283B8DE}"/>
              </a:ext>
            </a:extLst>
          </p:cNvPr>
          <p:cNvGraphicFramePr>
            <a:graphicFrameLocks noGrp="1"/>
          </p:cNvGraphicFramePr>
          <p:nvPr/>
        </p:nvGraphicFramePr>
        <p:xfrm>
          <a:off x="597382" y="4603398"/>
          <a:ext cx="1139978" cy="1224000"/>
        </p:xfrm>
        <a:graphic>
          <a:graphicData uri="http://schemas.openxmlformats.org/drawingml/2006/table">
            <a:tbl>
              <a:tblPr/>
              <a:tblGrid>
                <a:gridCol w="569989">
                  <a:extLst>
                    <a:ext uri="{9D8B030D-6E8A-4147-A177-3AD203B41FA5}">
                      <a16:colId xmlns:a16="http://schemas.microsoft.com/office/drawing/2014/main" val="1339814604"/>
                    </a:ext>
                  </a:extLst>
                </a:gridCol>
                <a:gridCol w="569989">
                  <a:extLst>
                    <a:ext uri="{9D8B030D-6E8A-4147-A177-3AD203B41FA5}">
                      <a16:colId xmlns:a16="http://schemas.microsoft.com/office/drawing/2014/main" val="2408666939"/>
                    </a:ext>
                  </a:extLst>
                </a:gridCol>
              </a:tblGrid>
              <a:tr h="122400">
                <a:tc>
                  <a:txBody>
                    <a:bodyPr/>
                    <a:lstStyle/>
                    <a:p>
                      <a:pPr algn="l" rtl="0" fontAlgn="ctr"/>
                      <a:r>
                        <a:rPr lang="ko-KR" altLang="en-US" sz="700" b="1" i="0" u="none" strike="noStrike" dirty="0">
                          <a:solidFill>
                            <a:schemeClr val="bg1"/>
                          </a:solidFill>
                          <a:effectLst/>
                          <a:latin typeface="Arial" panose="020B0604020202020204" pitchFamily="34" charset="0"/>
                          <a:ea typeface="+mn-ea"/>
                          <a:cs typeface="Arial" panose="020B0604020202020204" pitchFamily="34" charset="0"/>
                        </a:rPr>
                        <a:t>광고주</a:t>
                      </a:r>
                      <a:endParaRPr lang="en-US" altLang="ko-KR" sz="700" b="1" i="0" u="none" strike="noStrike" dirty="0">
                        <a:solidFill>
                          <a:schemeClr val="bg1"/>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l" rtl="0" fontAlgn="ctr"/>
                      <a:r>
                        <a:rPr lang="ko-KR" altLang="en-US" sz="700" b="1" i="0" u="none" strike="noStrike" dirty="0">
                          <a:solidFill>
                            <a:schemeClr val="bg1"/>
                          </a:solidFill>
                          <a:effectLst/>
                          <a:latin typeface="Arial" panose="020B0604020202020204" pitchFamily="34" charset="0"/>
                          <a:ea typeface="+mn-ea"/>
                          <a:cs typeface="Arial" panose="020B0604020202020204" pitchFamily="34" charset="0"/>
                        </a:rPr>
                        <a:t>초청예산</a:t>
                      </a:r>
                      <a:endParaRPr lang="en-US" altLang="ko-KR" sz="700" b="1" i="0" u="none" strike="noStrike" dirty="0">
                        <a:solidFill>
                          <a:schemeClr val="bg1"/>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317900389"/>
                  </a:ext>
                </a:extLst>
              </a:tr>
              <a:tr h="122400">
                <a:tc>
                  <a:txBody>
                    <a:bodyPr/>
                    <a:lstStyle/>
                    <a:p>
                      <a:pPr algn="l" rtl="0" fontAlgn="ctr"/>
                      <a:r>
                        <a:rPr lang="ko-KR" altLang="en-US" sz="650" b="0" i="0" u="none" strike="noStrike" dirty="0">
                          <a:solidFill>
                            <a:srgbClr val="000000"/>
                          </a:solidFill>
                          <a:effectLst/>
                          <a:latin typeface="Arial" panose="020B0604020202020204" pitchFamily="34" charset="0"/>
                          <a:ea typeface="+mn-ea"/>
                          <a:cs typeface="Arial" panose="020B0604020202020204" pitchFamily="34" charset="0"/>
                        </a:rPr>
                        <a:t>호반</a:t>
                      </a:r>
                      <a:endParaRPr lang="en-US" altLang="ko-KR" sz="65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l" rtl="0" fontAlgn="ctr"/>
                      <a:r>
                        <a:rPr lang="en-US" altLang="ko-KR" sz="650" b="0" i="0" u="none" strike="noStrike" dirty="0">
                          <a:solidFill>
                            <a:srgbClr val="000000"/>
                          </a:solidFill>
                          <a:effectLst/>
                          <a:latin typeface="Arial" panose="020B0604020202020204" pitchFamily="34" charset="0"/>
                          <a:ea typeface="+mn-ea"/>
                          <a:cs typeface="Arial" panose="020B0604020202020204" pitchFamily="34" charset="0"/>
                        </a:rPr>
                        <a:t>150</a:t>
                      </a:r>
                      <a:r>
                        <a:rPr lang="ko-KR" altLang="en-US" sz="650" b="0" i="0" u="none" strike="noStrike" dirty="0">
                          <a:solidFill>
                            <a:srgbClr val="000000"/>
                          </a:solidFill>
                          <a:effectLst/>
                          <a:latin typeface="Arial" panose="020B0604020202020204" pitchFamily="34" charset="0"/>
                          <a:ea typeface="+mn-ea"/>
                          <a:cs typeface="Arial" panose="020B0604020202020204" pitchFamily="34" charset="0"/>
                        </a:rPr>
                        <a:t>억</a:t>
                      </a:r>
                      <a:endParaRPr lang="en-US" altLang="ko-KR" sz="65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4036716901"/>
                  </a:ext>
                </a:extLst>
              </a:tr>
              <a:tr h="122400">
                <a:tc>
                  <a:txBody>
                    <a:bodyPr/>
                    <a:lstStyle/>
                    <a:p>
                      <a:pPr algn="l" rtl="0" fontAlgn="ctr"/>
                      <a:r>
                        <a:rPr lang="ko-KR" altLang="en-US" sz="650" b="0" i="0" u="none" strike="noStrike" dirty="0" err="1">
                          <a:solidFill>
                            <a:srgbClr val="000000"/>
                          </a:solidFill>
                          <a:effectLst/>
                          <a:latin typeface="Arial" panose="020B0604020202020204" pitchFamily="34" charset="0"/>
                          <a:ea typeface="+mn-ea"/>
                          <a:cs typeface="Arial" panose="020B0604020202020204" pitchFamily="34" charset="0"/>
                        </a:rPr>
                        <a:t>교촌치킨</a:t>
                      </a:r>
                      <a:endParaRPr lang="en-US" altLang="ko-KR" sz="65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l" rtl="0" fontAlgn="ctr"/>
                      <a:r>
                        <a:rPr lang="en-US" altLang="ko-KR" sz="650" b="0" i="0" u="none" strike="noStrike" dirty="0">
                          <a:solidFill>
                            <a:srgbClr val="000000"/>
                          </a:solidFill>
                          <a:effectLst/>
                          <a:latin typeface="Arial" panose="020B0604020202020204" pitchFamily="34" charset="0"/>
                          <a:ea typeface="+mn-ea"/>
                          <a:cs typeface="Arial" panose="020B0604020202020204" pitchFamily="34" charset="0"/>
                        </a:rPr>
                        <a:t>30</a:t>
                      </a:r>
                      <a:r>
                        <a:rPr lang="ko-KR" altLang="en-US" sz="650" b="0" i="0" u="none" strike="noStrike" dirty="0">
                          <a:solidFill>
                            <a:srgbClr val="000000"/>
                          </a:solidFill>
                          <a:effectLst/>
                          <a:latin typeface="Arial" panose="020B0604020202020204" pitchFamily="34" charset="0"/>
                          <a:ea typeface="+mn-ea"/>
                          <a:cs typeface="Arial" panose="020B0604020202020204" pitchFamily="34" charset="0"/>
                        </a:rPr>
                        <a:t>억</a:t>
                      </a:r>
                      <a:endParaRPr lang="en-US" altLang="ko-KR" sz="65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4007667373"/>
                  </a:ext>
                </a:extLst>
              </a:tr>
              <a:tr h="122400">
                <a:tc>
                  <a:txBody>
                    <a:bodyPr/>
                    <a:lstStyle/>
                    <a:p>
                      <a:pPr algn="l" rtl="0" fontAlgn="ctr"/>
                      <a:r>
                        <a:rPr lang="ko-KR" altLang="en-US" sz="650" b="0" i="0" u="none" strike="noStrike" dirty="0" err="1">
                          <a:solidFill>
                            <a:srgbClr val="000000"/>
                          </a:solidFill>
                          <a:effectLst/>
                          <a:latin typeface="Arial" panose="020B0604020202020204" pitchFamily="34" charset="0"/>
                          <a:ea typeface="+mn-ea"/>
                          <a:cs typeface="Arial" panose="020B0604020202020204" pitchFamily="34" charset="0"/>
                        </a:rPr>
                        <a:t>배달의민족</a:t>
                      </a:r>
                      <a:endParaRPr lang="en-US" altLang="ko-KR" sz="65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l" rtl="0" fontAlgn="ctr"/>
                      <a:r>
                        <a:rPr lang="en-US" altLang="ko-KR" sz="650" b="0" i="0" u="none" strike="noStrike" dirty="0">
                          <a:solidFill>
                            <a:srgbClr val="000000"/>
                          </a:solidFill>
                          <a:effectLst/>
                          <a:latin typeface="Arial" panose="020B0604020202020204" pitchFamily="34" charset="0"/>
                          <a:ea typeface="+mn-ea"/>
                          <a:cs typeface="Arial" panose="020B0604020202020204" pitchFamily="34" charset="0"/>
                        </a:rPr>
                        <a:t>35</a:t>
                      </a:r>
                      <a:r>
                        <a:rPr lang="ko-KR" altLang="en-US" sz="650" b="0" i="0" u="none" strike="noStrike" dirty="0">
                          <a:solidFill>
                            <a:srgbClr val="000000"/>
                          </a:solidFill>
                          <a:effectLst/>
                          <a:latin typeface="Arial" panose="020B0604020202020204" pitchFamily="34" charset="0"/>
                          <a:ea typeface="+mn-ea"/>
                          <a:cs typeface="Arial" panose="020B0604020202020204" pitchFamily="34" charset="0"/>
                        </a:rPr>
                        <a:t>억</a:t>
                      </a:r>
                      <a:endParaRPr lang="en-US" altLang="ko-KR" sz="65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2013181893"/>
                  </a:ext>
                </a:extLst>
              </a:tr>
              <a:tr h="122400">
                <a:tc>
                  <a:txBody>
                    <a:bodyPr/>
                    <a:lstStyle/>
                    <a:p>
                      <a:pPr algn="l" rtl="0" fontAlgn="ctr"/>
                      <a:r>
                        <a:rPr lang="ko-KR" altLang="en-US" sz="650" b="0" i="0" u="none" strike="noStrike" dirty="0" err="1">
                          <a:solidFill>
                            <a:srgbClr val="000000"/>
                          </a:solidFill>
                          <a:effectLst/>
                          <a:latin typeface="Arial" panose="020B0604020202020204" pitchFamily="34" charset="0"/>
                          <a:ea typeface="+mn-ea"/>
                          <a:cs typeface="Arial" panose="020B0604020202020204" pitchFamily="34" charset="0"/>
                        </a:rPr>
                        <a:t>뉴오리진</a:t>
                      </a:r>
                      <a:endParaRPr lang="en-US" altLang="ko-KR" sz="65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l" rtl="0" fontAlgn="ctr"/>
                      <a:r>
                        <a:rPr lang="ko-KR" altLang="en-US" sz="650" b="0" i="0" u="none" strike="noStrike" dirty="0">
                          <a:solidFill>
                            <a:srgbClr val="000000"/>
                          </a:solidFill>
                          <a:effectLst/>
                          <a:latin typeface="Arial" panose="020B0604020202020204" pitchFamily="34" charset="0"/>
                          <a:ea typeface="+mn-ea"/>
                          <a:cs typeface="Arial" panose="020B0604020202020204" pitchFamily="34" charset="0"/>
                        </a:rPr>
                        <a:t>비공개</a:t>
                      </a:r>
                      <a:endParaRPr lang="en-US" altLang="ko-KR" sz="65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2317128517"/>
                  </a:ext>
                </a:extLst>
              </a:tr>
              <a:tr h="122400">
                <a:tc>
                  <a:txBody>
                    <a:bodyPr/>
                    <a:lstStyle/>
                    <a:p>
                      <a:pPr algn="l" rtl="0" fontAlgn="ctr"/>
                      <a:r>
                        <a:rPr lang="ko-KR" altLang="en-US" sz="650" b="0" i="0" u="none" strike="noStrike" dirty="0">
                          <a:solidFill>
                            <a:srgbClr val="000000"/>
                          </a:solidFill>
                          <a:effectLst/>
                          <a:latin typeface="Arial" panose="020B0604020202020204" pitchFamily="34" charset="0"/>
                          <a:ea typeface="+mn-ea"/>
                          <a:cs typeface="Arial" panose="020B0604020202020204" pitchFamily="34" charset="0"/>
                        </a:rPr>
                        <a:t>롯데손해보험</a:t>
                      </a:r>
                      <a:endParaRPr lang="en-US" altLang="ko-KR" sz="65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l" rtl="0" fontAlgn="ctr"/>
                      <a:r>
                        <a:rPr lang="en-US" altLang="ko-KR" sz="650" b="0" i="0" u="none" strike="noStrike" dirty="0">
                          <a:solidFill>
                            <a:srgbClr val="000000"/>
                          </a:solidFill>
                          <a:effectLst/>
                          <a:latin typeface="Arial" panose="020B0604020202020204" pitchFamily="34" charset="0"/>
                          <a:ea typeface="+mn-ea"/>
                          <a:cs typeface="Arial" panose="020B0604020202020204" pitchFamily="34" charset="0"/>
                        </a:rPr>
                        <a:t>30</a:t>
                      </a:r>
                      <a:r>
                        <a:rPr lang="ko-KR" altLang="en-US" sz="650" b="0" i="0" u="none" strike="noStrike" dirty="0">
                          <a:solidFill>
                            <a:srgbClr val="000000"/>
                          </a:solidFill>
                          <a:effectLst/>
                          <a:latin typeface="Arial" panose="020B0604020202020204" pitchFamily="34" charset="0"/>
                          <a:ea typeface="+mn-ea"/>
                          <a:cs typeface="Arial" panose="020B0604020202020204" pitchFamily="34" charset="0"/>
                        </a:rPr>
                        <a:t>억</a:t>
                      </a:r>
                      <a:endParaRPr lang="en-US" altLang="ko-KR" sz="65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843422247"/>
                  </a:ext>
                </a:extLst>
              </a:tr>
              <a:tr h="122400">
                <a:tc>
                  <a:txBody>
                    <a:bodyPr/>
                    <a:lstStyle/>
                    <a:p>
                      <a:pPr algn="l" rtl="0" fontAlgn="ctr"/>
                      <a:r>
                        <a:rPr lang="ko-KR" altLang="en-US" sz="650" b="0" i="0" u="none" strike="noStrike" dirty="0" err="1">
                          <a:solidFill>
                            <a:srgbClr val="000000"/>
                          </a:solidFill>
                          <a:effectLst/>
                          <a:latin typeface="Arial" panose="020B0604020202020204" pitchFamily="34" charset="0"/>
                          <a:ea typeface="+mn-ea"/>
                          <a:cs typeface="Arial" panose="020B0604020202020204" pitchFamily="34" charset="0"/>
                        </a:rPr>
                        <a:t>발란</a:t>
                      </a:r>
                      <a:endParaRPr lang="en-US" altLang="ko-KR" sz="65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l" rtl="0" fontAlgn="ctr"/>
                      <a:r>
                        <a:rPr lang="en-US" altLang="ko-KR" sz="650" b="0" i="0" u="none" strike="noStrike" dirty="0">
                          <a:solidFill>
                            <a:srgbClr val="000000"/>
                          </a:solidFill>
                          <a:effectLst/>
                          <a:latin typeface="Arial" panose="020B0604020202020204" pitchFamily="34" charset="0"/>
                          <a:ea typeface="+mn-ea"/>
                          <a:cs typeface="Arial" panose="020B0604020202020204" pitchFamily="34" charset="0"/>
                        </a:rPr>
                        <a:t>50</a:t>
                      </a:r>
                      <a:r>
                        <a:rPr lang="ko-KR" altLang="en-US" sz="650" b="0" i="0" u="none" strike="noStrike" dirty="0">
                          <a:solidFill>
                            <a:srgbClr val="000000"/>
                          </a:solidFill>
                          <a:effectLst/>
                          <a:latin typeface="Arial" panose="020B0604020202020204" pitchFamily="34" charset="0"/>
                          <a:ea typeface="+mn-ea"/>
                          <a:cs typeface="Arial" panose="020B0604020202020204" pitchFamily="34" charset="0"/>
                        </a:rPr>
                        <a:t>억</a:t>
                      </a:r>
                      <a:endParaRPr lang="en-US" altLang="ko-KR" sz="65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2402468147"/>
                  </a:ext>
                </a:extLst>
              </a:tr>
              <a:tr h="122400">
                <a:tc>
                  <a:txBody>
                    <a:bodyPr/>
                    <a:lstStyle/>
                    <a:p>
                      <a:pPr algn="l" rtl="0" fontAlgn="ctr"/>
                      <a:r>
                        <a:rPr lang="ko-KR" altLang="en-US" sz="650" b="0" i="0" u="none" strike="noStrike" dirty="0">
                          <a:solidFill>
                            <a:srgbClr val="000000"/>
                          </a:solidFill>
                          <a:effectLst/>
                          <a:latin typeface="Arial" panose="020B0604020202020204" pitchFamily="34" charset="0"/>
                          <a:ea typeface="+mn-ea"/>
                          <a:cs typeface="Arial" panose="020B0604020202020204" pitchFamily="34" charset="0"/>
                        </a:rPr>
                        <a:t>직방</a:t>
                      </a:r>
                      <a:endParaRPr lang="en-US" altLang="ko-KR" sz="65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l" rtl="0" fontAlgn="ctr"/>
                      <a:r>
                        <a:rPr lang="en-US" altLang="ko-KR" sz="650" b="0" i="0" u="none" strike="noStrike" dirty="0">
                          <a:solidFill>
                            <a:srgbClr val="000000"/>
                          </a:solidFill>
                          <a:effectLst/>
                          <a:latin typeface="Arial" panose="020B0604020202020204" pitchFamily="34" charset="0"/>
                          <a:ea typeface="+mn-ea"/>
                          <a:cs typeface="Arial" panose="020B0604020202020204" pitchFamily="34" charset="0"/>
                        </a:rPr>
                        <a:t>20</a:t>
                      </a:r>
                      <a:r>
                        <a:rPr lang="ko-KR" altLang="en-US" sz="650" b="0" i="0" u="none" strike="noStrike" dirty="0">
                          <a:solidFill>
                            <a:srgbClr val="000000"/>
                          </a:solidFill>
                          <a:effectLst/>
                          <a:latin typeface="Arial" panose="020B0604020202020204" pitchFamily="34" charset="0"/>
                          <a:ea typeface="+mn-ea"/>
                          <a:cs typeface="Arial" panose="020B0604020202020204" pitchFamily="34" charset="0"/>
                        </a:rPr>
                        <a:t>억</a:t>
                      </a:r>
                      <a:r>
                        <a:rPr lang="en-US" altLang="ko-KR" sz="650" b="0" i="0" u="none" strike="noStrike" dirty="0">
                          <a:solidFill>
                            <a:srgbClr val="000000"/>
                          </a:solidFill>
                          <a:effectLst/>
                          <a:latin typeface="Arial" panose="020B0604020202020204" pitchFamily="34" charset="0"/>
                          <a:ea typeface="+mn-ea"/>
                          <a:cs typeface="Arial" panose="020B0604020202020204" pitchFamily="34" charset="0"/>
                        </a:rPr>
                        <a:t>+20</a:t>
                      </a:r>
                      <a:r>
                        <a:rPr lang="ko-KR" altLang="en-US" sz="650" b="0" i="0" u="none" strike="noStrike" dirty="0">
                          <a:solidFill>
                            <a:srgbClr val="000000"/>
                          </a:solidFill>
                          <a:effectLst/>
                          <a:latin typeface="Arial" panose="020B0604020202020204" pitchFamily="34" charset="0"/>
                          <a:ea typeface="+mn-ea"/>
                          <a:cs typeface="Arial" panose="020B0604020202020204" pitchFamily="34" charset="0"/>
                        </a:rPr>
                        <a:t>억</a:t>
                      </a:r>
                      <a:endParaRPr lang="en-US" altLang="ko-KR" sz="65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514657362"/>
                  </a:ext>
                </a:extLst>
              </a:tr>
              <a:tr h="122400">
                <a:tc>
                  <a:txBody>
                    <a:bodyPr/>
                    <a:lstStyle/>
                    <a:p>
                      <a:pPr algn="l" rtl="0" fontAlgn="ctr"/>
                      <a:r>
                        <a:rPr lang="ko-KR" altLang="en-US" sz="650" b="0" i="0" u="none" strike="noStrike" dirty="0" err="1">
                          <a:solidFill>
                            <a:srgbClr val="000000"/>
                          </a:solidFill>
                          <a:effectLst/>
                          <a:latin typeface="Arial" panose="020B0604020202020204" pitchFamily="34" charset="0"/>
                          <a:ea typeface="+mn-ea"/>
                          <a:cs typeface="Arial" panose="020B0604020202020204" pitchFamily="34" charset="0"/>
                        </a:rPr>
                        <a:t>우르오스</a:t>
                      </a:r>
                      <a:endParaRPr lang="en-US" altLang="ko-KR" sz="65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l" rtl="0" fontAlgn="ctr"/>
                      <a:r>
                        <a:rPr lang="en-US" altLang="ko-KR" sz="650" b="0" i="0" u="none" strike="noStrike" dirty="0">
                          <a:solidFill>
                            <a:srgbClr val="000000"/>
                          </a:solidFill>
                          <a:effectLst/>
                          <a:latin typeface="Arial" panose="020B0604020202020204" pitchFamily="34" charset="0"/>
                          <a:ea typeface="+mn-ea"/>
                          <a:cs typeface="Arial" panose="020B0604020202020204" pitchFamily="34" charset="0"/>
                        </a:rPr>
                        <a:t>41</a:t>
                      </a:r>
                      <a:r>
                        <a:rPr lang="ko-KR" altLang="en-US" sz="650" b="0" i="0" u="none" strike="noStrike" dirty="0">
                          <a:solidFill>
                            <a:srgbClr val="000000"/>
                          </a:solidFill>
                          <a:effectLst/>
                          <a:latin typeface="Arial" panose="020B0604020202020204" pitchFamily="34" charset="0"/>
                          <a:ea typeface="+mn-ea"/>
                          <a:cs typeface="Arial" panose="020B0604020202020204" pitchFamily="34" charset="0"/>
                        </a:rPr>
                        <a:t>억</a:t>
                      </a:r>
                      <a:endParaRPr lang="en-US" altLang="ko-KR" sz="65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2293222004"/>
                  </a:ext>
                </a:extLst>
              </a:tr>
              <a:tr h="122400">
                <a:tc>
                  <a:txBody>
                    <a:bodyPr/>
                    <a:lstStyle/>
                    <a:p>
                      <a:pPr algn="l" rtl="0" fontAlgn="ctr"/>
                      <a:r>
                        <a:rPr lang="ko-KR" altLang="en-US" sz="650" b="0" i="0" u="none" strike="noStrike" dirty="0" err="1">
                          <a:solidFill>
                            <a:srgbClr val="000000"/>
                          </a:solidFill>
                          <a:effectLst/>
                          <a:latin typeface="Arial" panose="020B0604020202020204" pitchFamily="34" charset="0"/>
                          <a:ea typeface="+mn-ea"/>
                          <a:cs typeface="Arial" panose="020B0604020202020204" pitchFamily="34" charset="0"/>
                        </a:rPr>
                        <a:t>씨엠에스랩</a:t>
                      </a:r>
                      <a:endParaRPr lang="en-US" altLang="ko-KR" sz="65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tc>
                  <a:txBody>
                    <a:bodyPr/>
                    <a:lstStyle/>
                    <a:p>
                      <a:pPr algn="l" rtl="0" fontAlgn="ctr"/>
                      <a:r>
                        <a:rPr lang="en-US" altLang="ko-KR" sz="650" b="0" i="0" u="none" strike="noStrike" dirty="0">
                          <a:solidFill>
                            <a:srgbClr val="000000"/>
                          </a:solidFill>
                          <a:effectLst/>
                          <a:latin typeface="Arial" panose="020B0604020202020204" pitchFamily="34" charset="0"/>
                          <a:ea typeface="+mn-ea"/>
                          <a:cs typeface="Arial" panose="020B0604020202020204" pitchFamily="34" charset="0"/>
                        </a:rPr>
                        <a:t>40</a:t>
                      </a:r>
                      <a:r>
                        <a:rPr lang="ko-KR" altLang="en-US" sz="650" b="0" i="0" u="none" strike="noStrike" dirty="0">
                          <a:solidFill>
                            <a:srgbClr val="000000"/>
                          </a:solidFill>
                          <a:effectLst/>
                          <a:latin typeface="Arial" panose="020B0604020202020204" pitchFamily="34" charset="0"/>
                          <a:ea typeface="+mn-ea"/>
                          <a:cs typeface="Arial" panose="020B0604020202020204" pitchFamily="34" charset="0"/>
                        </a:rPr>
                        <a:t>억</a:t>
                      </a:r>
                      <a:endParaRPr lang="en-US" altLang="ko-KR" sz="65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205368353"/>
                  </a:ext>
                </a:extLst>
              </a:tr>
            </a:tbl>
          </a:graphicData>
        </a:graphic>
      </p:graphicFrame>
      <p:sp>
        <p:nvSpPr>
          <p:cNvPr id="77" name="TextBox 76">
            <a:extLst>
              <a:ext uri="{FF2B5EF4-FFF2-40B4-BE49-F238E27FC236}">
                <a16:creationId xmlns:a16="http://schemas.microsoft.com/office/drawing/2014/main" id="{EE6A88AC-6FAE-41C5-A446-06E325A866C5}"/>
              </a:ext>
            </a:extLst>
          </p:cNvPr>
          <p:cNvSpPr txBox="1"/>
          <p:nvPr/>
        </p:nvSpPr>
        <p:spPr>
          <a:xfrm>
            <a:off x="509925" y="5962951"/>
            <a:ext cx="1326858" cy="369332"/>
          </a:xfrm>
          <a:prstGeom prst="rect">
            <a:avLst/>
          </a:prstGeom>
          <a:noFill/>
        </p:spPr>
        <p:txBody>
          <a:bodyPr wrap="square" lIns="0" tIns="0" rIns="0" bIns="0">
            <a:spAutoFit/>
          </a:bodyPr>
          <a:lstStyle/>
          <a:p>
            <a:r>
              <a:rPr lang="en-US" altLang="ko-KR" sz="600" dirty="0">
                <a:solidFill>
                  <a:srgbClr val="000000"/>
                </a:solidFill>
                <a:latin typeface="Arial" panose="020B0604020202020204" pitchFamily="34" charset="0"/>
                <a:ea typeface="맑은 고딕"/>
                <a:cs typeface="Arial" panose="020B0604020202020204" pitchFamily="34" charset="0"/>
              </a:rPr>
              <a:t>Note 1: Info Pack </a:t>
            </a:r>
            <a:r>
              <a:rPr lang="ko-KR" altLang="en-US" sz="600" dirty="0">
                <a:solidFill>
                  <a:srgbClr val="000000"/>
                </a:solidFill>
                <a:latin typeface="Arial" panose="020B0604020202020204" pitchFamily="34" charset="0"/>
                <a:ea typeface="맑은 고딕"/>
                <a:cs typeface="Arial" panose="020B0604020202020204" pitchFamily="34" charset="0"/>
              </a:rPr>
              <a:t>및 인터뷰 내용을 준용</a:t>
            </a:r>
            <a:r>
              <a:rPr lang="en-US" altLang="ko-KR" sz="600" dirty="0">
                <a:solidFill>
                  <a:srgbClr val="000000"/>
                </a:solidFill>
                <a:latin typeface="Arial" panose="020B0604020202020204" pitchFamily="34" charset="0"/>
                <a:ea typeface="맑은 고딕"/>
                <a:cs typeface="Arial" panose="020B0604020202020204" pitchFamily="34" charset="0"/>
              </a:rPr>
              <a:t>, 2021</a:t>
            </a:r>
            <a:r>
              <a:rPr lang="ko-KR" altLang="en-US" sz="600" dirty="0">
                <a:solidFill>
                  <a:srgbClr val="000000"/>
                </a:solidFill>
                <a:latin typeface="Arial" panose="020B0604020202020204" pitchFamily="34" charset="0"/>
                <a:ea typeface="맑은 고딕"/>
                <a:cs typeface="Arial" panose="020B0604020202020204" pitchFamily="34" charset="0"/>
              </a:rPr>
              <a:t>년 이전 입찰 현황 관리가 이루어지지 않아 입찰 성공률 산출 근거 </a:t>
            </a:r>
            <a:r>
              <a:rPr lang="en-US" altLang="ko-KR" sz="600" dirty="0" err="1">
                <a:solidFill>
                  <a:srgbClr val="000000"/>
                </a:solidFill>
                <a:latin typeface="Arial" panose="020B0604020202020204" pitchFamily="34" charset="0"/>
                <a:ea typeface="맑은 고딕"/>
                <a:cs typeface="Arial" panose="020B0604020202020204" pitchFamily="34" charset="0"/>
              </a:rPr>
              <a:t>Backdata</a:t>
            </a:r>
            <a:r>
              <a:rPr lang="ko-KR" altLang="en-US" sz="600" dirty="0">
                <a:solidFill>
                  <a:srgbClr val="000000"/>
                </a:solidFill>
                <a:latin typeface="Arial" panose="020B0604020202020204" pitchFamily="34" charset="0"/>
                <a:ea typeface="맑은 고딕"/>
                <a:cs typeface="Arial" panose="020B0604020202020204" pitchFamily="34" charset="0"/>
              </a:rPr>
              <a:t>는 존재하지 아니함</a:t>
            </a:r>
            <a:endParaRPr lang="en-US" altLang="ko-KR" sz="600" dirty="0">
              <a:solidFill>
                <a:srgbClr val="000000"/>
              </a:solidFill>
              <a:latin typeface="Arial" panose="020B0604020202020204" pitchFamily="34" charset="0"/>
              <a:ea typeface="맑은 고딕"/>
              <a:cs typeface="Arial" panose="020B0604020202020204" pitchFamily="34" charset="0"/>
            </a:endParaRPr>
          </a:p>
        </p:txBody>
      </p:sp>
      <p:sp>
        <p:nvSpPr>
          <p:cNvPr id="78" name="TextBox 77">
            <a:extLst>
              <a:ext uri="{FF2B5EF4-FFF2-40B4-BE49-F238E27FC236}">
                <a16:creationId xmlns:a16="http://schemas.microsoft.com/office/drawing/2014/main" id="{122A0217-1ABA-4393-87C4-691DD0D181F0}"/>
              </a:ext>
            </a:extLst>
          </p:cNvPr>
          <p:cNvSpPr txBox="1"/>
          <p:nvPr/>
        </p:nvSpPr>
        <p:spPr>
          <a:xfrm>
            <a:off x="1923857" y="1417589"/>
            <a:ext cx="6048000" cy="369332"/>
          </a:xfrm>
          <a:prstGeom prst="rect">
            <a:avLst/>
          </a:prstGeom>
          <a:noFill/>
        </p:spPr>
        <p:txBody>
          <a:bodyPr wrap="square" lIns="0" tIns="0" rIns="0" bIns="0">
            <a:spAutoFit/>
          </a:bodyPr>
          <a:lstStyle/>
          <a:p>
            <a:pPr marL="171450" indent="-171450">
              <a:buFont typeface="Wingdings" panose="05000000000000000000" pitchFamily="2" charset="2"/>
              <a:buChar char="ü"/>
            </a:pPr>
            <a:r>
              <a:rPr lang="ko-KR" altLang="en-US" sz="800" dirty="0">
                <a:solidFill>
                  <a:srgbClr val="000000"/>
                </a:solidFill>
                <a:latin typeface="Arial" panose="020B0604020202020204" pitchFamily="34" charset="0"/>
                <a:ea typeface="맑은 고딕"/>
                <a:cs typeface="Arial" panose="020B0604020202020204" pitchFamily="34" charset="0"/>
              </a:rPr>
              <a:t>광고주는 광고대행사를 선정하여 제작용역 </a:t>
            </a:r>
            <a:r>
              <a:rPr lang="en-US" altLang="ko-KR" sz="800" dirty="0">
                <a:solidFill>
                  <a:srgbClr val="000000"/>
                </a:solidFill>
                <a:latin typeface="Arial" panose="020B0604020202020204" pitchFamily="34" charset="0"/>
                <a:ea typeface="맑은 고딕"/>
                <a:cs typeface="Arial" panose="020B0604020202020204" pitchFamily="34" charset="0"/>
              </a:rPr>
              <a:t>/ </a:t>
            </a:r>
            <a:r>
              <a:rPr lang="ko-KR" altLang="en-US" sz="800" dirty="0">
                <a:solidFill>
                  <a:srgbClr val="000000"/>
                </a:solidFill>
                <a:latin typeface="Arial" panose="020B0604020202020204" pitchFamily="34" charset="0"/>
                <a:ea typeface="맑은 고딕"/>
                <a:cs typeface="Arial" panose="020B0604020202020204" pitchFamily="34" charset="0"/>
              </a:rPr>
              <a:t>매체대행용역 </a:t>
            </a:r>
            <a:r>
              <a:rPr lang="en-US" altLang="ko-KR" sz="800" dirty="0">
                <a:solidFill>
                  <a:srgbClr val="000000"/>
                </a:solidFill>
                <a:latin typeface="Arial" panose="020B0604020202020204" pitchFamily="34" charset="0"/>
                <a:ea typeface="맑은 고딕"/>
                <a:cs typeface="Arial" panose="020B0604020202020204" pitchFamily="34" charset="0"/>
              </a:rPr>
              <a:t>/ </a:t>
            </a:r>
            <a:r>
              <a:rPr lang="ko-KR" altLang="en-US" sz="800" dirty="0">
                <a:solidFill>
                  <a:srgbClr val="000000"/>
                </a:solidFill>
                <a:latin typeface="Arial" panose="020B0604020202020204" pitchFamily="34" charset="0"/>
                <a:ea typeface="맑은 고딕"/>
                <a:cs typeface="Arial" panose="020B0604020202020204" pitchFamily="34" charset="0"/>
              </a:rPr>
              <a:t>제작 및 매체대행 용역을 의뢰하며</a:t>
            </a:r>
            <a:r>
              <a:rPr lang="en-US" altLang="ko-KR" sz="800" dirty="0">
                <a:solidFill>
                  <a:srgbClr val="000000"/>
                </a:solidFill>
                <a:latin typeface="Arial" panose="020B0604020202020204" pitchFamily="34" charset="0"/>
                <a:ea typeface="맑은 고딕"/>
                <a:cs typeface="Arial" panose="020B0604020202020204" pitchFamily="34" charset="0"/>
              </a:rPr>
              <a:t>, </a:t>
            </a:r>
            <a:r>
              <a:rPr lang="ko-KR" altLang="en-US" sz="800" dirty="0">
                <a:solidFill>
                  <a:srgbClr val="000000"/>
                </a:solidFill>
                <a:latin typeface="Arial" panose="020B0604020202020204" pitchFamily="34" charset="0"/>
                <a:ea typeface="맑은 고딕"/>
                <a:cs typeface="Arial" panose="020B0604020202020204" pitchFamily="34" charset="0"/>
              </a:rPr>
              <a:t>회사는 대부분의 경우 제작 및 매체대행 용역을 동시에 수임</a:t>
            </a:r>
            <a:endParaRPr lang="en-US" altLang="ko-KR" sz="800" dirty="0">
              <a:solidFill>
                <a:srgbClr val="000000"/>
              </a:solidFill>
              <a:latin typeface="Arial" panose="020B0604020202020204" pitchFamily="34" charset="0"/>
              <a:ea typeface="맑은 고딕"/>
              <a:cs typeface="Arial" panose="020B0604020202020204" pitchFamily="34" charset="0"/>
            </a:endParaRPr>
          </a:p>
          <a:p>
            <a:pPr marL="171450" indent="-171450">
              <a:buFont typeface="Wingdings" panose="05000000000000000000" pitchFamily="2" charset="2"/>
              <a:buChar char="ü"/>
            </a:pPr>
            <a:r>
              <a:rPr lang="ko-KR" altLang="en-US" sz="800" dirty="0"/>
              <a:t>매출 발생 </a:t>
            </a:r>
            <a:r>
              <a:rPr lang="en-US" altLang="ko-KR" sz="800" dirty="0"/>
              <a:t>Process</a:t>
            </a:r>
            <a:r>
              <a:rPr lang="ko-KR" altLang="en-US" sz="800" dirty="0"/>
              <a:t>는 아래와 같음</a:t>
            </a:r>
          </a:p>
        </p:txBody>
      </p:sp>
      <p:sp>
        <p:nvSpPr>
          <p:cNvPr id="109" name="직사각형 152">
            <a:extLst>
              <a:ext uri="{FF2B5EF4-FFF2-40B4-BE49-F238E27FC236}">
                <a16:creationId xmlns:a16="http://schemas.microsoft.com/office/drawing/2014/main" id="{DAE365FC-636E-45B4-9281-F6D3B24381F8}"/>
              </a:ext>
            </a:extLst>
          </p:cNvPr>
          <p:cNvSpPr/>
          <p:nvPr/>
        </p:nvSpPr>
        <p:spPr bwMode="auto">
          <a:xfrm>
            <a:off x="8069218" y="1186639"/>
            <a:ext cx="1326859" cy="144000"/>
          </a:xfrm>
          <a:prstGeom prst="rect">
            <a:avLst/>
          </a:prstGeom>
          <a:noFill/>
          <a:ln w="9525" cap="flat" cmpd="sng" algn="ctr">
            <a:noFill/>
            <a:prstDash val="solid"/>
            <a:round/>
            <a:headEnd type="none" w="med" len="med"/>
            <a:tailEnd type="none" w="med" len="med"/>
          </a:ln>
          <a:effectLst/>
        </p:spPr>
        <p:txBody>
          <a:bodyPr vert="horz" wrap="square" lIns="82672" tIns="41336" rIns="82672" bIns="41336" numCol="1" rtlCol="0" anchor="ctr" anchorCtr="0" compatLnSpc="1">
            <a:prstTxWarp prst="textNoShape">
              <a:avLst/>
            </a:prstTxWarp>
          </a:bodyPr>
          <a:lstStyle/>
          <a:p>
            <a:pPr algn="ctr" defTabSz="826719">
              <a:spcAft>
                <a:spcPct val="35000"/>
              </a:spcAft>
              <a:tabLst>
                <a:tab pos="5166992" algn="l"/>
              </a:tabLst>
            </a:pPr>
            <a:r>
              <a:rPr lang="en-US" altLang="ko-KR" sz="900" b="1" dirty="0">
                <a:solidFill>
                  <a:srgbClr val="470A68"/>
                </a:solidFill>
                <a:latin typeface="Arial" panose="020B0604020202020204" pitchFamily="34" charset="0"/>
                <a:ea typeface="+mj-ea"/>
                <a:cs typeface="Arial" panose="020B0604020202020204" pitchFamily="34" charset="0"/>
              </a:rPr>
              <a:t>Gross Profit (FY21) </a:t>
            </a:r>
            <a:endParaRPr lang="ko-KR" altLang="en-US" sz="900" b="1" baseline="30000" dirty="0">
              <a:solidFill>
                <a:srgbClr val="470A68"/>
              </a:solidFill>
              <a:latin typeface="Arial" panose="020B0604020202020204" pitchFamily="34" charset="0"/>
              <a:ea typeface="+mj-ea"/>
              <a:cs typeface="Arial" panose="020B0604020202020204" pitchFamily="34" charset="0"/>
            </a:endParaRPr>
          </a:p>
        </p:txBody>
      </p:sp>
      <p:cxnSp>
        <p:nvCxnSpPr>
          <p:cNvPr id="110" name="직선 연결선 327">
            <a:extLst>
              <a:ext uri="{FF2B5EF4-FFF2-40B4-BE49-F238E27FC236}">
                <a16:creationId xmlns:a16="http://schemas.microsoft.com/office/drawing/2014/main" id="{37712C75-9059-4EAC-B111-13041A6270C5}"/>
              </a:ext>
            </a:extLst>
          </p:cNvPr>
          <p:cNvCxnSpPr>
            <a:cxnSpLocks/>
          </p:cNvCxnSpPr>
          <p:nvPr/>
        </p:nvCxnSpPr>
        <p:spPr>
          <a:xfrm>
            <a:off x="8069218" y="1376225"/>
            <a:ext cx="1326859" cy="0"/>
          </a:xfrm>
          <a:prstGeom prst="line">
            <a:avLst/>
          </a:prstGeom>
          <a:ln w="15875">
            <a:solidFill>
              <a:srgbClr val="470A68"/>
            </a:solidFill>
          </a:ln>
        </p:spPr>
        <p:style>
          <a:lnRef idx="1">
            <a:schemeClr val="accent1"/>
          </a:lnRef>
          <a:fillRef idx="0">
            <a:schemeClr val="accent1"/>
          </a:fillRef>
          <a:effectRef idx="0">
            <a:schemeClr val="accent1"/>
          </a:effectRef>
          <a:fontRef idx="minor">
            <a:schemeClr val="tx1"/>
          </a:fontRef>
        </p:style>
      </p:cxnSp>
      <p:sp>
        <p:nvSpPr>
          <p:cNvPr id="112" name="직사각형 111">
            <a:extLst>
              <a:ext uri="{FF2B5EF4-FFF2-40B4-BE49-F238E27FC236}">
                <a16:creationId xmlns:a16="http://schemas.microsoft.com/office/drawing/2014/main" id="{75D397F4-4F47-4AB9-AB88-58A0F118080E}"/>
              </a:ext>
            </a:extLst>
          </p:cNvPr>
          <p:cNvSpPr/>
          <p:nvPr/>
        </p:nvSpPr>
        <p:spPr bwMode="auto">
          <a:xfrm>
            <a:off x="1997565" y="1817650"/>
            <a:ext cx="1740997" cy="180000"/>
          </a:xfrm>
          <a:prstGeom prst="rect">
            <a:avLst/>
          </a:prstGeom>
          <a:solidFill>
            <a:srgbClr val="FFFFFF"/>
          </a:solidFill>
          <a:ln w="9525" cap="flat" cmpd="sng" algn="ctr">
            <a:noFill/>
            <a:prstDash val="solid"/>
            <a:round/>
            <a:headEnd type="none" w="med" len="med"/>
            <a:tailEnd type="none" w="med" len="med"/>
          </a:ln>
          <a:effectLst/>
        </p:spPr>
        <p:txBody>
          <a:bodyPr vert="horz" wrap="square" lIns="46800" tIns="0" rIns="0" bIns="0" numCol="1" rtlCol="0" anchor="t" anchorCtr="0" compatLnSpc="1">
            <a:prstTxWarp prst="textNoShape">
              <a:avLst/>
            </a:prstTxWarp>
          </a:bodyPr>
          <a:lstStyle/>
          <a:p>
            <a:pPr marL="0" marR="0" lvl="0" indent="0" algn="ctr" defTabSz="895493" rtl="0" eaLnBrk="1" fontAlgn="auto" latinLnBrk="0" hangingPunct="1">
              <a:lnSpc>
                <a:spcPct val="100000"/>
              </a:lnSpc>
              <a:spcBef>
                <a:spcPts val="0"/>
              </a:spcBef>
              <a:spcAft>
                <a:spcPct val="35000"/>
              </a:spcAft>
              <a:buClrTx/>
              <a:buSzTx/>
              <a:buFontTx/>
              <a:buNone/>
              <a:tabLst>
                <a:tab pos="5596828" algn="l"/>
              </a:tabLst>
              <a:defRPr/>
            </a:pPr>
            <a:r>
              <a:rPr lang="ko-KR" altLang="en-US" sz="900" b="1" kern="0" dirty="0" err="1">
                <a:solidFill>
                  <a:srgbClr val="00A3A1"/>
                </a:solidFill>
                <a:latin typeface="Arial" panose="020B0604020202020204" pitchFamily="34" charset="0"/>
                <a:ea typeface="+mj-ea"/>
                <a:cs typeface="Arial" panose="020B0604020202020204" pitchFamily="34" charset="0"/>
              </a:rPr>
              <a:t>위수탁</a:t>
            </a:r>
            <a:r>
              <a:rPr lang="ko-KR" altLang="en-US" sz="900" b="1" kern="0" dirty="0">
                <a:solidFill>
                  <a:srgbClr val="00A3A1"/>
                </a:solidFill>
                <a:latin typeface="Arial" panose="020B0604020202020204" pitchFamily="34" charset="0"/>
                <a:ea typeface="+mj-ea"/>
                <a:cs typeface="Arial" panose="020B0604020202020204" pitchFamily="34" charset="0"/>
              </a:rPr>
              <a:t> 거래가 아닌 경우</a:t>
            </a:r>
            <a:endParaRPr kumimoji="0" lang="en-GB" sz="900" b="1" i="0" u="none" strike="noStrike" kern="0" cap="none" spc="0" normalizeH="0" baseline="0" noProof="0" dirty="0">
              <a:ln>
                <a:noFill/>
              </a:ln>
              <a:solidFill>
                <a:srgbClr val="00A3A1"/>
              </a:solidFill>
              <a:effectLst/>
              <a:uLnTx/>
              <a:uFillTx/>
              <a:latin typeface="Arial" panose="020B0604020202020204" pitchFamily="34" charset="0"/>
              <a:ea typeface="+mj-ea"/>
              <a:cs typeface="Arial" panose="020B0604020202020204" pitchFamily="34" charset="0"/>
            </a:endParaRPr>
          </a:p>
        </p:txBody>
      </p:sp>
      <p:sp>
        <p:nvSpPr>
          <p:cNvPr id="114" name="Rounded Rectangle 117">
            <a:extLst>
              <a:ext uri="{FF2B5EF4-FFF2-40B4-BE49-F238E27FC236}">
                <a16:creationId xmlns:a16="http://schemas.microsoft.com/office/drawing/2014/main" id="{AEF4266B-18BB-4F08-BA76-72D1588C47CE}"/>
              </a:ext>
            </a:extLst>
          </p:cNvPr>
          <p:cNvSpPr/>
          <p:nvPr/>
        </p:nvSpPr>
        <p:spPr bwMode="auto">
          <a:xfrm>
            <a:off x="4040504" y="2365261"/>
            <a:ext cx="752644" cy="212671"/>
          </a:xfrm>
          <a:prstGeom prst="roundRect">
            <a:avLst>
              <a:gd name="adj" fmla="val 0"/>
            </a:avLst>
          </a:prstGeom>
          <a:solidFill>
            <a:srgbClr val="0D8180"/>
          </a:solidFill>
          <a:ln w="6350" cap="flat" cmpd="sng" algn="ctr">
            <a:solidFill>
              <a:srgbClr val="0D8180"/>
            </a:solidFill>
            <a:prstDash val="solid"/>
            <a:round/>
            <a:headEnd type="none" w="med" len="med"/>
            <a:tailEnd type="none" w="med" len="med"/>
          </a:ln>
          <a:effectLst/>
        </p:spPr>
        <p:txBody>
          <a:bodyPr vert="horz" wrap="square" lIns="36000" tIns="39101" rIns="36000" bIns="39101" numCol="1" rtlCol="0" anchor="ctr" anchorCtr="0" compatLnSpc="1">
            <a:prstTxWarp prst="textNoShape">
              <a:avLst/>
            </a:prstTxWarp>
          </a:bodyPr>
          <a:lstStyle/>
          <a:p>
            <a:pPr algn="ctr" defTabSz="781995" latinLnBrk="1"/>
            <a:r>
              <a:rPr lang="ko-KR" altLang="en-US" sz="800" dirty="0">
                <a:solidFill>
                  <a:prstClr val="white"/>
                </a:solidFill>
                <a:latin typeface="Arial" panose="020B0604020202020204" pitchFamily="34" charset="0"/>
                <a:ea typeface="+mj-ea"/>
                <a:cs typeface="Arial" panose="020B0604020202020204" pitchFamily="34" charset="0"/>
              </a:rPr>
              <a:t>회사</a:t>
            </a:r>
            <a:endParaRPr lang="en-US" altLang="ko-KR" sz="800" dirty="0">
              <a:solidFill>
                <a:prstClr val="white"/>
              </a:solidFill>
              <a:latin typeface="Arial" panose="020B0604020202020204" pitchFamily="34" charset="0"/>
              <a:ea typeface="+mj-ea"/>
              <a:cs typeface="Arial" panose="020B0604020202020204" pitchFamily="34" charset="0"/>
            </a:endParaRPr>
          </a:p>
        </p:txBody>
      </p:sp>
      <p:sp>
        <p:nvSpPr>
          <p:cNvPr id="127" name="순서도: 연결자 126">
            <a:extLst>
              <a:ext uri="{FF2B5EF4-FFF2-40B4-BE49-F238E27FC236}">
                <a16:creationId xmlns:a16="http://schemas.microsoft.com/office/drawing/2014/main" id="{D7374976-1FAB-42F7-90D9-9721E973C571}"/>
              </a:ext>
            </a:extLst>
          </p:cNvPr>
          <p:cNvSpPr/>
          <p:nvPr/>
        </p:nvSpPr>
        <p:spPr bwMode="auto">
          <a:xfrm>
            <a:off x="6971971" y="1974748"/>
            <a:ext cx="144000" cy="144000"/>
          </a:xfrm>
          <a:prstGeom prst="flowChartConnector">
            <a:avLst/>
          </a:prstGeom>
          <a:solidFill>
            <a:srgbClr val="6D2077"/>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V</a:t>
            </a:r>
            <a:endParaRPr lang="ko-KR" altLang="en-US" sz="800" b="1" kern="0" dirty="0">
              <a:solidFill>
                <a:srgbClr val="FFFFFF"/>
              </a:solidFill>
              <a:cs typeface="Arial" panose="020B0604020202020204" pitchFamily="34" charset="0"/>
            </a:endParaRPr>
          </a:p>
        </p:txBody>
      </p:sp>
      <p:sp>
        <p:nvSpPr>
          <p:cNvPr id="94" name="모서리가 둥근 직사각형 303">
            <a:extLst>
              <a:ext uri="{FF2B5EF4-FFF2-40B4-BE49-F238E27FC236}">
                <a16:creationId xmlns:a16="http://schemas.microsoft.com/office/drawing/2014/main" id="{3A55A6E1-A4C8-4577-9D2A-65A25EC4E158}"/>
              </a:ext>
            </a:extLst>
          </p:cNvPr>
          <p:cNvSpPr>
            <a:spLocks noChangeArrowheads="1"/>
          </p:cNvSpPr>
          <p:nvPr/>
        </p:nvSpPr>
        <p:spPr bwMode="auto">
          <a:xfrm>
            <a:off x="8203563" y="1656638"/>
            <a:ext cx="574042" cy="468310"/>
          </a:xfrm>
          <a:prstGeom prst="roundRect">
            <a:avLst>
              <a:gd name="adj" fmla="val 0"/>
            </a:avLst>
          </a:prstGeom>
          <a:solidFill>
            <a:srgbClr val="6D2077"/>
          </a:solidFill>
          <a:ln w="9525" algn="ctr">
            <a:solidFill>
              <a:schemeClr val="accent2"/>
            </a:solidFill>
            <a:prstDash val="solid"/>
            <a:round/>
            <a:headEnd/>
            <a:tailEnd/>
          </a:ln>
        </p:spPr>
        <p:txBody>
          <a:bodyPr lIns="0" tIns="32548" rIns="0" bIns="32548" anchor="ctr"/>
          <a:lstStyle/>
          <a:p>
            <a:pPr algn="ctr" defTabSz="826719">
              <a:buClr>
                <a:srgbClr val="99CC00"/>
              </a:buClr>
              <a:tabLst>
                <a:tab pos="241127" algn="l"/>
              </a:tabLst>
            </a:pPr>
            <a:r>
              <a:rPr lang="en-US" altLang="ko-KR" sz="800" b="1" kern="0" dirty="0">
                <a:solidFill>
                  <a:schemeClr val="bg1"/>
                </a:solidFill>
                <a:latin typeface="Arial" panose="020B0604020202020204" pitchFamily="34" charset="0"/>
                <a:ea typeface="+mj-ea"/>
                <a:cs typeface="Arial" panose="020B0604020202020204" pitchFamily="34" charset="0"/>
              </a:rPr>
              <a:t>Sales</a:t>
            </a:r>
          </a:p>
        </p:txBody>
      </p:sp>
      <p:sp>
        <p:nvSpPr>
          <p:cNvPr id="96" name="모서리가 둥근 직사각형 303">
            <a:extLst>
              <a:ext uri="{FF2B5EF4-FFF2-40B4-BE49-F238E27FC236}">
                <a16:creationId xmlns:a16="http://schemas.microsoft.com/office/drawing/2014/main" id="{B9BA3AB9-49EF-4F4C-BBE6-8972538CC198}"/>
              </a:ext>
            </a:extLst>
          </p:cNvPr>
          <p:cNvSpPr>
            <a:spLocks noChangeArrowheads="1"/>
          </p:cNvSpPr>
          <p:nvPr/>
        </p:nvSpPr>
        <p:spPr bwMode="auto">
          <a:xfrm>
            <a:off x="8203563" y="2174456"/>
            <a:ext cx="572630" cy="367269"/>
          </a:xfrm>
          <a:prstGeom prst="roundRect">
            <a:avLst>
              <a:gd name="adj" fmla="val 0"/>
            </a:avLst>
          </a:prstGeom>
          <a:solidFill>
            <a:srgbClr val="6D2077"/>
          </a:solidFill>
          <a:ln w="9525" algn="ctr">
            <a:solidFill>
              <a:schemeClr val="accent2"/>
            </a:solidFill>
            <a:prstDash val="solid"/>
            <a:round/>
            <a:headEnd/>
            <a:tailEnd/>
          </a:ln>
        </p:spPr>
        <p:txBody>
          <a:bodyPr lIns="0" tIns="32548" rIns="0" bIns="32548" anchor="ctr"/>
          <a:lstStyle/>
          <a:p>
            <a:pPr algn="ctr" defTabSz="826719">
              <a:buClr>
                <a:srgbClr val="99CC00"/>
              </a:buClr>
              <a:tabLst>
                <a:tab pos="241127" algn="l"/>
              </a:tabLst>
            </a:pPr>
            <a:r>
              <a:rPr lang="en-US" altLang="ko-KR" sz="800" b="1" kern="0" dirty="0">
                <a:solidFill>
                  <a:schemeClr val="bg1"/>
                </a:solidFill>
                <a:latin typeface="Arial" panose="020B0604020202020204" pitchFamily="34" charset="0"/>
                <a:ea typeface="+mj-ea"/>
                <a:cs typeface="Arial" panose="020B0604020202020204" pitchFamily="34" charset="0"/>
              </a:rPr>
              <a:t>Cogs</a:t>
            </a:r>
          </a:p>
        </p:txBody>
      </p:sp>
      <p:sp>
        <p:nvSpPr>
          <p:cNvPr id="97" name="모서리가 둥근 직사각형 303">
            <a:extLst>
              <a:ext uri="{FF2B5EF4-FFF2-40B4-BE49-F238E27FC236}">
                <a16:creationId xmlns:a16="http://schemas.microsoft.com/office/drawing/2014/main" id="{E273AAF6-36FD-4917-B5C5-87624441D409}"/>
              </a:ext>
            </a:extLst>
          </p:cNvPr>
          <p:cNvSpPr>
            <a:spLocks noChangeArrowheads="1"/>
          </p:cNvSpPr>
          <p:nvPr/>
        </p:nvSpPr>
        <p:spPr bwMode="auto">
          <a:xfrm>
            <a:off x="8205997" y="2606396"/>
            <a:ext cx="570196" cy="170516"/>
          </a:xfrm>
          <a:prstGeom prst="roundRect">
            <a:avLst>
              <a:gd name="adj" fmla="val 0"/>
            </a:avLst>
          </a:prstGeom>
          <a:solidFill>
            <a:srgbClr val="6D2077"/>
          </a:solidFill>
          <a:ln w="9525" algn="ctr">
            <a:solidFill>
              <a:schemeClr val="accent2"/>
            </a:solidFill>
            <a:prstDash val="solid"/>
            <a:round/>
            <a:headEnd/>
            <a:tailEnd/>
          </a:ln>
        </p:spPr>
        <p:txBody>
          <a:bodyPr lIns="0" tIns="32548" rIns="0" bIns="32548" anchor="ctr"/>
          <a:lstStyle/>
          <a:p>
            <a:pPr algn="ctr" defTabSz="826719">
              <a:buClr>
                <a:srgbClr val="99CC00"/>
              </a:buClr>
              <a:tabLst>
                <a:tab pos="241127" algn="l"/>
              </a:tabLst>
            </a:pPr>
            <a:r>
              <a:rPr lang="en-US" altLang="ko-KR" sz="800" b="1" kern="0" dirty="0">
                <a:solidFill>
                  <a:schemeClr val="bg1"/>
                </a:solidFill>
                <a:latin typeface="Arial" panose="020B0604020202020204" pitchFamily="34" charset="0"/>
                <a:ea typeface="+mj-ea"/>
                <a:cs typeface="Arial" panose="020B0604020202020204" pitchFamily="34" charset="0"/>
              </a:rPr>
              <a:t>GP</a:t>
            </a:r>
          </a:p>
        </p:txBody>
      </p:sp>
      <p:sp>
        <p:nvSpPr>
          <p:cNvPr id="107" name="모서리가 둥근 직사각형 303">
            <a:extLst>
              <a:ext uri="{FF2B5EF4-FFF2-40B4-BE49-F238E27FC236}">
                <a16:creationId xmlns:a16="http://schemas.microsoft.com/office/drawing/2014/main" id="{181AB0E2-CD6A-4470-9CA0-700DC35C0C25}"/>
              </a:ext>
            </a:extLst>
          </p:cNvPr>
          <p:cNvSpPr>
            <a:spLocks noChangeArrowheads="1"/>
          </p:cNvSpPr>
          <p:nvPr/>
        </p:nvSpPr>
        <p:spPr bwMode="auto">
          <a:xfrm>
            <a:off x="8821368" y="1656075"/>
            <a:ext cx="541753" cy="468310"/>
          </a:xfrm>
          <a:prstGeom prst="roundRect">
            <a:avLst>
              <a:gd name="adj" fmla="val 0"/>
            </a:avLst>
          </a:prstGeom>
          <a:noFill/>
          <a:ln w="9525" algn="ctr">
            <a:solidFill>
              <a:schemeClr val="accent2"/>
            </a:solidFill>
            <a:prstDash val="solid"/>
            <a:round/>
            <a:headEnd/>
            <a:tailEnd/>
          </a:ln>
        </p:spPr>
        <p:txBody>
          <a:bodyPr lIns="0" tIns="32548" rIns="0" bIns="32548" anchor="ctr"/>
          <a:lstStyle/>
          <a:p>
            <a:pPr algn="ctr" defTabSz="826719">
              <a:buClr>
                <a:srgbClr val="99CC00"/>
              </a:buClr>
              <a:tabLst>
                <a:tab pos="241127" algn="l"/>
              </a:tabLst>
            </a:pPr>
            <a:r>
              <a:rPr lang="en-US" altLang="ko-KR" sz="800" b="1" kern="0" dirty="0">
                <a:latin typeface="Arial" panose="020B0604020202020204" pitchFamily="34" charset="0"/>
                <a:ea typeface="+mj-ea"/>
                <a:cs typeface="Arial" panose="020B0604020202020204" pitchFamily="34" charset="0"/>
              </a:rPr>
              <a:t>9,697</a:t>
            </a:r>
          </a:p>
        </p:txBody>
      </p:sp>
      <p:sp>
        <p:nvSpPr>
          <p:cNvPr id="115" name="모서리가 둥근 직사각형 303">
            <a:extLst>
              <a:ext uri="{FF2B5EF4-FFF2-40B4-BE49-F238E27FC236}">
                <a16:creationId xmlns:a16="http://schemas.microsoft.com/office/drawing/2014/main" id="{0E4D73F9-53E1-495D-AC14-8AD1ABE78B17}"/>
              </a:ext>
            </a:extLst>
          </p:cNvPr>
          <p:cNvSpPr>
            <a:spLocks noChangeArrowheads="1"/>
          </p:cNvSpPr>
          <p:nvPr/>
        </p:nvSpPr>
        <p:spPr bwMode="auto">
          <a:xfrm>
            <a:off x="8820662" y="2172571"/>
            <a:ext cx="541753" cy="367269"/>
          </a:xfrm>
          <a:prstGeom prst="roundRect">
            <a:avLst>
              <a:gd name="adj" fmla="val 0"/>
            </a:avLst>
          </a:prstGeom>
          <a:noFill/>
          <a:ln w="9525" algn="ctr">
            <a:solidFill>
              <a:schemeClr val="accent2"/>
            </a:solidFill>
            <a:prstDash val="solid"/>
            <a:round/>
            <a:headEnd/>
            <a:tailEnd/>
          </a:ln>
        </p:spPr>
        <p:txBody>
          <a:bodyPr lIns="0" tIns="32548" rIns="0" bIns="32548" anchor="ctr"/>
          <a:lstStyle/>
          <a:p>
            <a:pPr algn="ctr" defTabSz="826719">
              <a:buClr>
                <a:srgbClr val="99CC00"/>
              </a:buClr>
              <a:tabLst>
                <a:tab pos="241127" algn="l"/>
              </a:tabLst>
            </a:pPr>
            <a:r>
              <a:rPr lang="en-US" altLang="ko-KR" sz="800" b="1" kern="0" dirty="0">
                <a:latin typeface="Arial" panose="020B0604020202020204" pitchFamily="34" charset="0"/>
                <a:ea typeface="+mj-ea"/>
                <a:cs typeface="Arial" panose="020B0604020202020204" pitchFamily="34" charset="0"/>
              </a:rPr>
              <a:t>8,818</a:t>
            </a:r>
          </a:p>
        </p:txBody>
      </p:sp>
      <p:sp>
        <p:nvSpPr>
          <p:cNvPr id="117" name="모서리가 둥근 직사각형 303">
            <a:extLst>
              <a:ext uri="{FF2B5EF4-FFF2-40B4-BE49-F238E27FC236}">
                <a16:creationId xmlns:a16="http://schemas.microsoft.com/office/drawing/2014/main" id="{A59DDDEE-1AF8-4526-86E6-E0FCC18CC098}"/>
              </a:ext>
            </a:extLst>
          </p:cNvPr>
          <p:cNvSpPr>
            <a:spLocks noChangeArrowheads="1"/>
          </p:cNvSpPr>
          <p:nvPr/>
        </p:nvSpPr>
        <p:spPr bwMode="auto">
          <a:xfrm>
            <a:off x="8816089" y="2605833"/>
            <a:ext cx="541753" cy="177346"/>
          </a:xfrm>
          <a:prstGeom prst="roundRect">
            <a:avLst>
              <a:gd name="adj" fmla="val 0"/>
            </a:avLst>
          </a:prstGeom>
          <a:noFill/>
          <a:ln w="9525" algn="ctr">
            <a:solidFill>
              <a:schemeClr val="accent2"/>
            </a:solidFill>
            <a:prstDash val="solid"/>
            <a:round/>
            <a:headEnd/>
            <a:tailEnd/>
          </a:ln>
        </p:spPr>
        <p:txBody>
          <a:bodyPr lIns="0" tIns="32548" rIns="0" bIns="32548" anchor="ctr"/>
          <a:lstStyle/>
          <a:p>
            <a:pPr algn="ctr" defTabSz="826719">
              <a:buClr>
                <a:srgbClr val="99CC00"/>
              </a:buClr>
              <a:tabLst>
                <a:tab pos="241127" algn="l"/>
              </a:tabLst>
            </a:pPr>
            <a:r>
              <a:rPr lang="en-US" altLang="ko-KR" sz="800" b="1" kern="0" dirty="0">
                <a:latin typeface="Arial" panose="020B0604020202020204" pitchFamily="34" charset="0"/>
                <a:ea typeface="+mj-ea"/>
                <a:cs typeface="Arial" panose="020B0604020202020204" pitchFamily="34" charset="0"/>
              </a:rPr>
              <a:t>879</a:t>
            </a:r>
          </a:p>
        </p:txBody>
      </p:sp>
      <p:sp>
        <p:nvSpPr>
          <p:cNvPr id="142" name="직사각형 17">
            <a:extLst>
              <a:ext uri="{FF2B5EF4-FFF2-40B4-BE49-F238E27FC236}">
                <a16:creationId xmlns:a16="http://schemas.microsoft.com/office/drawing/2014/main" id="{5869F4E5-1136-4DEB-8C27-B1FF5B2444FA}"/>
              </a:ext>
            </a:extLst>
          </p:cNvPr>
          <p:cNvSpPr>
            <a:spLocks noChangeArrowheads="1"/>
          </p:cNvSpPr>
          <p:nvPr/>
        </p:nvSpPr>
        <p:spPr bwMode="auto">
          <a:xfrm>
            <a:off x="8083946" y="1525557"/>
            <a:ext cx="1322938" cy="1295664"/>
          </a:xfrm>
          <a:prstGeom prst="rect">
            <a:avLst/>
          </a:prstGeom>
          <a:noFill/>
          <a:ln w="9525" algn="ctr">
            <a:solidFill>
              <a:srgbClr val="6D2077"/>
            </a:solidFill>
            <a:round/>
            <a:headEnd/>
            <a:tailEnd/>
          </a:ln>
        </p:spPr>
        <p:txBody>
          <a:bodyPr lIns="0" tIns="0" rIns="0" bIns="0" anchor="ctr"/>
          <a:lstStyle/>
          <a:p>
            <a:pPr marL="266700" marR="0" lvl="0" algn="just" defTabSz="895493" rtl="0" eaLnBrk="1" fontAlgn="auto" latinLnBrk="0" hangingPunct="1">
              <a:lnSpc>
                <a:spcPct val="80000"/>
              </a:lnSpc>
              <a:spcBef>
                <a:spcPts val="0"/>
              </a:spcBef>
              <a:spcAft>
                <a:spcPts val="196"/>
              </a:spcAft>
              <a:buClr>
                <a:srgbClr val="012169"/>
              </a:buClr>
              <a:buSzTx/>
              <a:tabLst>
                <a:tab pos="261186" algn="l"/>
              </a:tabLst>
              <a:defRPr/>
            </a:pPr>
            <a:endParaRPr kumimoji="0" lang="en-US" altLang="ko-KR" sz="800" b="0" i="0" u="none" strike="noStrike" kern="0" cap="none" spc="0" normalizeH="0" baseline="0" noProof="0" dirty="0">
              <a:ln>
                <a:noFill/>
              </a:ln>
              <a:solidFill>
                <a:srgbClr val="012169"/>
              </a:solidFill>
              <a:effectLst/>
              <a:uLnTx/>
              <a:uFillTx/>
              <a:latin typeface="Arial" panose="020B0604020202020204" pitchFamily="34" charset="0"/>
              <a:ea typeface="+mj-ea"/>
              <a:cs typeface="Arial" panose="020B0604020202020204" pitchFamily="34" charset="0"/>
            </a:endParaRPr>
          </a:p>
        </p:txBody>
      </p:sp>
      <p:sp>
        <p:nvSpPr>
          <p:cNvPr id="143" name="직사각형 142">
            <a:extLst>
              <a:ext uri="{FF2B5EF4-FFF2-40B4-BE49-F238E27FC236}">
                <a16:creationId xmlns:a16="http://schemas.microsoft.com/office/drawing/2014/main" id="{5E9BAD7E-B9FD-45E3-A5C9-05F4DD5CFA38}"/>
              </a:ext>
            </a:extLst>
          </p:cNvPr>
          <p:cNvSpPr/>
          <p:nvPr/>
        </p:nvSpPr>
        <p:spPr bwMode="auto">
          <a:xfrm>
            <a:off x="8157655" y="1438380"/>
            <a:ext cx="720000" cy="180000"/>
          </a:xfrm>
          <a:prstGeom prst="rect">
            <a:avLst/>
          </a:prstGeom>
          <a:solidFill>
            <a:srgbClr val="FFFFFF"/>
          </a:solidFill>
          <a:ln w="9525" cap="flat" cmpd="sng" algn="ctr">
            <a:noFill/>
            <a:prstDash val="solid"/>
            <a:round/>
            <a:headEnd type="none" w="med" len="med"/>
            <a:tailEnd type="none" w="med" len="med"/>
          </a:ln>
          <a:effectLst/>
        </p:spPr>
        <p:txBody>
          <a:bodyPr vert="horz" wrap="square" lIns="46800" tIns="0" rIns="0" bIns="0" numCol="1" rtlCol="0" anchor="t" anchorCtr="0" compatLnSpc="1">
            <a:prstTxWarp prst="textNoShape">
              <a:avLst/>
            </a:prstTxWarp>
          </a:bodyPr>
          <a:lstStyle/>
          <a:p>
            <a:pPr marL="0" marR="0" lvl="0" indent="0" defTabSz="895493" rtl="0" eaLnBrk="1" fontAlgn="auto" latinLnBrk="0" hangingPunct="1">
              <a:lnSpc>
                <a:spcPct val="100000"/>
              </a:lnSpc>
              <a:spcBef>
                <a:spcPts val="0"/>
              </a:spcBef>
              <a:spcAft>
                <a:spcPct val="35000"/>
              </a:spcAft>
              <a:buClrTx/>
              <a:buSzTx/>
              <a:buFontTx/>
              <a:buNone/>
              <a:tabLst>
                <a:tab pos="5596828" algn="l"/>
              </a:tabLst>
              <a:defRPr/>
            </a:pPr>
            <a:r>
              <a:rPr lang="ko-KR" altLang="en-US" sz="900" b="1" kern="0" dirty="0">
                <a:solidFill>
                  <a:srgbClr val="6D2077"/>
                </a:solidFill>
                <a:latin typeface="Arial" panose="020B0604020202020204" pitchFamily="34" charset="0"/>
                <a:ea typeface="+mj-ea"/>
                <a:cs typeface="Arial" panose="020B0604020202020204" pitchFamily="34" charset="0"/>
              </a:rPr>
              <a:t>제작</a:t>
            </a:r>
            <a:endParaRPr kumimoji="0" lang="en-GB" sz="900" b="1" i="0" u="none" strike="noStrike" kern="0" cap="none" spc="0" normalizeH="0" baseline="0" noProof="0" dirty="0">
              <a:ln>
                <a:noFill/>
              </a:ln>
              <a:solidFill>
                <a:srgbClr val="6D2077"/>
              </a:solidFill>
              <a:effectLst/>
              <a:uLnTx/>
              <a:uFillTx/>
              <a:latin typeface="Arial" panose="020B0604020202020204" pitchFamily="34" charset="0"/>
              <a:ea typeface="+mj-ea"/>
              <a:cs typeface="Arial" panose="020B0604020202020204" pitchFamily="34" charset="0"/>
            </a:endParaRPr>
          </a:p>
        </p:txBody>
      </p:sp>
      <p:cxnSp>
        <p:nvCxnSpPr>
          <p:cNvPr id="144" name="직선 연결선 327">
            <a:extLst>
              <a:ext uri="{FF2B5EF4-FFF2-40B4-BE49-F238E27FC236}">
                <a16:creationId xmlns:a16="http://schemas.microsoft.com/office/drawing/2014/main" id="{69A4DDEC-529E-458F-B056-7EC23412F6EA}"/>
              </a:ext>
            </a:extLst>
          </p:cNvPr>
          <p:cNvCxnSpPr>
            <a:cxnSpLocks/>
          </p:cNvCxnSpPr>
          <p:nvPr/>
        </p:nvCxnSpPr>
        <p:spPr>
          <a:xfrm>
            <a:off x="8182721" y="2576250"/>
            <a:ext cx="1188000" cy="0"/>
          </a:xfrm>
          <a:prstGeom prst="line">
            <a:avLst/>
          </a:prstGeom>
          <a:ln w="6350">
            <a:solidFill>
              <a:srgbClr val="470A68"/>
            </a:solidFill>
            <a:prstDash val="dash"/>
          </a:ln>
        </p:spPr>
        <p:style>
          <a:lnRef idx="1">
            <a:schemeClr val="accent1"/>
          </a:lnRef>
          <a:fillRef idx="0">
            <a:schemeClr val="accent1"/>
          </a:fillRef>
          <a:effectRef idx="0">
            <a:schemeClr val="accent1"/>
          </a:effectRef>
          <a:fontRef idx="minor">
            <a:schemeClr val="tx1"/>
          </a:fontRef>
        </p:style>
      </p:cxnSp>
      <p:sp>
        <p:nvSpPr>
          <p:cNvPr id="145" name="모서리가 둥근 직사각형 303">
            <a:extLst>
              <a:ext uri="{FF2B5EF4-FFF2-40B4-BE49-F238E27FC236}">
                <a16:creationId xmlns:a16="http://schemas.microsoft.com/office/drawing/2014/main" id="{3F35A10B-F13D-4200-B303-60D43ABEF910}"/>
              </a:ext>
            </a:extLst>
          </p:cNvPr>
          <p:cNvSpPr>
            <a:spLocks noChangeArrowheads="1"/>
          </p:cNvSpPr>
          <p:nvPr/>
        </p:nvSpPr>
        <p:spPr bwMode="auto">
          <a:xfrm>
            <a:off x="8187529" y="3096647"/>
            <a:ext cx="574042" cy="424042"/>
          </a:xfrm>
          <a:prstGeom prst="roundRect">
            <a:avLst>
              <a:gd name="adj" fmla="val 0"/>
            </a:avLst>
          </a:prstGeom>
          <a:solidFill>
            <a:srgbClr val="6D2077"/>
          </a:solidFill>
          <a:ln w="9525" algn="ctr">
            <a:solidFill>
              <a:schemeClr val="accent2"/>
            </a:solidFill>
            <a:prstDash val="solid"/>
            <a:round/>
            <a:headEnd/>
            <a:tailEnd/>
          </a:ln>
        </p:spPr>
        <p:txBody>
          <a:bodyPr lIns="0" tIns="32548" rIns="0" bIns="32548" anchor="ctr"/>
          <a:lstStyle/>
          <a:p>
            <a:pPr algn="ctr" defTabSz="826719">
              <a:buClr>
                <a:srgbClr val="99CC00"/>
              </a:buClr>
              <a:tabLst>
                <a:tab pos="241127" algn="l"/>
              </a:tabLst>
            </a:pPr>
            <a:r>
              <a:rPr lang="en-US" altLang="ko-KR" sz="800" b="1" kern="0" dirty="0">
                <a:solidFill>
                  <a:schemeClr val="bg1"/>
                </a:solidFill>
                <a:latin typeface="Arial" panose="020B0604020202020204" pitchFamily="34" charset="0"/>
                <a:ea typeface="+mj-ea"/>
                <a:cs typeface="Arial" panose="020B0604020202020204" pitchFamily="34" charset="0"/>
              </a:rPr>
              <a:t>Sales</a:t>
            </a:r>
          </a:p>
        </p:txBody>
      </p:sp>
      <p:sp>
        <p:nvSpPr>
          <p:cNvPr id="146" name="모서리가 둥근 직사각형 303">
            <a:extLst>
              <a:ext uri="{FF2B5EF4-FFF2-40B4-BE49-F238E27FC236}">
                <a16:creationId xmlns:a16="http://schemas.microsoft.com/office/drawing/2014/main" id="{C1269DCC-A4CB-4496-A32D-80785A4E61D4}"/>
              </a:ext>
            </a:extLst>
          </p:cNvPr>
          <p:cNvSpPr>
            <a:spLocks noChangeArrowheads="1"/>
          </p:cNvSpPr>
          <p:nvPr/>
        </p:nvSpPr>
        <p:spPr bwMode="auto">
          <a:xfrm>
            <a:off x="8187529" y="3554653"/>
            <a:ext cx="572630" cy="301672"/>
          </a:xfrm>
          <a:prstGeom prst="roundRect">
            <a:avLst>
              <a:gd name="adj" fmla="val 0"/>
            </a:avLst>
          </a:prstGeom>
          <a:solidFill>
            <a:srgbClr val="6D2077"/>
          </a:solidFill>
          <a:ln w="9525" algn="ctr">
            <a:solidFill>
              <a:schemeClr val="accent2"/>
            </a:solidFill>
            <a:prstDash val="solid"/>
            <a:round/>
            <a:headEnd/>
            <a:tailEnd/>
          </a:ln>
        </p:spPr>
        <p:txBody>
          <a:bodyPr lIns="0" tIns="32548" rIns="0" bIns="32548" anchor="ctr"/>
          <a:lstStyle/>
          <a:p>
            <a:pPr algn="ctr" defTabSz="826719">
              <a:buClr>
                <a:srgbClr val="99CC00"/>
              </a:buClr>
              <a:tabLst>
                <a:tab pos="241127" algn="l"/>
              </a:tabLst>
            </a:pPr>
            <a:r>
              <a:rPr lang="en-US" altLang="ko-KR" sz="800" b="1" kern="0" dirty="0">
                <a:solidFill>
                  <a:schemeClr val="bg1"/>
                </a:solidFill>
                <a:latin typeface="Arial" panose="020B0604020202020204" pitchFamily="34" charset="0"/>
                <a:ea typeface="+mj-ea"/>
                <a:cs typeface="Arial" panose="020B0604020202020204" pitchFamily="34" charset="0"/>
              </a:rPr>
              <a:t>Cogs</a:t>
            </a:r>
          </a:p>
        </p:txBody>
      </p:sp>
      <p:sp>
        <p:nvSpPr>
          <p:cNvPr id="147" name="모서리가 둥근 직사각형 303">
            <a:extLst>
              <a:ext uri="{FF2B5EF4-FFF2-40B4-BE49-F238E27FC236}">
                <a16:creationId xmlns:a16="http://schemas.microsoft.com/office/drawing/2014/main" id="{8C527E9C-DD35-4416-A283-A7811BCD390B}"/>
              </a:ext>
            </a:extLst>
          </p:cNvPr>
          <p:cNvSpPr>
            <a:spLocks noChangeArrowheads="1"/>
          </p:cNvSpPr>
          <p:nvPr/>
        </p:nvSpPr>
        <p:spPr bwMode="auto">
          <a:xfrm>
            <a:off x="8189963" y="3896273"/>
            <a:ext cx="570196" cy="170516"/>
          </a:xfrm>
          <a:prstGeom prst="roundRect">
            <a:avLst>
              <a:gd name="adj" fmla="val 0"/>
            </a:avLst>
          </a:prstGeom>
          <a:solidFill>
            <a:srgbClr val="6D2077"/>
          </a:solidFill>
          <a:ln w="9525" algn="ctr">
            <a:solidFill>
              <a:schemeClr val="accent2"/>
            </a:solidFill>
            <a:prstDash val="solid"/>
            <a:round/>
            <a:headEnd/>
            <a:tailEnd/>
          </a:ln>
        </p:spPr>
        <p:txBody>
          <a:bodyPr lIns="0" tIns="32548" rIns="0" bIns="32548" anchor="ctr"/>
          <a:lstStyle/>
          <a:p>
            <a:pPr algn="ctr" defTabSz="826719">
              <a:buClr>
                <a:srgbClr val="99CC00"/>
              </a:buClr>
              <a:tabLst>
                <a:tab pos="241127" algn="l"/>
              </a:tabLst>
            </a:pPr>
            <a:r>
              <a:rPr lang="en-US" altLang="ko-KR" sz="800" b="1" kern="0" dirty="0">
                <a:solidFill>
                  <a:schemeClr val="bg1"/>
                </a:solidFill>
                <a:latin typeface="Arial" panose="020B0604020202020204" pitchFamily="34" charset="0"/>
                <a:ea typeface="+mj-ea"/>
                <a:cs typeface="Arial" panose="020B0604020202020204" pitchFamily="34" charset="0"/>
              </a:rPr>
              <a:t>GP</a:t>
            </a:r>
          </a:p>
        </p:txBody>
      </p:sp>
      <p:sp>
        <p:nvSpPr>
          <p:cNvPr id="148" name="모서리가 둥근 직사각형 303">
            <a:extLst>
              <a:ext uri="{FF2B5EF4-FFF2-40B4-BE49-F238E27FC236}">
                <a16:creationId xmlns:a16="http://schemas.microsoft.com/office/drawing/2014/main" id="{CC5BA8F6-33F1-4848-B70F-8D826014777A}"/>
              </a:ext>
            </a:extLst>
          </p:cNvPr>
          <p:cNvSpPr>
            <a:spLocks noChangeArrowheads="1"/>
          </p:cNvSpPr>
          <p:nvPr/>
        </p:nvSpPr>
        <p:spPr bwMode="auto">
          <a:xfrm>
            <a:off x="8805334" y="3096084"/>
            <a:ext cx="541753" cy="424042"/>
          </a:xfrm>
          <a:prstGeom prst="roundRect">
            <a:avLst>
              <a:gd name="adj" fmla="val 0"/>
            </a:avLst>
          </a:prstGeom>
          <a:noFill/>
          <a:ln w="9525" algn="ctr">
            <a:solidFill>
              <a:schemeClr val="accent2"/>
            </a:solidFill>
            <a:prstDash val="solid"/>
            <a:round/>
            <a:headEnd/>
            <a:tailEnd/>
          </a:ln>
        </p:spPr>
        <p:txBody>
          <a:bodyPr lIns="0" tIns="32548" rIns="0" bIns="32548" anchor="ctr"/>
          <a:lstStyle/>
          <a:p>
            <a:pPr algn="ctr" defTabSz="826719">
              <a:buClr>
                <a:srgbClr val="99CC00"/>
              </a:buClr>
              <a:tabLst>
                <a:tab pos="241127" algn="l"/>
              </a:tabLst>
            </a:pPr>
            <a:r>
              <a:rPr lang="en-US" altLang="ko-KR" sz="800" b="1" kern="0" dirty="0">
                <a:latin typeface="Arial" panose="020B0604020202020204" pitchFamily="34" charset="0"/>
                <a:ea typeface="+mj-ea"/>
                <a:cs typeface="Arial" panose="020B0604020202020204" pitchFamily="34" charset="0"/>
              </a:rPr>
              <a:t>4,943</a:t>
            </a:r>
          </a:p>
        </p:txBody>
      </p:sp>
      <p:sp>
        <p:nvSpPr>
          <p:cNvPr id="149" name="모서리가 둥근 직사각형 303">
            <a:extLst>
              <a:ext uri="{FF2B5EF4-FFF2-40B4-BE49-F238E27FC236}">
                <a16:creationId xmlns:a16="http://schemas.microsoft.com/office/drawing/2014/main" id="{6ED12A2D-1ED0-48DB-BF12-68078B7BDF1B}"/>
              </a:ext>
            </a:extLst>
          </p:cNvPr>
          <p:cNvSpPr>
            <a:spLocks noChangeArrowheads="1"/>
          </p:cNvSpPr>
          <p:nvPr/>
        </p:nvSpPr>
        <p:spPr bwMode="auto">
          <a:xfrm>
            <a:off x="8804628" y="3552768"/>
            <a:ext cx="541753" cy="301672"/>
          </a:xfrm>
          <a:prstGeom prst="roundRect">
            <a:avLst>
              <a:gd name="adj" fmla="val 0"/>
            </a:avLst>
          </a:prstGeom>
          <a:noFill/>
          <a:ln w="9525" algn="ctr">
            <a:solidFill>
              <a:schemeClr val="accent2"/>
            </a:solidFill>
            <a:prstDash val="solid"/>
            <a:round/>
            <a:headEnd/>
            <a:tailEnd/>
          </a:ln>
        </p:spPr>
        <p:txBody>
          <a:bodyPr lIns="0" tIns="32548" rIns="0" bIns="32548" anchor="ctr"/>
          <a:lstStyle/>
          <a:p>
            <a:pPr algn="ctr" defTabSz="826719">
              <a:buClr>
                <a:srgbClr val="99CC00"/>
              </a:buClr>
              <a:tabLst>
                <a:tab pos="241127" algn="l"/>
              </a:tabLst>
            </a:pPr>
            <a:r>
              <a:rPr lang="en-US" altLang="ko-KR" sz="800" b="1" kern="0" dirty="0">
                <a:latin typeface="Arial" panose="020B0604020202020204" pitchFamily="34" charset="0"/>
                <a:ea typeface="+mj-ea"/>
                <a:cs typeface="Arial" panose="020B0604020202020204" pitchFamily="34" charset="0"/>
              </a:rPr>
              <a:t>-</a:t>
            </a:r>
          </a:p>
        </p:txBody>
      </p:sp>
      <p:sp>
        <p:nvSpPr>
          <p:cNvPr id="150" name="모서리가 둥근 직사각형 303">
            <a:extLst>
              <a:ext uri="{FF2B5EF4-FFF2-40B4-BE49-F238E27FC236}">
                <a16:creationId xmlns:a16="http://schemas.microsoft.com/office/drawing/2014/main" id="{E49C0802-72DB-431B-9137-FB2AA44FEFAA}"/>
              </a:ext>
            </a:extLst>
          </p:cNvPr>
          <p:cNvSpPr>
            <a:spLocks noChangeArrowheads="1"/>
          </p:cNvSpPr>
          <p:nvPr/>
        </p:nvSpPr>
        <p:spPr bwMode="auto">
          <a:xfrm>
            <a:off x="8800055" y="3895710"/>
            <a:ext cx="541753" cy="177346"/>
          </a:xfrm>
          <a:prstGeom prst="roundRect">
            <a:avLst>
              <a:gd name="adj" fmla="val 0"/>
            </a:avLst>
          </a:prstGeom>
          <a:noFill/>
          <a:ln w="9525" algn="ctr">
            <a:solidFill>
              <a:schemeClr val="accent2"/>
            </a:solidFill>
            <a:prstDash val="solid"/>
            <a:round/>
            <a:headEnd/>
            <a:tailEnd/>
          </a:ln>
        </p:spPr>
        <p:txBody>
          <a:bodyPr lIns="0" tIns="32548" rIns="0" bIns="32548" anchor="ctr"/>
          <a:lstStyle/>
          <a:p>
            <a:pPr algn="ctr" defTabSz="826719">
              <a:buClr>
                <a:srgbClr val="99CC00"/>
              </a:buClr>
              <a:tabLst>
                <a:tab pos="241127" algn="l"/>
              </a:tabLst>
            </a:pPr>
            <a:r>
              <a:rPr lang="en-US" altLang="ko-KR" sz="800" b="1" kern="0" dirty="0">
                <a:latin typeface="Arial" panose="020B0604020202020204" pitchFamily="34" charset="0"/>
                <a:ea typeface="+mj-ea"/>
                <a:cs typeface="Arial" panose="020B0604020202020204" pitchFamily="34" charset="0"/>
              </a:rPr>
              <a:t>4,943</a:t>
            </a:r>
          </a:p>
        </p:txBody>
      </p:sp>
      <p:sp>
        <p:nvSpPr>
          <p:cNvPr id="151" name="직사각형 17">
            <a:extLst>
              <a:ext uri="{FF2B5EF4-FFF2-40B4-BE49-F238E27FC236}">
                <a16:creationId xmlns:a16="http://schemas.microsoft.com/office/drawing/2014/main" id="{A30AFC68-E124-40C3-B6A6-E88303815D92}"/>
              </a:ext>
            </a:extLst>
          </p:cNvPr>
          <p:cNvSpPr>
            <a:spLocks noChangeArrowheads="1"/>
          </p:cNvSpPr>
          <p:nvPr/>
        </p:nvSpPr>
        <p:spPr bwMode="auto">
          <a:xfrm>
            <a:off x="8067912" y="2965565"/>
            <a:ext cx="1322938" cy="1157169"/>
          </a:xfrm>
          <a:prstGeom prst="rect">
            <a:avLst/>
          </a:prstGeom>
          <a:noFill/>
          <a:ln w="9525" algn="ctr">
            <a:solidFill>
              <a:srgbClr val="6D2077"/>
            </a:solidFill>
            <a:round/>
            <a:headEnd/>
            <a:tailEnd/>
          </a:ln>
        </p:spPr>
        <p:txBody>
          <a:bodyPr lIns="0" tIns="0" rIns="0" bIns="0" anchor="ctr"/>
          <a:lstStyle/>
          <a:p>
            <a:pPr marL="266700" marR="0" lvl="0" algn="just" defTabSz="895493" rtl="0" eaLnBrk="1" fontAlgn="auto" latinLnBrk="0" hangingPunct="1">
              <a:lnSpc>
                <a:spcPct val="80000"/>
              </a:lnSpc>
              <a:spcBef>
                <a:spcPts val="0"/>
              </a:spcBef>
              <a:spcAft>
                <a:spcPts val="196"/>
              </a:spcAft>
              <a:buClr>
                <a:srgbClr val="012169"/>
              </a:buClr>
              <a:buSzTx/>
              <a:tabLst>
                <a:tab pos="261186" algn="l"/>
              </a:tabLst>
              <a:defRPr/>
            </a:pPr>
            <a:endParaRPr kumimoji="0" lang="en-US" altLang="ko-KR" sz="800" b="0" i="0" u="none" strike="noStrike" kern="0" cap="none" spc="0" normalizeH="0" baseline="0" noProof="0" dirty="0">
              <a:ln>
                <a:noFill/>
              </a:ln>
              <a:solidFill>
                <a:srgbClr val="012169"/>
              </a:solidFill>
              <a:effectLst/>
              <a:uLnTx/>
              <a:uFillTx/>
              <a:latin typeface="Arial" panose="020B0604020202020204" pitchFamily="34" charset="0"/>
              <a:ea typeface="+mj-ea"/>
              <a:cs typeface="Arial" panose="020B0604020202020204" pitchFamily="34" charset="0"/>
            </a:endParaRPr>
          </a:p>
        </p:txBody>
      </p:sp>
      <p:sp>
        <p:nvSpPr>
          <p:cNvPr id="152" name="직사각형 151">
            <a:extLst>
              <a:ext uri="{FF2B5EF4-FFF2-40B4-BE49-F238E27FC236}">
                <a16:creationId xmlns:a16="http://schemas.microsoft.com/office/drawing/2014/main" id="{11E54920-1D28-45BA-93BA-503119A9C8EC}"/>
              </a:ext>
            </a:extLst>
          </p:cNvPr>
          <p:cNvSpPr/>
          <p:nvPr/>
        </p:nvSpPr>
        <p:spPr bwMode="auto">
          <a:xfrm>
            <a:off x="8141621" y="2878389"/>
            <a:ext cx="720000" cy="180000"/>
          </a:xfrm>
          <a:prstGeom prst="rect">
            <a:avLst/>
          </a:prstGeom>
          <a:solidFill>
            <a:srgbClr val="FFFFFF"/>
          </a:solidFill>
          <a:ln w="9525" cap="flat" cmpd="sng" algn="ctr">
            <a:noFill/>
            <a:prstDash val="solid"/>
            <a:round/>
            <a:headEnd type="none" w="med" len="med"/>
            <a:tailEnd type="none" w="med" len="med"/>
          </a:ln>
          <a:effectLst/>
        </p:spPr>
        <p:txBody>
          <a:bodyPr vert="horz" wrap="square" lIns="46800" tIns="0" rIns="0" bIns="0" numCol="1" rtlCol="0" anchor="ctr" anchorCtr="0" compatLnSpc="1">
            <a:prstTxWarp prst="textNoShape">
              <a:avLst/>
            </a:prstTxWarp>
          </a:bodyPr>
          <a:lstStyle/>
          <a:p>
            <a:pPr marL="0" marR="0" lvl="0" indent="0" algn="ctr" defTabSz="895493" rtl="0" eaLnBrk="1" fontAlgn="auto" latinLnBrk="0" hangingPunct="1">
              <a:lnSpc>
                <a:spcPct val="100000"/>
              </a:lnSpc>
              <a:spcBef>
                <a:spcPts val="0"/>
              </a:spcBef>
              <a:spcAft>
                <a:spcPct val="35000"/>
              </a:spcAft>
              <a:buClrTx/>
              <a:buSzTx/>
              <a:buFontTx/>
              <a:buNone/>
              <a:tabLst>
                <a:tab pos="5596828" algn="l"/>
              </a:tabLst>
              <a:defRPr/>
            </a:pPr>
            <a:r>
              <a:rPr kumimoji="0" lang="ko-KR" altLang="en-US" sz="700" b="1" i="0" u="none" strike="noStrike" kern="0" cap="none" spc="0" normalizeH="0" baseline="0" noProof="0" dirty="0">
                <a:ln>
                  <a:noFill/>
                </a:ln>
                <a:solidFill>
                  <a:srgbClr val="6D2077"/>
                </a:solidFill>
                <a:effectLst/>
                <a:uLnTx/>
                <a:uFillTx/>
                <a:latin typeface="Arial" panose="020B0604020202020204" pitchFamily="34" charset="0"/>
                <a:ea typeface="+mj-ea"/>
                <a:cs typeface="Arial" panose="020B0604020202020204" pitchFamily="34" charset="0"/>
              </a:rPr>
              <a:t>매체대행 </a:t>
            </a:r>
            <a:r>
              <a:rPr kumimoji="0" lang="en-US" altLang="ko-KR" sz="700" b="1" i="0" u="none" strike="noStrike" kern="0" cap="none" spc="0" normalizeH="0" baseline="0" noProof="0" dirty="0">
                <a:ln>
                  <a:noFill/>
                </a:ln>
                <a:solidFill>
                  <a:srgbClr val="6D2077"/>
                </a:solidFill>
                <a:effectLst/>
                <a:uLnTx/>
                <a:uFillTx/>
                <a:latin typeface="Arial" panose="020B0604020202020204" pitchFamily="34" charset="0"/>
                <a:ea typeface="+mj-ea"/>
                <a:cs typeface="Arial" panose="020B0604020202020204" pitchFamily="34" charset="0"/>
              </a:rPr>
              <a:t>(</a:t>
            </a:r>
            <a:r>
              <a:rPr lang="en-US" altLang="ko-KR" sz="700" b="1" kern="0" dirty="0">
                <a:solidFill>
                  <a:srgbClr val="6D2077"/>
                </a:solidFill>
                <a:latin typeface="Arial" panose="020B0604020202020204" pitchFamily="34" charset="0"/>
                <a:ea typeface="+mj-ea"/>
                <a:cs typeface="Arial" panose="020B0604020202020204" pitchFamily="34" charset="0"/>
              </a:rPr>
              <a:t>ATL)</a:t>
            </a:r>
            <a:r>
              <a:rPr lang="en-US" altLang="ko-KR" sz="700" b="1" kern="0" baseline="30000" dirty="0">
                <a:solidFill>
                  <a:srgbClr val="6D2077"/>
                </a:solidFill>
                <a:latin typeface="Arial" panose="020B0604020202020204" pitchFamily="34" charset="0"/>
                <a:ea typeface="+mj-ea"/>
                <a:cs typeface="Arial" panose="020B0604020202020204" pitchFamily="34" charset="0"/>
              </a:rPr>
              <a:t>2</a:t>
            </a:r>
            <a:endParaRPr kumimoji="0" lang="en-GB" sz="700" b="1" i="0" u="none" strike="noStrike" kern="0" cap="none" spc="0" normalizeH="0" baseline="0" noProof="0" dirty="0">
              <a:ln>
                <a:noFill/>
              </a:ln>
              <a:solidFill>
                <a:srgbClr val="6D2077"/>
              </a:solidFill>
              <a:effectLst/>
              <a:uLnTx/>
              <a:uFillTx/>
              <a:latin typeface="Arial" panose="020B0604020202020204" pitchFamily="34" charset="0"/>
              <a:ea typeface="+mj-ea"/>
              <a:cs typeface="Arial" panose="020B0604020202020204" pitchFamily="34" charset="0"/>
            </a:endParaRPr>
          </a:p>
        </p:txBody>
      </p:sp>
      <p:cxnSp>
        <p:nvCxnSpPr>
          <p:cNvPr id="153" name="직선 연결선 327">
            <a:extLst>
              <a:ext uri="{FF2B5EF4-FFF2-40B4-BE49-F238E27FC236}">
                <a16:creationId xmlns:a16="http://schemas.microsoft.com/office/drawing/2014/main" id="{DC48923E-87A7-4EFA-851E-F1AD9E738E5C}"/>
              </a:ext>
            </a:extLst>
          </p:cNvPr>
          <p:cNvCxnSpPr>
            <a:cxnSpLocks/>
          </p:cNvCxnSpPr>
          <p:nvPr/>
        </p:nvCxnSpPr>
        <p:spPr>
          <a:xfrm>
            <a:off x="8166687" y="3870716"/>
            <a:ext cx="1188000" cy="0"/>
          </a:xfrm>
          <a:prstGeom prst="line">
            <a:avLst/>
          </a:prstGeom>
          <a:ln w="6350">
            <a:solidFill>
              <a:srgbClr val="470A68"/>
            </a:solidFill>
            <a:prstDash val="dash"/>
          </a:ln>
        </p:spPr>
        <p:style>
          <a:lnRef idx="1">
            <a:schemeClr val="accent1"/>
          </a:lnRef>
          <a:fillRef idx="0">
            <a:schemeClr val="accent1"/>
          </a:fillRef>
          <a:effectRef idx="0">
            <a:schemeClr val="accent1"/>
          </a:effectRef>
          <a:fontRef idx="minor">
            <a:schemeClr val="tx1"/>
          </a:fontRef>
        </p:style>
      </p:cxnSp>
      <p:sp>
        <p:nvSpPr>
          <p:cNvPr id="172" name="모서리가 둥근 직사각형 303">
            <a:extLst>
              <a:ext uri="{FF2B5EF4-FFF2-40B4-BE49-F238E27FC236}">
                <a16:creationId xmlns:a16="http://schemas.microsoft.com/office/drawing/2014/main" id="{F525E225-38E7-4B21-8C15-5E0B48F9977C}"/>
              </a:ext>
            </a:extLst>
          </p:cNvPr>
          <p:cNvSpPr>
            <a:spLocks noChangeArrowheads="1"/>
          </p:cNvSpPr>
          <p:nvPr/>
        </p:nvSpPr>
        <p:spPr bwMode="auto">
          <a:xfrm>
            <a:off x="8194064" y="4350560"/>
            <a:ext cx="574042" cy="424042"/>
          </a:xfrm>
          <a:prstGeom prst="roundRect">
            <a:avLst>
              <a:gd name="adj" fmla="val 0"/>
            </a:avLst>
          </a:prstGeom>
          <a:solidFill>
            <a:srgbClr val="6D2077"/>
          </a:solidFill>
          <a:ln w="9525" algn="ctr">
            <a:solidFill>
              <a:schemeClr val="accent2"/>
            </a:solidFill>
            <a:prstDash val="solid"/>
            <a:round/>
            <a:headEnd/>
            <a:tailEnd/>
          </a:ln>
        </p:spPr>
        <p:txBody>
          <a:bodyPr lIns="0" tIns="32548" rIns="0" bIns="32548" anchor="ctr"/>
          <a:lstStyle/>
          <a:p>
            <a:pPr algn="ctr" defTabSz="826719">
              <a:buClr>
                <a:srgbClr val="99CC00"/>
              </a:buClr>
              <a:tabLst>
                <a:tab pos="241127" algn="l"/>
              </a:tabLst>
            </a:pPr>
            <a:r>
              <a:rPr lang="en-US" altLang="ko-KR" sz="800" b="1" kern="0" dirty="0">
                <a:solidFill>
                  <a:schemeClr val="bg1"/>
                </a:solidFill>
                <a:latin typeface="Arial" panose="020B0604020202020204" pitchFamily="34" charset="0"/>
                <a:ea typeface="+mj-ea"/>
                <a:cs typeface="Arial" panose="020B0604020202020204" pitchFamily="34" charset="0"/>
              </a:rPr>
              <a:t>Sales</a:t>
            </a:r>
          </a:p>
        </p:txBody>
      </p:sp>
      <p:sp>
        <p:nvSpPr>
          <p:cNvPr id="173" name="모서리가 둥근 직사각형 303">
            <a:extLst>
              <a:ext uri="{FF2B5EF4-FFF2-40B4-BE49-F238E27FC236}">
                <a16:creationId xmlns:a16="http://schemas.microsoft.com/office/drawing/2014/main" id="{9E801DC4-DD3F-46C2-8032-E9CADE7DDF2C}"/>
              </a:ext>
            </a:extLst>
          </p:cNvPr>
          <p:cNvSpPr>
            <a:spLocks noChangeArrowheads="1"/>
          </p:cNvSpPr>
          <p:nvPr/>
        </p:nvSpPr>
        <p:spPr bwMode="auto">
          <a:xfrm>
            <a:off x="8194064" y="4808566"/>
            <a:ext cx="572630" cy="301672"/>
          </a:xfrm>
          <a:prstGeom prst="roundRect">
            <a:avLst>
              <a:gd name="adj" fmla="val 0"/>
            </a:avLst>
          </a:prstGeom>
          <a:solidFill>
            <a:srgbClr val="6D2077"/>
          </a:solidFill>
          <a:ln w="9525" algn="ctr">
            <a:solidFill>
              <a:schemeClr val="accent2"/>
            </a:solidFill>
            <a:prstDash val="solid"/>
            <a:round/>
            <a:headEnd/>
            <a:tailEnd/>
          </a:ln>
        </p:spPr>
        <p:txBody>
          <a:bodyPr lIns="0" tIns="32548" rIns="0" bIns="32548" anchor="ctr"/>
          <a:lstStyle/>
          <a:p>
            <a:pPr algn="ctr" defTabSz="826719">
              <a:buClr>
                <a:srgbClr val="99CC00"/>
              </a:buClr>
              <a:tabLst>
                <a:tab pos="241127" algn="l"/>
              </a:tabLst>
            </a:pPr>
            <a:r>
              <a:rPr lang="en-US" altLang="ko-KR" sz="800" b="1" kern="0" dirty="0">
                <a:solidFill>
                  <a:schemeClr val="bg1"/>
                </a:solidFill>
                <a:latin typeface="Arial" panose="020B0604020202020204" pitchFamily="34" charset="0"/>
                <a:ea typeface="+mj-ea"/>
                <a:cs typeface="Arial" panose="020B0604020202020204" pitchFamily="34" charset="0"/>
              </a:rPr>
              <a:t>Cogs</a:t>
            </a:r>
          </a:p>
        </p:txBody>
      </p:sp>
      <p:sp>
        <p:nvSpPr>
          <p:cNvPr id="174" name="모서리가 둥근 직사각형 303">
            <a:extLst>
              <a:ext uri="{FF2B5EF4-FFF2-40B4-BE49-F238E27FC236}">
                <a16:creationId xmlns:a16="http://schemas.microsoft.com/office/drawing/2014/main" id="{CD921E35-4EC7-42D0-890E-9A141FD506BC}"/>
              </a:ext>
            </a:extLst>
          </p:cNvPr>
          <p:cNvSpPr>
            <a:spLocks noChangeArrowheads="1"/>
          </p:cNvSpPr>
          <p:nvPr/>
        </p:nvSpPr>
        <p:spPr bwMode="auto">
          <a:xfrm>
            <a:off x="8196498" y="5150186"/>
            <a:ext cx="570196" cy="170516"/>
          </a:xfrm>
          <a:prstGeom prst="roundRect">
            <a:avLst>
              <a:gd name="adj" fmla="val 0"/>
            </a:avLst>
          </a:prstGeom>
          <a:solidFill>
            <a:srgbClr val="6D2077"/>
          </a:solidFill>
          <a:ln w="9525" algn="ctr">
            <a:solidFill>
              <a:schemeClr val="accent2"/>
            </a:solidFill>
            <a:prstDash val="solid"/>
            <a:round/>
            <a:headEnd/>
            <a:tailEnd/>
          </a:ln>
        </p:spPr>
        <p:txBody>
          <a:bodyPr lIns="0" tIns="32548" rIns="0" bIns="32548" anchor="ctr"/>
          <a:lstStyle/>
          <a:p>
            <a:pPr algn="ctr" defTabSz="826719">
              <a:buClr>
                <a:srgbClr val="99CC00"/>
              </a:buClr>
              <a:tabLst>
                <a:tab pos="241127" algn="l"/>
              </a:tabLst>
            </a:pPr>
            <a:r>
              <a:rPr lang="en-US" altLang="ko-KR" sz="800" b="1" kern="0" dirty="0">
                <a:solidFill>
                  <a:schemeClr val="bg1"/>
                </a:solidFill>
                <a:latin typeface="Arial" panose="020B0604020202020204" pitchFamily="34" charset="0"/>
                <a:ea typeface="+mj-ea"/>
                <a:cs typeface="Arial" panose="020B0604020202020204" pitchFamily="34" charset="0"/>
              </a:rPr>
              <a:t>GP</a:t>
            </a:r>
          </a:p>
        </p:txBody>
      </p:sp>
      <p:sp>
        <p:nvSpPr>
          <p:cNvPr id="175" name="모서리가 둥근 직사각형 303">
            <a:extLst>
              <a:ext uri="{FF2B5EF4-FFF2-40B4-BE49-F238E27FC236}">
                <a16:creationId xmlns:a16="http://schemas.microsoft.com/office/drawing/2014/main" id="{EC2CC3B1-A0F4-42DF-9BC4-03C04E0DFE7F}"/>
              </a:ext>
            </a:extLst>
          </p:cNvPr>
          <p:cNvSpPr>
            <a:spLocks noChangeArrowheads="1"/>
          </p:cNvSpPr>
          <p:nvPr/>
        </p:nvSpPr>
        <p:spPr bwMode="auto">
          <a:xfrm>
            <a:off x="8811869" y="4349997"/>
            <a:ext cx="541753" cy="424042"/>
          </a:xfrm>
          <a:prstGeom prst="roundRect">
            <a:avLst>
              <a:gd name="adj" fmla="val 0"/>
            </a:avLst>
          </a:prstGeom>
          <a:noFill/>
          <a:ln w="9525" algn="ctr">
            <a:solidFill>
              <a:schemeClr val="accent2"/>
            </a:solidFill>
            <a:prstDash val="solid"/>
            <a:round/>
            <a:headEnd/>
            <a:tailEnd/>
          </a:ln>
        </p:spPr>
        <p:txBody>
          <a:bodyPr lIns="0" tIns="32548" rIns="0" bIns="32548" anchor="ctr"/>
          <a:lstStyle/>
          <a:p>
            <a:pPr algn="ctr" defTabSz="826719">
              <a:buClr>
                <a:srgbClr val="99CC00"/>
              </a:buClr>
              <a:tabLst>
                <a:tab pos="241127" algn="l"/>
              </a:tabLst>
            </a:pPr>
            <a:r>
              <a:rPr lang="en-US" altLang="ko-KR" sz="800" b="1" kern="0" dirty="0">
                <a:latin typeface="Arial" panose="020B0604020202020204" pitchFamily="34" charset="0"/>
                <a:ea typeface="+mj-ea"/>
                <a:cs typeface="Arial" panose="020B0604020202020204" pitchFamily="34" charset="0"/>
              </a:rPr>
              <a:t>970</a:t>
            </a:r>
          </a:p>
        </p:txBody>
      </p:sp>
      <p:sp>
        <p:nvSpPr>
          <p:cNvPr id="176" name="모서리가 둥근 직사각형 303">
            <a:extLst>
              <a:ext uri="{FF2B5EF4-FFF2-40B4-BE49-F238E27FC236}">
                <a16:creationId xmlns:a16="http://schemas.microsoft.com/office/drawing/2014/main" id="{484178B1-CFBB-4DDC-A42A-E2F26E048DB8}"/>
              </a:ext>
            </a:extLst>
          </p:cNvPr>
          <p:cNvSpPr>
            <a:spLocks noChangeArrowheads="1"/>
          </p:cNvSpPr>
          <p:nvPr/>
        </p:nvSpPr>
        <p:spPr bwMode="auto">
          <a:xfrm>
            <a:off x="8811163" y="4806681"/>
            <a:ext cx="541753" cy="301672"/>
          </a:xfrm>
          <a:prstGeom prst="roundRect">
            <a:avLst>
              <a:gd name="adj" fmla="val 0"/>
            </a:avLst>
          </a:prstGeom>
          <a:noFill/>
          <a:ln w="9525" algn="ctr">
            <a:solidFill>
              <a:schemeClr val="accent2"/>
            </a:solidFill>
            <a:prstDash val="solid"/>
            <a:round/>
            <a:headEnd/>
            <a:tailEnd/>
          </a:ln>
        </p:spPr>
        <p:txBody>
          <a:bodyPr lIns="0" tIns="32548" rIns="0" bIns="32548" anchor="ctr"/>
          <a:lstStyle/>
          <a:p>
            <a:pPr algn="ctr" defTabSz="826719">
              <a:buClr>
                <a:srgbClr val="99CC00"/>
              </a:buClr>
              <a:tabLst>
                <a:tab pos="241127" algn="l"/>
              </a:tabLst>
            </a:pPr>
            <a:r>
              <a:rPr lang="en-US" altLang="ko-KR" sz="800" b="1" kern="0" dirty="0">
                <a:latin typeface="Arial" panose="020B0604020202020204" pitchFamily="34" charset="0"/>
                <a:ea typeface="+mj-ea"/>
                <a:cs typeface="Arial" panose="020B0604020202020204" pitchFamily="34" charset="0"/>
              </a:rPr>
              <a:t>-</a:t>
            </a:r>
          </a:p>
        </p:txBody>
      </p:sp>
      <p:sp>
        <p:nvSpPr>
          <p:cNvPr id="177" name="모서리가 둥근 직사각형 303">
            <a:extLst>
              <a:ext uri="{FF2B5EF4-FFF2-40B4-BE49-F238E27FC236}">
                <a16:creationId xmlns:a16="http://schemas.microsoft.com/office/drawing/2014/main" id="{62D050F1-A694-414A-91C7-19D175253BCF}"/>
              </a:ext>
            </a:extLst>
          </p:cNvPr>
          <p:cNvSpPr>
            <a:spLocks noChangeArrowheads="1"/>
          </p:cNvSpPr>
          <p:nvPr/>
        </p:nvSpPr>
        <p:spPr bwMode="auto">
          <a:xfrm>
            <a:off x="8806590" y="5149623"/>
            <a:ext cx="541753" cy="177346"/>
          </a:xfrm>
          <a:prstGeom prst="roundRect">
            <a:avLst>
              <a:gd name="adj" fmla="val 0"/>
            </a:avLst>
          </a:prstGeom>
          <a:noFill/>
          <a:ln w="9525" algn="ctr">
            <a:solidFill>
              <a:schemeClr val="accent2"/>
            </a:solidFill>
            <a:prstDash val="solid"/>
            <a:round/>
            <a:headEnd/>
            <a:tailEnd/>
          </a:ln>
        </p:spPr>
        <p:txBody>
          <a:bodyPr lIns="0" tIns="32548" rIns="0" bIns="32548" anchor="ctr"/>
          <a:lstStyle/>
          <a:p>
            <a:pPr algn="ctr" defTabSz="826719">
              <a:buClr>
                <a:srgbClr val="99CC00"/>
              </a:buClr>
              <a:tabLst>
                <a:tab pos="241127" algn="l"/>
              </a:tabLst>
            </a:pPr>
            <a:r>
              <a:rPr lang="en-US" altLang="ko-KR" sz="800" b="1" kern="0" dirty="0">
                <a:latin typeface="Arial" panose="020B0604020202020204" pitchFamily="34" charset="0"/>
                <a:ea typeface="+mj-ea"/>
                <a:cs typeface="Arial" panose="020B0604020202020204" pitchFamily="34" charset="0"/>
              </a:rPr>
              <a:t>970</a:t>
            </a:r>
          </a:p>
        </p:txBody>
      </p:sp>
      <p:sp>
        <p:nvSpPr>
          <p:cNvPr id="178" name="직사각형 17">
            <a:extLst>
              <a:ext uri="{FF2B5EF4-FFF2-40B4-BE49-F238E27FC236}">
                <a16:creationId xmlns:a16="http://schemas.microsoft.com/office/drawing/2014/main" id="{EA78480A-9504-4AEB-A05B-447A6555EF1C}"/>
              </a:ext>
            </a:extLst>
          </p:cNvPr>
          <p:cNvSpPr>
            <a:spLocks noChangeArrowheads="1"/>
          </p:cNvSpPr>
          <p:nvPr/>
        </p:nvSpPr>
        <p:spPr bwMode="auto">
          <a:xfrm>
            <a:off x="8074447" y="4219478"/>
            <a:ext cx="1322938" cy="1157169"/>
          </a:xfrm>
          <a:prstGeom prst="rect">
            <a:avLst/>
          </a:prstGeom>
          <a:noFill/>
          <a:ln w="9525" algn="ctr">
            <a:solidFill>
              <a:srgbClr val="6D2077"/>
            </a:solidFill>
            <a:round/>
            <a:headEnd/>
            <a:tailEnd/>
          </a:ln>
        </p:spPr>
        <p:txBody>
          <a:bodyPr lIns="0" tIns="0" rIns="0" bIns="0" anchor="ctr"/>
          <a:lstStyle/>
          <a:p>
            <a:pPr marL="266700" marR="0" lvl="0" algn="just" defTabSz="895493" rtl="0" eaLnBrk="1" fontAlgn="auto" latinLnBrk="0" hangingPunct="1">
              <a:lnSpc>
                <a:spcPct val="80000"/>
              </a:lnSpc>
              <a:spcBef>
                <a:spcPts val="0"/>
              </a:spcBef>
              <a:spcAft>
                <a:spcPts val="196"/>
              </a:spcAft>
              <a:buClr>
                <a:srgbClr val="012169"/>
              </a:buClr>
              <a:buSzTx/>
              <a:tabLst>
                <a:tab pos="261186" algn="l"/>
              </a:tabLst>
              <a:defRPr/>
            </a:pPr>
            <a:endParaRPr kumimoji="0" lang="en-US" altLang="ko-KR" sz="800" b="0" i="0" u="none" strike="noStrike" kern="0" cap="none" spc="0" normalizeH="0" baseline="0" noProof="0" dirty="0">
              <a:ln>
                <a:noFill/>
              </a:ln>
              <a:solidFill>
                <a:srgbClr val="012169"/>
              </a:solidFill>
              <a:effectLst/>
              <a:uLnTx/>
              <a:uFillTx/>
              <a:latin typeface="Arial" panose="020B0604020202020204" pitchFamily="34" charset="0"/>
              <a:ea typeface="+mj-ea"/>
              <a:cs typeface="Arial" panose="020B0604020202020204" pitchFamily="34" charset="0"/>
            </a:endParaRPr>
          </a:p>
        </p:txBody>
      </p:sp>
      <p:sp>
        <p:nvSpPr>
          <p:cNvPr id="179" name="직사각형 178">
            <a:extLst>
              <a:ext uri="{FF2B5EF4-FFF2-40B4-BE49-F238E27FC236}">
                <a16:creationId xmlns:a16="http://schemas.microsoft.com/office/drawing/2014/main" id="{7CEC5C13-6CCD-4139-96AA-3D4EEEF45F59}"/>
              </a:ext>
            </a:extLst>
          </p:cNvPr>
          <p:cNvSpPr/>
          <p:nvPr/>
        </p:nvSpPr>
        <p:spPr bwMode="auto">
          <a:xfrm>
            <a:off x="8148156" y="4132302"/>
            <a:ext cx="720000" cy="180000"/>
          </a:xfrm>
          <a:prstGeom prst="rect">
            <a:avLst/>
          </a:prstGeom>
          <a:solidFill>
            <a:srgbClr val="FFFFFF"/>
          </a:solidFill>
          <a:ln w="9525" cap="flat" cmpd="sng" algn="ctr">
            <a:noFill/>
            <a:prstDash val="solid"/>
            <a:round/>
            <a:headEnd type="none" w="med" len="med"/>
            <a:tailEnd type="none" w="med" len="med"/>
          </a:ln>
          <a:effectLst/>
        </p:spPr>
        <p:txBody>
          <a:bodyPr vert="horz" wrap="square" lIns="46800" tIns="0" rIns="0" bIns="0" numCol="1" rtlCol="0" anchor="ctr" anchorCtr="0" compatLnSpc="1">
            <a:prstTxWarp prst="textNoShape">
              <a:avLst/>
            </a:prstTxWarp>
          </a:bodyPr>
          <a:lstStyle/>
          <a:p>
            <a:pPr marL="0" marR="0" lvl="0" indent="0" algn="ctr" defTabSz="895493" rtl="0" eaLnBrk="1" fontAlgn="auto" latinLnBrk="0" hangingPunct="1">
              <a:lnSpc>
                <a:spcPct val="100000"/>
              </a:lnSpc>
              <a:spcBef>
                <a:spcPts val="0"/>
              </a:spcBef>
              <a:spcAft>
                <a:spcPct val="35000"/>
              </a:spcAft>
              <a:buClrTx/>
              <a:buSzTx/>
              <a:buFontTx/>
              <a:buNone/>
              <a:tabLst>
                <a:tab pos="5596828" algn="l"/>
              </a:tabLst>
              <a:defRPr/>
            </a:pPr>
            <a:r>
              <a:rPr kumimoji="0" lang="ko-KR" altLang="en-US" sz="700" b="1" i="0" u="none" strike="noStrike" kern="0" cap="none" spc="0" normalizeH="0" baseline="0" noProof="0" dirty="0">
                <a:ln>
                  <a:noFill/>
                </a:ln>
                <a:solidFill>
                  <a:srgbClr val="6D2077"/>
                </a:solidFill>
                <a:effectLst/>
                <a:uLnTx/>
                <a:uFillTx/>
                <a:latin typeface="Arial" panose="020B0604020202020204" pitchFamily="34" charset="0"/>
                <a:ea typeface="+mj-ea"/>
                <a:cs typeface="Arial" panose="020B0604020202020204" pitchFamily="34" charset="0"/>
              </a:rPr>
              <a:t>매체대행 </a:t>
            </a:r>
            <a:r>
              <a:rPr kumimoji="0" lang="en-US" altLang="ko-KR" sz="700" b="1" i="0" u="none" strike="noStrike" kern="0" cap="none" spc="0" normalizeH="0" baseline="0" noProof="0" dirty="0">
                <a:ln>
                  <a:noFill/>
                </a:ln>
                <a:solidFill>
                  <a:srgbClr val="6D2077"/>
                </a:solidFill>
                <a:effectLst/>
                <a:uLnTx/>
                <a:uFillTx/>
                <a:latin typeface="Arial" panose="020B0604020202020204" pitchFamily="34" charset="0"/>
                <a:ea typeface="+mj-ea"/>
                <a:cs typeface="Arial" panose="020B0604020202020204" pitchFamily="34" charset="0"/>
              </a:rPr>
              <a:t>(DGT</a:t>
            </a:r>
            <a:r>
              <a:rPr lang="en-US" altLang="ko-KR" sz="700" b="1" kern="0" dirty="0">
                <a:solidFill>
                  <a:srgbClr val="6D2077"/>
                </a:solidFill>
                <a:latin typeface="Arial" panose="020B0604020202020204" pitchFamily="34" charset="0"/>
                <a:ea typeface="+mj-ea"/>
                <a:cs typeface="Arial" panose="020B0604020202020204" pitchFamily="34" charset="0"/>
              </a:rPr>
              <a:t>)</a:t>
            </a:r>
            <a:r>
              <a:rPr lang="en-US" altLang="ko-KR" sz="700" b="1" kern="0" baseline="30000" dirty="0">
                <a:solidFill>
                  <a:srgbClr val="6D2077"/>
                </a:solidFill>
                <a:latin typeface="Arial" panose="020B0604020202020204" pitchFamily="34" charset="0"/>
                <a:ea typeface="+mj-ea"/>
                <a:cs typeface="Arial" panose="020B0604020202020204" pitchFamily="34" charset="0"/>
              </a:rPr>
              <a:t>2</a:t>
            </a:r>
            <a:endParaRPr kumimoji="0" lang="en-GB" sz="700" b="1" i="0" u="none" strike="noStrike" kern="0" cap="none" spc="0" normalizeH="0" baseline="0" noProof="0" dirty="0">
              <a:ln>
                <a:noFill/>
              </a:ln>
              <a:solidFill>
                <a:srgbClr val="6D2077"/>
              </a:solidFill>
              <a:effectLst/>
              <a:uLnTx/>
              <a:uFillTx/>
              <a:latin typeface="Arial" panose="020B0604020202020204" pitchFamily="34" charset="0"/>
              <a:ea typeface="+mj-ea"/>
              <a:cs typeface="Arial" panose="020B0604020202020204" pitchFamily="34" charset="0"/>
            </a:endParaRPr>
          </a:p>
        </p:txBody>
      </p:sp>
      <p:cxnSp>
        <p:nvCxnSpPr>
          <p:cNvPr id="180" name="직선 연결선 327">
            <a:extLst>
              <a:ext uri="{FF2B5EF4-FFF2-40B4-BE49-F238E27FC236}">
                <a16:creationId xmlns:a16="http://schemas.microsoft.com/office/drawing/2014/main" id="{B2DCD7E5-04C8-46F6-BA40-F4C841BEEB4D}"/>
              </a:ext>
            </a:extLst>
          </p:cNvPr>
          <p:cNvCxnSpPr>
            <a:cxnSpLocks/>
          </p:cNvCxnSpPr>
          <p:nvPr/>
        </p:nvCxnSpPr>
        <p:spPr>
          <a:xfrm>
            <a:off x="8173222" y="5124629"/>
            <a:ext cx="1188000" cy="0"/>
          </a:xfrm>
          <a:prstGeom prst="line">
            <a:avLst/>
          </a:prstGeom>
          <a:ln w="6350">
            <a:solidFill>
              <a:srgbClr val="470A68"/>
            </a:solidFill>
            <a:prstDash val="dash"/>
          </a:ln>
        </p:spPr>
        <p:style>
          <a:lnRef idx="1">
            <a:schemeClr val="accent1"/>
          </a:lnRef>
          <a:fillRef idx="0">
            <a:schemeClr val="accent1"/>
          </a:fillRef>
          <a:effectRef idx="0">
            <a:schemeClr val="accent1"/>
          </a:effectRef>
          <a:fontRef idx="minor">
            <a:schemeClr val="tx1"/>
          </a:fontRef>
        </p:style>
      </p:cxnSp>
      <p:sp>
        <p:nvSpPr>
          <p:cNvPr id="181" name="TextBox 180">
            <a:extLst>
              <a:ext uri="{FF2B5EF4-FFF2-40B4-BE49-F238E27FC236}">
                <a16:creationId xmlns:a16="http://schemas.microsoft.com/office/drawing/2014/main" id="{710337C2-41A6-4DA5-B39C-BCC0BB21F4CE}"/>
              </a:ext>
            </a:extLst>
          </p:cNvPr>
          <p:cNvSpPr txBox="1"/>
          <p:nvPr/>
        </p:nvSpPr>
        <p:spPr>
          <a:xfrm>
            <a:off x="8083946" y="5426603"/>
            <a:ext cx="1322938" cy="369332"/>
          </a:xfrm>
          <a:prstGeom prst="rect">
            <a:avLst/>
          </a:prstGeom>
          <a:noFill/>
        </p:spPr>
        <p:txBody>
          <a:bodyPr wrap="square" lIns="0" tIns="0" rIns="0" bIns="0">
            <a:spAutoFit/>
          </a:bodyPr>
          <a:lstStyle/>
          <a:p>
            <a:r>
              <a:rPr lang="en-US" altLang="ko-KR" sz="600" dirty="0">
                <a:solidFill>
                  <a:srgbClr val="000000"/>
                </a:solidFill>
                <a:latin typeface="Arial" panose="020B0604020202020204" pitchFamily="34" charset="0"/>
                <a:ea typeface="맑은 고딕"/>
                <a:cs typeface="Arial" panose="020B0604020202020204" pitchFamily="34" charset="0"/>
              </a:rPr>
              <a:t>Note 2: </a:t>
            </a:r>
            <a:r>
              <a:rPr lang="en-US" altLang="ko-KR" sz="600" dirty="0">
                <a:latin typeface="Arial" panose="020B0604020202020204" pitchFamily="34" charset="0"/>
                <a:cs typeface="Arial" panose="020B0604020202020204" pitchFamily="34" charset="0"/>
              </a:rPr>
              <a:t>Pass-through </a:t>
            </a:r>
            <a:r>
              <a:rPr lang="ko-KR" altLang="en-US" sz="600" dirty="0">
                <a:latin typeface="Arial" panose="020B0604020202020204" pitchFamily="34" charset="0"/>
                <a:cs typeface="Arial" panose="020B0604020202020204" pitchFamily="34" charset="0"/>
              </a:rPr>
              <a:t>성격인 </a:t>
            </a:r>
            <a:r>
              <a:rPr lang="en-US" altLang="ko-KR" sz="600" dirty="0">
                <a:latin typeface="Arial" panose="020B0604020202020204" pitchFamily="34" charset="0"/>
                <a:cs typeface="Arial" panose="020B0604020202020204" pitchFamily="34" charset="0"/>
              </a:rPr>
              <a:t>“</a:t>
            </a:r>
            <a:r>
              <a:rPr lang="ko-KR" altLang="en-US" sz="600" dirty="0" err="1">
                <a:latin typeface="Arial" panose="020B0604020202020204" pitchFamily="34" charset="0"/>
                <a:cs typeface="Arial" panose="020B0604020202020204" pitchFamily="34" charset="0"/>
              </a:rPr>
              <a:t>매체비</a:t>
            </a:r>
            <a:r>
              <a:rPr lang="en-US" altLang="ko-KR" sz="600" dirty="0">
                <a:latin typeface="Arial" panose="020B0604020202020204" pitchFamily="34" charset="0"/>
                <a:cs typeface="Arial" panose="020B0604020202020204" pitchFamily="34" charset="0"/>
              </a:rPr>
              <a:t>” </a:t>
            </a:r>
            <a:r>
              <a:rPr lang="ko-KR" altLang="en-US" sz="600" dirty="0">
                <a:latin typeface="Arial" panose="020B0604020202020204" pitchFamily="34" charset="0"/>
                <a:cs typeface="Arial" panose="020B0604020202020204" pitchFamily="34" charset="0"/>
              </a:rPr>
              <a:t>매출을 제거하여 대행수수료 매출만 인식한 </a:t>
            </a:r>
            <a:r>
              <a:rPr lang="ko-KR" altLang="en-US" sz="600" dirty="0" err="1">
                <a:latin typeface="Arial" panose="020B0604020202020204" pitchFamily="34" charset="0"/>
                <a:cs typeface="Arial" panose="020B0604020202020204" pitchFamily="34" charset="0"/>
              </a:rPr>
              <a:t>순액기준</a:t>
            </a:r>
            <a:r>
              <a:rPr lang="ko-KR" altLang="en-US" sz="600" dirty="0">
                <a:latin typeface="Arial" panose="020B0604020202020204" pitchFamily="34" charset="0"/>
                <a:cs typeface="Arial" panose="020B0604020202020204" pitchFamily="34" charset="0"/>
              </a:rPr>
              <a:t> 매출로</a:t>
            </a:r>
            <a:r>
              <a:rPr lang="en-US" altLang="ko-KR" sz="600" dirty="0">
                <a:latin typeface="Arial" panose="020B0604020202020204" pitchFamily="34" charset="0"/>
                <a:cs typeface="Arial" panose="020B0604020202020204" pitchFamily="34" charset="0"/>
              </a:rPr>
              <a:t>,</a:t>
            </a:r>
            <a:r>
              <a:rPr lang="ko-KR" altLang="en-US" sz="600" dirty="0">
                <a:latin typeface="Arial" panose="020B0604020202020204" pitchFamily="34" charset="0"/>
                <a:cs typeface="Arial" panose="020B0604020202020204" pitchFamily="34" charset="0"/>
              </a:rPr>
              <a:t> 회사 제시</a:t>
            </a:r>
            <a:r>
              <a:rPr lang="en-US" altLang="ko-KR" sz="600" dirty="0">
                <a:latin typeface="Arial" panose="020B0604020202020204" pitchFamily="34" charset="0"/>
                <a:cs typeface="Arial" panose="020B0604020202020204" pitchFamily="34" charset="0"/>
              </a:rPr>
              <a:t> As-is</a:t>
            </a:r>
            <a:r>
              <a:rPr lang="ko-KR" altLang="en-US" sz="600" dirty="0">
                <a:latin typeface="Arial" panose="020B0604020202020204" pitchFamily="34" charset="0"/>
                <a:cs typeface="Arial" panose="020B0604020202020204" pitchFamily="34" charset="0"/>
              </a:rPr>
              <a:t> 매출액과 차이가 존재함</a:t>
            </a:r>
            <a:endParaRPr lang="en-US" altLang="ko-KR" sz="600" dirty="0">
              <a:solidFill>
                <a:srgbClr val="000000"/>
              </a:solidFill>
              <a:latin typeface="Arial" panose="020B0604020202020204" pitchFamily="34" charset="0"/>
              <a:ea typeface="맑은 고딕"/>
              <a:cs typeface="Arial" panose="020B0604020202020204" pitchFamily="34" charset="0"/>
            </a:endParaRPr>
          </a:p>
        </p:txBody>
      </p:sp>
      <p:sp>
        <p:nvSpPr>
          <p:cNvPr id="120" name="직사각형 119">
            <a:extLst>
              <a:ext uri="{FF2B5EF4-FFF2-40B4-BE49-F238E27FC236}">
                <a16:creationId xmlns:a16="http://schemas.microsoft.com/office/drawing/2014/main" id="{A278869C-F24B-4747-9985-69116AA668B8}"/>
              </a:ext>
            </a:extLst>
          </p:cNvPr>
          <p:cNvSpPr/>
          <p:nvPr/>
        </p:nvSpPr>
        <p:spPr>
          <a:xfrm>
            <a:off x="7114036" y="2025116"/>
            <a:ext cx="858531" cy="4783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ko-KR" altLang="en-US" sz="700" dirty="0">
                <a:solidFill>
                  <a:schemeClr val="tx1"/>
                </a:solidFill>
                <a:latin typeface="+mn-ea"/>
              </a:rPr>
              <a:t>회사인식 매출액</a:t>
            </a:r>
            <a:endParaRPr lang="en-US" altLang="ko-KR" sz="700" dirty="0">
              <a:solidFill>
                <a:schemeClr val="tx1"/>
              </a:solidFill>
              <a:latin typeface="+mn-ea"/>
            </a:endParaRPr>
          </a:p>
          <a:p>
            <a:endParaRPr lang="en-US" altLang="ko-KR" sz="700" dirty="0">
              <a:solidFill>
                <a:schemeClr val="tx1"/>
              </a:solidFill>
              <a:latin typeface="+mn-ea"/>
            </a:endParaRPr>
          </a:p>
          <a:p>
            <a:r>
              <a:rPr lang="ko-KR" altLang="en-US" sz="700" dirty="0">
                <a:solidFill>
                  <a:schemeClr val="tx1"/>
                </a:solidFill>
                <a:latin typeface="+mn-ea"/>
              </a:rPr>
              <a:t>현금흐름</a:t>
            </a:r>
            <a:endParaRPr lang="en-US" altLang="ko-KR" sz="700" dirty="0">
              <a:solidFill>
                <a:schemeClr val="tx1"/>
              </a:solidFill>
              <a:latin typeface="+mn-ea"/>
            </a:endParaRPr>
          </a:p>
          <a:p>
            <a:endParaRPr lang="en-US" altLang="ko-KR" sz="700" dirty="0">
              <a:solidFill>
                <a:schemeClr val="tx1"/>
              </a:solidFill>
              <a:latin typeface="+mn-ea"/>
            </a:endParaRPr>
          </a:p>
          <a:p>
            <a:r>
              <a:rPr lang="ko-KR" altLang="en-US" sz="700" dirty="0">
                <a:solidFill>
                  <a:schemeClr val="tx1"/>
                </a:solidFill>
                <a:latin typeface="+mn-ea"/>
              </a:rPr>
              <a:t>세금계산서 발행</a:t>
            </a:r>
            <a:endParaRPr lang="en-US" altLang="ko-KR" sz="700" dirty="0">
              <a:solidFill>
                <a:schemeClr val="tx1"/>
              </a:solidFill>
              <a:latin typeface="+mn-ea"/>
            </a:endParaRPr>
          </a:p>
        </p:txBody>
      </p:sp>
      <p:cxnSp>
        <p:nvCxnSpPr>
          <p:cNvPr id="123" name="연결선: 꺾임 122">
            <a:extLst>
              <a:ext uri="{FF2B5EF4-FFF2-40B4-BE49-F238E27FC236}">
                <a16:creationId xmlns:a16="http://schemas.microsoft.com/office/drawing/2014/main" id="{35D10094-050D-4060-9DD3-D3A21219AB08}"/>
              </a:ext>
            </a:extLst>
          </p:cNvPr>
          <p:cNvCxnSpPr>
            <a:cxnSpLocks/>
          </p:cNvCxnSpPr>
          <p:nvPr/>
        </p:nvCxnSpPr>
        <p:spPr>
          <a:xfrm rot="16200000" flipH="1">
            <a:off x="3124519" y="1476672"/>
            <a:ext cx="378259" cy="1836000"/>
          </a:xfrm>
          <a:prstGeom prst="bentConnector3">
            <a:avLst>
              <a:gd name="adj1" fmla="val 160435"/>
            </a:avLst>
          </a:prstGeom>
          <a:ln w="12700">
            <a:solidFill>
              <a:srgbClr val="00338D"/>
            </a:solidFill>
            <a:tailEnd type="triangle"/>
          </a:ln>
        </p:spPr>
        <p:style>
          <a:lnRef idx="1">
            <a:schemeClr val="accent1"/>
          </a:lnRef>
          <a:fillRef idx="0">
            <a:schemeClr val="accent1"/>
          </a:fillRef>
          <a:effectRef idx="0">
            <a:schemeClr val="accent1"/>
          </a:effectRef>
          <a:fontRef idx="minor">
            <a:schemeClr val="tx1"/>
          </a:fontRef>
        </p:style>
      </p:cxnSp>
      <p:sp>
        <p:nvSpPr>
          <p:cNvPr id="113" name="Rounded Rectangle 117">
            <a:extLst>
              <a:ext uri="{FF2B5EF4-FFF2-40B4-BE49-F238E27FC236}">
                <a16:creationId xmlns:a16="http://schemas.microsoft.com/office/drawing/2014/main" id="{C5A5FF91-D3E5-4DA5-A9B7-2DC9CCDBEE95}"/>
              </a:ext>
            </a:extLst>
          </p:cNvPr>
          <p:cNvSpPr/>
          <p:nvPr/>
        </p:nvSpPr>
        <p:spPr bwMode="auto">
          <a:xfrm>
            <a:off x="2080685" y="2002072"/>
            <a:ext cx="752644" cy="212671"/>
          </a:xfrm>
          <a:prstGeom prst="roundRect">
            <a:avLst>
              <a:gd name="adj" fmla="val 0"/>
            </a:avLst>
          </a:prstGeom>
          <a:solidFill>
            <a:srgbClr val="0D8180"/>
          </a:solidFill>
          <a:ln w="6350" cap="flat" cmpd="sng" algn="ctr">
            <a:solidFill>
              <a:srgbClr val="0D8180"/>
            </a:solidFill>
            <a:prstDash val="solid"/>
            <a:round/>
            <a:headEnd type="none" w="med" len="med"/>
            <a:tailEnd type="none" w="med" len="med"/>
          </a:ln>
          <a:effectLst/>
        </p:spPr>
        <p:txBody>
          <a:bodyPr vert="horz" wrap="square" lIns="36000" tIns="39101" rIns="36000" bIns="39101" numCol="1" rtlCol="0" anchor="ctr" anchorCtr="0" compatLnSpc="1">
            <a:prstTxWarp prst="textNoShape">
              <a:avLst/>
            </a:prstTxWarp>
          </a:bodyPr>
          <a:lstStyle/>
          <a:p>
            <a:pPr algn="ctr" defTabSz="781995" latinLnBrk="1"/>
            <a:r>
              <a:rPr lang="ko-KR" altLang="en-US" sz="800" dirty="0">
                <a:solidFill>
                  <a:prstClr val="white"/>
                </a:solidFill>
                <a:latin typeface="Arial" panose="020B0604020202020204" pitchFamily="34" charset="0"/>
                <a:ea typeface="+mj-ea"/>
                <a:cs typeface="Arial" panose="020B0604020202020204" pitchFamily="34" charset="0"/>
              </a:rPr>
              <a:t>광고주</a:t>
            </a:r>
            <a:endParaRPr lang="en-US" altLang="ko-KR" sz="800" dirty="0">
              <a:solidFill>
                <a:prstClr val="white"/>
              </a:solidFill>
              <a:latin typeface="Arial" panose="020B0604020202020204" pitchFamily="34" charset="0"/>
              <a:ea typeface="+mj-ea"/>
              <a:cs typeface="Arial" panose="020B0604020202020204" pitchFamily="34" charset="0"/>
            </a:endParaRPr>
          </a:p>
        </p:txBody>
      </p:sp>
      <p:cxnSp>
        <p:nvCxnSpPr>
          <p:cNvPr id="135" name="연결선: 꺾임 134">
            <a:extLst>
              <a:ext uri="{FF2B5EF4-FFF2-40B4-BE49-F238E27FC236}">
                <a16:creationId xmlns:a16="http://schemas.microsoft.com/office/drawing/2014/main" id="{E9B8904E-B0BA-47BE-B964-15F527274C9C}"/>
              </a:ext>
            </a:extLst>
          </p:cNvPr>
          <p:cNvCxnSpPr>
            <a:cxnSpLocks/>
          </p:cNvCxnSpPr>
          <p:nvPr/>
        </p:nvCxnSpPr>
        <p:spPr>
          <a:xfrm rot="5400000" flipH="1" flipV="1">
            <a:off x="5395943" y="1504631"/>
            <a:ext cx="411842" cy="1800000"/>
          </a:xfrm>
          <a:prstGeom prst="bentConnector3">
            <a:avLst>
              <a:gd name="adj1" fmla="val -47412"/>
            </a:avLst>
          </a:prstGeom>
          <a:ln w="12700">
            <a:solidFill>
              <a:srgbClr val="00338D"/>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직선 화살표 연결선 156">
            <a:extLst>
              <a:ext uri="{FF2B5EF4-FFF2-40B4-BE49-F238E27FC236}">
                <a16:creationId xmlns:a16="http://schemas.microsoft.com/office/drawing/2014/main" id="{6EAAE3F0-8578-44C5-9EA4-F8472A23CE0C}"/>
              </a:ext>
            </a:extLst>
          </p:cNvPr>
          <p:cNvCxnSpPr>
            <a:cxnSpLocks/>
            <a:stCxn id="114" idx="1"/>
            <a:endCxn id="113" idx="3"/>
          </p:cNvCxnSpPr>
          <p:nvPr/>
        </p:nvCxnSpPr>
        <p:spPr>
          <a:xfrm flipH="1" flipV="1">
            <a:off x="2833329" y="2108408"/>
            <a:ext cx="1207175" cy="363189"/>
          </a:xfrm>
          <a:prstGeom prst="straightConnector1">
            <a:avLst/>
          </a:prstGeom>
          <a:ln w="12700">
            <a:solidFill>
              <a:srgbClr val="009A44"/>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직선 화살표 연결선 157">
            <a:extLst>
              <a:ext uri="{FF2B5EF4-FFF2-40B4-BE49-F238E27FC236}">
                <a16:creationId xmlns:a16="http://schemas.microsoft.com/office/drawing/2014/main" id="{0F380D23-A347-4FDC-ACD2-0861BE318E31}"/>
              </a:ext>
            </a:extLst>
          </p:cNvPr>
          <p:cNvCxnSpPr>
            <a:cxnSpLocks/>
          </p:cNvCxnSpPr>
          <p:nvPr/>
        </p:nvCxnSpPr>
        <p:spPr>
          <a:xfrm flipV="1">
            <a:off x="4793148" y="2035382"/>
            <a:ext cx="1357834" cy="363190"/>
          </a:xfrm>
          <a:prstGeom prst="straightConnector1">
            <a:avLst/>
          </a:prstGeom>
          <a:ln w="12700">
            <a:solidFill>
              <a:srgbClr val="009A44"/>
            </a:solidFill>
            <a:tailEnd type="triangle"/>
          </a:ln>
        </p:spPr>
        <p:style>
          <a:lnRef idx="1">
            <a:schemeClr val="accent1"/>
          </a:lnRef>
          <a:fillRef idx="0">
            <a:schemeClr val="accent1"/>
          </a:fillRef>
          <a:effectRef idx="0">
            <a:schemeClr val="accent1"/>
          </a:effectRef>
          <a:fontRef idx="minor">
            <a:schemeClr val="tx1"/>
          </a:fontRef>
        </p:style>
      </p:cxnSp>
      <p:sp>
        <p:nvSpPr>
          <p:cNvPr id="164" name="Rounded Rectangle 117">
            <a:extLst>
              <a:ext uri="{FF2B5EF4-FFF2-40B4-BE49-F238E27FC236}">
                <a16:creationId xmlns:a16="http://schemas.microsoft.com/office/drawing/2014/main" id="{FE05D66A-F5B0-403B-8768-5A227CD6EB4E}"/>
              </a:ext>
            </a:extLst>
          </p:cNvPr>
          <p:cNvSpPr/>
          <p:nvPr/>
        </p:nvSpPr>
        <p:spPr bwMode="auto">
          <a:xfrm>
            <a:off x="2897852" y="2203431"/>
            <a:ext cx="1082218" cy="245376"/>
          </a:xfrm>
          <a:prstGeom prst="roundRect">
            <a:avLst>
              <a:gd name="adj" fmla="val 0"/>
            </a:avLst>
          </a:prstGeom>
          <a:solidFill>
            <a:schemeClr val="bg1"/>
          </a:solidFill>
          <a:ln w="12700" cap="flat" cmpd="sng" algn="ctr">
            <a:solidFill>
              <a:srgbClr val="009A44"/>
            </a:solidFill>
            <a:prstDash val="solid"/>
            <a:round/>
            <a:headEnd type="none" w="med" len="med"/>
            <a:tailEnd type="none" w="med" len="med"/>
          </a:ln>
          <a:effectLst/>
        </p:spPr>
        <p:txBody>
          <a:bodyPr vert="horz" wrap="square" lIns="36000" tIns="39101" rIns="36000" bIns="39101" numCol="1" rtlCol="0" anchor="ctr" anchorCtr="0" compatLnSpc="1">
            <a:prstTxWarp prst="textNoShape">
              <a:avLst/>
            </a:prstTxWarp>
          </a:bodyPr>
          <a:lstStyle/>
          <a:p>
            <a:pPr algn="ctr" defTabSz="781995" latinLnBrk="1"/>
            <a:r>
              <a:rPr lang="en-US" altLang="ko-KR" sz="650" dirty="0">
                <a:latin typeface="Arial" panose="020B0604020202020204" pitchFamily="34" charset="0"/>
                <a:ea typeface="+mj-ea"/>
                <a:cs typeface="Arial" panose="020B0604020202020204" pitchFamily="34" charset="0"/>
              </a:rPr>
              <a:t>T/I </a:t>
            </a:r>
            <a:r>
              <a:rPr lang="ko-KR" altLang="en-US" sz="650" dirty="0">
                <a:latin typeface="Arial" panose="020B0604020202020204" pitchFamily="34" charset="0"/>
                <a:ea typeface="+mj-ea"/>
                <a:cs typeface="Arial" panose="020B0604020202020204" pitchFamily="34" charset="0"/>
              </a:rPr>
              <a:t>발행 </a:t>
            </a:r>
            <a:endParaRPr lang="en-US" altLang="ko-KR" sz="650" dirty="0">
              <a:latin typeface="Arial" panose="020B0604020202020204" pitchFamily="34" charset="0"/>
              <a:ea typeface="+mj-ea"/>
              <a:cs typeface="Arial" panose="020B0604020202020204" pitchFamily="34" charset="0"/>
            </a:endParaRPr>
          </a:p>
          <a:p>
            <a:pPr algn="ctr" defTabSz="781995" latinLnBrk="1"/>
            <a:r>
              <a:rPr lang="en-US" altLang="ko-KR" sz="650" dirty="0">
                <a:latin typeface="Arial" panose="020B0604020202020204" pitchFamily="34" charset="0"/>
                <a:ea typeface="+mj-ea"/>
                <a:cs typeface="Arial" panose="020B0604020202020204" pitchFamily="34" charset="0"/>
              </a:rPr>
              <a:t>(</a:t>
            </a:r>
            <a:r>
              <a:rPr lang="ko-KR" altLang="en-US" sz="650" dirty="0" err="1">
                <a:latin typeface="Arial" panose="020B0604020202020204" pitchFamily="34" charset="0"/>
                <a:ea typeface="+mj-ea"/>
                <a:cs typeface="Arial" panose="020B0604020202020204" pitchFamily="34" charset="0"/>
              </a:rPr>
              <a:t>매체비</a:t>
            </a:r>
            <a:r>
              <a:rPr lang="en-US" altLang="ko-KR" sz="650" dirty="0">
                <a:latin typeface="Arial" panose="020B0604020202020204" pitchFamily="34" charset="0"/>
                <a:ea typeface="+mj-ea"/>
                <a:cs typeface="Arial" panose="020B0604020202020204" pitchFamily="34" charset="0"/>
              </a:rPr>
              <a:t>+</a:t>
            </a:r>
            <a:r>
              <a:rPr lang="ko-KR" altLang="en-US" sz="650" dirty="0">
                <a:latin typeface="Arial" panose="020B0604020202020204" pitchFamily="34" charset="0"/>
                <a:ea typeface="+mj-ea"/>
                <a:cs typeface="Arial" panose="020B0604020202020204" pitchFamily="34" charset="0"/>
              </a:rPr>
              <a:t>제작비</a:t>
            </a:r>
            <a:r>
              <a:rPr lang="en-US" altLang="ko-KR" sz="650" dirty="0">
                <a:latin typeface="Arial" panose="020B0604020202020204" pitchFamily="34" charset="0"/>
                <a:ea typeface="+mj-ea"/>
                <a:cs typeface="Arial" panose="020B0604020202020204" pitchFamily="34" charset="0"/>
              </a:rPr>
              <a:t>+</a:t>
            </a:r>
            <a:r>
              <a:rPr lang="ko-KR" altLang="en-US" sz="650" dirty="0">
                <a:latin typeface="Arial" panose="020B0604020202020204" pitchFamily="34" charset="0"/>
                <a:ea typeface="+mj-ea"/>
                <a:cs typeface="Arial" panose="020B0604020202020204" pitchFamily="34" charset="0"/>
              </a:rPr>
              <a:t>조사비 등</a:t>
            </a:r>
            <a:r>
              <a:rPr lang="en-US" altLang="ko-KR" sz="650" dirty="0">
                <a:latin typeface="Arial" panose="020B0604020202020204" pitchFamily="34" charset="0"/>
                <a:ea typeface="+mj-ea"/>
                <a:cs typeface="Arial" panose="020B0604020202020204" pitchFamily="34" charset="0"/>
              </a:rPr>
              <a:t>)</a:t>
            </a:r>
          </a:p>
        </p:txBody>
      </p:sp>
      <p:cxnSp>
        <p:nvCxnSpPr>
          <p:cNvPr id="239" name="직선 화살표 연결선 238">
            <a:extLst>
              <a:ext uri="{FF2B5EF4-FFF2-40B4-BE49-F238E27FC236}">
                <a16:creationId xmlns:a16="http://schemas.microsoft.com/office/drawing/2014/main" id="{7006D87A-14C6-4F80-BE81-0FC1B1CF9852}"/>
              </a:ext>
            </a:extLst>
          </p:cNvPr>
          <p:cNvCxnSpPr>
            <a:cxnSpLocks/>
          </p:cNvCxnSpPr>
          <p:nvPr/>
        </p:nvCxnSpPr>
        <p:spPr>
          <a:xfrm flipH="1">
            <a:off x="4793148" y="2200482"/>
            <a:ext cx="1357834" cy="363190"/>
          </a:xfrm>
          <a:prstGeom prst="straightConnector1">
            <a:avLst/>
          </a:prstGeom>
          <a:ln w="12700">
            <a:solidFill>
              <a:srgbClr val="009A44"/>
            </a:solidFill>
            <a:tailEnd type="triangle"/>
          </a:ln>
        </p:spPr>
        <p:style>
          <a:lnRef idx="1">
            <a:schemeClr val="accent1"/>
          </a:lnRef>
          <a:fillRef idx="0">
            <a:schemeClr val="accent1"/>
          </a:fillRef>
          <a:effectRef idx="0">
            <a:schemeClr val="accent1"/>
          </a:effectRef>
          <a:fontRef idx="minor">
            <a:schemeClr val="tx1"/>
          </a:fontRef>
        </p:style>
      </p:cxnSp>
      <p:sp>
        <p:nvSpPr>
          <p:cNvPr id="240" name="Rounded Rectangle 117">
            <a:extLst>
              <a:ext uri="{FF2B5EF4-FFF2-40B4-BE49-F238E27FC236}">
                <a16:creationId xmlns:a16="http://schemas.microsoft.com/office/drawing/2014/main" id="{664CABC5-17B4-4ACE-AFA2-EFC5807C4876}"/>
              </a:ext>
            </a:extLst>
          </p:cNvPr>
          <p:cNvSpPr/>
          <p:nvPr/>
        </p:nvSpPr>
        <p:spPr bwMode="auto">
          <a:xfrm>
            <a:off x="5033751" y="2389843"/>
            <a:ext cx="842248" cy="130188"/>
          </a:xfrm>
          <a:prstGeom prst="roundRect">
            <a:avLst>
              <a:gd name="adj" fmla="val 0"/>
            </a:avLst>
          </a:prstGeom>
          <a:solidFill>
            <a:schemeClr val="bg1"/>
          </a:solidFill>
          <a:ln w="12700" cap="flat" cmpd="sng" algn="ctr">
            <a:solidFill>
              <a:srgbClr val="009A44"/>
            </a:solidFill>
            <a:prstDash val="solid"/>
            <a:round/>
            <a:headEnd type="none" w="med" len="med"/>
            <a:tailEnd type="none" w="med" len="med"/>
          </a:ln>
          <a:effectLst/>
        </p:spPr>
        <p:txBody>
          <a:bodyPr vert="horz" wrap="square" lIns="36000" tIns="39101" rIns="36000" bIns="39101" numCol="1" rtlCol="0" anchor="ctr" anchorCtr="0" compatLnSpc="1">
            <a:prstTxWarp prst="textNoShape">
              <a:avLst/>
            </a:prstTxWarp>
          </a:bodyPr>
          <a:lstStyle/>
          <a:p>
            <a:pPr algn="ctr" defTabSz="781995" latinLnBrk="1"/>
            <a:r>
              <a:rPr lang="en-US" altLang="ko-KR" sz="650" dirty="0">
                <a:latin typeface="Arial" panose="020B0604020202020204" pitchFamily="34" charset="0"/>
                <a:ea typeface="+mj-ea"/>
                <a:cs typeface="Arial" panose="020B0604020202020204" pitchFamily="34" charset="0"/>
              </a:rPr>
              <a:t>T/I </a:t>
            </a:r>
            <a:r>
              <a:rPr lang="ko-KR" altLang="en-US" sz="650" dirty="0">
                <a:latin typeface="Arial" panose="020B0604020202020204" pitchFamily="34" charset="0"/>
                <a:ea typeface="+mj-ea"/>
                <a:cs typeface="Arial" panose="020B0604020202020204" pitchFamily="34" charset="0"/>
              </a:rPr>
              <a:t>발행 </a:t>
            </a:r>
            <a:r>
              <a:rPr lang="en-US" altLang="ko-KR" sz="650" dirty="0">
                <a:latin typeface="Arial" panose="020B0604020202020204" pitchFamily="34" charset="0"/>
                <a:ea typeface="+mj-ea"/>
                <a:cs typeface="Arial" panose="020B0604020202020204" pitchFamily="34" charset="0"/>
              </a:rPr>
              <a:t>(</a:t>
            </a:r>
            <a:r>
              <a:rPr lang="ko-KR" altLang="en-US" sz="650" dirty="0" err="1">
                <a:latin typeface="Arial" panose="020B0604020202020204" pitchFamily="34" charset="0"/>
                <a:ea typeface="+mj-ea"/>
                <a:cs typeface="Arial" panose="020B0604020202020204" pitchFamily="34" charset="0"/>
              </a:rPr>
              <a:t>매체비</a:t>
            </a:r>
            <a:r>
              <a:rPr lang="en-US" altLang="ko-KR" sz="650" dirty="0">
                <a:latin typeface="Arial" panose="020B0604020202020204" pitchFamily="34" charset="0"/>
                <a:ea typeface="+mj-ea"/>
                <a:cs typeface="Arial" panose="020B0604020202020204" pitchFamily="34" charset="0"/>
              </a:rPr>
              <a:t>)</a:t>
            </a:r>
          </a:p>
        </p:txBody>
      </p:sp>
      <p:sp>
        <p:nvSpPr>
          <p:cNvPr id="241" name="Rounded Rectangle 117">
            <a:extLst>
              <a:ext uri="{FF2B5EF4-FFF2-40B4-BE49-F238E27FC236}">
                <a16:creationId xmlns:a16="http://schemas.microsoft.com/office/drawing/2014/main" id="{ED27B2D1-7F53-4A1B-8587-7415B8DCA5CF}"/>
              </a:ext>
            </a:extLst>
          </p:cNvPr>
          <p:cNvSpPr/>
          <p:nvPr/>
        </p:nvSpPr>
        <p:spPr bwMode="auto">
          <a:xfrm>
            <a:off x="4948986" y="2119484"/>
            <a:ext cx="842248" cy="146488"/>
          </a:xfrm>
          <a:prstGeom prst="roundRect">
            <a:avLst>
              <a:gd name="adj" fmla="val 0"/>
            </a:avLst>
          </a:prstGeom>
          <a:solidFill>
            <a:schemeClr val="bg1"/>
          </a:solidFill>
          <a:ln w="12700" cap="flat" cmpd="sng" algn="ctr">
            <a:solidFill>
              <a:srgbClr val="009A44"/>
            </a:solidFill>
            <a:prstDash val="solid"/>
            <a:round/>
            <a:headEnd type="none" w="med" len="med"/>
            <a:tailEnd type="none" w="med" len="med"/>
          </a:ln>
          <a:effectLst/>
        </p:spPr>
        <p:txBody>
          <a:bodyPr vert="horz" wrap="square" lIns="36000" tIns="39101" rIns="36000" bIns="39101" numCol="1" rtlCol="0" anchor="ctr" anchorCtr="0" compatLnSpc="1">
            <a:prstTxWarp prst="textNoShape">
              <a:avLst/>
            </a:prstTxWarp>
          </a:bodyPr>
          <a:lstStyle/>
          <a:p>
            <a:pPr algn="ctr" defTabSz="781995" latinLnBrk="1"/>
            <a:r>
              <a:rPr lang="en-US" altLang="ko-KR" sz="650" dirty="0">
                <a:latin typeface="Arial" panose="020B0604020202020204" pitchFamily="34" charset="0"/>
                <a:ea typeface="+mj-ea"/>
                <a:cs typeface="Arial" panose="020B0604020202020204" pitchFamily="34" charset="0"/>
              </a:rPr>
              <a:t>T/I </a:t>
            </a:r>
            <a:r>
              <a:rPr lang="ko-KR" altLang="en-US" sz="650" dirty="0">
                <a:latin typeface="Arial" panose="020B0604020202020204" pitchFamily="34" charset="0"/>
                <a:ea typeface="+mj-ea"/>
                <a:cs typeface="Arial" panose="020B0604020202020204" pitchFamily="34" charset="0"/>
              </a:rPr>
              <a:t>발행 </a:t>
            </a:r>
            <a:r>
              <a:rPr lang="en-US" altLang="ko-KR" sz="650" dirty="0">
                <a:latin typeface="Arial" panose="020B0604020202020204" pitchFamily="34" charset="0"/>
                <a:ea typeface="+mj-ea"/>
                <a:cs typeface="Arial" panose="020B0604020202020204" pitchFamily="34" charset="0"/>
              </a:rPr>
              <a:t>(</a:t>
            </a:r>
            <a:r>
              <a:rPr lang="ko-KR" altLang="en-US" sz="650" dirty="0">
                <a:latin typeface="Arial" panose="020B0604020202020204" pitchFamily="34" charset="0"/>
                <a:ea typeface="+mj-ea"/>
                <a:cs typeface="Arial" panose="020B0604020202020204" pitchFamily="34" charset="0"/>
              </a:rPr>
              <a:t>매체수수료</a:t>
            </a:r>
            <a:r>
              <a:rPr lang="en-US" altLang="ko-KR" sz="650" dirty="0">
                <a:latin typeface="Arial" panose="020B0604020202020204" pitchFamily="34" charset="0"/>
                <a:ea typeface="+mj-ea"/>
                <a:cs typeface="Arial" panose="020B0604020202020204" pitchFamily="34" charset="0"/>
              </a:rPr>
              <a:t>)</a:t>
            </a:r>
          </a:p>
        </p:txBody>
      </p:sp>
      <p:sp>
        <p:nvSpPr>
          <p:cNvPr id="256" name="순서도: 연결자 255">
            <a:extLst>
              <a:ext uri="{FF2B5EF4-FFF2-40B4-BE49-F238E27FC236}">
                <a16:creationId xmlns:a16="http://schemas.microsoft.com/office/drawing/2014/main" id="{45059C88-A1B2-46E3-BF83-BF7DD2486383}"/>
              </a:ext>
            </a:extLst>
          </p:cNvPr>
          <p:cNvSpPr/>
          <p:nvPr/>
        </p:nvSpPr>
        <p:spPr bwMode="auto">
          <a:xfrm>
            <a:off x="2829507" y="2137420"/>
            <a:ext cx="144000" cy="144000"/>
          </a:xfrm>
          <a:prstGeom prst="flowChartConnector">
            <a:avLst/>
          </a:prstGeom>
          <a:solidFill>
            <a:srgbClr val="6D2077"/>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V</a:t>
            </a:r>
            <a:endParaRPr lang="ko-KR" altLang="en-US" sz="800" b="1" kern="0" dirty="0">
              <a:solidFill>
                <a:srgbClr val="FFFFFF"/>
              </a:solidFill>
              <a:cs typeface="Arial" panose="020B0604020202020204" pitchFamily="34" charset="0"/>
            </a:endParaRPr>
          </a:p>
        </p:txBody>
      </p:sp>
      <p:sp>
        <p:nvSpPr>
          <p:cNvPr id="257" name="Rounded Rectangle 117">
            <a:extLst>
              <a:ext uri="{FF2B5EF4-FFF2-40B4-BE49-F238E27FC236}">
                <a16:creationId xmlns:a16="http://schemas.microsoft.com/office/drawing/2014/main" id="{27C0844A-EACB-462E-96D1-E0BFED98C12B}"/>
              </a:ext>
            </a:extLst>
          </p:cNvPr>
          <p:cNvSpPr/>
          <p:nvPr/>
        </p:nvSpPr>
        <p:spPr bwMode="auto">
          <a:xfrm>
            <a:off x="2732245" y="2696357"/>
            <a:ext cx="1155352" cy="212671"/>
          </a:xfrm>
          <a:prstGeom prst="roundRect">
            <a:avLst>
              <a:gd name="adj" fmla="val 0"/>
            </a:avLst>
          </a:prstGeom>
          <a:solidFill>
            <a:schemeClr val="bg1"/>
          </a:solidFill>
          <a:ln w="12700" cap="flat" cmpd="sng" algn="ctr">
            <a:solidFill>
              <a:srgbClr val="00338D"/>
            </a:solidFill>
            <a:prstDash val="solid"/>
            <a:round/>
            <a:headEnd type="none" w="med" len="med"/>
            <a:tailEnd type="none" w="med" len="med"/>
          </a:ln>
          <a:effectLst/>
        </p:spPr>
        <p:txBody>
          <a:bodyPr vert="horz" wrap="square" lIns="36000" tIns="39101" rIns="36000" bIns="39101" numCol="1" rtlCol="0" anchor="ctr" anchorCtr="0" compatLnSpc="1">
            <a:prstTxWarp prst="textNoShape">
              <a:avLst/>
            </a:prstTxWarp>
          </a:bodyPr>
          <a:lstStyle/>
          <a:p>
            <a:pPr algn="ctr" defTabSz="781995" latinLnBrk="1"/>
            <a:r>
              <a:rPr lang="ko-KR" altLang="en-US" sz="650" dirty="0" err="1">
                <a:latin typeface="Arial" panose="020B0604020202020204" pitchFamily="34" charset="0"/>
                <a:ea typeface="+mj-ea"/>
                <a:cs typeface="Arial" panose="020B0604020202020204" pitchFamily="34" charset="0"/>
              </a:rPr>
              <a:t>매체비</a:t>
            </a:r>
            <a:r>
              <a:rPr lang="en-US" altLang="ko-KR" sz="650" dirty="0">
                <a:latin typeface="Arial" panose="020B0604020202020204" pitchFamily="34" charset="0"/>
                <a:ea typeface="+mj-ea"/>
                <a:cs typeface="Arial" panose="020B0604020202020204" pitchFamily="34" charset="0"/>
              </a:rPr>
              <a:t>+</a:t>
            </a:r>
            <a:r>
              <a:rPr lang="ko-KR" altLang="en-US" sz="650" dirty="0">
                <a:latin typeface="Arial" panose="020B0604020202020204" pitchFamily="34" charset="0"/>
                <a:ea typeface="+mj-ea"/>
                <a:cs typeface="Arial" panose="020B0604020202020204" pitchFamily="34" charset="0"/>
              </a:rPr>
              <a:t>제작비</a:t>
            </a:r>
            <a:r>
              <a:rPr lang="en-US" altLang="ko-KR" sz="650" dirty="0">
                <a:latin typeface="Arial" panose="020B0604020202020204" pitchFamily="34" charset="0"/>
                <a:ea typeface="+mj-ea"/>
                <a:cs typeface="Arial" panose="020B0604020202020204" pitchFamily="34" charset="0"/>
              </a:rPr>
              <a:t>+</a:t>
            </a:r>
            <a:r>
              <a:rPr lang="ko-KR" altLang="en-US" sz="650" dirty="0">
                <a:latin typeface="Arial" panose="020B0604020202020204" pitchFamily="34" charset="0"/>
                <a:ea typeface="+mj-ea"/>
                <a:cs typeface="Arial" panose="020B0604020202020204" pitchFamily="34" charset="0"/>
              </a:rPr>
              <a:t>조사비 지급</a:t>
            </a:r>
            <a:endParaRPr lang="en-US" altLang="ko-KR" sz="650" dirty="0">
              <a:latin typeface="Arial" panose="020B0604020202020204" pitchFamily="34" charset="0"/>
              <a:ea typeface="+mj-ea"/>
              <a:cs typeface="Arial" panose="020B0604020202020204" pitchFamily="34" charset="0"/>
            </a:endParaRPr>
          </a:p>
          <a:p>
            <a:pPr algn="ctr" defTabSz="781995" latinLnBrk="1"/>
            <a:r>
              <a:rPr lang="ko-KR" altLang="en-US" sz="650" dirty="0">
                <a:latin typeface="Arial" panose="020B0604020202020204" pitchFamily="34" charset="0"/>
                <a:ea typeface="+mj-ea"/>
                <a:cs typeface="Arial" panose="020B0604020202020204" pitchFamily="34" charset="0"/>
              </a:rPr>
              <a:t>월 청구 및 정산</a:t>
            </a:r>
            <a:endParaRPr lang="en-US" altLang="ko-KR" sz="650" dirty="0">
              <a:latin typeface="Arial" panose="020B0604020202020204" pitchFamily="34" charset="0"/>
              <a:ea typeface="+mj-ea"/>
              <a:cs typeface="Arial" panose="020B0604020202020204" pitchFamily="34" charset="0"/>
            </a:endParaRPr>
          </a:p>
        </p:txBody>
      </p:sp>
      <p:sp>
        <p:nvSpPr>
          <p:cNvPr id="118" name="순서도: 연결자 117">
            <a:extLst>
              <a:ext uri="{FF2B5EF4-FFF2-40B4-BE49-F238E27FC236}">
                <a16:creationId xmlns:a16="http://schemas.microsoft.com/office/drawing/2014/main" id="{F4E67011-AFEA-4DF4-B2D5-3EB2733E9D54}"/>
              </a:ext>
            </a:extLst>
          </p:cNvPr>
          <p:cNvSpPr/>
          <p:nvPr/>
        </p:nvSpPr>
        <p:spPr bwMode="auto">
          <a:xfrm>
            <a:off x="4880779" y="2050294"/>
            <a:ext cx="144000" cy="144000"/>
          </a:xfrm>
          <a:prstGeom prst="flowChartConnector">
            <a:avLst/>
          </a:prstGeom>
          <a:solidFill>
            <a:srgbClr val="6D2077"/>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V</a:t>
            </a:r>
            <a:endParaRPr lang="ko-KR" altLang="en-US" sz="800" b="1" kern="0" dirty="0">
              <a:solidFill>
                <a:srgbClr val="FFFFFF"/>
              </a:solidFill>
              <a:cs typeface="Arial" panose="020B0604020202020204" pitchFamily="34" charset="0"/>
            </a:endParaRPr>
          </a:p>
        </p:txBody>
      </p:sp>
      <p:sp>
        <p:nvSpPr>
          <p:cNvPr id="119" name="Rounded Rectangle 117">
            <a:extLst>
              <a:ext uri="{FF2B5EF4-FFF2-40B4-BE49-F238E27FC236}">
                <a16:creationId xmlns:a16="http://schemas.microsoft.com/office/drawing/2014/main" id="{31470CF6-F2BB-4D42-9651-9AA9B69E0780}"/>
              </a:ext>
            </a:extLst>
          </p:cNvPr>
          <p:cNvSpPr/>
          <p:nvPr/>
        </p:nvSpPr>
        <p:spPr bwMode="auto">
          <a:xfrm>
            <a:off x="4046872" y="3525689"/>
            <a:ext cx="752644" cy="212671"/>
          </a:xfrm>
          <a:prstGeom prst="roundRect">
            <a:avLst>
              <a:gd name="adj" fmla="val 0"/>
            </a:avLst>
          </a:prstGeom>
          <a:solidFill>
            <a:srgbClr val="0D8180"/>
          </a:solidFill>
          <a:ln w="6350" cap="flat" cmpd="sng" algn="ctr">
            <a:solidFill>
              <a:srgbClr val="0D8180"/>
            </a:solidFill>
            <a:prstDash val="solid"/>
            <a:round/>
            <a:headEnd type="none" w="med" len="med"/>
            <a:tailEnd type="none" w="med" len="med"/>
          </a:ln>
          <a:effectLst/>
        </p:spPr>
        <p:txBody>
          <a:bodyPr vert="horz" wrap="square" lIns="36000" tIns="39101" rIns="36000" bIns="39101" numCol="1" rtlCol="0" anchor="ctr" anchorCtr="0" compatLnSpc="1">
            <a:prstTxWarp prst="textNoShape">
              <a:avLst/>
            </a:prstTxWarp>
          </a:bodyPr>
          <a:lstStyle/>
          <a:p>
            <a:pPr algn="ctr" defTabSz="781995" latinLnBrk="1"/>
            <a:r>
              <a:rPr lang="ko-KR" altLang="en-US" sz="800" dirty="0">
                <a:solidFill>
                  <a:prstClr val="white"/>
                </a:solidFill>
                <a:latin typeface="Arial" panose="020B0604020202020204" pitchFamily="34" charset="0"/>
                <a:ea typeface="+mj-ea"/>
                <a:cs typeface="Arial" panose="020B0604020202020204" pitchFamily="34" charset="0"/>
              </a:rPr>
              <a:t>외주업체</a:t>
            </a:r>
            <a:endParaRPr lang="en-US" altLang="ko-KR" sz="800" dirty="0">
              <a:solidFill>
                <a:prstClr val="white"/>
              </a:solidFill>
              <a:latin typeface="Arial" panose="020B0604020202020204" pitchFamily="34" charset="0"/>
              <a:ea typeface="+mj-ea"/>
              <a:cs typeface="Arial" panose="020B0604020202020204" pitchFamily="34" charset="0"/>
            </a:endParaRPr>
          </a:p>
        </p:txBody>
      </p:sp>
      <p:cxnSp>
        <p:nvCxnSpPr>
          <p:cNvPr id="130" name="연결선: 꺾임 129">
            <a:extLst>
              <a:ext uri="{FF2B5EF4-FFF2-40B4-BE49-F238E27FC236}">
                <a16:creationId xmlns:a16="http://schemas.microsoft.com/office/drawing/2014/main" id="{69D992B7-7178-440F-8AA9-93B60EE550CB}"/>
              </a:ext>
            </a:extLst>
          </p:cNvPr>
          <p:cNvCxnSpPr>
            <a:cxnSpLocks/>
          </p:cNvCxnSpPr>
          <p:nvPr/>
        </p:nvCxnSpPr>
        <p:spPr>
          <a:xfrm rot="5400000">
            <a:off x="5348521" y="1280681"/>
            <a:ext cx="558000" cy="2051899"/>
          </a:xfrm>
          <a:prstGeom prst="bentConnector3">
            <a:avLst>
              <a:gd name="adj1" fmla="val 170609"/>
            </a:avLst>
          </a:prstGeom>
          <a:ln w="12700">
            <a:solidFill>
              <a:srgbClr val="00338D"/>
            </a:solidFill>
            <a:tailEnd type="triangle"/>
          </a:ln>
        </p:spPr>
        <p:style>
          <a:lnRef idx="1">
            <a:schemeClr val="accent1"/>
          </a:lnRef>
          <a:fillRef idx="0">
            <a:schemeClr val="accent1"/>
          </a:fillRef>
          <a:effectRef idx="0">
            <a:schemeClr val="accent1"/>
          </a:effectRef>
          <a:fontRef idx="minor">
            <a:schemeClr val="tx1"/>
          </a:fontRef>
        </p:style>
      </p:cxnSp>
      <p:sp>
        <p:nvSpPr>
          <p:cNvPr id="116" name="Rounded Rectangle 117">
            <a:extLst>
              <a:ext uri="{FF2B5EF4-FFF2-40B4-BE49-F238E27FC236}">
                <a16:creationId xmlns:a16="http://schemas.microsoft.com/office/drawing/2014/main" id="{774A5BA3-E694-4A52-A15D-CC4BD2DDC379}"/>
              </a:ext>
            </a:extLst>
          </p:cNvPr>
          <p:cNvSpPr/>
          <p:nvPr/>
        </p:nvSpPr>
        <p:spPr bwMode="auto">
          <a:xfrm>
            <a:off x="6150982" y="2002071"/>
            <a:ext cx="752644" cy="212671"/>
          </a:xfrm>
          <a:prstGeom prst="roundRect">
            <a:avLst>
              <a:gd name="adj" fmla="val 0"/>
            </a:avLst>
          </a:prstGeom>
          <a:solidFill>
            <a:srgbClr val="0D8180"/>
          </a:solidFill>
          <a:ln w="6350" cap="flat" cmpd="sng" algn="ctr">
            <a:solidFill>
              <a:srgbClr val="0D8180"/>
            </a:solidFill>
            <a:prstDash val="solid"/>
            <a:round/>
            <a:headEnd type="none" w="med" len="med"/>
            <a:tailEnd type="none" w="med" len="med"/>
          </a:ln>
          <a:effectLst/>
        </p:spPr>
        <p:txBody>
          <a:bodyPr vert="horz" wrap="square" lIns="36000" tIns="39101" rIns="36000" bIns="39101" numCol="1" rtlCol="0" anchor="ctr" anchorCtr="0" compatLnSpc="1">
            <a:prstTxWarp prst="textNoShape">
              <a:avLst/>
            </a:prstTxWarp>
          </a:bodyPr>
          <a:lstStyle/>
          <a:p>
            <a:pPr algn="ctr" defTabSz="781995" latinLnBrk="1"/>
            <a:r>
              <a:rPr lang="ko-KR" altLang="en-US" sz="800" dirty="0">
                <a:solidFill>
                  <a:prstClr val="white"/>
                </a:solidFill>
                <a:latin typeface="Arial" panose="020B0604020202020204" pitchFamily="34" charset="0"/>
                <a:ea typeface="+mj-ea"/>
                <a:cs typeface="Arial" panose="020B0604020202020204" pitchFamily="34" charset="0"/>
              </a:rPr>
              <a:t>매체</a:t>
            </a:r>
            <a:endParaRPr lang="en-US" altLang="ko-KR" sz="800" dirty="0">
              <a:solidFill>
                <a:prstClr val="white"/>
              </a:solidFill>
              <a:latin typeface="Arial" panose="020B0604020202020204" pitchFamily="34" charset="0"/>
              <a:ea typeface="+mj-ea"/>
              <a:cs typeface="Arial" panose="020B0604020202020204" pitchFamily="34" charset="0"/>
            </a:endParaRPr>
          </a:p>
        </p:txBody>
      </p:sp>
      <p:cxnSp>
        <p:nvCxnSpPr>
          <p:cNvPr id="26" name="직선 연결선 25">
            <a:extLst>
              <a:ext uri="{FF2B5EF4-FFF2-40B4-BE49-F238E27FC236}">
                <a16:creationId xmlns:a16="http://schemas.microsoft.com/office/drawing/2014/main" id="{A05F2472-641A-43CF-A903-F9B72178E9DF}"/>
              </a:ext>
            </a:extLst>
          </p:cNvPr>
          <p:cNvCxnSpPr>
            <a:cxnSpLocks/>
          </p:cNvCxnSpPr>
          <p:nvPr/>
        </p:nvCxnSpPr>
        <p:spPr>
          <a:xfrm>
            <a:off x="6971270" y="2264285"/>
            <a:ext cx="162000" cy="0"/>
          </a:xfrm>
          <a:prstGeom prst="line">
            <a:avLst/>
          </a:prstGeom>
          <a:ln w="31750">
            <a:solidFill>
              <a:srgbClr val="00338D"/>
            </a:solidFill>
          </a:ln>
        </p:spPr>
        <p:style>
          <a:lnRef idx="1">
            <a:schemeClr val="accent1"/>
          </a:lnRef>
          <a:fillRef idx="0">
            <a:schemeClr val="accent1"/>
          </a:fillRef>
          <a:effectRef idx="0">
            <a:schemeClr val="accent1"/>
          </a:effectRef>
          <a:fontRef idx="minor">
            <a:schemeClr val="tx1"/>
          </a:fontRef>
        </p:style>
      </p:cxnSp>
      <p:cxnSp>
        <p:nvCxnSpPr>
          <p:cNvPr id="160" name="직선 연결선 159">
            <a:extLst>
              <a:ext uri="{FF2B5EF4-FFF2-40B4-BE49-F238E27FC236}">
                <a16:creationId xmlns:a16="http://schemas.microsoft.com/office/drawing/2014/main" id="{D1876A4A-E956-4AB9-9F9E-9A20563772CD}"/>
              </a:ext>
            </a:extLst>
          </p:cNvPr>
          <p:cNvCxnSpPr>
            <a:cxnSpLocks/>
          </p:cNvCxnSpPr>
          <p:nvPr/>
        </p:nvCxnSpPr>
        <p:spPr>
          <a:xfrm>
            <a:off x="6971270" y="2471597"/>
            <a:ext cx="162000" cy="0"/>
          </a:xfrm>
          <a:prstGeom prst="line">
            <a:avLst/>
          </a:prstGeom>
          <a:ln w="31750">
            <a:solidFill>
              <a:srgbClr val="009A44"/>
            </a:solidFill>
          </a:ln>
        </p:spPr>
        <p:style>
          <a:lnRef idx="1">
            <a:schemeClr val="accent1"/>
          </a:lnRef>
          <a:fillRef idx="0">
            <a:schemeClr val="accent1"/>
          </a:fillRef>
          <a:effectRef idx="0">
            <a:schemeClr val="accent1"/>
          </a:effectRef>
          <a:fontRef idx="minor">
            <a:schemeClr val="tx1"/>
          </a:fontRef>
        </p:style>
      </p:cxnSp>
      <p:sp>
        <p:nvSpPr>
          <p:cNvPr id="161" name="직사각형 17">
            <a:extLst>
              <a:ext uri="{FF2B5EF4-FFF2-40B4-BE49-F238E27FC236}">
                <a16:creationId xmlns:a16="http://schemas.microsoft.com/office/drawing/2014/main" id="{0038230E-3F9D-4150-82BC-6A135A8BD621}"/>
              </a:ext>
            </a:extLst>
          </p:cNvPr>
          <p:cNvSpPr>
            <a:spLocks noChangeArrowheads="1"/>
          </p:cNvSpPr>
          <p:nvPr/>
        </p:nvSpPr>
        <p:spPr bwMode="auto">
          <a:xfrm>
            <a:off x="1923857" y="4065061"/>
            <a:ext cx="6041632" cy="1895978"/>
          </a:xfrm>
          <a:prstGeom prst="rect">
            <a:avLst/>
          </a:prstGeom>
          <a:noFill/>
          <a:ln w="9525" algn="ctr">
            <a:solidFill>
              <a:srgbClr val="00A3A1"/>
            </a:solidFill>
            <a:round/>
            <a:headEnd/>
            <a:tailEnd/>
          </a:ln>
        </p:spPr>
        <p:txBody>
          <a:bodyPr lIns="0" tIns="0" rIns="0" bIns="0" anchor="t"/>
          <a:lstStyle/>
          <a:p>
            <a:pPr marL="266700" marR="0" lvl="0" algn="just" defTabSz="895493" rtl="0" eaLnBrk="1" fontAlgn="auto" latinLnBrk="0" hangingPunct="1">
              <a:lnSpc>
                <a:spcPct val="80000"/>
              </a:lnSpc>
              <a:spcBef>
                <a:spcPts val="0"/>
              </a:spcBef>
              <a:spcAft>
                <a:spcPts val="196"/>
              </a:spcAft>
              <a:buClr>
                <a:srgbClr val="012169"/>
              </a:buClr>
              <a:buSzTx/>
              <a:tabLst>
                <a:tab pos="261186" algn="l"/>
              </a:tabLst>
              <a:defRPr/>
            </a:pPr>
            <a:endParaRPr lang="en-US" altLang="ko-KR" sz="800" kern="0" noProof="0" dirty="0">
              <a:latin typeface="Arial" panose="020B0604020202020204" pitchFamily="34" charset="0"/>
              <a:ea typeface="+mj-ea"/>
              <a:cs typeface="Arial" panose="020B0604020202020204" pitchFamily="34" charset="0"/>
            </a:endParaRPr>
          </a:p>
          <a:p>
            <a:pPr marL="266700" marR="0" lvl="0" algn="just" defTabSz="895493" rtl="0" eaLnBrk="1" fontAlgn="auto" latinLnBrk="0" hangingPunct="1">
              <a:lnSpc>
                <a:spcPct val="80000"/>
              </a:lnSpc>
              <a:spcBef>
                <a:spcPts val="0"/>
              </a:spcBef>
              <a:spcAft>
                <a:spcPts val="196"/>
              </a:spcAft>
              <a:buClr>
                <a:srgbClr val="012169"/>
              </a:buClr>
              <a:buSzTx/>
              <a:tabLst>
                <a:tab pos="261186" algn="l"/>
              </a:tabLst>
              <a:defRPr/>
            </a:pPr>
            <a:endParaRPr lang="en-US" altLang="ko-KR" sz="800" kern="0" dirty="0">
              <a:latin typeface="Arial" panose="020B0604020202020204" pitchFamily="34" charset="0"/>
              <a:ea typeface="+mj-ea"/>
              <a:cs typeface="Arial" panose="020B0604020202020204" pitchFamily="34" charset="0"/>
            </a:endParaRPr>
          </a:p>
          <a:p>
            <a:pPr marL="266700" marR="0" lvl="0" algn="just" defTabSz="895493" rtl="0" eaLnBrk="1" fontAlgn="auto" latinLnBrk="0" hangingPunct="1">
              <a:lnSpc>
                <a:spcPct val="80000"/>
              </a:lnSpc>
              <a:spcBef>
                <a:spcPts val="0"/>
              </a:spcBef>
              <a:spcAft>
                <a:spcPts val="196"/>
              </a:spcAft>
              <a:buClr>
                <a:srgbClr val="012169"/>
              </a:buClr>
              <a:buSzTx/>
              <a:tabLst>
                <a:tab pos="261186" algn="l"/>
              </a:tabLst>
              <a:defRPr/>
            </a:pPr>
            <a:endParaRPr kumimoji="0" lang="en-US" altLang="ko-KR" sz="800" b="0" i="0" u="none" strike="noStrike" kern="0" cap="none" spc="0" normalizeH="0" baseline="0" noProof="0" dirty="0">
              <a:ln>
                <a:noFill/>
              </a:ln>
              <a:effectLst/>
              <a:uLnTx/>
              <a:uFillTx/>
              <a:latin typeface="Arial" panose="020B0604020202020204" pitchFamily="34" charset="0"/>
              <a:ea typeface="+mj-ea"/>
              <a:cs typeface="Arial" panose="020B0604020202020204" pitchFamily="34" charset="0"/>
            </a:endParaRPr>
          </a:p>
          <a:p>
            <a:pPr marL="266700" marR="0" lvl="0" algn="just" defTabSz="895493" rtl="0" eaLnBrk="1" fontAlgn="auto" latinLnBrk="0" hangingPunct="1">
              <a:lnSpc>
                <a:spcPct val="80000"/>
              </a:lnSpc>
              <a:spcBef>
                <a:spcPts val="0"/>
              </a:spcBef>
              <a:spcAft>
                <a:spcPts val="196"/>
              </a:spcAft>
              <a:buClr>
                <a:srgbClr val="012169"/>
              </a:buClr>
              <a:buSzTx/>
              <a:tabLst>
                <a:tab pos="261186" algn="l"/>
              </a:tabLst>
              <a:defRPr/>
            </a:pPr>
            <a:endParaRPr lang="en-US" altLang="ko-KR" sz="800" kern="0" dirty="0">
              <a:latin typeface="Arial" panose="020B0604020202020204" pitchFamily="34" charset="0"/>
              <a:ea typeface="+mj-ea"/>
              <a:cs typeface="Arial" panose="020B0604020202020204" pitchFamily="34" charset="0"/>
            </a:endParaRPr>
          </a:p>
          <a:p>
            <a:pPr marL="266700" marR="0" lvl="0" algn="just" defTabSz="895493" rtl="0" eaLnBrk="1" fontAlgn="auto" latinLnBrk="0" hangingPunct="1">
              <a:lnSpc>
                <a:spcPct val="80000"/>
              </a:lnSpc>
              <a:spcBef>
                <a:spcPts val="0"/>
              </a:spcBef>
              <a:spcAft>
                <a:spcPts val="196"/>
              </a:spcAft>
              <a:buClr>
                <a:srgbClr val="012169"/>
              </a:buClr>
              <a:buSzTx/>
              <a:tabLst>
                <a:tab pos="261186" algn="l"/>
              </a:tabLst>
              <a:defRPr/>
            </a:pPr>
            <a:endParaRPr kumimoji="0" lang="en-US" altLang="ko-KR" sz="800" b="0" i="0" u="none" strike="noStrike" kern="0" cap="none" spc="0" normalizeH="0" baseline="0" noProof="0" dirty="0">
              <a:ln>
                <a:noFill/>
              </a:ln>
              <a:effectLst/>
              <a:uLnTx/>
              <a:uFillTx/>
              <a:latin typeface="Arial" panose="020B0604020202020204" pitchFamily="34" charset="0"/>
              <a:ea typeface="+mj-ea"/>
              <a:cs typeface="Arial" panose="020B0604020202020204" pitchFamily="34" charset="0"/>
            </a:endParaRPr>
          </a:p>
          <a:p>
            <a:pPr marL="266700" marR="0" lvl="0" algn="just" defTabSz="895493" rtl="0" eaLnBrk="1" fontAlgn="auto" latinLnBrk="0" hangingPunct="1">
              <a:lnSpc>
                <a:spcPct val="80000"/>
              </a:lnSpc>
              <a:spcBef>
                <a:spcPts val="0"/>
              </a:spcBef>
              <a:spcAft>
                <a:spcPts val="196"/>
              </a:spcAft>
              <a:buClr>
                <a:srgbClr val="012169"/>
              </a:buClr>
              <a:buSzTx/>
              <a:tabLst>
                <a:tab pos="261186" algn="l"/>
              </a:tabLst>
              <a:defRPr/>
            </a:pPr>
            <a:endParaRPr lang="en-US" altLang="ko-KR" sz="800" kern="0" dirty="0">
              <a:latin typeface="Arial" panose="020B0604020202020204" pitchFamily="34" charset="0"/>
              <a:ea typeface="+mj-ea"/>
              <a:cs typeface="Arial" panose="020B0604020202020204" pitchFamily="34" charset="0"/>
            </a:endParaRPr>
          </a:p>
          <a:p>
            <a:pPr marL="266700" marR="0" lvl="0" algn="just" defTabSz="895493" rtl="0" eaLnBrk="1" fontAlgn="auto" latinLnBrk="0" hangingPunct="1">
              <a:lnSpc>
                <a:spcPct val="80000"/>
              </a:lnSpc>
              <a:spcBef>
                <a:spcPts val="0"/>
              </a:spcBef>
              <a:spcAft>
                <a:spcPts val="196"/>
              </a:spcAft>
              <a:buClr>
                <a:srgbClr val="012169"/>
              </a:buClr>
              <a:buSzTx/>
              <a:tabLst>
                <a:tab pos="261186" algn="l"/>
              </a:tabLst>
              <a:defRPr/>
            </a:pPr>
            <a:endParaRPr lang="en-US" altLang="ko-KR" sz="800" kern="0" dirty="0">
              <a:latin typeface="Arial" panose="020B0604020202020204" pitchFamily="34" charset="0"/>
              <a:ea typeface="+mj-ea"/>
              <a:cs typeface="Arial" panose="020B0604020202020204" pitchFamily="34" charset="0"/>
            </a:endParaRPr>
          </a:p>
          <a:p>
            <a:pPr marL="266700" marR="0" lvl="0" algn="just" defTabSz="895493" rtl="0" eaLnBrk="1" fontAlgn="auto" latinLnBrk="0" hangingPunct="1">
              <a:lnSpc>
                <a:spcPct val="80000"/>
              </a:lnSpc>
              <a:spcBef>
                <a:spcPts val="0"/>
              </a:spcBef>
              <a:spcAft>
                <a:spcPts val="196"/>
              </a:spcAft>
              <a:buClr>
                <a:srgbClr val="012169"/>
              </a:buClr>
              <a:buSzTx/>
              <a:tabLst>
                <a:tab pos="261186" algn="l"/>
              </a:tabLst>
              <a:defRPr/>
            </a:pPr>
            <a:endParaRPr kumimoji="0" lang="en-US" altLang="ko-KR" sz="800" b="0" i="0" u="none" strike="noStrike" kern="0" cap="none" spc="0" normalizeH="0" baseline="0" noProof="0" dirty="0">
              <a:ln>
                <a:noFill/>
              </a:ln>
              <a:effectLst/>
              <a:uLnTx/>
              <a:uFillTx/>
              <a:latin typeface="Arial" panose="020B0604020202020204" pitchFamily="34" charset="0"/>
              <a:ea typeface="+mj-ea"/>
              <a:cs typeface="Arial" panose="020B0604020202020204" pitchFamily="34" charset="0"/>
            </a:endParaRPr>
          </a:p>
          <a:p>
            <a:pPr marL="266700" marR="0" lvl="0" algn="just" defTabSz="895493" rtl="0" eaLnBrk="1" fontAlgn="auto" latinLnBrk="0" hangingPunct="1">
              <a:lnSpc>
                <a:spcPct val="80000"/>
              </a:lnSpc>
              <a:spcBef>
                <a:spcPts val="0"/>
              </a:spcBef>
              <a:spcAft>
                <a:spcPts val="196"/>
              </a:spcAft>
              <a:buClr>
                <a:srgbClr val="012169"/>
              </a:buClr>
              <a:buSzTx/>
              <a:tabLst>
                <a:tab pos="261186" algn="l"/>
              </a:tabLst>
              <a:defRPr/>
            </a:pPr>
            <a:endParaRPr kumimoji="0" lang="en-US" altLang="ko-KR" sz="800" b="1" i="0" u="none" strike="noStrike" kern="0" cap="none" spc="0" normalizeH="0" baseline="0" noProof="0" dirty="0">
              <a:ln>
                <a:noFill/>
              </a:ln>
              <a:effectLst/>
              <a:uLnTx/>
              <a:uFillTx/>
              <a:latin typeface="Arial" panose="020B0604020202020204" pitchFamily="34" charset="0"/>
              <a:ea typeface="+mj-ea"/>
              <a:cs typeface="Arial" panose="020B0604020202020204" pitchFamily="34" charset="0"/>
            </a:endParaRPr>
          </a:p>
        </p:txBody>
      </p:sp>
      <p:sp>
        <p:nvSpPr>
          <p:cNvPr id="162" name="직사각형 161">
            <a:extLst>
              <a:ext uri="{FF2B5EF4-FFF2-40B4-BE49-F238E27FC236}">
                <a16:creationId xmlns:a16="http://schemas.microsoft.com/office/drawing/2014/main" id="{08AD0C65-6DB5-44A4-B07B-72F12395B2EB}"/>
              </a:ext>
            </a:extLst>
          </p:cNvPr>
          <p:cNvSpPr/>
          <p:nvPr/>
        </p:nvSpPr>
        <p:spPr bwMode="auto">
          <a:xfrm>
            <a:off x="1997565" y="3981584"/>
            <a:ext cx="1520335" cy="180000"/>
          </a:xfrm>
          <a:prstGeom prst="rect">
            <a:avLst/>
          </a:prstGeom>
          <a:solidFill>
            <a:srgbClr val="FFFFFF"/>
          </a:solidFill>
          <a:ln w="9525" cap="flat" cmpd="sng" algn="ctr">
            <a:noFill/>
            <a:prstDash val="solid"/>
            <a:round/>
            <a:headEnd type="none" w="med" len="med"/>
            <a:tailEnd type="none" w="med" len="med"/>
          </a:ln>
          <a:effectLst/>
        </p:spPr>
        <p:txBody>
          <a:bodyPr vert="horz" wrap="square" lIns="46800" tIns="0" rIns="0" bIns="0" numCol="1" rtlCol="0" anchor="t" anchorCtr="0" compatLnSpc="1">
            <a:prstTxWarp prst="textNoShape">
              <a:avLst/>
            </a:prstTxWarp>
          </a:bodyPr>
          <a:lstStyle/>
          <a:p>
            <a:pPr marL="0" marR="0" lvl="0" indent="0" algn="ctr" defTabSz="895493" rtl="0" eaLnBrk="1" fontAlgn="auto" latinLnBrk="0" hangingPunct="1">
              <a:lnSpc>
                <a:spcPct val="100000"/>
              </a:lnSpc>
              <a:spcBef>
                <a:spcPts val="0"/>
              </a:spcBef>
              <a:spcAft>
                <a:spcPct val="35000"/>
              </a:spcAft>
              <a:buClrTx/>
              <a:buSzTx/>
              <a:buFontTx/>
              <a:buNone/>
              <a:tabLst>
                <a:tab pos="5596828" algn="l"/>
              </a:tabLst>
              <a:defRPr/>
            </a:pPr>
            <a:r>
              <a:rPr lang="ko-KR" altLang="en-US" sz="900" b="1" kern="0" dirty="0" err="1">
                <a:solidFill>
                  <a:srgbClr val="00A3A1"/>
                </a:solidFill>
                <a:latin typeface="Arial" panose="020B0604020202020204" pitchFamily="34" charset="0"/>
                <a:ea typeface="+mj-ea"/>
                <a:cs typeface="Arial" panose="020B0604020202020204" pitchFamily="34" charset="0"/>
              </a:rPr>
              <a:t>위수탁</a:t>
            </a:r>
            <a:r>
              <a:rPr lang="ko-KR" altLang="en-US" sz="900" b="1" kern="0" dirty="0">
                <a:solidFill>
                  <a:srgbClr val="00A3A1"/>
                </a:solidFill>
                <a:latin typeface="Arial" panose="020B0604020202020204" pitchFamily="34" charset="0"/>
                <a:ea typeface="+mj-ea"/>
                <a:cs typeface="Arial" panose="020B0604020202020204" pitchFamily="34" charset="0"/>
              </a:rPr>
              <a:t> </a:t>
            </a:r>
            <a:r>
              <a:rPr lang="ko-KR" altLang="en-US" sz="900" b="1" kern="0" dirty="0" err="1">
                <a:solidFill>
                  <a:srgbClr val="00A3A1"/>
                </a:solidFill>
                <a:latin typeface="Arial" panose="020B0604020202020204" pitchFamily="34" charset="0"/>
                <a:ea typeface="+mj-ea"/>
                <a:cs typeface="Arial" panose="020B0604020202020204" pitchFamily="34" charset="0"/>
              </a:rPr>
              <a:t>거래인경우</a:t>
            </a:r>
            <a:endParaRPr kumimoji="0" lang="en-GB" sz="900" b="1" i="0" u="none" strike="noStrike" kern="0" cap="none" spc="0" normalizeH="0" baseline="0" noProof="0" dirty="0">
              <a:ln>
                <a:noFill/>
              </a:ln>
              <a:solidFill>
                <a:srgbClr val="00A3A1"/>
              </a:solidFill>
              <a:effectLst/>
              <a:uLnTx/>
              <a:uFillTx/>
              <a:latin typeface="Arial" panose="020B0604020202020204" pitchFamily="34" charset="0"/>
              <a:ea typeface="+mj-ea"/>
              <a:cs typeface="Arial" panose="020B0604020202020204" pitchFamily="34" charset="0"/>
            </a:endParaRPr>
          </a:p>
        </p:txBody>
      </p:sp>
      <p:sp>
        <p:nvSpPr>
          <p:cNvPr id="163" name="Rounded Rectangle 117">
            <a:extLst>
              <a:ext uri="{FF2B5EF4-FFF2-40B4-BE49-F238E27FC236}">
                <a16:creationId xmlns:a16="http://schemas.microsoft.com/office/drawing/2014/main" id="{EDEACA03-2C8D-4E29-9787-E25BEA3F39AA}"/>
              </a:ext>
            </a:extLst>
          </p:cNvPr>
          <p:cNvSpPr/>
          <p:nvPr/>
        </p:nvSpPr>
        <p:spPr bwMode="auto">
          <a:xfrm>
            <a:off x="4040504" y="4529195"/>
            <a:ext cx="752644" cy="212671"/>
          </a:xfrm>
          <a:prstGeom prst="roundRect">
            <a:avLst>
              <a:gd name="adj" fmla="val 0"/>
            </a:avLst>
          </a:prstGeom>
          <a:solidFill>
            <a:srgbClr val="0D8180"/>
          </a:solidFill>
          <a:ln w="6350" cap="flat" cmpd="sng" algn="ctr">
            <a:solidFill>
              <a:srgbClr val="0D8180"/>
            </a:solidFill>
            <a:prstDash val="solid"/>
            <a:round/>
            <a:headEnd type="none" w="med" len="med"/>
            <a:tailEnd type="none" w="med" len="med"/>
          </a:ln>
          <a:effectLst/>
        </p:spPr>
        <p:txBody>
          <a:bodyPr vert="horz" wrap="square" lIns="36000" tIns="39101" rIns="36000" bIns="39101" numCol="1" rtlCol="0" anchor="ctr" anchorCtr="0" compatLnSpc="1">
            <a:prstTxWarp prst="textNoShape">
              <a:avLst/>
            </a:prstTxWarp>
          </a:bodyPr>
          <a:lstStyle/>
          <a:p>
            <a:pPr algn="ctr" defTabSz="781995" latinLnBrk="1"/>
            <a:r>
              <a:rPr lang="ko-KR" altLang="en-US" sz="800" dirty="0">
                <a:solidFill>
                  <a:prstClr val="white"/>
                </a:solidFill>
                <a:latin typeface="Arial" panose="020B0604020202020204" pitchFamily="34" charset="0"/>
                <a:ea typeface="+mj-ea"/>
                <a:cs typeface="Arial" panose="020B0604020202020204" pitchFamily="34" charset="0"/>
              </a:rPr>
              <a:t>회사</a:t>
            </a:r>
            <a:endParaRPr lang="en-US" altLang="ko-KR" sz="800" dirty="0">
              <a:solidFill>
                <a:prstClr val="white"/>
              </a:solidFill>
              <a:latin typeface="Arial" panose="020B0604020202020204" pitchFamily="34" charset="0"/>
              <a:ea typeface="+mj-ea"/>
              <a:cs typeface="Arial" panose="020B0604020202020204" pitchFamily="34" charset="0"/>
            </a:endParaRPr>
          </a:p>
        </p:txBody>
      </p:sp>
      <p:sp>
        <p:nvSpPr>
          <p:cNvPr id="165" name="순서도: 연결자 164">
            <a:extLst>
              <a:ext uri="{FF2B5EF4-FFF2-40B4-BE49-F238E27FC236}">
                <a16:creationId xmlns:a16="http://schemas.microsoft.com/office/drawing/2014/main" id="{9EA223D9-B8E3-48A6-873C-E854E9F3188B}"/>
              </a:ext>
            </a:extLst>
          </p:cNvPr>
          <p:cNvSpPr/>
          <p:nvPr/>
        </p:nvSpPr>
        <p:spPr bwMode="auto">
          <a:xfrm>
            <a:off x="6971971" y="4138682"/>
            <a:ext cx="144000" cy="144000"/>
          </a:xfrm>
          <a:prstGeom prst="flowChartConnector">
            <a:avLst/>
          </a:prstGeom>
          <a:solidFill>
            <a:srgbClr val="6D2077"/>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V</a:t>
            </a:r>
            <a:endParaRPr lang="ko-KR" altLang="en-US" sz="800" b="1" kern="0" dirty="0">
              <a:solidFill>
                <a:srgbClr val="FFFFFF"/>
              </a:solidFill>
              <a:cs typeface="Arial" panose="020B0604020202020204" pitchFamily="34" charset="0"/>
            </a:endParaRPr>
          </a:p>
        </p:txBody>
      </p:sp>
      <p:sp>
        <p:nvSpPr>
          <p:cNvPr id="166" name="직사각형 165">
            <a:extLst>
              <a:ext uri="{FF2B5EF4-FFF2-40B4-BE49-F238E27FC236}">
                <a16:creationId xmlns:a16="http://schemas.microsoft.com/office/drawing/2014/main" id="{EC5727FA-9E89-490F-B5C1-747E49F4EEF4}"/>
              </a:ext>
            </a:extLst>
          </p:cNvPr>
          <p:cNvSpPr/>
          <p:nvPr/>
        </p:nvSpPr>
        <p:spPr>
          <a:xfrm>
            <a:off x="7114036" y="4189050"/>
            <a:ext cx="858531" cy="4783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ko-KR" altLang="en-US" sz="700" dirty="0">
                <a:solidFill>
                  <a:schemeClr val="tx1"/>
                </a:solidFill>
                <a:latin typeface="+mn-ea"/>
              </a:rPr>
              <a:t>회사인식 매출액</a:t>
            </a:r>
            <a:endParaRPr lang="en-US" altLang="ko-KR" sz="700" dirty="0">
              <a:solidFill>
                <a:schemeClr val="tx1"/>
              </a:solidFill>
              <a:latin typeface="+mn-ea"/>
            </a:endParaRPr>
          </a:p>
          <a:p>
            <a:endParaRPr lang="en-US" altLang="ko-KR" sz="700" dirty="0">
              <a:solidFill>
                <a:schemeClr val="tx1"/>
              </a:solidFill>
              <a:latin typeface="+mn-ea"/>
            </a:endParaRPr>
          </a:p>
          <a:p>
            <a:r>
              <a:rPr lang="ko-KR" altLang="en-US" sz="700" dirty="0">
                <a:solidFill>
                  <a:schemeClr val="tx1"/>
                </a:solidFill>
                <a:latin typeface="+mn-ea"/>
              </a:rPr>
              <a:t>현금흐름</a:t>
            </a:r>
            <a:endParaRPr lang="en-US" altLang="ko-KR" sz="700" dirty="0">
              <a:solidFill>
                <a:schemeClr val="tx1"/>
              </a:solidFill>
              <a:latin typeface="+mn-ea"/>
            </a:endParaRPr>
          </a:p>
          <a:p>
            <a:endParaRPr lang="en-US" altLang="ko-KR" sz="700" dirty="0">
              <a:solidFill>
                <a:schemeClr val="tx1"/>
              </a:solidFill>
              <a:latin typeface="+mn-ea"/>
            </a:endParaRPr>
          </a:p>
          <a:p>
            <a:r>
              <a:rPr lang="ko-KR" altLang="en-US" sz="700" dirty="0">
                <a:solidFill>
                  <a:schemeClr val="tx1"/>
                </a:solidFill>
                <a:latin typeface="+mn-ea"/>
              </a:rPr>
              <a:t>세금계산서 발행</a:t>
            </a:r>
            <a:endParaRPr lang="en-US" altLang="ko-KR" sz="700" dirty="0">
              <a:solidFill>
                <a:schemeClr val="tx1"/>
              </a:solidFill>
              <a:latin typeface="+mn-ea"/>
            </a:endParaRPr>
          </a:p>
        </p:txBody>
      </p:sp>
      <p:cxnSp>
        <p:nvCxnSpPr>
          <p:cNvPr id="168" name="연결선: 꺾임 167">
            <a:extLst>
              <a:ext uri="{FF2B5EF4-FFF2-40B4-BE49-F238E27FC236}">
                <a16:creationId xmlns:a16="http://schemas.microsoft.com/office/drawing/2014/main" id="{0B00A11D-4237-4CBA-A212-2B0A61A5ADC2}"/>
              </a:ext>
            </a:extLst>
          </p:cNvPr>
          <p:cNvCxnSpPr>
            <a:cxnSpLocks/>
          </p:cNvCxnSpPr>
          <p:nvPr/>
        </p:nvCxnSpPr>
        <p:spPr>
          <a:xfrm rot="16200000" flipH="1">
            <a:off x="3124519" y="3640606"/>
            <a:ext cx="378259" cy="1836000"/>
          </a:xfrm>
          <a:prstGeom prst="bentConnector3">
            <a:avLst>
              <a:gd name="adj1" fmla="val 160435"/>
            </a:avLst>
          </a:prstGeom>
          <a:ln w="12700">
            <a:solidFill>
              <a:srgbClr val="00338D"/>
            </a:solidFill>
            <a:tailEnd type="triangle"/>
          </a:ln>
        </p:spPr>
        <p:style>
          <a:lnRef idx="1">
            <a:schemeClr val="accent1"/>
          </a:lnRef>
          <a:fillRef idx="0">
            <a:schemeClr val="accent1"/>
          </a:fillRef>
          <a:effectRef idx="0">
            <a:schemeClr val="accent1"/>
          </a:effectRef>
          <a:fontRef idx="minor">
            <a:schemeClr val="tx1"/>
          </a:fontRef>
        </p:style>
      </p:cxnSp>
      <p:sp>
        <p:nvSpPr>
          <p:cNvPr id="170" name="Rounded Rectangle 117">
            <a:extLst>
              <a:ext uri="{FF2B5EF4-FFF2-40B4-BE49-F238E27FC236}">
                <a16:creationId xmlns:a16="http://schemas.microsoft.com/office/drawing/2014/main" id="{15058338-85D9-4590-9B29-9DE58032D65B}"/>
              </a:ext>
            </a:extLst>
          </p:cNvPr>
          <p:cNvSpPr/>
          <p:nvPr/>
        </p:nvSpPr>
        <p:spPr bwMode="auto">
          <a:xfrm>
            <a:off x="2080685" y="4166006"/>
            <a:ext cx="752644" cy="212671"/>
          </a:xfrm>
          <a:prstGeom prst="roundRect">
            <a:avLst>
              <a:gd name="adj" fmla="val 0"/>
            </a:avLst>
          </a:prstGeom>
          <a:solidFill>
            <a:srgbClr val="0D8180"/>
          </a:solidFill>
          <a:ln w="6350" cap="flat" cmpd="sng" algn="ctr">
            <a:solidFill>
              <a:srgbClr val="0D8180"/>
            </a:solidFill>
            <a:prstDash val="solid"/>
            <a:round/>
            <a:headEnd type="none" w="med" len="med"/>
            <a:tailEnd type="none" w="med" len="med"/>
          </a:ln>
          <a:effectLst/>
        </p:spPr>
        <p:txBody>
          <a:bodyPr vert="horz" wrap="square" lIns="36000" tIns="39101" rIns="36000" bIns="39101" numCol="1" rtlCol="0" anchor="ctr" anchorCtr="0" compatLnSpc="1">
            <a:prstTxWarp prst="textNoShape">
              <a:avLst/>
            </a:prstTxWarp>
          </a:bodyPr>
          <a:lstStyle/>
          <a:p>
            <a:pPr algn="ctr" defTabSz="781995" latinLnBrk="1"/>
            <a:r>
              <a:rPr lang="ko-KR" altLang="en-US" sz="800" dirty="0">
                <a:solidFill>
                  <a:prstClr val="white"/>
                </a:solidFill>
                <a:latin typeface="Arial" panose="020B0604020202020204" pitchFamily="34" charset="0"/>
                <a:ea typeface="+mj-ea"/>
                <a:cs typeface="Arial" panose="020B0604020202020204" pitchFamily="34" charset="0"/>
              </a:rPr>
              <a:t>광고주</a:t>
            </a:r>
            <a:endParaRPr lang="en-US" altLang="ko-KR" sz="800" dirty="0">
              <a:solidFill>
                <a:prstClr val="white"/>
              </a:solidFill>
              <a:latin typeface="Arial" panose="020B0604020202020204" pitchFamily="34" charset="0"/>
              <a:ea typeface="+mj-ea"/>
              <a:cs typeface="Arial" panose="020B0604020202020204" pitchFamily="34" charset="0"/>
            </a:endParaRPr>
          </a:p>
        </p:txBody>
      </p:sp>
      <p:cxnSp>
        <p:nvCxnSpPr>
          <p:cNvPr id="171" name="연결선: 꺾임 170">
            <a:extLst>
              <a:ext uri="{FF2B5EF4-FFF2-40B4-BE49-F238E27FC236}">
                <a16:creationId xmlns:a16="http://schemas.microsoft.com/office/drawing/2014/main" id="{42EAF500-DB4D-49D9-A06E-4510D59F935E}"/>
              </a:ext>
            </a:extLst>
          </p:cNvPr>
          <p:cNvCxnSpPr>
            <a:cxnSpLocks/>
          </p:cNvCxnSpPr>
          <p:nvPr/>
        </p:nvCxnSpPr>
        <p:spPr>
          <a:xfrm rot="5400000" flipH="1" flipV="1">
            <a:off x="5395943" y="3655865"/>
            <a:ext cx="411842" cy="1800000"/>
          </a:xfrm>
          <a:prstGeom prst="bentConnector3">
            <a:avLst>
              <a:gd name="adj1" fmla="val -47412"/>
            </a:avLst>
          </a:prstGeom>
          <a:ln w="12700">
            <a:solidFill>
              <a:srgbClr val="00338D"/>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직선 화살표 연결선 182">
            <a:extLst>
              <a:ext uri="{FF2B5EF4-FFF2-40B4-BE49-F238E27FC236}">
                <a16:creationId xmlns:a16="http://schemas.microsoft.com/office/drawing/2014/main" id="{9A42DE58-AD8C-457A-9205-AB67BB69EB5B}"/>
              </a:ext>
            </a:extLst>
          </p:cNvPr>
          <p:cNvCxnSpPr>
            <a:cxnSpLocks/>
            <a:stCxn id="163" idx="1"/>
            <a:endCxn id="170" idx="3"/>
          </p:cNvCxnSpPr>
          <p:nvPr/>
        </p:nvCxnSpPr>
        <p:spPr>
          <a:xfrm flipH="1" flipV="1">
            <a:off x="2833329" y="4272342"/>
            <a:ext cx="1207175" cy="363189"/>
          </a:xfrm>
          <a:prstGeom prst="straightConnector1">
            <a:avLst/>
          </a:prstGeom>
          <a:ln w="12700">
            <a:solidFill>
              <a:srgbClr val="009A44"/>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직선 화살표 연결선 183">
            <a:extLst>
              <a:ext uri="{FF2B5EF4-FFF2-40B4-BE49-F238E27FC236}">
                <a16:creationId xmlns:a16="http://schemas.microsoft.com/office/drawing/2014/main" id="{3A08F9D3-94E7-4F84-AC7A-76DFC4E43A93}"/>
              </a:ext>
            </a:extLst>
          </p:cNvPr>
          <p:cNvCxnSpPr>
            <a:cxnSpLocks/>
          </p:cNvCxnSpPr>
          <p:nvPr/>
        </p:nvCxnSpPr>
        <p:spPr>
          <a:xfrm flipV="1">
            <a:off x="4793148" y="4199316"/>
            <a:ext cx="1357834" cy="363190"/>
          </a:xfrm>
          <a:prstGeom prst="straightConnector1">
            <a:avLst/>
          </a:prstGeom>
          <a:ln w="12700">
            <a:solidFill>
              <a:srgbClr val="009A44"/>
            </a:solidFill>
            <a:tailEnd type="triangle"/>
          </a:ln>
        </p:spPr>
        <p:style>
          <a:lnRef idx="1">
            <a:schemeClr val="accent1"/>
          </a:lnRef>
          <a:fillRef idx="0">
            <a:schemeClr val="accent1"/>
          </a:fillRef>
          <a:effectRef idx="0">
            <a:schemeClr val="accent1"/>
          </a:effectRef>
          <a:fontRef idx="minor">
            <a:schemeClr val="tx1"/>
          </a:fontRef>
        </p:style>
      </p:cxnSp>
      <p:sp>
        <p:nvSpPr>
          <p:cNvPr id="185" name="Rounded Rectangle 117">
            <a:extLst>
              <a:ext uri="{FF2B5EF4-FFF2-40B4-BE49-F238E27FC236}">
                <a16:creationId xmlns:a16="http://schemas.microsoft.com/office/drawing/2014/main" id="{C6054074-4652-40E9-93E3-5E944A602676}"/>
              </a:ext>
            </a:extLst>
          </p:cNvPr>
          <p:cNvSpPr/>
          <p:nvPr/>
        </p:nvSpPr>
        <p:spPr bwMode="auto">
          <a:xfrm>
            <a:off x="2953713" y="4408367"/>
            <a:ext cx="831778" cy="239864"/>
          </a:xfrm>
          <a:prstGeom prst="roundRect">
            <a:avLst>
              <a:gd name="adj" fmla="val 0"/>
            </a:avLst>
          </a:prstGeom>
          <a:solidFill>
            <a:schemeClr val="bg1"/>
          </a:solidFill>
          <a:ln w="12700" cap="flat" cmpd="sng" algn="ctr">
            <a:solidFill>
              <a:srgbClr val="009A44"/>
            </a:solidFill>
            <a:prstDash val="solid"/>
            <a:round/>
            <a:headEnd type="none" w="med" len="med"/>
            <a:tailEnd type="none" w="med" len="med"/>
          </a:ln>
          <a:effectLst/>
        </p:spPr>
        <p:txBody>
          <a:bodyPr vert="horz" wrap="square" lIns="36000" tIns="39101" rIns="36000" bIns="39101" numCol="1" rtlCol="0" anchor="ctr" anchorCtr="0" compatLnSpc="1">
            <a:prstTxWarp prst="textNoShape">
              <a:avLst/>
            </a:prstTxWarp>
          </a:bodyPr>
          <a:lstStyle/>
          <a:p>
            <a:pPr algn="ctr" defTabSz="781995" latinLnBrk="1"/>
            <a:r>
              <a:rPr lang="en-US" altLang="ko-KR" sz="650" dirty="0">
                <a:latin typeface="Arial" panose="020B0604020202020204" pitchFamily="34" charset="0"/>
                <a:ea typeface="+mj-ea"/>
                <a:cs typeface="Arial" panose="020B0604020202020204" pitchFamily="34" charset="0"/>
              </a:rPr>
              <a:t>T/I </a:t>
            </a:r>
            <a:r>
              <a:rPr lang="ko-KR" altLang="en-US" sz="650" dirty="0">
                <a:latin typeface="Arial" panose="020B0604020202020204" pitchFamily="34" charset="0"/>
                <a:ea typeface="+mj-ea"/>
                <a:cs typeface="Arial" panose="020B0604020202020204" pitchFamily="34" charset="0"/>
              </a:rPr>
              <a:t>발행 </a:t>
            </a:r>
            <a:endParaRPr lang="en-US" altLang="ko-KR" sz="650" dirty="0">
              <a:latin typeface="Arial" panose="020B0604020202020204" pitchFamily="34" charset="0"/>
              <a:ea typeface="+mj-ea"/>
              <a:cs typeface="Arial" panose="020B0604020202020204" pitchFamily="34" charset="0"/>
            </a:endParaRPr>
          </a:p>
          <a:p>
            <a:pPr algn="ctr" defTabSz="781995" latinLnBrk="1"/>
            <a:r>
              <a:rPr lang="en-US" altLang="ko-KR" sz="650" dirty="0">
                <a:latin typeface="Arial" panose="020B0604020202020204" pitchFamily="34" charset="0"/>
                <a:ea typeface="+mj-ea"/>
                <a:cs typeface="Arial" panose="020B0604020202020204" pitchFamily="34" charset="0"/>
              </a:rPr>
              <a:t>(</a:t>
            </a:r>
            <a:r>
              <a:rPr lang="ko-KR" altLang="en-US" sz="650" dirty="0">
                <a:latin typeface="Arial" panose="020B0604020202020204" pitchFamily="34" charset="0"/>
                <a:ea typeface="+mj-ea"/>
                <a:cs typeface="Arial" panose="020B0604020202020204" pitchFamily="34" charset="0"/>
              </a:rPr>
              <a:t>제작비</a:t>
            </a:r>
            <a:r>
              <a:rPr lang="en-US" altLang="ko-KR" sz="650" dirty="0">
                <a:latin typeface="Arial" panose="020B0604020202020204" pitchFamily="34" charset="0"/>
                <a:ea typeface="+mj-ea"/>
                <a:cs typeface="Arial" panose="020B0604020202020204" pitchFamily="34" charset="0"/>
              </a:rPr>
              <a:t>+</a:t>
            </a:r>
            <a:r>
              <a:rPr lang="ko-KR" altLang="en-US" sz="650" dirty="0">
                <a:latin typeface="Arial" panose="020B0604020202020204" pitchFamily="34" charset="0"/>
                <a:ea typeface="+mj-ea"/>
                <a:cs typeface="Arial" panose="020B0604020202020204" pitchFamily="34" charset="0"/>
              </a:rPr>
              <a:t>조사비 등</a:t>
            </a:r>
            <a:r>
              <a:rPr lang="en-US" altLang="ko-KR" sz="650" dirty="0">
                <a:latin typeface="Arial" panose="020B0604020202020204" pitchFamily="34" charset="0"/>
                <a:ea typeface="+mj-ea"/>
                <a:cs typeface="Arial" panose="020B0604020202020204" pitchFamily="34" charset="0"/>
              </a:rPr>
              <a:t>)</a:t>
            </a:r>
          </a:p>
        </p:txBody>
      </p:sp>
      <p:sp>
        <p:nvSpPr>
          <p:cNvPr id="189" name="순서도: 연결자 188">
            <a:extLst>
              <a:ext uri="{FF2B5EF4-FFF2-40B4-BE49-F238E27FC236}">
                <a16:creationId xmlns:a16="http://schemas.microsoft.com/office/drawing/2014/main" id="{227B257B-53DC-4986-8EC3-60D23303A61C}"/>
              </a:ext>
            </a:extLst>
          </p:cNvPr>
          <p:cNvSpPr/>
          <p:nvPr/>
        </p:nvSpPr>
        <p:spPr bwMode="auto">
          <a:xfrm>
            <a:off x="2880144" y="4352046"/>
            <a:ext cx="144000" cy="144000"/>
          </a:xfrm>
          <a:prstGeom prst="flowChartConnector">
            <a:avLst/>
          </a:prstGeom>
          <a:solidFill>
            <a:srgbClr val="6D2077"/>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V</a:t>
            </a:r>
            <a:endParaRPr lang="ko-KR" altLang="en-US" sz="800" b="1" kern="0" dirty="0">
              <a:solidFill>
                <a:srgbClr val="FFFFFF"/>
              </a:solidFill>
              <a:cs typeface="Arial" panose="020B0604020202020204" pitchFamily="34" charset="0"/>
            </a:endParaRPr>
          </a:p>
        </p:txBody>
      </p:sp>
      <p:sp>
        <p:nvSpPr>
          <p:cNvPr id="190" name="Rounded Rectangle 117">
            <a:extLst>
              <a:ext uri="{FF2B5EF4-FFF2-40B4-BE49-F238E27FC236}">
                <a16:creationId xmlns:a16="http://schemas.microsoft.com/office/drawing/2014/main" id="{96ABFC5E-05D4-4C7E-82B9-9888527EF612}"/>
              </a:ext>
            </a:extLst>
          </p:cNvPr>
          <p:cNvSpPr/>
          <p:nvPr/>
        </p:nvSpPr>
        <p:spPr bwMode="auto">
          <a:xfrm>
            <a:off x="2732245" y="4860291"/>
            <a:ext cx="1155352" cy="212671"/>
          </a:xfrm>
          <a:prstGeom prst="roundRect">
            <a:avLst>
              <a:gd name="adj" fmla="val 0"/>
            </a:avLst>
          </a:prstGeom>
          <a:solidFill>
            <a:schemeClr val="bg1"/>
          </a:solidFill>
          <a:ln w="12700" cap="flat" cmpd="sng" algn="ctr">
            <a:solidFill>
              <a:srgbClr val="00338D"/>
            </a:solidFill>
            <a:prstDash val="solid"/>
            <a:round/>
            <a:headEnd type="none" w="med" len="med"/>
            <a:tailEnd type="none" w="med" len="med"/>
          </a:ln>
          <a:effectLst/>
        </p:spPr>
        <p:txBody>
          <a:bodyPr vert="horz" wrap="square" lIns="36000" tIns="39101" rIns="36000" bIns="39101" numCol="1" rtlCol="0" anchor="ctr" anchorCtr="0" compatLnSpc="1">
            <a:prstTxWarp prst="textNoShape">
              <a:avLst/>
            </a:prstTxWarp>
          </a:bodyPr>
          <a:lstStyle/>
          <a:p>
            <a:pPr algn="ctr" defTabSz="781995" latinLnBrk="1"/>
            <a:r>
              <a:rPr lang="ko-KR" altLang="en-US" sz="650" dirty="0" err="1">
                <a:latin typeface="Arial" panose="020B0604020202020204" pitchFamily="34" charset="0"/>
                <a:ea typeface="+mj-ea"/>
                <a:cs typeface="Arial" panose="020B0604020202020204" pitchFamily="34" charset="0"/>
              </a:rPr>
              <a:t>매체비</a:t>
            </a:r>
            <a:r>
              <a:rPr lang="en-US" altLang="ko-KR" sz="650" dirty="0">
                <a:latin typeface="Arial" panose="020B0604020202020204" pitchFamily="34" charset="0"/>
                <a:ea typeface="+mj-ea"/>
                <a:cs typeface="Arial" panose="020B0604020202020204" pitchFamily="34" charset="0"/>
              </a:rPr>
              <a:t>+</a:t>
            </a:r>
            <a:r>
              <a:rPr lang="ko-KR" altLang="en-US" sz="650" dirty="0">
                <a:latin typeface="Arial" panose="020B0604020202020204" pitchFamily="34" charset="0"/>
                <a:ea typeface="+mj-ea"/>
                <a:cs typeface="Arial" panose="020B0604020202020204" pitchFamily="34" charset="0"/>
              </a:rPr>
              <a:t>제작비</a:t>
            </a:r>
            <a:r>
              <a:rPr lang="en-US" altLang="ko-KR" sz="650" dirty="0">
                <a:latin typeface="Arial" panose="020B0604020202020204" pitchFamily="34" charset="0"/>
                <a:ea typeface="+mj-ea"/>
                <a:cs typeface="Arial" panose="020B0604020202020204" pitchFamily="34" charset="0"/>
              </a:rPr>
              <a:t>+</a:t>
            </a:r>
            <a:r>
              <a:rPr lang="ko-KR" altLang="en-US" sz="650" dirty="0">
                <a:latin typeface="Arial" panose="020B0604020202020204" pitchFamily="34" charset="0"/>
                <a:ea typeface="+mj-ea"/>
                <a:cs typeface="Arial" panose="020B0604020202020204" pitchFamily="34" charset="0"/>
              </a:rPr>
              <a:t>조사비 지급</a:t>
            </a:r>
            <a:endParaRPr lang="en-US" altLang="ko-KR" sz="650" dirty="0">
              <a:latin typeface="Arial" panose="020B0604020202020204" pitchFamily="34" charset="0"/>
              <a:ea typeface="+mj-ea"/>
              <a:cs typeface="Arial" panose="020B0604020202020204" pitchFamily="34" charset="0"/>
            </a:endParaRPr>
          </a:p>
          <a:p>
            <a:pPr algn="ctr" defTabSz="781995" latinLnBrk="1"/>
            <a:r>
              <a:rPr lang="ko-KR" altLang="en-US" sz="650" dirty="0">
                <a:latin typeface="Arial" panose="020B0604020202020204" pitchFamily="34" charset="0"/>
                <a:ea typeface="+mj-ea"/>
                <a:cs typeface="Arial" panose="020B0604020202020204" pitchFamily="34" charset="0"/>
              </a:rPr>
              <a:t>월 청구 및 정산</a:t>
            </a:r>
            <a:endParaRPr lang="en-US" altLang="ko-KR" sz="650" dirty="0">
              <a:latin typeface="Arial" panose="020B0604020202020204" pitchFamily="34" charset="0"/>
              <a:ea typeface="+mj-ea"/>
              <a:cs typeface="Arial" panose="020B0604020202020204" pitchFamily="34" charset="0"/>
            </a:endParaRPr>
          </a:p>
        </p:txBody>
      </p:sp>
      <p:sp>
        <p:nvSpPr>
          <p:cNvPr id="192" name="Rounded Rectangle 117">
            <a:extLst>
              <a:ext uri="{FF2B5EF4-FFF2-40B4-BE49-F238E27FC236}">
                <a16:creationId xmlns:a16="http://schemas.microsoft.com/office/drawing/2014/main" id="{925D7CB6-D1EA-42A5-ACE5-117A671DCDDE}"/>
              </a:ext>
            </a:extLst>
          </p:cNvPr>
          <p:cNvSpPr/>
          <p:nvPr/>
        </p:nvSpPr>
        <p:spPr bwMode="auto">
          <a:xfrm>
            <a:off x="4046872" y="5689623"/>
            <a:ext cx="752644" cy="212671"/>
          </a:xfrm>
          <a:prstGeom prst="roundRect">
            <a:avLst>
              <a:gd name="adj" fmla="val 0"/>
            </a:avLst>
          </a:prstGeom>
          <a:solidFill>
            <a:srgbClr val="0D8180"/>
          </a:solidFill>
          <a:ln w="6350" cap="flat" cmpd="sng" algn="ctr">
            <a:solidFill>
              <a:srgbClr val="0D8180"/>
            </a:solidFill>
            <a:prstDash val="solid"/>
            <a:round/>
            <a:headEnd type="none" w="med" len="med"/>
            <a:tailEnd type="none" w="med" len="med"/>
          </a:ln>
          <a:effectLst/>
        </p:spPr>
        <p:txBody>
          <a:bodyPr vert="horz" wrap="square" lIns="36000" tIns="39101" rIns="36000" bIns="39101" numCol="1" rtlCol="0" anchor="ctr" anchorCtr="0" compatLnSpc="1">
            <a:prstTxWarp prst="textNoShape">
              <a:avLst/>
            </a:prstTxWarp>
          </a:bodyPr>
          <a:lstStyle/>
          <a:p>
            <a:pPr algn="ctr" defTabSz="781995" latinLnBrk="1"/>
            <a:r>
              <a:rPr lang="ko-KR" altLang="en-US" sz="800" dirty="0">
                <a:solidFill>
                  <a:prstClr val="white"/>
                </a:solidFill>
                <a:latin typeface="Arial" panose="020B0604020202020204" pitchFamily="34" charset="0"/>
                <a:ea typeface="+mj-ea"/>
                <a:cs typeface="Arial" panose="020B0604020202020204" pitchFamily="34" charset="0"/>
              </a:rPr>
              <a:t>외주업체</a:t>
            </a:r>
            <a:endParaRPr lang="en-US" altLang="ko-KR" sz="800" dirty="0">
              <a:solidFill>
                <a:prstClr val="white"/>
              </a:solidFill>
              <a:latin typeface="Arial" panose="020B0604020202020204" pitchFamily="34" charset="0"/>
              <a:ea typeface="+mj-ea"/>
              <a:cs typeface="Arial" panose="020B0604020202020204" pitchFamily="34" charset="0"/>
            </a:endParaRPr>
          </a:p>
        </p:txBody>
      </p:sp>
      <p:cxnSp>
        <p:nvCxnSpPr>
          <p:cNvPr id="193" name="연결선: 꺾임 192">
            <a:extLst>
              <a:ext uri="{FF2B5EF4-FFF2-40B4-BE49-F238E27FC236}">
                <a16:creationId xmlns:a16="http://schemas.microsoft.com/office/drawing/2014/main" id="{A6F70FF9-5154-429F-9E53-606432A0C77B}"/>
              </a:ext>
            </a:extLst>
          </p:cNvPr>
          <p:cNvCxnSpPr>
            <a:cxnSpLocks/>
          </p:cNvCxnSpPr>
          <p:nvPr/>
        </p:nvCxnSpPr>
        <p:spPr>
          <a:xfrm rot="5400000">
            <a:off x="5348521" y="3444615"/>
            <a:ext cx="558000" cy="2051899"/>
          </a:xfrm>
          <a:prstGeom prst="bentConnector3">
            <a:avLst>
              <a:gd name="adj1" fmla="val 169187"/>
            </a:avLst>
          </a:prstGeom>
          <a:ln w="12700">
            <a:solidFill>
              <a:srgbClr val="00338D"/>
            </a:solidFill>
            <a:tailEnd type="triangle"/>
          </a:ln>
        </p:spPr>
        <p:style>
          <a:lnRef idx="1">
            <a:schemeClr val="accent1"/>
          </a:lnRef>
          <a:fillRef idx="0">
            <a:schemeClr val="accent1"/>
          </a:fillRef>
          <a:effectRef idx="0">
            <a:schemeClr val="accent1"/>
          </a:effectRef>
          <a:fontRef idx="minor">
            <a:schemeClr val="tx1"/>
          </a:fontRef>
        </p:style>
      </p:cxnSp>
      <p:sp>
        <p:nvSpPr>
          <p:cNvPr id="194" name="Rounded Rectangle 117">
            <a:extLst>
              <a:ext uri="{FF2B5EF4-FFF2-40B4-BE49-F238E27FC236}">
                <a16:creationId xmlns:a16="http://schemas.microsoft.com/office/drawing/2014/main" id="{4AE5E0F1-953A-4F58-81DA-F5770B99FC16}"/>
              </a:ext>
            </a:extLst>
          </p:cNvPr>
          <p:cNvSpPr/>
          <p:nvPr/>
        </p:nvSpPr>
        <p:spPr bwMode="auto">
          <a:xfrm>
            <a:off x="6150982" y="4166005"/>
            <a:ext cx="752644" cy="212671"/>
          </a:xfrm>
          <a:prstGeom prst="roundRect">
            <a:avLst>
              <a:gd name="adj" fmla="val 0"/>
            </a:avLst>
          </a:prstGeom>
          <a:solidFill>
            <a:srgbClr val="0D8180"/>
          </a:solidFill>
          <a:ln w="6350" cap="flat" cmpd="sng" algn="ctr">
            <a:solidFill>
              <a:srgbClr val="0D8180"/>
            </a:solidFill>
            <a:prstDash val="solid"/>
            <a:round/>
            <a:headEnd type="none" w="med" len="med"/>
            <a:tailEnd type="none" w="med" len="med"/>
          </a:ln>
          <a:effectLst/>
        </p:spPr>
        <p:txBody>
          <a:bodyPr vert="horz" wrap="square" lIns="36000" tIns="39101" rIns="36000" bIns="39101" numCol="1" rtlCol="0" anchor="ctr" anchorCtr="0" compatLnSpc="1">
            <a:prstTxWarp prst="textNoShape">
              <a:avLst/>
            </a:prstTxWarp>
          </a:bodyPr>
          <a:lstStyle/>
          <a:p>
            <a:pPr algn="ctr" defTabSz="781995" latinLnBrk="1"/>
            <a:r>
              <a:rPr lang="ko-KR" altLang="en-US" sz="800" dirty="0">
                <a:solidFill>
                  <a:prstClr val="white"/>
                </a:solidFill>
                <a:latin typeface="Arial" panose="020B0604020202020204" pitchFamily="34" charset="0"/>
                <a:ea typeface="+mj-ea"/>
                <a:cs typeface="Arial" panose="020B0604020202020204" pitchFamily="34" charset="0"/>
              </a:rPr>
              <a:t>매체</a:t>
            </a:r>
            <a:endParaRPr lang="en-US" altLang="ko-KR" sz="800" dirty="0">
              <a:solidFill>
                <a:prstClr val="white"/>
              </a:solidFill>
              <a:latin typeface="Arial" panose="020B0604020202020204" pitchFamily="34" charset="0"/>
              <a:ea typeface="+mj-ea"/>
              <a:cs typeface="Arial" panose="020B0604020202020204" pitchFamily="34" charset="0"/>
            </a:endParaRPr>
          </a:p>
        </p:txBody>
      </p:sp>
      <p:sp>
        <p:nvSpPr>
          <p:cNvPr id="195" name="Rounded Rectangle 117">
            <a:extLst>
              <a:ext uri="{FF2B5EF4-FFF2-40B4-BE49-F238E27FC236}">
                <a16:creationId xmlns:a16="http://schemas.microsoft.com/office/drawing/2014/main" id="{C7CB92F2-9477-45FC-A008-6A294C471604}"/>
              </a:ext>
            </a:extLst>
          </p:cNvPr>
          <p:cNvSpPr/>
          <p:nvPr/>
        </p:nvSpPr>
        <p:spPr bwMode="auto">
          <a:xfrm>
            <a:off x="5631877" y="5013050"/>
            <a:ext cx="940371" cy="248142"/>
          </a:xfrm>
          <a:prstGeom prst="roundRect">
            <a:avLst>
              <a:gd name="adj" fmla="val 0"/>
            </a:avLst>
          </a:prstGeom>
          <a:solidFill>
            <a:schemeClr val="bg1"/>
          </a:solidFill>
          <a:ln w="12700" cap="flat" cmpd="sng" algn="ctr">
            <a:solidFill>
              <a:srgbClr val="00338D"/>
            </a:solidFill>
            <a:prstDash val="solid"/>
            <a:round/>
            <a:headEnd type="none" w="med" len="med"/>
            <a:tailEnd type="none" w="med" len="med"/>
          </a:ln>
          <a:effectLst/>
        </p:spPr>
        <p:txBody>
          <a:bodyPr vert="horz" wrap="square" lIns="36000" tIns="39101" rIns="36000" bIns="39101" numCol="1" rtlCol="0" anchor="ctr" anchorCtr="0" compatLnSpc="1">
            <a:prstTxWarp prst="textNoShape">
              <a:avLst/>
            </a:prstTxWarp>
          </a:bodyPr>
          <a:lstStyle/>
          <a:p>
            <a:pPr algn="ctr" defTabSz="781995" latinLnBrk="1"/>
            <a:r>
              <a:rPr lang="ko-KR" altLang="en-US" sz="650" dirty="0">
                <a:latin typeface="Arial" panose="020B0604020202020204" pitchFamily="34" charset="0"/>
                <a:ea typeface="+mj-ea"/>
                <a:cs typeface="Arial" panose="020B0604020202020204" pitchFamily="34" charset="0"/>
              </a:rPr>
              <a:t>수수료 지급</a:t>
            </a:r>
            <a:endParaRPr lang="en-US" altLang="ko-KR" sz="650" dirty="0">
              <a:latin typeface="Arial" panose="020B0604020202020204" pitchFamily="34" charset="0"/>
              <a:ea typeface="+mj-ea"/>
              <a:cs typeface="Arial" panose="020B0604020202020204" pitchFamily="34" charset="0"/>
            </a:endParaRPr>
          </a:p>
          <a:p>
            <a:pPr algn="ctr" defTabSz="781995" latinLnBrk="1"/>
            <a:r>
              <a:rPr lang="en-US" altLang="ko-KR" sz="650" dirty="0">
                <a:latin typeface="Arial" panose="020B0604020202020204" pitchFamily="34" charset="0"/>
                <a:ea typeface="+mj-ea"/>
                <a:cs typeface="Arial" panose="020B0604020202020204" pitchFamily="34" charset="0"/>
              </a:rPr>
              <a:t>(</a:t>
            </a:r>
            <a:r>
              <a:rPr lang="ko-KR" altLang="en-US" sz="650" dirty="0" err="1">
                <a:latin typeface="Arial" panose="020B0604020202020204" pitchFamily="34" charset="0"/>
                <a:ea typeface="+mj-ea"/>
                <a:cs typeface="Arial" panose="020B0604020202020204" pitchFamily="34" charset="0"/>
              </a:rPr>
              <a:t>매체비</a:t>
            </a:r>
            <a:r>
              <a:rPr lang="ko-KR" altLang="en-US" sz="650" dirty="0">
                <a:latin typeface="Arial" panose="020B0604020202020204" pitchFamily="34" charset="0"/>
                <a:ea typeface="+mj-ea"/>
                <a:cs typeface="Arial" panose="020B0604020202020204" pitchFamily="34" charset="0"/>
              </a:rPr>
              <a:t> 지급 </a:t>
            </a:r>
            <a:r>
              <a:rPr lang="en-US" altLang="ko-KR" sz="650" dirty="0">
                <a:latin typeface="Arial" panose="020B0604020202020204" pitchFamily="34" charset="0"/>
                <a:ea typeface="+mj-ea"/>
                <a:cs typeface="Arial" panose="020B0604020202020204" pitchFamily="34" charset="0"/>
              </a:rPr>
              <a:t>30</a:t>
            </a:r>
            <a:r>
              <a:rPr lang="ko-KR" altLang="en-US" sz="650" dirty="0">
                <a:latin typeface="Arial" panose="020B0604020202020204" pitchFamily="34" charset="0"/>
                <a:ea typeface="+mj-ea"/>
                <a:cs typeface="Arial" panose="020B0604020202020204" pitchFamily="34" charset="0"/>
              </a:rPr>
              <a:t>일 이내</a:t>
            </a:r>
            <a:r>
              <a:rPr lang="en-US" altLang="ko-KR" sz="650" dirty="0">
                <a:latin typeface="Arial" panose="020B0604020202020204" pitchFamily="34" charset="0"/>
                <a:ea typeface="+mj-ea"/>
                <a:cs typeface="Arial" panose="020B0604020202020204" pitchFamily="34" charset="0"/>
              </a:rPr>
              <a:t>)</a:t>
            </a:r>
          </a:p>
        </p:txBody>
      </p:sp>
      <p:cxnSp>
        <p:nvCxnSpPr>
          <p:cNvPr id="196" name="직선 화살표 연결선 195">
            <a:extLst>
              <a:ext uri="{FF2B5EF4-FFF2-40B4-BE49-F238E27FC236}">
                <a16:creationId xmlns:a16="http://schemas.microsoft.com/office/drawing/2014/main" id="{893F62EF-1924-4352-A04D-EA4F62CC4DFD}"/>
              </a:ext>
            </a:extLst>
          </p:cNvPr>
          <p:cNvCxnSpPr>
            <a:cxnSpLocks/>
          </p:cNvCxnSpPr>
          <p:nvPr/>
        </p:nvCxnSpPr>
        <p:spPr>
          <a:xfrm flipH="1" flipV="1">
            <a:off x="4495122" y="4734167"/>
            <a:ext cx="6368" cy="947757"/>
          </a:xfrm>
          <a:prstGeom prst="straightConnector1">
            <a:avLst/>
          </a:prstGeom>
          <a:ln w="12700">
            <a:solidFill>
              <a:srgbClr val="009A44"/>
            </a:solidFill>
            <a:tailEnd type="triangle"/>
          </a:ln>
        </p:spPr>
        <p:style>
          <a:lnRef idx="1">
            <a:schemeClr val="accent1"/>
          </a:lnRef>
          <a:fillRef idx="0">
            <a:schemeClr val="accent1"/>
          </a:fillRef>
          <a:effectRef idx="0">
            <a:schemeClr val="accent1"/>
          </a:effectRef>
          <a:fontRef idx="minor">
            <a:schemeClr val="tx1"/>
          </a:fontRef>
        </p:style>
      </p:cxnSp>
      <p:sp>
        <p:nvSpPr>
          <p:cNvPr id="197" name="Rounded Rectangle 117">
            <a:extLst>
              <a:ext uri="{FF2B5EF4-FFF2-40B4-BE49-F238E27FC236}">
                <a16:creationId xmlns:a16="http://schemas.microsoft.com/office/drawing/2014/main" id="{9EA8676D-5139-47AC-B6B7-FE96BF0277D1}"/>
              </a:ext>
            </a:extLst>
          </p:cNvPr>
          <p:cNvSpPr/>
          <p:nvPr/>
        </p:nvSpPr>
        <p:spPr bwMode="auto">
          <a:xfrm>
            <a:off x="4449332" y="5211096"/>
            <a:ext cx="746276" cy="261015"/>
          </a:xfrm>
          <a:prstGeom prst="roundRect">
            <a:avLst>
              <a:gd name="adj" fmla="val 0"/>
            </a:avLst>
          </a:prstGeom>
          <a:solidFill>
            <a:schemeClr val="bg1"/>
          </a:solidFill>
          <a:ln w="12700" cap="flat" cmpd="sng" algn="ctr">
            <a:solidFill>
              <a:srgbClr val="009A44"/>
            </a:solidFill>
            <a:prstDash val="solid"/>
            <a:round/>
            <a:headEnd type="none" w="med" len="med"/>
            <a:tailEnd type="none" w="med" len="med"/>
          </a:ln>
          <a:effectLst/>
        </p:spPr>
        <p:txBody>
          <a:bodyPr vert="horz" wrap="square" lIns="36000" tIns="39101" rIns="36000" bIns="39101" numCol="1" rtlCol="0" anchor="ctr" anchorCtr="0" compatLnSpc="1">
            <a:prstTxWarp prst="textNoShape">
              <a:avLst/>
            </a:prstTxWarp>
          </a:bodyPr>
          <a:lstStyle/>
          <a:p>
            <a:pPr algn="ctr" defTabSz="781995" latinLnBrk="1"/>
            <a:r>
              <a:rPr lang="en-US" altLang="ko-KR" sz="600" dirty="0">
                <a:latin typeface="Arial" panose="020B0604020202020204" pitchFamily="34" charset="0"/>
                <a:ea typeface="+mj-ea"/>
                <a:cs typeface="Arial" panose="020B0604020202020204" pitchFamily="34" charset="0"/>
              </a:rPr>
              <a:t>T/I </a:t>
            </a:r>
            <a:r>
              <a:rPr lang="ko-KR" altLang="en-US" sz="600" dirty="0">
                <a:latin typeface="Arial" panose="020B0604020202020204" pitchFamily="34" charset="0"/>
                <a:ea typeface="+mj-ea"/>
                <a:cs typeface="Arial" panose="020B0604020202020204" pitchFamily="34" charset="0"/>
              </a:rPr>
              <a:t>발행 </a:t>
            </a:r>
            <a:endParaRPr lang="en-US" altLang="ko-KR" sz="600" dirty="0">
              <a:latin typeface="Arial" panose="020B0604020202020204" pitchFamily="34" charset="0"/>
              <a:ea typeface="+mj-ea"/>
              <a:cs typeface="Arial" panose="020B0604020202020204" pitchFamily="34" charset="0"/>
            </a:endParaRPr>
          </a:p>
          <a:p>
            <a:pPr algn="ctr" defTabSz="781995" latinLnBrk="1"/>
            <a:r>
              <a:rPr lang="en-US" altLang="ko-KR" sz="600" dirty="0">
                <a:latin typeface="Arial" panose="020B0604020202020204" pitchFamily="34" charset="0"/>
                <a:ea typeface="+mj-ea"/>
                <a:cs typeface="Arial" panose="020B0604020202020204" pitchFamily="34" charset="0"/>
              </a:rPr>
              <a:t>(</a:t>
            </a:r>
            <a:r>
              <a:rPr lang="ko-KR" altLang="en-US" sz="600" dirty="0">
                <a:latin typeface="Arial" panose="020B0604020202020204" pitchFamily="34" charset="0"/>
                <a:ea typeface="+mj-ea"/>
                <a:cs typeface="Arial" panose="020B0604020202020204" pitchFamily="34" charset="0"/>
              </a:rPr>
              <a:t>광고제작 </a:t>
            </a:r>
            <a:r>
              <a:rPr lang="ko-KR" altLang="en-US" sz="600" dirty="0" err="1">
                <a:latin typeface="Arial" panose="020B0604020202020204" pitchFamily="34" charset="0"/>
                <a:ea typeface="+mj-ea"/>
                <a:cs typeface="Arial" panose="020B0604020202020204" pitchFamily="34" charset="0"/>
              </a:rPr>
              <a:t>외주비</a:t>
            </a:r>
            <a:r>
              <a:rPr lang="en-US" altLang="ko-KR" sz="600" dirty="0">
                <a:latin typeface="Arial" panose="020B0604020202020204" pitchFamily="34" charset="0"/>
                <a:ea typeface="+mj-ea"/>
                <a:cs typeface="Arial" panose="020B0604020202020204" pitchFamily="34" charset="0"/>
              </a:rPr>
              <a:t>)</a:t>
            </a:r>
          </a:p>
        </p:txBody>
      </p:sp>
      <p:cxnSp>
        <p:nvCxnSpPr>
          <p:cNvPr id="198" name="직선 화살표 연결선 197">
            <a:extLst>
              <a:ext uri="{FF2B5EF4-FFF2-40B4-BE49-F238E27FC236}">
                <a16:creationId xmlns:a16="http://schemas.microsoft.com/office/drawing/2014/main" id="{6536FAB0-EE92-443B-A6BB-3A0A316B4862}"/>
              </a:ext>
            </a:extLst>
          </p:cNvPr>
          <p:cNvCxnSpPr>
            <a:cxnSpLocks/>
          </p:cNvCxnSpPr>
          <p:nvPr/>
        </p:nvCxnSpPr>
        <p:spPr>
          <a:xfrm>
            <a:off x="4312272" y="4741866"/>
            <a:ext cx="6368" cy="947757"/>
          </a:xfrm>
          <a:prstGeom prst="straightConnector1">
            <a:avLst/>
          </a:prstGeom>
          <a:ln w="12700">
            <a:solidFill>
              <a:srgbClr val="00338D"/>
            </a:solidFill>
            <a:tailEnd type="triangle"/>
          </a:ln>
        </p:spPr>
        <p:style>
          <a:lnRef idx="1">
            <a:schemeClr val="accent1"/>
          </a:lnRef>
          <a:fillRef idx="0">
            <a:schemeClr val="accent1"/>
          </a:fillRef>
          <a:effectRef idx="0">
            <a:schemeClr val="accent1"/>
          </a:effectRef>
          <a:fontRef idx="minor">
            <a:schemeClr val="tx1"/>
          </a:fontRef>
        </p:style>
      </p:cxnSp>
      <p:sp>
        <p:nvSpPr>
          <p:cNvPr id="199" name="Rounded Rectangle 117">
            <a:extLst>
              <a:ext uri="{FF2B5EF4-FFF2-40B4-BE49-F238E27FC236}">
                <a16:creationId xmlns:a16="http://schemas.microsoft.com/office/drawing/2014/main" id="{A99C9DE1-FA4D-4060-BAE3-BD3D118864B4}"/>
              </a:ext>
            </a:extLst>
          </p:cNvPr>
          <p:cNvSpPr/>
          <p:nvPr/>
        </p:nvSpPr>
        <p:spPr bwMode="auto">
          <a:xfrm>
            <a:off x="3723702" y="5113994"/>
            <a:ext cx="686757" cy="449374"/>
          </a:xfrm>
          <a:prstGeom prst="roundRect">
            <a:avLst>
              <a:gd name="adj" fmla="val 0"/>
            </a:avLst>
          </a:prstGeom>
          <a:solidFill>
            <a:schemeClr val="bg1"/>
          </a:solidFill>
          <a:ln w="12700" cap="flat" cmpd="sng" algn="ctr">
            <a:solidFill>
              <a:srgbClr val="00338D"/>
            </a:solidFill>
            <a:prstDash val="solid"/>
            <a:round/>
            <a:headEnd type="none" w="med" len="med"/>
            <a:tailEnd type="none" w="med" len="med"/>
          </a:ln>
          <a:effectLst/>
        </p:spPr>
        <p:txBody>
          <a:bodyPr vert="horz" wrap="square" lIns="36000" tIns="39101" rIns="36000" bIns="39101" numCol="1" rtlCol="0" anchor="ctr" anchorCtr="0" compatLnSpc="1">
            <a:prstTxWarp prst="textNoShape">
              <a:avLst/>
            </a:prstTxWarp>
          </a:bodyPr>
          <a:lstStyle/>
          <a:p>
            <a:pPr algn="ctr" defTabSz="781995" latinLnBrk="1"/>
            <a:r>
              <a:rPr lang="ko-KR" altLang="en-US" sz="600" dirty="0" err="1">
                <a:latin typeface="Arial" panose="020B0604020202020204" pitchFamily="34" charset="0"/>
                <a:ea typeface="+mj-ea"/>
                <a:cs typeface="Arial" panose="020B0604020202020204" pitchFamily="34" charset="0"/>
              </a:rPr>
              <a:t>외주비</a:t>
            </a:r>
            <a:r>
              <a:rPr lang="ko-KR" altLang="en-US" sz="600" dirty="0">
                <a:latin typeface="Arial" panose="020B0604020202020204" pitchFamily="34" charset="0"/>
                <a:ea typeface="+mj-ea"/>
                <a:cs typeface="Arial" panose="020B0604020202020204" pitchFamily="34" charset="0"/>
              </a:rPr>
              <a:t> 지급</a:t>
            </a:r>
            <a:endParaRPr lang="en-US" altLang="ko-KR" sz="600" dirty="0">
              <a:latin typeface="Arial" panose="020B0604020202020204" pitchFamily="34" charset="0"/>
              <a:ea typeface="+mj-ea"/>
              <a:cs typeface="Arial" panose="020B0604020202020204" pitchFamily="34" charset="0"/>
            </a:endParaRPr>
          </a:p>
          <a:p>
            <a:pPr algn="ctr" defTabSz="781995" latinLnBrk="1"/>
            <a:r>
              <a:rPr lang="en-US" altLang="ko-KR" sz="600" dirty="0">
                <a:latin typeface="Arial" panose="020B0604020202020204" pitchFamily="34" charset="0"/>
                <a:ea typeface="+mj-ea"/>
                <a:cs typeface="Arial" panose="020B0604020202020204" pitchFamily="34" charset="0"/>
              </a:rPr>
              <a:t>On-air </a:t>
            </a:r>
            <a:r>
              <a:rPr lang="ko-KR" altLang="en-US" sz="600" dirty="0">
                <a:latin typeface="Arial" panose="020B0604020202020204" pitchFamily="34" charset="0"/>
                <a:ea typeface="+mj-ea"/>
                <a:cs typeface="Arial" panose="020B0604020202020204" pitchFamily="34" charset="0"/>
              </a:rPr>
              <a:t>이후 </a:t>
            </a:r>
            <a:r>
              <a:rPr lang="en-US" altLang="ko-KR" sz="600" dirty="0">
                <a:latin typeface="Arial" panose="020B0604020202020204" pitchFamily="34" charset="0"/>
                <a:ea typeface="+mj-ea"/>
                <a:cs typeface="Arial" panose="020B0604020202020204" pitchFamily="34" charset="0"/>
              </a:rPr>
              <a:t>90</a:t>
            </a:r>
            <a:r>
              <a:rPr lang="ko-KR" altLang="en-US" sz="600" dirty="0">
                <a:latin typeface="Arial" panose="020B0604020202020204" pitchFamily="34" charset="0"/>
                <a:ea typeface="+mj-ea"/>
                <a:cs typeface="Arial" panose="020B0604020202020204" pitchFamily="34" charset="0"/>
              </a:rPr>
              <a:t>일 </a:t>
            </a:r>
            <a:r>
              <a:rPr lang="en-US" altLang="ko-KR" sz="600" dirty="0">
                <a:latin typeface="Arial" panose="020B0604020202020204" pitchFamily="34" charset="0"/>
                <a:ea typeface="+mj-ea"/>
                <a:cs typeface="Arial" panose="020B0604020202020204" pitchFamily="34" charset="0"/>
              </a:rPr>
              <a:t>/ </a:t>
            </a:r>
            <a:r>
              <a:rPr lang="ko-KR" altLang="en-US" sz="600" dirty="0">
                <a:latin typeface="Arial" panose="020B0604020202020204" pitchFamily="34" charset="0"/>
                <a:ea typeface="+mj-ea"/>
                <a:cs typeface="Arial" panose="020B0604020202020204" pitchFamily="34" charset="0"/>
              </a:rPr>
              <a:t>청구일 이내 </a:t>
            </a:r>
            <a:r>
              <a:rPr lang="en-US" altLang="ko-KR" sz="600" dirty="0">
                <a:latin typeface="Arial" panose="020B0604020202020204" pitchFamily="34" charset="0"/>
                <a:ea typeface="+mj-ea"/>
                <a:cs typeface="Arial" panose="020B0604020202020204" pitchFamily="34" charset="0"/>
              </a:rPr>
              <a:t>30</a:t>
            </a:r>
            <a:r>
              <a:rPr lang="ko-KR" altLang="en-US" sz="600" dirty="0">
                <a:latin typeface="Arial" panose="020B0604020202020204" pitchFamily="34" charset="0"/>
                <a:ea typeface="+mj-ea"/>
                <a:cs typeface="Arial" panose="020B0604020202020204" pitchFamily="34" charset="0"/>
              </a:rPr>
              <a:t>일 이내 지급 등</a:t>
            </a:r>
            <a:endParaRPr lang="en-US" altLang="ko-KR" sz="600" dirty="0">
              <a:latin typeface="Arial" panose="020B0604020202020204" pitchFamily="34" charset="0"/>
              <a:ea typeface="+mj-ea"/>
              <a:cs typeface="Arial" panose="020B0604020202020204" pitchFamily="34" charset="0"/>
            </a:endParaRPr>
          </a:p>
        </p:txBody>
      </p:sp>
      <p:cxnSp>
        <p:nvCxnSpPr>
          <p:cNvPr id="200" name="직선 연결선 199">
            <a:extLst>
              <a:ext uri="{FF2B5EF4-FFF2-40B4-BE49-F238E27FC236}">
                <a16:creationId xmlns:a16="http://schemas.microsoft.com/office/drawing/2014/main" id="{64A1F4A8-DE0A-4BB5-93A4-04233F5C867E}"/>
              </a:ext>
            </a:extLst>
          </p:cNvPr>
          <p:cNvCxnSpPr>
            <a:cxnSpLocks/>
          </p:cNvCxnSpPr>
          <p:nvPr/>
        </p:nvCxnSpPr>
        <p:spPr>
          <a:xfrm>
            <a:off x="6971270" y="4428219"/>
            <a:ext cx="162000" cy="0"/>
          </a:xfrm>
          <a:prstGeom prst="line">
            <a:avLst/>
          </a:prstGeom>
          <a:ln w="31750">
            <a:solidFill>
              <a:srgbClr val="00338D"/>
            </a:solidFill>
          </a:ln>
        </p:spPr>
        <p:style>
          <a:lnRef idx="1">
            <a:schemeClr val="accent1"/>
          </a:lnRef>
          <a:fillRef idx="0">
            <a:schemeClr val="accent1"/>
          </a:fillRef>
          <a:effectRef idx="0">
            <a:schemeClr val="accent1"/>
          </a:effectRef>
          <a:fontRef idx="minor">
            <a:schemeClr val="tx1"/>
          </a:fontRef>
        </p:style>
      </p:cxnSp>
      <p:cxnSp>
        <p:nvCxnSpPr>
          <p:cNvPr id="202" name="직선 연결선 201">
            <a:extLst>
              <a:ext uri="{FF2B5EF4-FFF2-40B4-BE49-F238E27FC236}">
                <a16:creationId xmlns:a16="http://schemas.microsoft.com/office/drawing/2014/main" id="{84B63573-3D8D-4B79-891D-7F68109A3370}"/>
              </a:ext>
            </a:extLst>
          </p:cNvPr>
          <p:cNvCxnSpPr>
            <a:cxnSpLocks/>
          </p:cNvCxnSpPr>
          <p:nvPr/>
        </p:nvCxnSpPr>
        <p:spPr>
          <a:xfrm>
            <a:off x="6971270" y="4635531"/>
            <a:ext cx="162000" cy="0"/>
          </a:xfrm>
          <a:prstGeom prst="line">
            <a:avLst/>
          </a:prstGeom>
          <a:ln w="31750">
            <a:solidFill>
              <a:srgbClr val="009A44"/>
            </a:solidFill>
          </a:ln>
        </p:spPr>
        <p:style>
          <a:lnRef idx="1">
            <a:schemeClr val="accent1"/>
          </a:lnRef>
          <a:fillRef idx="0">
            <a:schemeClr val="accent1"/>
          </a:fillRef>
          <a:effectRef idx="0">
            <a:schemeClr val="accent1"/>
          </a:effectRef>
          <a:fontRef idx="minor">
            <a:schemeClr val="tx1"/>
          </a:fontRef>
        </p:style>
      </p:cxnSp>
      <p:cxnSp>
        <p:nvCxnSpPr>
          <p:cNvPr id="30" name="연결선: 구부러짐 29">
            <a:extLst>
              <a:ext uri="{FF2B5EF4-FFF2-40B4-BE49-F238E27FC236}">
                <a16:creationId xmlns:a16="http://schemas.microsoft.com/office/drawing/2014/main" id="{C51294B3-F7A0-4475-A687-1C1E7514AF2E}"/>
              </a:ext>
            </a:extLst>
          </p:cNvPr>
          <p:cNvCxnSpPr>
            <a:cxnSpLocks/>
            <a:stCxn id="163" idx="0"/>
          </p:cNvCxnSpPr>
          <p:nvPr/>
        </p:nvCxnSpPr>
        <p:spPr>
          <a:xfrm rot="16200000" flipV="1">
            <a:off x="3459145" y="3571513"/>
            <a:ext cx="331868" cy="1583495"/>
          </a:xfrm>
          <a:prstGeom prst="curvedConnector2">
            <a:avLst/>
          </a:prstGeom>
          <a:ln w="12700">
            <a:solidFill>
              <a:srgbClr val="009A44"/>
            </a:solidFill>
            <a:tailEnd type="triangle"/>
          </a:ln>
        </p:spPr>
        <p:style>
          <a:lnRef idx="1">
            <a:schemeClr val="accent1"/>
          </a:lnRef>
          <a:fillRef idx="0">
            <a:schemeClr val="accent1"/>
          </a:fillRef>
          <a:effectRef idx="0">
            <a:schemeClr val="accent1"/>
          </a:effectRef>
          <a:fontRef idx="minor">
            <a:schemeClr val="tx1"/>
          </a:fontRef>
        </p:style>
      </p:cxnSp>
      <p:sp>
        <p:nvSpPr>
          <p:cNvPr id="204" name="Rounded Rectangle 117">
            <a:extLst>
              <a:ext uri="{FF2B5EF4-FFF2-40B4-BE49-F238E27FC236}">
                <a16:creationId xmlns:a16="http://schemas.microsoft.com/office/drawing/2014/main" id="{90DF6867-52EE-4709-926D-B589B6EB189C}"/>
              </a:ext>
            </a:extLst>
          </p:cNvPr>
          <p:cNvSpPr/>
          <p:nvPr/>
        </p:nvSpPr>
        <p:spPr bwMode="auto">
          <a:xfrm>
            <a:off x="3806820" y="4176741"/>
            <a:ext cx="731629" cy="256968"/>
          </a:xfrm>
          <a:prstGeom prst="roundRect">
            <a:avLst>
              <a:gd name="adj" fmla="val 0"/>
            </a:avLst>
          </a:prstGeom>
          <a:solidFill>
            <a:schemeClr val="bg1"/>
          </a:solidFill>
          <a:ln w="12700" cap="flat" cmpd="sng" algn="ctr">
            <a:solidFill>
              <a:srgbClr val="009A44"/>
            </a:solidFill>
            <a:prstDash val="solid"/>
            <a:round/>
            <a:headEnd type="none" w="med" len="med"/>
            <a:tailEnd type="none" w="med" len="med"/>
          </a:ln>
          <a:effectLst/>
        </p:spPr>
        <p:txBody>
          <a:bodyPr vert="horz" wrap="square" lIns="36000" tIns="39101" rIns="36000" bIns="39101" numCol="1" rtlCol="0" anchor="ctr" anchorCtr="0" compatLnSpc="1">
            <a:prstTxWarp prst="textNoShape">
              <a:avLst/>
            </a:prstTxWarp>
          </a:bodyPr>
          <a:lstStyle/>
          <a:p>
            <a:pPr algn="ctr" defTabSz="781995" latinLnBrk="1"/>
            <a:r>
              <a:rPr lang="ko-KR" altLang="en-US" sz="650" dirty="0" err="1">
                <a:latin typeface="Arial" panose="020B0604020202020204" pitchFamily="34" charset="0"/>
                <a:ea typeface="+mj-ea"/>
                <a:cs typeface="Arial" panose="020B0604020202020204" pitchFamily="34" charset="0"/>
              </a:rPr>
              <a:t>위수탁</a:t>
            </a:r>
            <a:r>
              <a:rPr lang="ko-KR" altLang="en-US" sz="650" dirty="0">
                <a:latin typeface="Arial" panose="020B0604020202020204" pitchFamily="34" charset="0"/>
                <a:ea typeface="+mj-ea"/>
                <a:cs typeface="Arial" panose="020B0604020202020204" pitchFamily="34" charset="0"/>
              </a:rPr>
              <a:t> </a:t>
            </a:r>
            <a:r>
              <a:rPr lang="en-US" altLang="ko-KR" sz="650" dirty="0">
                <a:latin typeface="Arial" panose="020B0604020202020204" pitchFamily="34" charset="0"/>
                <a:ea typeface="+mj-ea"/>
                <a:cs typeface="Arial" panose="020B0604020202020204" pitchFamily="34" charset="0"/>
              </a:rPr>
              <a:t>T/I </a:t>
            </a:r>
            <a:r>
              <a:rPr lang="ko-KR" altLang="en-US" sz="650" dirty="0">
                <a:latin typeface="Arial" panose="020B0604020202020204" pitchFamily="34" charset="0"/>
                <a:ea typeface="+mj-ea"/>
                <a:cs typeface="Arial" panose="020B0604020202020204" pitchFamily="34" charset="0"/>
              </a:rPr>
              <a:t>발행</a:t>
            </a:r>
            <a:endParaRPr lang="en-US" altLang="ko-KR" sz="650" dirty="0">
              <a:latin typeface="Arial" panose="020B0604020202020204" pitchFamily="34" charset="0"/>
              <a:ea typeface="+mj-ea"/>
              <a:cs typeface="Arial" panose="020B0604020202020204" pitchFamily="34" charset="0"/>
            </a:endParaRPr>
          </a:p>
          <a:p>
            <a:pPr algn="ctr" defTabSz="781995" latinLnBrk="1"/>
            <a:r>
              <a:rPr lang="ko-KR" altLang="en-US" sz="650" dirty="0" err="1">
                <a:latin typeface="Arial" panose="020B0604020202020204" pitchFamily="34" charset="0"/>
                <a:ea typeface="+mj-ea"/>
                <a:cs typeface="Arial" panose="020B0604020202020204" pitchFamily="34" charset="0"/>
              </a:rPr>
              <a:t>매체비</a:t>
            </a:r>
            <a:endParaRPr lang="en-US" altLang="ko-KR" sz="650" dirty="0">
              <a:latin typeface="Arial" panose="020B0604020202020204" pitchFamily="34" charset="0"/>
              <a:ea typeface="+mj-ea"/>
              <a:cs typeface="Arial" panose="020B0604020202020204" pitchFamily="34" charset="0"/>
            </a:endParaRPr>
          </a:p>
        </p:txBody>
      </p:sp>
      <p:sp>
        <p:nvSpPr>
          <p:cNvPr id="182" name="Rounded Rectangle 117">
            <a:extLst>
              <a:ext uri="{FF2B5EF4-FFF2-40B4-BE49-F238E27FC236}">
                <a16:creationId xmlns:a16="http://schemas.microsoft.com/office/drawing/2014/main" id="{1DD0A311-9F4C-4DFF-8E10-9473F53D582E}"/>
              </a:ext>
            </a:extLst>
          </p:cNvPr>
          <p:cNvSpPr/>
          <p:nvPr/>
        </p:nvSpPr>
        <p:spPr bwMode="auto">
          <a:xfrm>
            <a:off x="4860300" y="4825908"/>
            <a:ext cx="739808" cy="246772"/>
          </a:xfrm>
          <a:prstGeom prst="roundRect">
            <a:avLst>
              <a:gd name="adj" fmla="val 0"/>
            </a:avLst>
          </a:prstGeom>
          <a:solidFill>
            <a:schemeClr val="bg1"/>
          </a:solidFill>
          <a:ln w="12700" cap="flat" cmpd="sng" algn="ctr">
            <a:solidFill>
              <a:srgbClr val="00338D"/>
            </a:solidFill>
            <a:prstDash val="solid"/>
            <a:round/>
            <a:headEnd type="none" w="med" len="med"/>
            <a:tailEnd type="none" w="med" len="med"/>
          </a:ln>
          <a:effectLst/>
        </p:spPr>
        <p:txBody>
          <a:bodyPr vert="horz" wrap="square" lIns="36000" tIns="39101" rIns="36000" bIns="39101" numCol="1" rtlCol="0" anchor="ctr" anchorCtr="0" compatLnSpc="1">
            <a:prstTxWarp prst="textNoShape">
              <a:avLst/>
            </a:prstTxWarp>
          </a:bodyPr>
          <a:lstStyle/>
          <a:p>
            <a:pPr algn="ctr" defTabSz="781995" latinLnBrk="1"/>
            <a:r>
              <a:rPr lang="ko-KR" altLang="en-US" sz="650" dirty="0" err="1">
                <a:latin typeface="Arial" panose="020B0604020202020204" pitchFamily="34" charset="0"/>
                <a:ea typeface="+mj-ea"/>
                <a:cs typeface="Arial" panose="020B0604020202020204" pitchFamily="34" charset="0"/>
              </a:rPr>
              <a:t>매체비</a:t>
            </a:r>
            <a:r>
              <a:rPr lang="ko-KR" altLang="en-US" sz="650" dirty="0">
                <a:latin typeface="Arial" panose="020B0604020202020204" pitchFamily="34" charset="0"/>
                <a:ea typeface="+mj-ea"/>
                <a:cs typeface="Arial" panose="020B0604020202020204" pitchFamily="34" charset="0"/>
              </a:rPr>
              <a:t> 지급</a:t>
            </a:r>
            <a:endParaRPr lang="en-US" altLang="ko-KR" sz="650" dirty="0">
              <a:latin typeface="Arial" panose="020B0604020202020204" pitchFamily="34" charset="0"/>
              <a:ea typeface="+mj-ea"/>
              <a:cs typeface="Arial" panose="020B0604020202020204" pitchFamily="34" charset="0"/>
            </a:endParaRPr>
          </a:p>
          <a:p>
            <a:pPr algn="ctr" defTabSz="781995" latinLnBrk="1"/>
            <a:r>
              <a:rPr lang="en-US" altLang="ko-KR" sz="650" dirty="0">
                <a:latin typeface="Arial" panose="020B0604020202020204" pitchFamily="34" charset="0"/>
                <a:ea typeface="+mj-ea"/>
                <a:cs typeface="Arial" panose="020B0604020202020204" pitchFamily="34" charset="0"/>
              </a:rPr>
              <a:t>(</a:t>
            </a:r>
            <a:r>
              <a:rPr lang="ko-KR" altLang="en-US" sz="650" dirty="0">
                <a:latin typeface="Arial" panose="020B0604020202020204" pitchFamily="34" charset="0"/>
                <a:ea typeface="+mj-ea"/>
                <a:cs typeface="Arial" panose="020B0604020202020204" pitchFamily="34" charset="0"/>
              </a:rPr>
              <a:t>월 정산</a:t>
            </a:r>
            <a:r>
              <a:rPr lang="en-US" altLang="ko-KR" sz="650" dirty="0">
                <a:latin typeface="Arial" panose="020B0604020202020204" pitchFamily="34" charset="0"/>
                <a:ea typeface="+mj-ea"/>
                <a:cs typeface="Arial" panose="020B0604020202020204" pitchFamily="34" charset="0"/>
              </a:rPr>
              <a:t>)</a:t>
            </a:r>
          </a:p>
        </p:txBody>
      </p:sp>
      <p:sp>
        <p:nvSpPr>
          <p:cNvPr id="208" name="Rounded Rectangle 117">
            <a:extLst>
              <a:ext uri="{FF2B5EF4-FFF2-40B4-BE49-F238E27FC236}">
                <a16:creationId xmlns:a16="http://schemas.microsoft.com/office/drawing/2014/main" id="{C1F6B4A4-8BA4-40A3-88CE-3219D05776EE}"/>
              </a:ext>
            </a:extLst>
          </p:cNvPr>
          <p:cNvSpPr/>
          <p:nvPr/>
        </p:nvSpPr>
        <p:spPr bwMode="auto">
          <a:xfrm>
            <a:off x="5631877" y="2860283"/>
            <a:ext cx="940371" cy="248142"/>
          </a:xfrm>
          <a:prstGeom prst="roundRect">
            <a:avLst>
              <a:gd name="adj" fmla="val 0"/>
            </a:avLst>
          </a:prstGeom>
          <a:solidFill>
            <a:schemeClr val="bg1"/>
          </a:solidFill>
          <a:ln w="12700" cap="flat" cmpd="sng" algn="ctr">
            <a:solidFill>
              <a:srgbClr val="00338D"/>
            </a:solidFill>
            <a:prstDash val="solid"/>
            <a:round/>
            <a:headEnd type="none" w="med" len="med"/>
            <a:tailEnd type="none" w="med" len="med"/>
          </a:ln>
          <a:effectLst/>
        </p:spPr>
        <p:txBody>
          <a:bodyPr vert="horz" wrap="square" lIns="36000" tIns="39101" rIns="36000" bIns="39101" numCol="1" rtlCol="0" anchor="ctr" anchorCtr="0" compatLnSpc="1">
            <a:prstTxWarp prst="textNoShape">
              <a:avLst/>
            </a:prstTxWarp>
          </a:bodyPr>
          <a:lstStyle/>
          <a:p>
            <a:pPr algn="ctr" defTabSz="781995" latinLnBrk="1"/>
            <a:r>
              <a:rPr lang="ko-KR" altLang="en-US" sz="650" dirty="0">
                <a:latin typeface="Arial" panose="020B0604020202020204" pitchFamily="34" charset="0"/>
                <a:ea typeface="+mj-ea"/>
                <a:cs typeface="Arial" panose="020B0604020202020204" pitchFamily="34" charset="0"/>
              </a:rPr>
              <a:t>수수료 지급</a:t>
            </a:r>
            <a:endParaRPr lang="en-US" altLang="ko-KR" sz="650" dirty="0">
              <a:latin typeface="Arial" panose="020B0604020202020204" pitchFamily="34" charset="0"/>
              <a:ea typeface="+mj-ea"/>
              <a:cs typeface="Arial" panose="020B0604020202020204" pitchFamily="34" charset="0"/>
            </a:endParaRPr>
          </a:p>
          <a:p>
            <a:pPr algn="ctr" defTabSz="781995" latinLnBrk="1"/>
            <a:r>
              <a:rPr lang="en-US" altLang="ko-KR" sz="650" dirty="0">
                <a:latin typeface="Arial" panose="020B0604020202020204" pitchFamily="34" charset="0"/>
                <a:ea typeface="+mj-ea"/>
                <a:cs typeface="Arial" panose="020B0604020202020204" pitchFamily="34" charset="0"/>
              </a:rPr>
              <a:t>(</a:t>
            </a:r>
            <a:r>
              <a:rPr lang="ko-KR" altLang="en-US" sz="650" dirty="0" err="1">
                <a:latin typeface="Arial" panose="020B0604020202020204" pitchFamily="34" charset="0"/>
                <a:ea typeface="+mj-ea"/>
                <a:cs typeface="Arial" panose="020B0604020202020204" pitchFamily="34" charset="0"/>
              </a:rPr>
              <a:t>매체비</a:t>
            </a:r>
            <a:r>
              <a:rPr lang="ko-KR" altLang="en-US" sz="650" dirty="0">
                <a:latin typeface="Arial" panose="020B0604020202020204" pitchFamily="34" charset="0"/>
                <a:ea typeface="+mj-ea"/>
                <a:cs typeface="Arial" panose="020B0604020202020204" pitchFamily="34" charset="0"/>
              </a:rPr>
              <a:t> 지급 </a:t>
            </a:r>
            <a:r>
              <a:rPr lang="en-US" altLang="ko-KR" sz="650" dirty="0">
                <a:latin typeface="Arial" panose="020B0604020202020204" pitchFamily="34" charset="0"/>
                <a:ea typeface="+mj-ea"/>
                <a:cs typeface="Arial" panose="020B0604020202020204" pitchFamily="34" charset="0"/>
              </a:rPr>
              <a:t>30</a:t>
            </a:r>
            <a:r>
              <a:rPr lang="ko-KR" altLang="en-US" sz="650" dirty="0">
                <a:latin typeface="Arial" panose="020B0604020202020204" pitchFamily="34" charset="0"/>
                <a:ea typeface="+mj-ea"/>
                <a:cs typeface="Arial" panose="020B0604020202020204" pitchFamily="34" charset="0"/>
              </a:rPr>
              <a:t>일 이내</a:t>
            </a:r>
            <a:r>
              <a:rPr lang="en-US" altLang="ko-KR" sz="650" dirty="0">
                <a:latin typeface="Arial" panose="020B0604020202020204" pitchFamily="34" charset="0"/>
                <a:ea typeface="+mj-ea"/>
                <a:cs typeface="Arial" panose="020B0604020202020204" pitchFamily="34" charset="0"/>
              </a:rPr>
              <a:t>)</a:t>
            </a:r>
          </a:p>
        </p:txBody>
      </p:sp>
      <p:sp>
        <p:nvSpPr>
          <p:cNvPr id="209" name="Rounded Rectangle 117">
            <a:extLst>
              <a:ext uri="{FF2B5EF4-FFF2-40B4-BE49-F238E27FC236}">
                <a16:creationId xmlns:a16="http://schemas.microsoft.com/office/drawing/2014/main" id="{54474B9F-4AD0-48E3-989E-7B1932BC4031}"/>
              </a:ext>
            </a:extLst>
          </p:cNvPr>
          <p:cNvSpPr/>
          <p:nvPr/>
        </p:nvSpPr>
        <p:spPr bwMode="auto">
          <a:xfrm>
            <a:off x="4828531" y="2634732"/>
            <a:ext cx="739808" cy="246772"/>
          </a:xfrm>
          <a:prstGeom prst="roundRect">
            <a:avLst>
              <a:gd name="adj" fmla="val 0"/>
            </a:avLst>
          </a:prstGeom>
          <a:solidFill>
            <a:schemeClr val="bg1"/>
          </a:solidFill>
          <a:ln w="12700" cap="flat" cmpd="sng" algn="ctr">
            <a:solidFill>
              <a:srgbClr val="00338D"/>
            </a:solidFill>
            <a:prstDash val="solid"/>
            <a:round/>
            <a:headEnd type="none" w="med" len="med"/>
            <a:tailEnd type="none" w="med" len="med"/>
          </a:ln>
          <a:effectLst/>
        </p:spPr>
        <p:txBody>
          <a:bodyPr vert="horz" wrap="square" lIns="36000" tIns="39101" rIns="36000" bIns="39101" numCol="1" rtlCol="0" anchor="ctr" anchorCtr="0" compatLnSpc="1">
            <a:prstTxWarp prst="textNoShape">
              <a:avLst/>
            </a:prstTxWarp>
          </a:bodyPr>
          <a:lstStyle/>
          <a:p>
            <a:pPr algn="ctr" defTabSz="781995" latinLnBrk="1"/>
            <a:r>
              <a:rPr lang="ko-KR" altLang="en-US" sz="650" dirty="0" err="1">
                <a:latin typeface="Arial" panose="020B0604020202020204" pitchFamily="34" charset="0"/>
                <a:ea typeface="+mj-ea"/>
                <a:cs typeface="Arial" panose="020B0604020202020204" pitchFamily="34" charset="0"/>
              </a:rPr>
              <a:t>매체비</a:t>
            </a:r>
            <a:r>
              <a:rPr lang="ko-KR" altLang="en-US" sz="650" dirty="0">
                <a:latin typeface="Arial" panose="020B0604020202020204" pitchFamily="34" charset="0"/>
                <a:ea typeface="+mj-ea"/>
                <a:cs typeface="Arial" panose="020B0604020202020204" pitchFamily="34" charset="0"/>
              </a:rPr>
              <a:t> 지급</a:t>
            </a:r>
            <a:endParaRPr lang="en-US" altLang="ko-KR" sz="650" dirty="0">
              <a:latin typeface="Arial" panose="020B0604020202020204" pitchFamily="34" charset="0"/>
              <a:ea typeface="+mj-ea"/>
              <a:cs typeface="Arial" panose="020B0604020202020204" pitchFamily="34" charset="0"/>
            </a:endParaRPr>
          </a:p>
          <a:p>
            <a:pPr algn="ctr" defTabSz="781995" latinLnBrk="1"/>
            <a:r>
              <a:rPr lang="en-US" altLang="ko-KR" sz="650" dirty="0">
                <a:latin typeface="Arial" panose="020B0604020202020204" pitchFamily="34" charset="0"/>
                <a:ea typeface="+mj-ea"/>
                <a:cs typeface="Arial" panose="020B0604020202020204" pitchFamily="34" charset="0"/>
              </a:rPr>
              <a:t>(</a:t>
            </a:r>
            <a:r>
              <a:rPr lang="ko-KR" altLang="en-US" sz="650" dirty="0">
                <a:latin typeface="Arial" panose="020B0604020202020204" pitchFamily="34" charset="0"/>
                <a:ea typeface="+mj-ea"/>
                <a:cs typeface="Arial" panose="020B0604020202020204" pitchFamily="34" charset="0"/>
              </a:rPr>
              <a:t>월 정산</a:t>
            </a:r>
            <a:r>
              <a:rPr lang="en-US" altLang="ko-KR" sz="650" dirty="0">
                <a:latin typeface="Arial" panose="020B0604020202020204" pitchFamily="34" charset="0"/>
                <a:ea typeface="+mj-ea"/>
                <a:cs typeface="Arial" panose="020B0604020202020204" pitchFamily="34" charset="0"/>
              </a:rPr>
              <a:t>)</a:t>
            </a:r>
          </a:p>
        </p:txBody>
      </p:sp>
      <p:cxnSp>
        <p:nvCxnSpPr>
          <p:cNvPr id="210" name="직선 화살표 연결선 209">
            <a:extLst>
              <a:ext uri="{FF2B5EF4-FFF2-40B4-BE49-F238E27FC236}">
                <a16:creationId xmlns:a16="http://schemas.microsoft.com/office/drawing/2014/main" id="{3731AD2B-F079-4DBA-90FF-9CFD6E9DD047}"/>
              </a:ext>
            </a:extLst>
          </p:cNvPr>
          <p:cNvCxnSpPr>
            <a:cxnSpLocks/>
          </p:cNvCxnSpPr>
          <p:nvPr/>
        </p:nvCxnSpPr>
        <p:spPr>
          <a:xfrm flipH="1" flipV="1">
            <a:off x="4517365" y="2586082"/>
            <a:ext cx="6368" cy="947757"/>
          </a:xfrm>
          <a:prstGeom prst="straightConnector1">
            <a:avLst/>
          </a:prstGeom>
          <a:ln w="12700">
            <a:solidFill>
              <a:srgbClr val="009A44"/>
            </a:solidFill>
            <a:tailEnd type="triangle"/>
          </a:ln>
        </p:spPr>
        <p:style>
          <a:lnRef idx="1">
            <a:schemeClr val="accent1"/>
          </a:lnRef>
          <a:fillRef idx="0">
            <a:schemeClr val="accent1"/>
          </a:fillRef>
          <a:effectRef idx="0">
            <a:schemeClr val="accent1"/>
          </a:effectRef>
          <a:fontRef idx="minor">
            <a:schemeClr val="tx1"/>
          </a:fontRef>
        </p:style>
      </p:cxnSp>
      <p:sp>
        <p:nvSpPr>
          <p:cNvPr id="213" name="Rounded Rectangle 117">
            <a:extLst>
              <a:ext uri="{FF2B5EF4-FFF2-40B4-BE49-F238E27FC236}">
                <a16:creationId xmlns:a16="http://schemas.microsoft.com/office/drawing/2014/main" id="{ADE726EC-9ACC-4DB0-82C2-E6EAE66BAE6D}"/>
              </a:ext>
            </a:extLst>
          </p:cNvPr>
          <p:cNvSpPr/>
          <p:nvPr/>
        </p:nvSpPr>
        <p:spPr bwMode="auto">
          <a:xfrm>
            <a:off x="4471575" y="3063011"/>
            <a:ext cx="746276" cy="261015"/>
          </a:xfrm>
          <a:prstGeom prst="roundRect">
            <a:avLst>
              <a:gd name="adj" fmla="val 0"/>
            </a:avLst>
          </a:prstGeom>
          <a:solidFill>
            <a:schemeClr val="bg1"/>
          </a:solidFill>
          <a:ln w="12700" cap="flat" cmpd="sng" algn="ctr">
            <a:solidFill>
              <a:srgbClr val="009A44"/>
            </a:solidFill>
            <a:prstDash val="solid"/>
            <a:round/>
            <a:headEnd type="none" w="med" len="med"/>
            <a:tailEnd type="none" w="med" len="med"/>
          </a:ln>
          <a:effectLst/>
        </p:spPr>
        <p:txBody>
          <a:bodyPr vert="horz" wrap="square" lIns="36000" tIns="39101" rIns="36000" bIns="39101" numCol="1" rtlCol="0" anchor="ctr" anchorCtr="0" compatLnSpc="1">
            <a:prstTxWarp prst="textNoShape">
              <a:avLst/>
            </a:prstTxWarp>
          </a:bodyPr>
          <a:lstStyle/>
          <a:p>
            <a:pPr algn="ctr" defTabSz="781995" latinLnBrk="1"/>
            <a:r>
              <a:rPr lang="en-US" altLang="ko-KR" sz="600" dirty="0">
                <a:latin typeface="Arial" panose="020B0604020202020204" pitchFamily="34" charset="0"/>
                <a:ea typeface="+mj-ea"/>
                <a:cs typeface="Arial" panose="020B0604020202020204" pitchFamily="34" charset="0"/>
              </a:rPr>
              <a:t>T/I </a:t>
            </a:r>
            <a:r>
              <a:rPr lang="ko-KR" altLang="en-US" sz="600" dirty="0">
                <a:latin typeface="Arial" panose="020B0604020202020204" pitchFamily="34" charset="0"/>
                <a:ea typeface="+mj-ea"/>
                <a:cs typeface="Arial" panose="020B0604020202020204" pitchFamily="34" charset="0"/>
              </a:rPr>
              <a:t>발행 </a:t>
            </a:r>
            <a:endParaRPr lang="en-US" altLang="ko-KR" sz="600" dirty="0">
              <a:latin typeface="Arial" panose="020B0604020202020204" pitchFamily="34" charset="0"/>
              <a:ea typeface="+mj-ea"/>
              <a:cs typeface="Arial" panose="020B0604020202020204" pitchFamily="34" charset="0"/>
            </a:endParaRPr>
          </a:p>
          <a:p>
            <a:pPr algn="ctr" defTabSz="781995" latinLnBrk="1"/>
            <a:r>
              <a:rPr lang="en-US" altLang="ko-KR" sz="600" dirty="0">
                <a:latin typeface="Arial" panose="020B0604020202020204" pitchFamily="34" charset="0"/>
                <a:ea typeface="+mj-ea"/>
                <a:cs typeface="Arial" panose="020B0604020202020204" pitchFamily="34" charset="0"/>
              </a:rPr>
              <a:t>(</a:t>
            </a:r>
            <a:r>
              <a:rPr lang="ko-KR" altLang="en-US" sz="600" dirty="0">
                <a:latin typeface="Arial" panose="020B0604020202020204" pitchFamily="34" charset="0"/>
                <a:ea typeface="+mj-ea"/>
                <a:cs typeface="Arial" panose="020B0604020202020204" pitchFamily="34" charset="0"/>
              </a:rPr>
              <a:t>광고제작 </a:t>
            </a:r>
            <a:r>
              <a:rPr lang="ko-KR" altLang="en-US" sz="600" dirty="0" err="1">
                <a:latin typeface="Arial" panose="020B0604020202020204" pitchFamily="34" charset="0"/>
                <a:ea typeface="+mj-ea"/>
                <a:cs typeface="Arial" panose="020B0604020202020204" pitchFamily="34" charset="0"/>
              </a:rPr>
              <a:t>외주비</a:t>
            </a:r>
            <a:r>
              <a:rPr lang="en-US" altLang="ko-KR" sz="600" dirty="0">
                <a:latin typeface="Arial" panose="020B0604020202020204" pitchFamily="34" charset="0"/>
                <a:ea typeface="+mj-ea"/>
                <a:cs typeface="Arial" panose="020B0604020202020204" pitchFamily="34" charset="0"/>
              </a:rPr>
              <a:t>)</a:t>
            </a:r>
          </a:p>
        </p:txBody>
      </p:sp>
      <p:cxnSp>
        <p:nvCxnSpPr>
          <p:cNvPr id="214" name="직선 화살표 연결선 213">
            <a:extLst>
              <a:ext uri="{FF2B5EF4-FFF2-40B4-BE49-F238E27FC236}">
                <a16:creationId xmlns:a16="http://schemas.microsoft.com/office/drawing/2014/main" id="{062CCAB3-F118-4428-BBF5-B4F7136FE34B}"/>
              </a:ext>
            </a:extLst>
          </p:cNvPr>
          <p:cNvCxnSpPr>
            <a:cxnSpLocks/>
          </p:cNvCxnSpPr>
          <p:nvPr/>
        </p:nvCxnSpPr>
        <p:spPr>
          <a:xfrm>
            <a:off x="4334515" y="2593781"/>
            <a:ext cx="6368" cy="947757"/>
          </a:xfrm>
          <a:prstGeom prst="straightConnector1">
            <a:avLst/>
          </a:prstGeom>
          <a:ln w="12700">
            <a:solidFill>
              <a:srgbClr val="00338D"/>
            </a:solidFill>
            <a:tailEnd type="triangle"/>
          </a:ln>
        </p:spPr>
        <p:style>
          <a:lnRef idx="1">
            <a:schemeClr val="accent1"/>
          </a:lnRef>
          <a:fillRef idx="0">
            <a:schemeClr val="accent1"/>
          </a:fillRef>
          <a:effectRef idx="0">
            <a:schemeClr val="accent1"/>
          </a:effectRef>
          <a:fontRef idx="minor">
            <a:schemeClr val="tx1"/>
          </a:fontRef>
        </p:style>
      </p:cxnSp>
      <p:sp>
        <p:nvSpPr>
          <p:cNvPr id="215" name="Rounded Rectangle 117">
            <a:extLst>
              <a:ext uri="{FF2B5EF4-FFF2-40B4-BE49-F238E27FC236}">
                <a16:creationId xmlns:a16="http://schemas.microsoft.com/office/drawing/2014/main" id="{A69120FE-3B7C-45B3-8D3E-DA637634C6BC}"/>
              </a:ext>
            </a:extLst>
          </p:cNvPr>
          <p:cNvSpPr/>
          <p:nvPr/>
        </p:nvSpPr>
        <p:spPr bwMode="auto">
          <a:xfrm>
            <a:off x="3745945" y="2965909"/>
            <a:ext cx="686757" cy="449374"/>
          </a:xfrm>
          <a:prstGeom prst="roundRect">
            <a:avLst>
              <a:gd name="adj" fmla="val 0"/>
            </a:avLst>
          </a:prstGeom>
          <a:solidFill>
            <a:schemeClr val="bg1"/>
          </a:solidFill>
          <a:ln w="12700" cap="flat" cmpd="sng" algn="ctr">
            <a:solidFill>
              <a:srgbClr val="00338D"/>
            </a:solidFill>
            <a:prstDash val="solid"/>
            <a:round/>
            <a:headEnd type="none" w="med" len="med"/>
            <a:tailEnd type="none" w="med" len="med"/>
          </a:ln>
          <a:effectLst/>
        </p:spPr>
        <p:txBody>
          <a:bodyPr vert="horz" wrap="square" lIns="36000" tIns="39101" rIns="36000" bIns="39101" numCol="1" rtlCol="0" anchor="ctr" anchorCtr="0" compatLnSpc="1">
            <a:prstTxWarp prst="textNoShape">
              <a:avLst/>
            </a:prstTxWarp>
          </a:bodyPr>
          <a:lstStyle/>
          <a:p>
            <a:pPr algn="ctr" defTabSz="781995" latinLnBrk="1"/>
            <a:r>
              <a:rPr lang="ko-KR" altLang="en-US" sz="600" dirty="0" err="1">
                <a:latin typeface="Arial" panose="020B0604020202020204" pitchFamily="34" charset="0"/>
                <a:ea typeface="+mj-ea"/>
                <a:cs typeface="Arial" panose="020B0604020202020204" pitchFamily="34" charset="0"/>
              </a:rPr>
              <a:t>외주비</a:t>
            </a:r>
            <a:r>
              <a:rPr lang="ko-KR" altLang="en-US" sz="600" dirty="0">
                <a:latin typeface="Arial" panose="020B0604020202020204" pitchFamily="34" charset="0"/>
                <a:ea typeface="+mj-ea"/>
                <a:cs typeface="Arial" panose="020B0604020202020204" pitchFamily="34" charset="0"/>
              </a:rPr>
              <a:t> 지급</a:t>
            </a:r>
            <a:endParaRPr lang="en-US" altLang="ko-KR" sz="600" dirty="0">
              <a:latin typeface="Arial" panose="020B0604020202020204" pitchFamily="34" charset="0"/>
              <a:ea typeface="+mj-ea"/>
              <a:cs typeface="Arial" panose="020B0604020202020204" pitchFamily="34" charset="0"/>
            </a:endParaRPr>
          </a:p>
          <a:p>
            <a:pPr algn="ctr" defTabSz="781995" latinLnBrk="1"/>
            <a:r>
              <a:rPr lang="en-US" altLang="ko-KR" sz="600" dirty="0">
                <a:latin typeface="Arial" panose="020B0604020202020204" pitchFamily="34" charset="0"/>
                <a:ea typeface="+mj-ea"/>
                <a:cs typeface="Arial" panose="020B0604020202020204" pitchFamily="34" charset="0"/>
              </a:rPr>
              <a:t>On-air </a:t>
            </a:r>
            <a:r>
              <a:rPr lang="ko-KR" altLang="en-US" sz="600" dirty="0">
                <a:latin typeface="Arial" panose="020B0604020202020204" pitchFamily="34" charset="0"/>
                <a:ea typeface="+mj-ea"/>
                <a:cs typeface="Arial" panose="020B0604020202020204" pitchFamily="34" charset="0"/>
              </a:rPr>
              <a:t>이후 </a:t>
            </a:r>
            <a:r>
              <a:rPr lang="en-US" altLang="ko-KR" sz="600" dirty="0">
                <a:latin typeface="Arial" panose="020B0604020202020204" pitchFamily="34" charset="0"/>
                <a:ea typeface="+mj-ea"/>
                <a:cs typeface="Arial" panose="020B0604020202020204" pitchFamily="34" charset="0"/>
              </a:rPr>
              <a:t>90</a:t>
            </a:r>
            <a:r>
              <a:rPr lang="ko-KR" altLang="en-US" sz="600" dirty="0">
                <a:latin typeface="Arial" panose="020B0604020202020204" pitchFamily="34" charset="0"/>
                <a:ea typeface="+mj-ea"/>
                <a:cs typeface="Arial" panose="020B0604020202020204" pitchFamily="34" charset="0"/>
              </a:rPr>
              <a:t>일 </a:t>
            </a:r>
            <a:r>
              <a:rPr lang="en-US" altLang="ko-KR" sz="600" dirty="0">
                <a:latin typeface="Arial" panose="020B0604020202020204" pitchFamily="34" charset="0"/>
                <a:ea typeface="+mj-ea"/>
                <a:cs typeface="Arial" panose="020B0604020202020204" pitchFamily="34" charset="0"/>
              </a:rPr>
              <a:t>/ </a:t>
            </a:r>
            <a:r>
              <a:rPr lang="ko-KR" altLang="en-US" sz="600" dirty="0">
                <a:latin typeface="Arial" panose="020B0604020202020204" pitchFamily="34" charset="0"/>
                <a:ea typeface="+mj-ea"/>
                <a:cs typeface="Arial" panose="020B0604020202020204" pitchFamily="34" charset="0"/>
              </a:rPr>
              <a:t>청구일 이내 </a:t>
            </a:r>
            <a:r>
              <a:rPr lang="en-US" altLang="ko-KR" sz="600" dirty="0">
                <a:latin typeface="Arial" panose="020B0604020202020204" pitchFamily="34" charset="0"/>
                <a:ea typeface="+mj-ea"/>
                <a:cs typeface="Arial" panose="020B0604020202020204" pitchFamily="34" charset="0"/>
              </a:rPr>
              <a:t>30</a:t>
            </a:r>
            <a:r>
              <a:rPr lang="ko-KR" altLang="en-US" sz="600" dirty="0">
                <a:latin typeface="Arial" panose="020B0604020202020204" pitchFamily="34" charset="0"/>
                <a:ea typeface="+mj-ea"/>
                <a:cs typeface="Arial" panose="020B0604020202020204" pitchFamily="34" charset="0"/>
              </a:rPr>
              <a:t>일 이내 지급 등</a:t>
            </a:r>
            <a:endParaRPr lang="en-US" altLang="ko-KR" sz="600" dirty="0">
              <a:latin typeface="Arial" panose="020B0604020202020204" pitchFamily="34" charset="0"/>
              <a:ea typeface="+mj-ea"/>
              <a:cs typeface="Arial" panose="020B0604020202020204" pitchFamily="34" charset="0"/>
            </a:endParaRPr>
          </a:p>
        </p:txBody>
      </p:sp>
      <p:sp>
        <p:nvSpPr>
          <p:cNvPr id="218" name="Rounded Rectangle 117">
            <a:extLst>
              <a:ext uri="{FF2B5EF4-FFF2-40B4-BE49-F238E27FC236}">
                <a16:creationId xmlns:a16="http://schemas.microsoft.com/office/drawing/2014/main" id="{426D16D0-FAB7-43B6-B861-FD4A4F689F9D}"/>
              </a:ext>
            </a:extLst>
          </p:cNvPr>
          <p:cNvSpPr/>
          <p:nvPr/>
        </p:nvSpPr>
        <p:spPr bwMode="auto">
          <a:xfrm>
            <a:off x="4948986" y="4282184"/>
            <a:ext cx="842248" cy="146488"/>
          </a:xfrm>
          <a:prstGeom prst="roundRect">
            <a:avLst>
              <a:gd name="adj" fmla="val 0"/>
            </a:avLst>
          </a:prstGeom>
          <a:solidFill>
            <a:schemeClr val="bg1"/>
          </a:solidFill>
          <a:ln w="12700" cap="flat" cmpd="sng" algn="ctr">
            <a:solidFill>
              <a:srgbClr val="009A44"/>
            </a:solidFill>
            <a:prstDash val="solid"/>
            <a:round/>
            <a:headEnd type="none" w="med" len="med"/>
            <a:tailEnd type="none" w="med" len="med"/>
          </a:ln>
          <a:effectLst/>
        </p:spPr>
        <p:txBody>
          <a:bodyPr vert="horz" wrap="square" lIns="36000" tIns="39101" rIns="36000" bIns="39101" numCol="1" rtlCol="0" anchor="ctr" anchorCtr="0" compatLnSpc="1">
            <a:prstTxWarp prst="textNoShape">
              <a:avLst/>
            </a:prstTxWarp>
          </a:bodyPr>
          <a:lstStyle/>
          <a:p>
            <a:pPr algn="ctr" defTabSz="781995" latinLnBrk="1"/>
            <a:r>
              <a:rPr lang="en-US" altLang="ko-KR" sz="650" dirty="0">
                <a:latin typeface="Arial" panose="020B0604020202020204" pitchFamily="34" charset="0"/>
                <a:ea typeface="+mj-ea"/>
                <a:cs typeface="Arial" panose="020B0604020202020204" pitchFamily="34" charset="0"/>
              </a:rPr>
              <a:t>T/I </a:t>
            </a:r>
            <a:r>
              <a:rPr lang="ko-KR" altLang="en-US" sz="650" dirty="0">
                <a:latin typeface="Arial" panose="020B0604020202020204" pitchFamily="34" charset="0"/>
                <a:ea typeface="+mj-ea"/>
                <a:cs typeface="Arial" panose="020B0604020202020204" pitchFamily="34" charset="0"/>
              </a:rPr>
              <a:t>발행 </a:t>
            </a:r>
            <a:r>
              <a:rPr lang="en-US" altLang="ko-KR" sz="650" dirty="0">
                <a:latin typeface="Arial" panose="020B0604020202020204" pitchFamily="34" charset="0"/>
                <a:ea typeface="+mj-ea"/>
                <a:cs typeface="Arial" panose="020B0604020202020204" pitchFamily="34" charset="0"/>
              </a:rPr>
              <a:t>(</a:t>
            </a:r>
            <a:r>
              <a:rPr lang="ko-KR" altLang="en-US" sz="650" dirty="0">
                <a:latin typeface="Arial" panose="020B0604020202020204" pitchFamily="34" charset="0"/>
                <a:ea typeface="+mj-ea"/>
                <a:cs typeface="Arial" panose="020B0604020202020204" pitchFamily="34" charset="0"/>
              </a:rPr>
              <a:t>매체수수료</a:t>
            </a:r>
            <a:r>
              <a:rPr lang="en-US" altLang="ko-KR" sz="650" dirty="0">
                <a:latin typeface="Arial" panose="020B0604020202020204" pitchFamily="34" charset="0"/>
                <a:ea typeface="+mj-ea"/>
                <a:cs typeface="Arial" panose="020B0604020202020204" pitchFamily="34" charset="0"/>
              </a:rPr>
              <a:t>)</a:t>
            </a:r>
          </a:p>
        </p:txBody>
      </p:sp>
      <p:sp>
        <p:nvSpPr>
          <p:cNvPr id="219" name="순서도: 연결자 218">
            <a:extLst>
              <a:ext uri="{FF2B5EF4-FFF2-40B4-BE49-F238E27FC236}">
                <a16:creationId xmlns:a16="http://schemas.microsoft.com/office/drawing/2014/main" id="{24536BA7-E41B-431D-BC1A-1C0C14269B90}"/>
              </a:ext>
            </a:extLst>
          </p:cNvPr>
          <p:cNvSpPr/>
          <p:nvPr/>
        </p:nvSpPr>
        <p:spPr bwMode="auto">
          <a:xfrm>
            <a:off x="4880779" y="4212994"/>
            <a:ext cx="144000" cy="144000"/>
          </a:xfrm>
          <a:prstGeom prst="flowChartConnector">
            <a:avLst/>
          </a:prstGeom>
          <a:solidFill>
            <a:srgbClr val="6D2077"/>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V</a:t>
            </a:r>
            <a:endParaRPr lang="ko-KR" altLang="en-US" sz="800" b="1" kern="0" dirty="0">
              <a:solidFill>
                <a:srgbClr val="FFFFFF"/>
              </a:solidFill>
              <a:cs typeface="Arial" panose="020B0604020202020204" pitchFamily="34" charset="0"/>
            </a:endParaRPr>
          </a:p>
        </p:txBody>
      </p:sp>
    </p:spTree>
    <p:extLst>
      <p:ext uri="{BB962C8B-B14F-4D97-AF65-F5344CB8AC3E}">
        <p14:creationId xmlns:p14="http://schemas.microsoft.com/office/powerpoint/2010/main" val="1301638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제목 2">
            <a:extLst>
              <a:ext uri="{FF2B5EF4-FFF2-40B4-BE49-F238E27FC236}">
                <a16:creationId xmlns:a16="http://schemas.microsoft.com/office/drawing/2014/main" id="{94FFEFB6-F012-4701-9519-398DF1D05AB1}"/>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400" b="1" dirty="0">
                <a:solidFill>
                  <a:srgbClr val="00338D"/>
                </a:solidFill>
                <a:latin typeface="KPMG Extralight" panose="020B0303030202040204" pitchFamily="34" charset="0"/>
              </a:rPr>
              <a:t>Key Financials</a:t>
            </a:r>
          </a:p>
        </p:txBody>
      </p:sp>
      <p:sp>
        <p:nvSpPr>
          <p:cNvPr id="18" name="제목 2">
            <a:extLst>
              <a:ext uri="{FF2B5EF4-FFF2-40B4-BE49-F238E27FC236}">
                <a16:creationId xmlns:a16="http://schemas.microsoft.com/office/drawing/2014/main" id="{C177F6CC-2B39-4E1E-9870-AFA32C6198E6}"/>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800" b="1" dirty="0">
                <a:solidFill>
                  <a:srgbClr val="00338D"/>
                </a:solidFill>
                <a:latin typeface="KPMG Extralight" panose="020B0303030202040204" pitchFamily="34" charset="0"/>
              </a:rPr>
              <a:t>Understanding of target</a:t>
            </a:r>
          </a:p>
        </p:txBody>
      </p:sp>
      <p:graphicFrame>
        <p:nvGraphicFramePr>
          <p:cNvPr id="3" name="표 2">
            <a:extLst>
              <a:ext uri="{FF2B5EF4-FFF2-40B4-BE49-F238E27FC236}">
                <a16:creationId xmlns:a16="http://schemas.microsoft.com/office/drawing/2014/main" id="{02BE4A70-7E7A-4256-91F7-97754228E0B8}"/>
              </a:ext>
            </a:extLst>
          </p:cNvPr>
          <p:cNvGraphicFramePr>
            <a:graphicFrameLocks noGrp="1"/>
          </p:cNvGraphicFramePr>
          <p:nvPr>
            <p:extLst>
              <p:ext uri="{D42A27DB-BD31-4B8C-83A1-F6EECF244321}">
                <p14:modId xmlns:p14="http://schemas.microsoft.com/office/powerpoint/2010/main" val="495488057"/>
              </p:ext>
            </p:extLst>
          </p:nvPr>
        </p:nvGraphicFramePr>
        <p:xfrm>
          <a:off x="496800" y="1155600"/>
          <a:ext cx="4381400" cy="2338560"/>
        </p:xfrm>
        <a:graphic>
          <a:graphicData uri="http://schemas.openxmlformats.org/drawingml/2006/table">
            <a:tbl>
              <a:tblPr/>
              <a:tblGrid>
                <a:gridCol w="97400">
                  <a:extLst>
                    <a:ext uri="{9D8B030D-6E8A-4147-A177-3AD203B41FA5}">
                      <a16:colId xmlns:a16="http://schemas.microsoft.com/office/drawing/2014/main" val="2933907836"/>
                    </a:ext>
                  </a:extLst>
                </a:gridCol>
                <a:gridCol w="684000">
                  <a:extLst>
                    <a:ext uri="{9D8B030D-6E8A-4147-A177-3AD203B41FA5}">
                      <a16:colId xmlns:a16="http://schemas.microsoft.com/office/drawing/2014/main" val="3471062209"/>
                    </a:ext>
                  </a:extLst>
                </a:gridCol>
                <a:gridCol w="360000">
                  <a:extLst>
                    <a:ext uri="{9D8B030D-6E8A-4147-A177-3AD203B41FA5}">
                      <a16:colId xmlns:a16="http://schemas.microsoft.com/office/drawing/2014/main" val="2234276368"/>
                    </a:ext>
                  </a:extLst>
                </a:gridCol>
                <a:gridCol w="648000">
                  <a:extLst>
                    <a:ext uri="{9D8B030D-6E8A-4147-A177-3AD203B41FA5}">
                      <a16:colId xmlns:a16="http://schemas.microsoft.com/office/drawing/2014/main" val="2363836548"/>
                    </a:ext>
                  </a:extLst>
                </a:gridCol>
                <a:gridCol w="648000">
                  <a:extLst>
                    <a:ext uri="{9D8B030D-6E8A-4147-A177-3AD203B41FA5}">
                      <a16:colId xmlns:a16="http://schemas.microsoft.com/office/drawing/2014/main" val="887673478"/>
                    </a:ext>
                  </a:extLst>
                </a:gridCol>
                <a:gridCol w="648000">
                  <a:extLst>
                    <a:ext uri="{9D8B030D-6E8A-4147-A177-3AD203B41FA5}">
                      <a16:colId xmlns:a16="http://schemas.microsoft.com/office/drawing/2014/main" val="3621859850"/>
                    </a:ext>
                  </a:extLst>
                </a:gridCol>
                <a:gridCol w="648000">
                  <a:extLst>
                    <a:ext uri="{9D8B030D-6E8A-4147-A177-3AD203B41FA5}">
                      <a16:colId xmlns:a16="http://schemas.microsoft.com/office/drawing/2014/main" val="2541291799"/>
                    </a:ext>
                  </a:extLst>
                </a:gridCol>
                <a:gridCol w="648000">
                  <a:extLst>
                    <a:ext uri="{9D8B030D-6E8A-4147-A177-3AD203B41FA5}">
                      <a16:colId xmlns:a16="http://schemas.microsoft.com/office/drawing/2014/main" val="85007474"/>
                    </a:ext>
                  </a:extLst>
                </a:gridCol>
              </a:tblGrid>
              <a:tr h="144000">
                <a:tc gridSpan="8">
                  <a:txBody>
                    <a:bodyPr/>
                    <a:lstStyle/>
                    <a:p>
                      <a:pPr algn="l"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PL (As-is)</a:t>
                      </a:r>
                      <a:r>
                        <a:rPr lang="en-US" sz="900" b="1" i="0" u="none" strike="noStrike" baseline="30000"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1</a:t>
                      </a:r>
                      <a:endPar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l" rtl="0" fontAlgn="ctr"/>
                      <a:r>
                        <a:rPr lang="ko-KR" altLang="en-US" sz="900" b="1" i="0" u="none" strike="noStrike">
                          <a:solidFill>
                            <a:srgbClr val="FFFFFF"/>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algn="l" rtl="0" fontAlgn="ctr"/>
                      <a:r>
                        <a:rPr lang="ko-KR" altLang="en-US" sz="900" b="1" i="0" u="none" strike="noStrike" dirty="0">
                          <a:solidFill>
                            <a:srgbClr val="FFFFFF"/>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algn="l" rtl="0" fontAlgn="ctr"/>
                      <a:r>
                        <a:rPr lang="ko-KR" altLang="en-US" sz="900" b="1" i="0" u="none" strike="noStrike">
                          <a:solidFill>
                            <a:srgbClr val="FFFFFF"/>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algn="l" rtl="0" fontAlgn="ctr"/>
                      <a:r>
                        <a:rPr lang="ko-KR" altLang="en-US" sz="900" b="1" i="0" u="none" strike="noStrike">
                          <a:solidFill>
                            <a:srgbClr val="FFFFFF"/>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algn="l" rtl="0" fontAlgn="ctr"/>
                      <a:r>
                        <a:rPr lang="ko-KR" altLang="en-US" sz="900" b="1" i="0" u="none" strike="noStrike" dirty="0">
                          <a:solidFill>
                            <a:srgbClr val="FFFFFF"/>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2477299080"/>
                  </a:ext>
                </a:extLst>
              </a:tr>
              <a:tr h="129600">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9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ctr"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FY17</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FY18</a:t>
                      </a:r>
                    </a:p>
                  </a:txBody>
                  <a:tcPr marL="36000" marR="36000" marT="0" marB="0" anchor="ctr">
                    <a:lnL>
                      <a:noFill/>
                    </a:lnL>
                    <a:lnR>
                      <a:noFill/>
                    </a:lnR>
                    <a:lnT>
                      <a:noFill/>
                    </a:lnT>
                    <a:lnB>
                      <a:noFill/>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FY19</a:t>
                      </a:r>
                    </a:p>
                  </a:txBody>
                  <a:tcPr marL="36000" marR="36000" marT="0" marB="0" anchor="ctr">
                    <a:lnL>
                      <a:noFill/>
                    </a:lnL>
                    <a:lnR>
                      <a:noFill/>
                    </a:lnR>
                    <a:lnT>
                      <a:noFill/>
                    </a:lnT>
                    <a:lnB>
                      <a:noFill/>
                    </a:lnB>
                  </a:tcPr>
                </a:tc>
                <a:tc>
                  <a:txBody>
                    <a:bodyPr/>
                    <a:lstStyle/>
                    <a:p>
                      <a:pPr algn="ctr"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FY20</a:t>
                      </a:r>
                    </a:p>
                  </a:txBody>
                  <a:tcPr marL="36000" marR="36000" marT="0" marB="0" anchor="ctr">
                    <a:lnL>
                      <a:noFill/>
                    </a:lnL>
                    <a:lnR>
                      <a:noFill/>
                    </a:lnR>
                    <a:lnT>
                      <a:noFill/>
                    </a:lnT>
                    <a:lnB>
                      <a:noFill/>
                    </a:lnB>
                  </a:tcPr>
                </a:tc>
                <a:tc>
                  <a:txBody>
                    <a:bodyPr/>
                    <a:lstStyle/>
                    <a:p>
                      <a:pPr algn="ctr"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FY21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450326827"/>
                  </a:ext>
                </a:extLst>
              </a:tr>
              <a:tr h="129600">
                <a:tc gridSpan="2">
                  <a:txBody>
                    <a:bodyPr/>
                    <a:lstStyle/>
                    <a:p>
                      <a:pPr algn="l"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KRW m</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857926317"/>
                  </a:ext>
                </a:extLst>
              </a:tr>
              <a:tr h="129600">
                <a:tc gridSpan="2">
                  <a:txBody>
                    <a:bodyPr/>
                    <a:lstStyle/>
                    <a:p>
                      <a:pPr algn="l" rtl="0"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rPr>
                        <a:t>매출액</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l" rtl="0"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6,134</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9,537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18,212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19,480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32,063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008328604"/>
                  </a:ext>
                </a:extLst>
              </a:tr>
              <a:tr h="129600">
                <a:tc gridSpan="2">
                  <a:txBody>
                    <a:bodyPr/>
                    <a:lstStyle/>
                    <a:p>
                      <a:pPr algn="l" fontAlgn="b"/>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CRE</a:t>
                      </a:r>
                    </a:p>
                  </a:txBody>
                  <a:tcPr marL="36000" marR="360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hMerge="1">
                  <a:txBody>
                    <a:bodyPr/>
                    <a:lstStyle/>
                    <a:p>
                      <a:pPr latinLnBrk="1"/>
                      <a:endParaRPr lang="ko-KR" altLang="en-US"/>
                    </a:p>
                  </a:txBody>
                  <a:tcPr/>
                </a:tc>
                <a:tc>
                  <a:txBody>
                    <a:bodyPr/>
                    <a:lstStyle/>
                    <a:p>
                      <a:pPr algn="l" fontAlgn="b"/>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3,987</a:t>
                      </a:r>
                    </a:p>
                  </a:txBody>
                  <a:tcPr marL="36000" marR="360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3,613</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3,592</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7,472</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9,697</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30945572"/>
                  </a:ext>
                </a:extLst>
              </a:tr>
              <a:tr h="129600">
                <a:tc gridSpan="2">
                  <a:txBody>
                    <a:bodyPr/>
                    <a:lstStyle/>
                    <a:p>
                      <a:pPr algn="l" fontAlgn="b"/>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FEE</a:t>
                      </a:r>
                    </a:p>
                  </a:txBody>
                  <a:tcPr marL="36000" marR="360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hMerge="1">
                  <a:txBody>
                    <a:bodyPr/>
                    <a:lstStyle/>
                    <a:p>
                      <a:pPr latinLnBrk="1"/>
                      <a:endParaRPr lang="ko-KR" altLang="en-US"/>
                    </a:p>
                  </a:txBody>
                  <a:tcPr/>
                </a:tc>
                <a:tc>
                  <a:txBody>
                    <a:bodyPr/>
                    <a:lstStyle/>
                    <a:p>
                      <a:pPr algn="l" fontAlgn="b"/>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412</a:t>
                      </a:r>
                    </a:p>
                  </a:txBody>
                  <a:tcPr marL="36000" marR="360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511</a:t>
                      </a:r>
                    </a:p>
                  </a:txBody>
                  <a:tcPr marL="36000" marR="36000" marT="0" marB="0" anchor="b">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560</a:t>
                      </a:r>
                    </a:p>
                  </a:txBody>
                  <a:tcPr marL="36000" marR="36000" marT="0" marB="0" anchor="b">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541</a:t>
                      </a:r>
                    </a:p>
                  </a:txBody>
                  <a:tcPr marL="36000" marR="36000" marT="0" marB="0" anchor="b">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149</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273719389"/>
                  </a:ext>
                </a:extLst>
              </a:tr>
              <a:tr h="129600">
                <a:tc gridSpan="3">
                  <a:txBody>
                    <a:bodyPr/>
                    <a:lstStyle/>
                    <a:p>
                      <a:pPr algn="l" fontAlgn="b"/>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ATL</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hMerge="1">
                  <a:txBody>
                    <a:bodyPr/>
                    <a:lstStyle/>
                    <a:p>
                      <a:pPr algn="l" fontAlgn="b"/>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ATL</a:t>
                      </a:r>
                    </a:p>
                  </a:txBody>
                  <a:tcPr marL="36000" marR="36000" marT="0" marB="0" anchor="b">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algn="l" fontAlgn="b"/>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1,150</a:t>
                      </a:r>
                    </a:p>
                  </a:txBody>
                  <a:tcPr marL="36000" marR="360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4,748</a:t>
                      </a:r>
                    </a:p>
                  </a:txBody>
                  <a:tcPr marL="36000" marR="360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12,246</a:t>
                      </a:r>
                    </a:p>
                  </a:txBody>
                  <a:tcPr marL="36000" marR="360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9,920</a:t>
                      </a:r>
                    </a:p>
                  </a:txBody>
                  <a:tcPr marL="36000" marR="360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13,705</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772754639"/>
                  </a:ext>
                </a:extLst>
              </a:tr>
              <a:tr h="129600">
                <a:tc gridSpan="3">
                  <a:txBody>
                    <a:bodyPr/>
                    <a:lstStyle/>
                    <a:p>
                      <a:pPr algn="l" fontAlgn="b"/>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DGT</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hMerge="1">
                  <a:txBody>
                    <a:bodyPr/>
                    <a:lstStyle/>
                    <a:p>
                      <a:pPr algn="l" fontAlgn="b"/>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DGT</a:t>
                      </a:r>
                    </a:p>
                  </a:txBody>
                  <a:tcPr marL="36000" marR="36000" marT="0" marB="0" anchor="b">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algn="l" fontAlgn="b"/>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584</a:t>
                      </a:r>
                    </a:p>
                  </a:txBody>
                  <a:tcPr marL="36000" marR="36000" marT="0" marB="0" anchor="b">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665</a:t>
                      </a:r>
                    </a:p>
                  </a:txBody>
                  <a:tcPr marL="3600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1,814</a:t>
                      </a:r>
                    </a:p>
                  </a:txBody>
                  <a:tcPr marL="3600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1,548</a:t>
                      </a:r>
                    </a:p>
                  </a:txBody>
                  <a:tcPr marL="3600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8,512</a:t>
                      </a:r>
                    </a:p>
                  </a:txBody>
                  <a:tcPr marL="36000" marR="36000" marT="0"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221677271"/>
                  </a:ext>
                </a:extLst>
              </a:tr>
              <a:tr h="129600">
                <a:tc gridSpan="2">
                  <a:txBody>
                    <a:bodyPr/>
                    <a:lstStyle/>
                    <a:p>
                      <a:pPr algn="l" rtl="0"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매출원가</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l" rtl="0" fontAlgn="ctr"/>
                      <a:r>
                        <a:rPr lang="ko-KR" altLang="en-US" sz="9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4,614</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7,289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14,375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15,508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25,122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449886673"/>
                  </a:ext>
                </a:extLst>
              </a:tr>
              <a:tr h="129600">
                <a:tc gridSpan="2">
                  <a:txBody>
                    <a:bodyPr/>
                    <a:lstStyle/>
                    <a:p>
                      <a:pPr algn="l" fontAlgn="b"/>
                      <a:r>
                        <a:rPr lang="ko-KR" altLang="en-US" sz="900" b="1" i="0" u="none" strike="noStrike">
                          <a:solidFill>
                            <a:srgbClr val="000000"/>
                          </a:solidFill>
                          <a:effectLst/>
                          <a:latin typeface="Arial" panose="020B0604020202020204" pitchFamily="34" charset="0"/>
                          <a:ea typeface="맑은 고딕" panose="020B0503020000020004" pitchFamily="50" charset="-127"/>
                        </a:rPr>
                        <a:t>매출총이익</a:t>
                      </a:r>
                    </a:p>
                  </a:txBody>
                  <a:tcPr marL="36000" marR="360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l" fontAlgn="b"/>
                      <a:r>
                        <a:rPr lang="ko-KR" altLang="en-US" sz="9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1,520</a:t>
                      </a:r>
                    </a:p>
                  </a:txBody>
                  <a:tcPr marL="36000" marR="360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2,248</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3,837</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3,973</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6,941</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221550665"/>
                  </a:ext>
                </a:extLst>
              </a:tr>
              <a:tr h="129600">
                <a:tc gridSpan="3">
                  <a:txBody>
                    <a:bodyPr/>
                    <a:lstStyle/>
                    <a:p>
                      <a:pPr algn="l" rtl="0" fontAlgn="ctr"/>
                      <a:r>
                        <a:rPr lang="ko-KR" altLang="en-US" sz="900" b="1" i="0" u="none" strike="noStrike" dirty="0" err="1">
                          <a:solidFill>
                            <a:srgbClr val="000000"/>
                          </a:solidFill>
                          <a:effectLst/>
                          <a:latin typeface="Arial" panose="020B0604020202020204" pitchFamily="34" charset="0"/>
                          <a:ea typeface="맑은 고딕" panose="020B0503020000020004" pitchFamily="50" charset="-127"/>
                        </a:rPr>
                        <a:t>판매비와관리비</a:t>
                      </a:r>
                      <a:endParaRPr lang="ko-KR" altLang="en-US" sz="9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algn="l" fontAlgn="b"/>
                      <a:endParaRPr lang="ko-KR" altLang="en-US" sz="9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1,189</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1,726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2,384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2,961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4,426</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378861343"/>
                  </a:ext>
                </a:extLst>
              </a:tr>
              <a:tr h="129600">
                <a:tc>
                  <a:txBody>
                    <a:bodyPr/>
                    <a:lstStyle/>
                    <a:p>
                      <a:pPr algn="l" fontAlgn="b"/>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b"/>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인건비</a:t>
                      </a:r>
                    </a:p>
                  </a:txBody>
                  <a:tcPr marL="36000" marR="36000" marT="0" marB="0" anchor="b">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hMerge="1">
                  <a:txBody>
                    <a:bodyPr/>
                    <a:lstStyle/>
                    <a:p>
                      <a:pPr algn="l" fontAlgn="b"/>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896</a:t>
                      </a:r>
                    </a:p>
                  </a:txBody>
                  <a:tcPr marL="36000" marR="360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1,341</a:t>
                      </a:r>
                    </a:p>
                  </a:txBody>
                  <a:tcPr marL="36000" marR="360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1,843</a:t>
                      </a:r>
                    </a:p>
                  </a:txBody>
                  <a:tcPr marL="36000" marR="360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2,266</a:t>
                      </a:r>
                    </a:p>
                  </a:txBody>
                  <a:tcPr marL="36000" marR="360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3,234</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81228696"/>
                  </a:ext>
                </a:extLst>
              </a:tr>
              <a:tr h="129600">
                <a:tc>
                  <a:txBody>
                    <a:bodyPr/>
                    <a:lstStyle/>
                    <a:p>
                      <a:pPr algn="l" fontAlgn="b"/>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gridSpan="2">
                  <a:txBody>
                    <a:bodyPr/>
                    <a:lstStyle/>
                    <a:p>
                      <a:pPr algn="l" fontAlgn="b"/>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기타판매관리비</a:t>
                      </a:r>
                    </a:p>
                  </a:txBody>
                  <a:tcPr marL="36000" marR="36000" marT="0" marB="0" anchor="b">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fontAlgn="b"/>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293</a:t>
                      </a:r>
                    </a:p>
                  </a:txBody>
                  <a:tcPr marL="36000" marR="36000" marT="0" marB="0" anchor="b">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385</a:t>
                      </a:r>
                    </a:p>
                  </a:txBody>
                  <a:tcPr marL="3600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541</a:t>
                      </a:r>
                    </a:p>
                  </a:txBody>
                  <a:tcPr marL="3600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695</a:t>
                      </a:r>
                    </a:p>
                  </a:txBody>
                  <a:tcPr marL="3600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1,192</a:t>
                      </a:r>
                    </a:p>
                  </a:txBody>
                  <a:tcPr marL="36000" marR="36000" marT="0"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339370251"/>
                  </a:ext>
                </a:extLst>
              </a:tr>
              <a:tr h="129600">
                <a:tc gridSpan="2">
                  <a:txBody>
                    <a:bodyPr/>
                    <a:lstStyle/>
                    <a:p>
                      <a:pPr algn="l" rtl="0" fontAlgn="ctr"/>
                      <a:r>
                        <a:rPr lang="ko-KR" altLang="en-US" sz="900" b="1" i="0" u="none" strike="noStrike">
                          <a:solidFill>
                            <a:srgbClr val="000000"/>
                          </a:solidFill>
                          <a:effectLst/>
                          <a:latin typeface="Arial" panose="020B0604020202020204" pitchFamily="34" charset="0"/>
                          <a:ea typeface="맑은 고딕" panose="020B0503020000020004" pitchFamily="50" charset="-127"/>
                        </a:rPr>
                        <a:t>영업이익</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l" fontAlgn="b"/>
                      <a:r>
                        <a:rPr lang="ko-KR" altLang="en-US" sz="9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331</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522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1,453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1,012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2,515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19598477"/>
                  </a:ext>
                </a:extLst>
              </a:tr>
              <a:tr h="129600">
                <a:tc gridSpan="2">
                  <a:txBody>
                    <a:bodyPr/>
                    <a:lstStyle/>
                    <a:p>
                      <a:pPr algn="l"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D&amp;A</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l" fontAlgn="b"/>
                      <a:r>
                        <a:rPr lang="ko-KR" altLang="en-US" sz="9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293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835969050"/>
                  </a:ext>
                </a:extLst>
              </a:tr>
              <a:tr h="129600">
                <a:tc gridSpan="2">
                  <a:txBody>
                    <a:bodyPr/>
                    <a:lstStyle/>
                    <a:p>
                      <a:pPr algn="l" fontAlgn="b"/>
                      <a:r>
                        <a:rPr 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EBITDA</a:t>
                      </a:r>
                    </a:p>
                  </a:txBody>
                  <a:tcPr marL="36000" marR="360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l" fontAlgn="b"/>
                      <a:r>
                        <a:rPr lang="ko-KR" altLang="en-US" sz="900" b="1"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351</a:t>
                      </a:r>
                    </a:p>
                  </a:txBody>
                  <a:tcPr marL="36000" marR="360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544</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1,470</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1,053</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2,808</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893497687"/>
                  </a:ext>
                </a:extLst>
              </a:tr>
              <a:tr h="129600">
                <a:tc gridSpan="2">
                  <a:txBody>
                    <a:bodyPr/>
                    <a:lstStyle/>
                    <a:p>
                      <a:pPr algn="l" fontAlgn="b"/>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EBITDA%</a:t>
                      </a:r>
                    </a:p>
                  </a:txBody>
                  <a:tcPr marL="36000" marR="360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l" fontAlgn="b"/>
                      <a:r>
                        <a:rPr lang="ko-KR" altLang="en-US" sz="900" b="0" i="1"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5.7%</a:t>
                      </a:r>
                    </a:p>
                  </a:txBody>
                  <a:tcPr marL="36000" marR="360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5.7%</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8.1%</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8.8%</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418648024"/>
                  </a:ext>
                </a:extLst>
              </a:tr>
            </a:tbl>
          </a:graphicData>
        </a:graphic>
      </p:graphicFrame>
      <p:graphicFrame>
        <p:nvGraphicFramePr>
          <p:cNvPr id="8" name="차트 7">
            <a:extLst>
              <a:ext uri="{FF2B5EF4-FFF2-40B4-BE49-F238E27FC236}">
                <a16:creationId xmlns:a16="http://schemas.microsoft.com/office/drawing/2014/main" id="{0BE162F6-1D20-45C7-8E53-1AF0D9794FC1}"/>
              </a:ext>
            </a:extLst>
          </p:cNvPr>
          <p:cNvGraphicFramePr>
            <a:graphicFrameLocks/>
          </p:cNvGraphicFramePr>
          <p:nvPr>
            <p:extLst>
              <p:ext uri="{D42A27DB-BD31-4B8C-83A1-F6EECF244321}">
                <p14:modId xmlns:p14="http://schemas.microsoft.com/office/powerpoint/2010/main" val="3768929357"/>
              </p:ext>
            </p:extLst>
          </p:nvPr>
        </p:nvGraphicFramePr>
        <p:xfrm>
          <a:off x="5078087" y="1155600"/>
          <a:ext cx="4562061" cy="2475720"/>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7F65B0AF-72A5-4E60-B3D4-9A6B7CE3E532}"/>
              </a:ext>
            </a:extLst>
          </p:cNvPr>
          <p:cNvSpPr txBox="1"/>
          <p:nvPr/>
        </p:nvSpPr>
        <p:spPr>
          <a:xfrm>
            <a:off x="496800" y="3500929"/>
            <a:ext cx="4373880" cy="215444"/>
          </a:xfrm>
          <a:prstGeom prst="rect">
            <a:avLst/>
          </a:prstGeom>
          <a:noFill/>
        </p:spPr>
        <p:txBody>
          <a:bodyPr wrap="square" lIns="0" tIns="0" rIns="0" bIns="0">
            <a:spAutoFit/>
          </a:bodyPr>
          <a:lstStyle/>
          <a:p>
            <a:r>
              <a:rPr lang="en-US" altLang="ko-KR" sz="700" dirty="0">
                <a:solidFill>
                  <a:srgbClr val="000000"/>
                </a:solidFill>
                <a:latin typeface="Arial" panose="020B0604020202020204" pitchFamily="34" charset="0"/>
                <a:ea typeface="맑은 고딕"/>
                <a:cs typeface="Arial" panose="020B0604020202020204" pitchFamily="34" charset="0"/>
              </a:rPr>
              <a:t>Note 1: </a:t>
            </a:r>
            <a:r>
              <a:rPr lang="ko-KR" altLang="en-US" sz="700" dirty="0">
                <a:solidFill>
                  <a:srgbClr val="000000"/>
                </a:solidFill>
                <a:latin typeface="Arial" panose="020B0604020202020204" pitchFamily="34" charset="0"/>
                <a:ea typeface="맑은 고딕"/>
                <a:cs typeface="Arial" panose="020B0604020202020204" pitchFamily="34" charset="0"/>
              </a:rPr>
              <a:t>회사제시 </a:t>
            </a:r>
            <a:r>
              <a:rPr lang="en-US" altLang="ko-KR" sz="700" dirty="0">
                <a:solidFill>
                  <a:srgbClr val="000000"/>
                </a:solidFill>
                <a:latin typeface="Arial" panose="020B0604020202020204" pitchFamily="34" charset="0"/>
                <a:ea typeface="맑은 고딕"/>
                <a:cs typeface="Arial" panose="020B0604020202020204" pitchFamily="34" charset="0"/>
              </a:rPr>
              <a:t>As-is PL</a:t>
            </a:r>
            <a:r>
              <a:rPr lang="ko-KR" altLang="en-US" sz="700" dirty="0">
                <a:solidFill>
                  <a:srgbClr val="000000"/>
                </a:solidFill>
                <a:latin typeface="Arial" panose="020B0604020202020204" pitchFamily="34" charset="0"/>
                <a:ea typeface="맑은 고딕"/>
                <a:cs typeface="Arial" panose="020B0604020202020204" pitchFamily="34" charset="0"/>
              </a:rPr>
              <a:t>로 </a:t>
            </a:r>
            <a:r>
              <a:rPr lang="en-US" altLang="ko-KR" sz="700" dirty="0">
                <a:solidFill>
                  <a:srgbClr val="000000"/>
                </a:solidFill>
                <a:latin typeface="Arial" panose="020B0604020202020204" pitchFamily="34" charset="0"/>
                <a:ea typeface="맑은 고딕"/>
                <a:cs typeface="Arial" panose="020B0604020202020204" pitchFamily="34" charset="0"/>
              </a:rPr>
              <a:t>ATL, DGT </a:t>
            </a:r>
            <a:r>
              <a:rPr lang="ko-KR" altLang="en-US" sz="700" dirty="0">
                <a:solidFill>
                  <a:srgbClr val="000000"/>
                </a:solidFill>
                <a:latin typeface="Arial" panose="020B0604020202020204" pitchFamily="34" charset="0"/>
                <a:ea typeface="맑은 고딕"/>
                <a:cs typeface="Arial" panose="020B0604020202020204" pitchFamily="34" charset="0"/>
              </a:rPr>
              <a:t>부문에서 </a:t>
            </a:r>
            <a:r>
              <a:rPr lang="en-US" altLang="ko-KR" sz="700" dirty="0">
                <a:latin typeface="Arial" panose="020B0604020202020204" pitchFamily="34" charset="0"/>
                <a:cs typeface="Arial" panose="020B0604020202020204" pitchFamily="34" charset="0"/>
              </a:rPr>
              <a:t>Pass-through </a:t>
            </a:r>
            <a:r>
              <a:rPr lang="ko-KR" altLang="en-US" sz="700" dirty="0">
                <a:latin typeface="Arial" panose="020B0604020202020204" pitchFamily="34" charset="0"/>
                <a:cs typeface="Arial" panose="020B0604020202020204" pitchFamily="34" charset="0"/>
              </a:rPr>
              <a:t>성격인 </a:t>
            </a:r>
            <a:r>
              <a:rPr lang="en-US" altLang="ko-KR" sz="700" dirty="0">
                <a:latin typeface="Arial" panose="020B0604020202020204" pitchFamily="34" charset="0"/>
                <a:cs typeface="Arial" panose="020B0604020202020204" pitchFamily="34" charset="0"/>
              </a:rPr>
              <a:t>“</a:t>
            </a:r>
            <a:r>
              <a:rPr lang="ko-KR" altLang="en-US" sz="700" dirty="0" err="1">
                <a:latin typeface="Arial" panose="020B0604020202020204" pitchFamily="34" charset="0"/>
                <a:cs typeface="Arial" panose="020B0604020202020204" pitchFamily="34" charset="0"/>
              </a:rPr>
              <a:t>매체비</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금액을 매출 및</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매출원가에서 제거하지 않은 총액 기준 금액임</a:t>
            </a:r>
            <a:endParaRPr lang="en-US" altLang="ko-KR" sz="700" dirty="0">
              <a:solidFill>
                <a:srgbClr val="000000"/>
              </a:solidFill>
              <a:latin typeface="Arial" panose="020B0604020202020204" pitchFamily="34" charset="0"/>
              <a:ea typeface="맑은 고딕"/>
              <a:cs typeface="Arial" panose="020B0604020202020204" pitchFamily="34" charset="0"/>
            </a:endParaRPr>
          </a:p>
        </p:txBody>
      </p:sp>
      <p:graphicFrame>
        <p:nvGraphicFramePr>
          <p:cNvPr id="5" name="표 4">
            <a:extLst>
              <a:ext uri="{FF2B5EF4-FFF2-40B4-BE49-F238E27FC236}">
                <a16:creationId xmlns:a16="http://schemas.microsoft.com/office/drawing/2014/main" id="{9A4D89F8-3324-4E4F-AA3A-E81A6F42E140}"/>
              </a:ext>
            </a:extLst>
          </p:cNvPr>
          <p:cNvGraphicFramePr>
            <a:graphicFrameLocks noGrp="1"/>
          </p:cNvGraphicFramePr>
          <p:nvPr>
            <p:extLst>
              <p:ext uri="{D42A27DB-BD31-4B8C-83A1-F6EECF244321}">
                <p14:modId xmlns:p14="http://schemas.microsoft.com/office/powerpoint/2010/main" val="2094366529"/>
              </p:ext>
            </p:extLst>
          </p:nvPr>
        </p:nvGraphicFramePr>
        <p:xfrm>
          <a:off x="496800" y="3724833"/>
          <a:ext cx="4373880" cy="2582400"/>
        </p:xfrm>
        <a:graphic>
          <a:graphicData uri="http://schemas.openxmlformats.org/drawingml/2006/table">
            <a:tbl>
              <a:tblPr/>
              <a:tblGrid>
                <a:gridCol w="97400">
                  <a:extLst>
                    <a:ext uri="{9D8B030D-6E8A-4147-A177-3AD203B41FA5}">
                      <a16:colId xmlns:a16="http://schemas.microsoft.com/office/drawing/2014/main" val="1062727752"/>
                    </a:ext>
                  </a:extLst>
                </a:gridCol>
                <a:gridCol w="684000">
                  <a:extLst>
                    <a:ext uri="{9D8B030D-6E8A-4147-A177-3AD203B41FA5}">
                      <a16:colId xmlns:a16="http://schemas.microsoft.com/office/drawing/2014/main" val="4080666569"/>
                    </a:ext>
                  </a:extLst>
                </a:gridCol>
                <a:gridCol w="352480">
                  <a:extLst>
                    <a:ext uri="{9D8B030D-6E8A-4147-A177-3AD203B41FA5}">
                      <a16:colId xmlns:a16="http://schemas.microsoft.com/office/drawing/2014/main" val="243559120"/>
                    </a:ext>
                  </a:extLst>
                </a:gridCol>
                <a:gridCol w="648000">
                  <a:extLst>
                    <a:ext uri="{9D8B030D-6E8A-4147-A177-3AD203B41FA5}">
                      <a16:colId xmlns:a16="http://schemas.microsoft.com/office/drawing/2014/main" val="234419068"/>
                    </a:ext>
                  </a:extLst>
                </a:gridCol>
                <a:gridCol w="648000">
                  <a:extLst>
                    <a:ext uri="{9D8B030D-6E8A-4147-A177-3AD203B41FA5}">
                      <a16:colId xmlns:a16="http://schemas.microsoft.com/office/drawing/2014/main" val="124717077"/>
                    </a:ext>
                  </a:extLst>
                </a:gridCol>
                <a:gridCol w="648000">
                  <a:extLst>
                    <a:ext uri="{9D8B030D-6E8A-4147-A177-3AD203B41FA5}">
                      <a16:colId xmlns:a16="http://schemas.microsoft.com/office/drawing/2014/main" val="2762647635"/>
                    </a:ext>
                  </a:extLst>
                </a:gridCol>
                <a:gridCol w="648000">
                  <a:extLst>
                    <a:ext uri="{9D8B030D-6E8A-4147-A177-3AD203B41FA5}">
                      <a16:colId xmlns:a16="http://schemas.microsoft.com/office/drawing/2014/main" val="1248864324"/>
                    </a:ext>
                  </a:extLst>
                </a:gridCol>
                <a:gridCol w="648000">
                  <a:extLst>
                    <a:ext uri="{9D8B030D-6E8A-4147-A177-3AD203B41FA5}">
                      <a16:colId xmlns:a16="http://schemas.microsoft.com/office/drawing/2014/main" val="1730770850"/>
                    </a:ext>
                  </a:extLst>
                </a:gridCol>
              </a:tblGrid>
              <a:tr h="144000">
                <a:tc gridSpan="2">
                  <a:txBody>
                    <a:bodyPr/>
                    <a:lstStyle/>
                    <a:p>
                      <a:pPr algn="l" rtl="0" fontAlgn="ctr"/>
                      <a:r>
                        <a:rPr lang="en-US" sz="800" b="1" i="0" u="none" strike="noStrike" dirty="0">
                          <a:solidFill>
                            <a:srgbClr val="FFFFFF"/>
                          </a:solidFill>
                          <a:effectLst/>
                          <a:latin typeface="Arial" panose="020B0604020202020204" pitchFamily="34" charset="0"/>
                          <a:ea typeface="맑은 고딕" panose="020B0503020000020004" pitchFamily="50" charset="-127"/>
                        </a:rPr>
                        <a:t>BS</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algn="l" rtl="0" fontAlgn="ctr"/>
                      <a:r>
                        <a:rPr lang="ko-KR" altLang="en-US" sz="900" b="1" i="0" u="none" strike="noStrike" dirty="0">
                          <a:solidFill>
                            <a:srgbClr val="FFFFFF"/>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70508195"/>
                  </a:ext>
                </a:extLst>
              </a:tr>
              <a:tr h="115200">
                <a:tc>
                  <a:txBody>
                    <a:bodyPr/>
                    <a:lstStyle/>
                    <a:p>
                      <a:pPr algn="l"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rPr>
                        <a:t>2017</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rPr>
                        <a:t>2018</a:t>
                      </a:r>
                    </a:p>
                  </a:txBody>
                  <a:tcPr marL="36000" marR="36000" marT="0" marB="0" anchor="ctr">
                    <a:lnL>
                      <a:noFill/>
                    </a:lnL>
                    <a:lnR>
                      <a:noFill/>
                    </a:lnR>
                    <a:lnT>
                      <a:noFill/>
                    </a:lnT>
                    <a:lnB>
                      <a:noFill/>
                    </a:lnB>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rPr>
                        <a:t>2019</a:t>
                      </a:r>
                    </a:p>
                  </a:txBody>
                  <a:tcPr marL="36000" marR="36000" marT="0" marB="0" anchor="ctr">
                    <a:lnL>
                      <a:noFill/>
                    </a:lnL>
                    <a:lnR>
                      <a:noFill/>
                    </a:lnR>
                    <a:lnT>
                      <a:noFill/>
                    </a:lnT>
                    <a:lnB>
                      <a:noFill/>
                    </a:lnB>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rPr>
                        <a:t>2020</a:t>
                      </a:r>
                    </a:p>
                  </a:txBody>
                  <a:tcPr marL="36000" marR="36000" marT="0" marB="0" anchor="ctr">
                    <a:lnL>
                      <a:noFill/>
                    </a:lnL>
                    <a:lnR>
                      <a:noFill/>
                    </a:lnR>
                    <a:lnT>
                      <a:noFill/>
                    </a:lnT>
                    <a:lnB>
                      <a:noFill/>
                    </a:lnB>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rPr>
                        <a:t>2021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288474555"/>
                  </a:ext>
                </a:extLst>
              </a:tr>
              <a:tr h="115200">
                <a:tc gridSpan="2">
                  <a:txBody>
                    <a:bodyPr/>
                    <a:lstStyle/>
                    <a:p>
                      <a:pPr algn="l" rtl="0" fontAlgn="ctr"/>
                      <a:r>
                        <a:rPr lang="en-US" sz="800" b="0" i="0" u="none" strike="noStrike">
                          <a:solidFill>
                            <a:srgbClr val="000000"/>
                          </a:solidFill>
                          <a:effectLst/>
                          <a:latin typeface="Arial" panose="020B0604020202020204" pitchFamily="34" charset="0"/>
                          <a:ea typeface="맑은 고딕" panose="020B0503020000020004" pitchFamily="50" charset="-127"/>
                        </a:rPr>
                        <a:t>KRW m</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l" rtl="0"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Dec-31</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kumimoji="0" lang="en-US" altLang="ko-KR" sz="800" b="0" i="0"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Arial" panose="020B0604020202020204" pitchFamily="34" charset="0"/>
                        </a:rPr>
                        <a:t>Dec-31</a:t>
                      </a:r>
                      <a:endPar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kumimoji="0" lang="en-US" altLang="ko-KR" sz="800" b="0" i="0"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Arial" panose="020B0604020202020204" pitchFamily="34" charset="0"/>
                        </a:rPr>
                        <a:t>Dec-31</a:t>
                      </a:r>
                      <a:endPar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kumimoji="0" lang="en-US" altLang="ko-KR" sz="800" b="0" i="0"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Arial" panose="020B0604020202020204" pitchFamily="34" charset="0"/>
                        </a:rPr>
                        <a:t>Dec-31</a:t>
                      </a:r>
                      <a:endPar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kumimoji="0" lang="en-US" altLang="ko-KR" sz="800" b="0" i="0" u="none" strike="noStrike" kern="1200" cap="none" spc="0" normalizeH="0" baseline="0" noProof="0" dirty="0">
                          <a:ln>
                            <a:noFill/>
                          </a:ln>
                          <a:solidFill>
                            <a:srgbClr val="000000"/>
                          </a:solidFill>
                          <a:effectLst/>
                          <a:uLnTx/>
                          <a:uFillTx/>
                          <a:latin typeface="Arial" panose="020B0604020202020204" pitchFamily="34" charset="0"/>
                          <a:ea typeface="맑은 고딕" panose="020B0503020000020004" pitchFamily="50" charset="-127"/>
                          <a:cs typeface="Arial" panose="020B0604020202020204" pitchFamily="34" charset="0"/>
                        </a:rPr>
                        <a:t>Dec-31</a:t>
                      </a:r>
                      <a:endPar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931806796"/>
                  </a:ext>
                </a:extLst>
              </a:tr>
              <a:tr h="115200">
                <a:tc gridSpan="2">
                  <a:txBody>
                    <a:bodyPr/>
                    <a:lstStyle/>
                    <a:p>
                      <a:pPr algn="l" rtl="0" fontAlgn="ctr"/>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자산</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l" rtl="0"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1,418</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2,070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5,954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16,457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23,372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18469872"/>
                  </a:ext>
                </a:extLst>
              </a:tr>
              <a:tr h="115200">
                <a:tc gridSpan="2">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유동자산</a:t>
                      </a:r>
                    </a:p>
                  </a:txBody>
                  <a:tcPr marL="36000" marR="360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1,282</a:t>
                      </a:r>
                    </a:p>
                  </a:txBody>
                  <a:tcPr marL="36000" marR="360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1,930</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5,820</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6,191</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13,051</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227860655"/>
                  </a:ext>
                </a:extLst>
              </a:tr>
              <a:tr h="1152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fontAlgn="b"/>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현금및현금성자산</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945</a:t>
                      </a:r>
                    </a:p>
                  </a:txBody>
                  <a:tcPr marL="36000" marR="360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1,417</a:t>
                      </a:r>
                    </a:p>
                  </a:txBody>
                  <a:tcPr marL="36000" marR="360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2,773</a:t>
                      </a:r>
                    </a:p>
                  </a:txBody>
                  <a:tcPr marL="36000" marR="360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1,318</a:t>
                      </a:r>
                    </a:p>
                  </a:txBody>
                  <a:tcPr marL="36000" marR="360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7,321</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388608143"/>
                  </a:ext>
                </a:extLst>
              </a:tr>
              <a:tr h="115200">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외상매출금</a:t>
                      </a:r>
                    </a:p>
                  </a:txBody>
                  <a:tcPr marL="36000" marR="36000" marT="0" marB="0" anchor="b">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294</a:t>
                      </a:r>
                    </a:p>
                  </a:txBody>
                  <a:tcPr marL="36000" marR="36000" marT="0"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490</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3,042</a:t>
                      </a:r>
                    </a:p>
                  </a:txBody>
                  <a:tcPr marL="36000" marR="36000" marT="0" marB="0" anchor="b">
                    <a:lnL>
                      <a:noFill/>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3,762</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4,581</a:t>
                      </a: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684302633"/>
                  </a:ext>
                </a:extLst>
              </a:tr>
              <a:tr h="115200">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gridSpan="2">
                  <a:txBody>
                    <a:bodyPr/>
                    <a:lstStyle/>
                    <a:p>
                      <a:pPr algn="l" fontAlgn="b"/>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기타유동자산</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43</a:t>
                      </a:r>
                    </a:p>
                  </a:txBody>
                  <a:tcPr marL="36000" marR="36000" marT="0" marB="0" anchor="b">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a:t>
                      </a:r>
                    </a:p>
                  </a:txBody>
                  <a:tcPr marL="3600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a:t>
                      </a:r>
                    </a:p>
                  </a:txBody>
                  <a:tcPr marL="3600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1,110</a:t>
                      </a:r>
                    </a:p>
                  </a:txBody>
                  <a:tcPr marL="3600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1,150</a:t>
                      </a:r>
                    </a:p>
                  </a:txBody>
                  <a:tcPr marL="36000" marR="36000" marT="0"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671405180"/>
                  </a:ext>
                </a:extLst>
              </a:tr>
              <a:tr h="115200">
                <a:tc gridSpan="2">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비유동자산</a:t>
                      </a:r>
                    </a:p>
                  </a:txBody>
                  <a:tcPr marL="36000" marR="360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137</a:t>
                      </a:r>
                    </a:p>
                  </a:txBody>
                  <a:tcPr marL="36000" marR="360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140</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134</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10,266</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10,322</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986468663"/>
                  </a:ext>
                </a:extLst>
              </a:tr>
              <a:tr h="115200">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유형자산</a:t>
                      </a:r>
                    </a:p>
                  </a:txBody>
                  <a:tcPr marL="36000" marR="36000" marT="0" marB="0" anchor="b">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36</a:t>
                      </a:r>
                    </a:p>
                  </a:txBody>
                  <a:tcPr marL="36000" marR="360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a:t>
                      </a:r>
                    </a:p>
                  </a:txBody>
                  <a:tcPr marL="36000" marR="360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33</a:t>
                      </a:r>
                    </a:p>
                  </a:txBody>
                  <a:tcPr marL="36000" marR="360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10,261</a:t>
                      </a:r>
                    </a:p>
                  </a:txBody>
                  <a:tcPr marL="36000" marR="360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10,305</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901599262"/>
                  </a:ext>
                </a:extLst>
              </a:tr>
              <a:tr h="115200">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무형자산</a:t>
                      </a:r>
                    </a:p>
                  </a:txBody>
                  <a:tcPr marL="36000" marR="36000" marT="0" marB="0" anchor="b">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a:t>
                      </a: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686202119"/>
                  </a:ext>
                </a:extLst>
              </a:tr>
              <a:tr h="115200">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gridSpan="2">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기타비유동자산</a:t>
                      </a:r>
                    </a:p>
                  </a:txBody>
                  <a:tcPr marL="36000" marR="36000" marT="0" marB="0" anchor="b">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101</a:t>
                      </a:r>
                    </a:p>
                  </a:txBody>
                  <a:tcPr marL="36000" marR="36000" marT="0" marB="0" anchor="b">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101</a:t>
                      </a:r>
                    </a:p>
                  </a:txBody>
                  <a:tcPr marL="3600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101</a:t>
                      </a:r>
                    </a:p>
                  </a:txBody>
                  <a:tcPr marL="3600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p>
                  </a:txBody>
                  <a:tcPr marL="3600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a:t>
                      </a:r>
                    </a:p>
                  </a:txBody>
                  <a:tcPr marL="36000" marR="36000" marT="0"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622624816"/>
                  </a:ext>
                </a:extLst>
              </a:tr>
              <a:tr h="115200">
                <a:tc gridSpan="2">
                  <a:txBody>
                    <a:bodyPr/>
                    <a:lstStyle/>
                    <a:p>
                      <a:pPr algn="l" rtl="0" fontAlgn="ctr"/>
                      <a:r>
                        <a:rPr lang="ko-KR" altLang="en-US" sz="800" b="1" i="0" u="none" strike="noStrike">
                          <a:solidFill>
                            <a:srgbClr val="000000"/>
                          </a:solidFill>
                          <a:effectLst/>
                          <a:latin typeface="맑은 고딕" panose="020B0503020000020004" pitchFamily="50" charset="-127"/>
                          <a:ea typeface="맑은 고딕" panose="020B0503020000020004" pitchFamily="50" charset="-127"/>
                        </a:rPr>
                        <a:t>부채</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l" rtl="0" fontAlgn="ctr"/>
                      <a:r>
                        <a:rPr lang="ko-KR" altLang="en-US" sz="8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461</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652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3,070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12,699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17,507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023945524"/>
                  </a:ext>
                </a:extLst>
              </a:tr>
              <a:tr h="115200">
                <a:tc gridSpan="2">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유동부채</a:t>
                      </a:r>
                    </a:p>
                  </a:txBody>
                  <a:tcPr marL="36000" marR="360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423</a:t>
                      </a:r>
                    </a:p>
                  </a:txBody>
                  <a:tcPr marL="36000" marR="360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652</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3,070</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12,699</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17,507</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782755755"/>
                  </a:ext>
                </a:extLst>
              </a:tr>
              <a:tr h="115200">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외상매입금</a:t>
                      </a:r>
                    </a:p>
                  </a:txBody>
                  <a:tcPr marL="36000" marR="36000" marT="0" marB="0" anchor="b">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201</a:t>
                      </a:r>
                    </a:p>
                  </a:txBody>
                  <a:tcPr marL="36000" marR="360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413</a:t>
                      </a:r>
                    </a:p>
                  </a:txBody>
                  <a:tcPr marL="36000" marR="360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2,684</a:t>
                      </a:r>
                    </a:p>
                  </a:txBody>
                  <a:tcPr marL="36000" marR="360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2,810</a:t>
                      </a:r>
                    </a:p>
                  </a:txBody>
                  <a:tcPr marL="36000" marR="36000" marT="0" marB="0" anchor="b">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3,449</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662929145"/>
                  </a:ext>
                </a:extLst>
              </a:tr>
              <a:tr h="115200">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단기차입금</a:t>
                      </a:r>
                    </a:p>
                  </a:txBody>
                  <a:tcPr marL="36000" marR="36000" marT="0" marB="0" anchor="b">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b"/>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a:noFill/>
                    </a:lnR>
                    <a:lnT>
                      <a:noFill/>
                    </a:lnT>
                    <a:lnB>
                      <a:noFill/>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9,200</a:t>
                      </a:r>
                    </a:p>
                  </a:txBody>
                  <a:tcPr marL="36000" marR="36000" marT="0"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8,060</a:t>
                      </a:r>
                    </a:p>
                  </a:txBody>
                  <a:tcPr marL="36000" marR="36000" marT="0" marB="0" anchor="b">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604871490"/>
                  </a:ext>
                </a:extLst>
              </a:tr>
              <a:tr h="115200">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gridSpan="2">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기타유동부채</a:t>
                      </a:r>
                    </a:p>
                  </a:txBody>
                  <a:tcPr marL="36000" marR="36000" marT="0" marB="0" anchor="b">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84</a:t>
                      </a:r>
                    </a:p>
                  </a:txBody>
                  <a:tcPr marL="36000" marR="36000" marT="0" marB="0" anchor="b">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123</a:t>
                      </a:r>
                    </a:p>
                  </a:txBody>
                  <a:tcPr marL="3600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273</a:t>
                      </a:r>
                    </a:p>
                  </a:txBody>
                  <a:tcPr marL="3600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114</a:t>
                      </a:r>
                    </a:p>
                  </a:txBody>
                  <a:tcPr marL="36000" marR="36000" marT="0" marB="0" anchor="b">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551</a:t>
                      </a:r>
                    </a:p>
                  </a:txBody>
                  <a:tcPr marL="36000" marR="36000" marT="0" marB="0" anchor="b">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158563759"/>
                  </a:ext>
                </a:extLst>
              </a:tr>
              <a:tr h="115200">
                <a:tc gridSpan="2">
                  <a:txBody>
                    <a:bodyPr/>
                    <a:lstStyle/>
                    <a:p>
                      <a:pPr algn="l" fontAlgn="b"/>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비유동부채</a:t>
                      </a:r>
                    </a:p>
                  </a:txBody>
                  <a:tcPr marL="36000" marR="360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l" fontAlgn="b"/>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37</a:t>
                      </a:r>
                    </a:p>
                  </a:txBody>
                  <a:tcPr marL="36000" marR="360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93039139"/>
                  </a:ext>
                </a:extLst>
              </a:tr>
              <a:tr h="115200">
                <a:tc gridSpan="3">
                  <a:txBody>
                    <a:bodyPr/>
                    <a:lstStyle/>
                    <a:p>
                      <a:pPr algn="l" rtl="0" fontAlgn="ctr"/>
                      <a:r>
                        <a:rPr lang="ko-KR" altLang="en-US" sz="800" b="1" i="0" u="none" strike="noStrike" dirty="0" err="1">
                          <a:solidFill>
                            <a:srgbClr val="000000"/>
                          </a:solidFill>
                          <a:effectLst/>
                          <a:latin typeface="맑은 고딕" panose="020B0503020000020004" pitchFamily="50" charset="-127"/>
                          <a:ea typeface="맑은 고딕" panose="020B0503020000020004" pitchFamily="50" charset="-127"/>
                        </a:rPr>
                        <a:t>부채및자본총계</a:t>
                      </a:r>
                      <a:endParaRPr lang="ko-KR" alt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algn="l" rtl="0"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1,418</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2,070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5,954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16,457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23,372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807957334"/>
                  </a:ext>
                </a:extLst>
              </a:tr>
              <a:tr h="115200">
                <a:tc gridSpan="3">
                  <a:txBody>
                    <a:bodyPr/>
                    <a:lstStyle/>
                    <a:p>
                      <a:pPr algn="l" rtl="0"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자본</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957</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1,418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2,884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3,758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5,866</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469483744"/>
                  </a:ext>
                </a:extLst>
              </a:tr>
              <a:tr h="115200">
                <a:tc gridSpan="2">
                  <a:txBody>
                    <a:bodyPr/>
                    <a:lstStyle/>
                    <a:p>
                      <a:pPr algn="l" fontAlgn="b"/>
                      <a:r>
                        <a:rPr lang="ko-KR" altLang="en-US" sz="800" b="0" i="1" u="none" strike="noStrike" dirty="0">
                          <a:solidFill>
                            <a:srgbClr val="000000"/>
                          </a:solidFill>
                          <a:effectLst/>
                          <a:latin typeface="맑은 고딕" panose="020B0503020000020004" pitchFamily="50" charset="-127"/>
                          <a:ea typeface="맑은 고딕" panose="020B0503020000020004" pitchFamily="50" charset="-127"/>
                        </a:rPr>
                        <a:t>부채비율</a:t>
                      </a:r>
                      <a:endParaRPr lang="en-US" altLang="ko-KR" sz="800" b="0" i="1"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l" fontAlgn="b"/>
                      <a:r>
                        <a:rPr lang="ko-KR" altLang="en-US" sz="800" b="0" i="1"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48.2%</a:t>
                      </a:r>
                    </a:p>
                  </a:txBody>
                  <a:tcPr marL="36000" marR="36000" marT="0" marB="0" anchor="b">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46.0%</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106.4%</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337.9%</a:t>
                      </a:r>
                    </a:p>
                  </a:txBody>
                  <a:tcPr marL="36000" marR="36000" marT="0" marB="0" anchor="b">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b"/>
                      <a:r>
                        <a:rPr lang="en-US" altLang="ko-KR"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298.4%</a:t>
                      </a:r>
                    </a:p>
                  </a:txBody>
                  <a:tcPr marL="36000" marR="36000" marT="0" marB="0" anchor="b">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480809081"/>
                  </a:ext>
                </a:extLst>
              </a:tr>
            </a:tbl>
          </a:graphicData>
        </a:graphic>
      </p:graphicFrame>
      <p:graphicFrame>
        <p:nvGraphicFramePr>
          <p:cNvPr id="13" name="차트 12">
            <a:extLst>
              <a:ext uri="{FF2B5EF4-FFF2-40B4-BE49-F238E27FC236}">
                <a16:creationId xmlns:a16="http://schemas.microsoft.com/office/drawing/2014/main" id="{DCA21614-7FB4-4C7E-89E8-E54E42C863EE}"/>
              </a:ext>
            </a:extLst>
          </p:cNvPr>
          <p:cNvGraphicFramePr>
            <a:graphicFrameLocks/>
          </p:cNvGraphicFramePr>
          <p:nvPr>
            <p:extLst>
              <p:ext uri="{D42A27DB-BD31-4B8C-83A1-F6EECF244321}">
                <p14:modId xmlns:p14="http://schemas.microsoft.com/office/powerpoint/2010/main" val="3158687997"/>
              </p:ext>
            </p:extLst>
          </p:nvPr>
        </p:nvGraphicFramePr>
        <p:xfrm>
          <a:off x="5078087" y="3704452"/>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43551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제목 2">
            <a:extLst>
              <a:ext uri="{FF2B5EF4-FFF2-40B4-BE49-F238E27FC236}">
                <a16:creationId xmlns:a16="http://schemas.microsoft.com/office/drawing/2014/main" id="{D5CC0388-8169-4FE9-98CD-0809A2736CC4}"/>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400" b="1" dirty="0">
                <a:solidFill>
                  <a:srgbClr val="00338D"/>
                </a:solidFill>
                <a:latin typeface="KPMG Extralight" panose="020B0303030202040204" pitchFamily="34" charset="0"/>
              </a:rPr>
              <a:t>P/L Overview</a:t>
            </a:r>
          </a:p>
        </p:txBody>
      </p:sp>
      <p:sp>
        <p:nvSpPr>
          <p:cNvPr id="83" name="제목 2">
            <a:extLst>
              <a:ext uri="{FF2B5EF4-FFF2-40B4-BE49-F238E27FC236}">
                <a16:creationId xmlns:a16="http://schemas.microsoft.com/office/drawing/2014/main" id="{3AD7705A-186A-40DD-86C0-121D89133635}"/>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800" b="1" dirty="0">
                <a:solidFill>
                  <a:srgbClr val="00338D"/>
                </a:solidFill>
                <a:latin typeface="KPMG Extralight" panose="020B0303030202040204" pitchFamily="34" charset="0"/>
              </a:rPr>
              <a:t>Understanding of target</a:t>
            </a:r>
          </a:p>
        </p:txBody>
      </p:sp>
      <p:sp>
        <p:nvSpPr>
          <p:cNvPr id="12" name="Segnaposto testo 7">
            <a:extLst>
              <a:ext uri="{FF2B5EF4-FFF2-40B4-BE49-F238E27FC236}">
                <a16:creationId xmlns:a16="http://schemas.microsoft.com/office/drawing/2014/main" id="{6F61BE55-57CF-47E6-9520-0BEF40B90657}"/>
              </a:ext>
            </a:extLst>
          </p:cNvPr>
          <p:cNvSpPr txBox="1">
            <a:spLocks/>
          </p:cNvSpPr>
          <p:nvPr/>
        </p:nvSpPr>
        <p:spPr bwMode="gray">
          <a:xfrm>
            <a:off x="5056187" y="1156609"/>
            <a:ext cx="4370387" cy="4740852"/>
          </a:xfrm>
          <a:prstGeom prst="rect">
            <a:avLst/>
          </a:prstGeom>
        </p:spPr>
        <p:txBody>
          <a:bodyPr vert="horz" lIns="0" tIns="0" rIns="0" bIns="0" rtlCol="0">
            <a:noAutofit/>
          </a:bodyPr>
          <a:lstStyle>
            <a:lvl1pPr marL="0" indent="0" algn="l" defTabSz="914400" rtl="0" eaLnBrk="1" latinLnBrk="1" hangingPunct="1">
              <a:lnSpc>
                <a:spcPct val="100000"/>
              </a:lnSpc>
              <a:spcBef>
                <a:spcPts val="600"/>
              </a:spcBef>
              <a:buFont typeface="Arial" pitchFamily="34" charset="0"/>
              <a:buNone/>
              <a:defRPr lang="en-US" sz="900" b="1" kern="1200" noProof="0" dirty="0" smtClean="0">
                <a:solidFill>
                  <a:srgbClr val="00338D"/>
                </a:solidFill>
                <a:latin typeface="Arial"/>
                <a:ea typeface="+mn-ea"/>
                <a:cs typeface="Arial" pitchFamily="34" charset="0"/>
              </a:defRPr>
            </a:lvl1pPr>
            <a:lvl2pPr marL="0" indent="0" algn="l" defTabSz="914400" rtl="0" eaLnBrk="1" latinLnBrk="1" hangingPunct="1">
              <a:lnSpc>
                <a:spcPct val="100000"/>
              </a:lnSpc>
              <a:spcBef>
                <a:spcPts val="600"/>
              </a:spcBef>
              <a:buFont typeface="Arial" pitchFamily="34" charset="0"/>
              <a:buNone/>
              <a:defRPr lang="en-US" sz="900" b="0" kern="1200" noProof="0" dirty="0" smtClean="0">
                <a:solidFill>
                  <a:schemeClr val="tx1"/>
                </a:solidFill>
                <a:latin typeface="Arial"/>
                <a:ea typeface="+mn-ea"/>
                <a:cs typeface="Arial" pitchFamily="34" charset="0"/>
              </a:defRPr>
            </a:lvl2pPr>
            <a:lvl3pPr marL="177800" indent="-177800" algn="l" defTabSz="914400" rtl="0" eaLnBrk="1" latinLnBrk="1" hangingPunct="1">
              <a:lnSpc>
                <a:spcPct val="100000"/>
              </a:lnSpc>
              <a:spcBef>
                <a:spcPts val="600"/>
              </a:spcBef>
              <a:buClr>
                <a:srgbClr val="97989A"/>
              </a:buClr>
              <a:buFont typeface="Arial" pitchFamily="34" charset="0"/>
              <a:buChar char="■"/>
              <a:defRPr lang="en-US" sz="900" b="0" kern="1200" noProof="0" dirty="0" smtClean="0">
                <a:solidFill>
                  <a:schemeClr val="tx1"/>
                </a:solidFill>
                <a:latin typeface="Arial"/>
                <a:ea typeface="+mn-ea"/>
                <a:cs typeface="Arial" pitchFamily="34" charset="0"/>
              </a:defRPr>
            </a:lvl3pPr>
            <a:lvl4pPr marL="355600" indent="-177800" algn="l" defTabSz="914400" rtl="0" eaLnBrk="1" latinLnBrk="1" hangingPunct="1">
              <a:lnSpc>
                <a:spcPct val="100000"/>
              </a:lnSpc>
              <a:spcBef>
                <a:spcPts val="600"/>
              </a:spcBef>
              <a:buClr>
                <a:srgbClr val="97989A"/>
              </a:buClr>
              <a:buFont typeface="Arial" pitchFamily="34" charset="0"/>
              <a:buChar char="–"/>
              <a:defRPr lang="en-US" sz="900" b="0" kern="1200" noProof="0" dirty="0" smtClean="0">
                <a:solidFill>
                  <a:schemeClr val="tx1"/>
                </a:solidFill>
                <a:latin typeface="Arial"/>
                <a:ea typeface="+mn-ea"/>
                <a:cs typeface="Arial" pitchFamily="34" charset="0"/>
              </a:defRPr>
            </a:lvl4pPr>
            <a:lvl5pPr marL="534988" indent="-174625" algn="l" defTabSz="914400" rtl="0" eaLnBrk="1" latinLnBrk="1" hangingPunct="1">
              <a:lnSpc>
                <a:spcPct val="100000"/>
              </a:lnSpc>
              <a:spcBef>
                <a:spcPts val="600"/>
              </a:spcBef>
              <a:buClr>
                <a:srgbClr val="97989A"/>
              </a:buClr>
              <a:buFont typeface="Arial" pitchFamily="34" charset="0"/>
              <a:buChar char="■"/>
              <a:defRPr lang="en-GB" sz="900" b="0" kern="1200" baseline="0" noProof="0" dirty="0" smtClean="0">
                <a:solidFill>
                  <a:schemeClr val="tx1"/>
                </a:solidFill>
                <a:latin typeface="Arial"/>
                <a:ea typeface="+mn-ea"/>
                <a:cs typeface="Arial" pitchFamily="34" charset="0"/>
              </a:defRPr>
            </a:lvl5pPr>
            <a:lvl6pPr marL="720725" indent="-185738" algn="l" defTabSz="914400" rtl="0" eaLnBrk="1" latinLnBrk="1" hangingPunct="1">
              <a:lnSpc>
                <a:spcPct val="110000"/>
              </a:lnSpc>
              <a:spcBef>
                <a:spcPts val="600"/>
              </a:spcBef>
              <a:buClr>
                <a:srgbClr val="97989A"/>
              </a:buClr>
              <a:buFont typeface="Arial" pitchFamily="34" charset="0"/>
              <a:buChar char="–"/>
              <a:defRPr lang="en-GB" sz="900" kern="1200" dirty="0" smtClean="0">
                <a:solidFill>
                  <a:schemeClr val="tx1"/>
                </a:solidFill>
                <a:latin typeface="Arial" pitchFamily="34" charset="0"/>
                <a:ea typeface="+mn-ea"/>
                <a:cs typeface="Arial" pitchFamily="34" charset="0"/>
              </a:defRPr>
            </a:lvl6pPr>
            <a:lvl7pPr marL="895350" indent="-174625" algn="l" defTabSz="914400" rtl="0" eaLnBrk="1" latinLnBrk="1" hangingPunct="1">
              <a:lnSpc>
                <a:spcPct val="110000"/>
              </a:lnSpc>
              <a:spcBef>
                <a:spcPts val="600"/>
              </a:spcBef>
              <a:buClr>
                <a:srgbClr val="97989A"/>
              </a:buClr>
              <a:buFont typeface="Arial" pitchFamily="34" charset="0"/>
              <a:buChar char="■"/>
              <a:defRPr lang="en-GB" sz="900" kern="1200" baseline="0" dirty="0" smtClean="0">
                <a:solidFill>
                  <a:schemeClr val="tx1"/>
                </a:solidFill>
                <a:latin typeface="Arial" pitchFamily="34" charset="0"/>
                <a:ea typeface="+mn-ea"/>
                <a:cs typeface="Arial" pitchFamily="34" charset="0"/>
              </a:defRPr>
            </a:lvl7pPr>
            <a:lvl8pPr marL="1081088" indent="-185738" algn="l" defTabSz="914400" rtl="0" eaLnBrk="1" latinLnBrk="1" hangingPunct="1">
              <a:lnSpc>
                <a:spcPct val="110000"/>
              </a:lnSpc>
              <a:spcBef>
                <a:spcPts val="600"/>
              </a:spcBef>
              <a:buClr>
                <a:srgbClr val="97989A"/>
              </a:buClr>
              <a:buFont typeface="Arial" pitchFamily="34" charset="0"/>
              <a:buChar char="–"/>
              <a:defRPr lang="en-GB" sz="900" kern="1200" baseline="0" dirty="0" smtClean="0">
                <a:solidFill>
                  <a:schemeClr val="tx1"/>
                </a:solidFill>
                <a:latin typeface="Arial" pitchFamily="34" charset="0"/>
                <a:ea typeface="+mn-ea"/>
                <a:cs typeface="+mn-cs"/>
              </a:defRPr>
            </a:lvl8pPr>
            <a:lvl9pPr marL="1255713" indent="-174625" algn="l" defTabSz="914400" rtl="0" eaLnBrk="1" latinLnBrk="1" hangingPunct="1">
              <a:lnSpc>
                <a:spcPct val="110000"/>
              </a:lnSpc>
              <a:spcBef>
                <a:spcPts val="600"/>
              </a:spcBef>
              <a:buClr>
                <a:srgbClr val="97989A"/>
              </a:buClr>
              <a:buFont typeface="Arial" pitchFamily="34" charset="0"/>
              <a:buChar char="■"/>
              <a:defRPr lang="en-GB" sz="900" kern="1200" baseline="0" dirty="0" smtClean="0">
                <a:solidFill>
                  <a:schemeClr val="tx1"/>
                </a:solidFill>
                <a:latin typeface="Arial" pitchFamily="34" charset="0"/>
                <a:ea typeface="+mn-ea"/>
                <a:cs typeface="Arial" pitchFamily="34" charset="0"/>
              </a:defRPr>
            </a:lvl9pPr>
          </a:lstStyle>
          <a:p>
            <a:pPr marL="180975" lvl="0" indent="-180975" algn="just" latinLnBrk="0">
              <a:lnSpc>
                <a:spcPts val="900"/>
              </a:lnSpc>
              <a:defRPr/>
            </a:pPr>
            <a:r>
              <a:rPr lang="ko-KR" altLang="en-US" sz="800" dirty="0">
                <a:solidFill>
                  <a:schemeClr val="tx1"/>
                </a:solidFill>
              </a:rPr>
              <a:t>매출액</a:t>
            </a:r>
            <a:endParaRPr lang="en-US" altLang="ko-KR" sz="800" dirty="0">
              <a:solidFill>
                <a:schemeClr val="tx1"/>
              </a:solidFill>
            </a:endParaRPr>
          </a:p>
          <a:p>
            <a:pPr lvl="2" algn="just">
              <a:buClr>
                <a:srgbClr val="00338D"/>
              </a:buClr>
              <a:buSzPct val="85000"/>
              <a:defRPr/>
            </a:pPr>
            <a:r>
              <a:rPr lang="ko-KR" altLang="en-US" sz="800" dirty="0"/>
              <a:t>회사의 매출액은 </a:t>
            </a:r>
            <a:r>
              <a:rPr lang="en-US" altLang="ko-KR" sz="800" dirty="0"/>
              <a:t>2017</a:t>
            </a:r>
            <a:r>
              <a:rPr lang="ko-KR" altLang="en-US" sz="800" dirty="0"/>
              <a:t>년 이후 </a:t>
            </a:r>
            <a:r>
              <a:rPr lang="en-US" altLang="ko-KR" sz="800" dirty="0"/>
              <a:t>2021</a:t>
            </a:r>
            <a:r>
              <a:rPr lang="ko-KR" altLang="en-US" sz="800" dirty="0"/>
              <a:t>년까지 매년 약 </a:t>
            </a:r>
            <a:r>
              <a:rPr lang="en-US" altLang="ko-KR" sz="800" dirty="0"/>
              <a:t>CAGR 51.2%</a:t>
            </a:r>
            <a:r>
              <a:rPr lang="ko-KR" altLang="en-US" sz="800" dirty="0"/>
              <a:t>로 성장하였음</a:t>
            </a:r>
            <a:endParaRPr lang="en-US" altLang="ko-KR" sz="800" dirty="0"/>
          </a:p>
          <a:p>
            <a:pPr lvl="2" algn="just">
              <a:spcBef>
                <a:spcPts val="300"/>
              </a:spcBef>
              <a:buClr>
                <a:srgbClr val="00338D"/>
              </a:buClr>
              <a:buSzPct val="85000"/>
              <a:defRPr/>
            </a:pPr>
            <a:r>
              <a:rPr lang="en-US" altLang="ko-KR" sz="800" dirty="0"/>
              <a:t>2019</a:t>
            </a:r>
            <a:r>
              <a:rPr lang="ko-KR" altLang="en-US" sz="800" dirty="0"/>
              <a:t>년까지의 매출 성장은 주로 전통적 광고 채널로의 매체 대행</a:t>
            </a:r>
            <a:r>
              <a:rPr lang="en-US" altLang="ko-KR" sz="800" dirty="0"/>
              <a:t>(ATL) </a:t>
            </a:r>
            <a:r>
              <a:rPr lang="ko-KR" altLang="en-US" sz="800" dirty="0"/>
              <a:t>관련 매출의 증가에서 기인하며</a:t>
            </a:r>
            <a:r>
              <a:rPr lang="en-US" altLang="ko-KR" sz="800" dirty="0"/>
              <a:t>, 2020</a:t>
            </a:r>
            <a:r>
              <a:rPr lang="ko-KR" altLang="en-US" sz="800" dirty="0"/>
              <a:t>년 이후의 매출 성장은 주로 디지털 채널로의 매체 대행</a:t>
            </a:r>
            <a:r>
              <a:rPr lang="en-US" altLang="ko-KR" sz="800" dirty="0"/>
              <a:t>(DGT) </a:t>
            </a:r>
            <a:r>
              <a:rPr lang="ko-KR" altLang="en-US" sz="800" dirty="0"/>
              <a:t>관련 매출의 증가에서 기인하는 모습을 보이고 있음</a:t>
            </a:r>
            <a:endParaRPr lang="en-US" altLang="ko-KR" sz="800" dirty="0"/>
          </a:p>
          <a:p>
            <a:pPr lvl="2" algn="just">
              <a:spcBef>
                <a:spcPts val="300"/>
              </a:spcBef>
              <a:buClr>
                <a:srgbClr val="00338D"/>
              </a:buClr>
              <a:buSzPct val="85000"/>
              <a:defRPr/>
            </a:pPr>
            <a:r>
              <a:rPr lang="en-US" altLang="ko-KR" sz="800" dirty="0"/>
              <a:t>ATL, DGT </a:t>
            </a:r>
            <a:r>
              <a:rPr lang="ko-KR" altLang="en-US" sz="800" dirty="0"/>
              <a:t>매출에는 각 매체에 매체비로 지급되는 금액이 포함되어 있음</a:t>
            </a:r>
            <a:r>
              <a:rPr lang="en-US" altLang="ko-KR" sz="800" dirty="0"/>
              <a:t>(</a:t>
            </a:r>
            <a:r>
              <a:rPr lang="ko-KR" altLang="en-US" sz="800" dirty="0" err="1"/>
              <a:t>총액법</a:t>
            </a:r>
            <a:r>
              <a:rPr lang="en-US" altLang="ko-KR" sz="800" dirty="0"/>
              <a:t>). </a:t>
            </a:r>
            <a:r>
              <a:rPr lang="ko-KR" altLang="en-US" sz="800" dirty="0"/>
              <a:t>매체 대행 관련 매출 중 일부는 그 계약의 특성상 회사가 본인이 아닌 대리인으로 참여하는 바</a:t>
            </a:r>
            <a:r>
              <a:rPr lang="en-US" altLang="ko-KR" sz="800" dirty="0"/>
              <a:t>, </a:t>
            </a:r>
            <a:r>
              <a:rPr lang="ko-KR" altLang="en-US" sz="800" dirty="0"/>
              <a:t>회사에 귀속되는 수수료만을 매출로 인식</a:t>
            </a:r>
            <a:r>
              <a:rPr lang="en-US" altLang="ko-KR" sz="800" dirty="0"/>
              <a:t>(</a:t>
            </a:r>
            <a:r>
              <a:rPr lang="ko-KR" altLang="en-US" sz="800" dirty="0" err="1"/>
              <a:t>순액법</a:t>
            </a:r>
            <a:r>
              <a:rPr lang="en-US" altLang="ko-KR" sz="800" dirty="0"/>
              <a:t>)</a:t>
            </a:r>
            <a:r>
              <a:rPr lang="ko-KR" altLang="en-US" sz="800" dirty="0"/>
              <a:t>하는 것이 적절하다고 판단됨</a:t>
            </a:r>
            <a:r>
              <a:rPr lang="en-US" altLang="ko-KR" sz="800" dirty="0"/>
              <a:t>. </a:t>
            </a:r>
            <a:r>
              <a:rPr lang="ko-KR" altLang="en-US" sz="800" dirty="0"/>
              <a:t>총액법으로 인식된 매출과 관련 원가를 </a:t>
            </a:r>
            <a:r>
              <a:rPr lang="ko-KR" altLang="en-US" sz="800" dirty="0" err="1"/>
              <a:t>순액법으로</a:t>
            </a:r>
            <a:r>
              <a:rPr lang="ko-KR" altLang="en-US" sz="800" dirty="0"/>
              <a:t> 조정함에 따라</a:t>
            </a:r>
            <a:r>
              <a:rPr lang="en-US" altLang="ko-KR" sz="800" dirty="0"/>
              <a:t>, </a:t>
            </a:r>
            <a:r>
              <a:rPr lang="ko-KR" altLang="en-US" sz="800" dirty="0"/>
              <a:t>회사가 제시한 매출액 및 매출원가 금액에서의 일부 조정이 필요한 상황임</a:t>
            </a:r>
            <a:endParaRPr lang="en-US" altLang="ko-KR" sz="800" dirty="0"/>
          </a:p>
          <a:p>
            <a:pPr marL="0" lvl="2" indent="0" algn="just">
              <a:spcBef>
                <a:spcPts val="300"/>
              </a:spcBef>
              <a:buClr>
                <a:srgbClr val="00338D"/>
              </a:buClr>
              <a:buSzPct val="85000"/>
              <a:buNone/>
              <a:defRPr/>
            </a:pPr>
            <a:r>
              <a:rPr lang="en-US" altLang="ko-KR" sz="800" dirty="0">
                <a:latin typeface="Batang" panose="02030600000101010101" pitchFamily="18" charset="-127"/>
                <a:ea typeface="Batang" panose="02030600000101010101" pitchFamily="18" charset="-127"/>
              </a:rPr>
              <a:t>※ </a:t>
            </a:r>
            <a:r>
              <a:rPr lang="en-US" altLang="ko-KR" sz="800" i="1" dirty="0">
                <a:latin typeface="맑은 고딕" panose="020B0503020000020004" pitchFamily="50" charset="-127"/>
                <a:ea typeface="맑은 고딕" panose="020B0503020000020004" pitchFamily="50" charset="-127"/>
              </a:rPr>
              <a:t>(Limitation) </a:t>
            </a:r>
            <a:r>
              <a:rPr lang="ko-KR" altLang="en-US" sz="800" i="1" dirty="0">
                <a:latin typeface="맑은 고딕" panose="020B0503020000020004" pitchFamily="50" charset="-127"/>
                <a:ea typeface="맑은 고딕" panose="020B0503020000020004" pitchFamily="50" charset="-127"/>
              </a:rPr>
              <a:t>현재 각 계약 </a:t>
            </a:r>
            <a:r>
              <a:rPr lang="ko-KR" altLang="en-US" sz="800" i="1" dirty="0" err="1">
                <a:latin typeface="맑은 고딕" panose="020B0503020000020004" pitchFamily="50" charset="-127"/>
                <a:ea typeface="맑은 고딕" panose="020B0503020000020004" pitchFamily="50" charset="-127"/>
              </a:rPr>
              <a:t>건별</a:t>
            </a:r>
            <a:r>
              <a:rPr lang="ko-KR" altLang="en-US" sz="800" i="1" dirty="0">
                <a:latin typeface="맑은 고딕" panose="020B0503020000020004" pitchFamily="50" charset="-127"/>
                <a:ea typeface="맑은 고딕" panose="020B0503020000020004" pitchFamily="50" charset="-127"/>
              </a:rPr>
              <a:t> 실질</a:t>
            </a:r>
            <a:r>
              <a:rPr lang="en-US" altLang="ko-KR" sz="800" i="1" dirty="0">
                <a:latin typeface="맑은 고딕" panose="020B0503020000020004" pitchFamily="50" charset="-127"/>
                <a:ea typeface="맑은 고딕" panose="020B0503020000020004" pitchFamily="50" charset="-127"/>
              </a:rPr>
              <a:t>(</a:t>
            </a:r>
            <a:r>
              <a:rPr lang="ko-KR" altLang="en-US" sz="800" i="1" dirty="0">
                <a:latin typeface="맑은 고딕" panose="020B0503020000020004" pitchFamily="50" charset="-127"/>
                <a:ea typeface="맑은 고딕" panose="020B0503020000020004" pitchFamily="50" charset="-127"/>
              </a:rPr>
              <a:t>본인</a:t>
            </a:r>
            <a:r>
              <a:rPr lang="en-US" altLang="ko-KR" sz="800" i="1" dirty="0">
                <a:latin typeface="맑은 고딕" panose="020B0503020000020004" pitchFamily="50" charset="-127"/>
                <a:ea typeface="맑은 고딕" panose="020B0503020000020004" pitchFamily="50" charset="-127"/>
              </a:rPr>
              <a:t>/</a:t>
            </a:r>
            <a:r>
              <a:rPr lang="ko-KR" altLang="en-US" sz="800" i="1" dirty="0">
                <a:latin typeface="맑은 고딕" panose="020B0503020000020004" pitchFamily="50" charset="-127"/>
                <a:ea typeface="맑은 고딕" panose="020B0503020000020004" pitchFamily="50" charset="-127"/>
              </a:rPr>
              <a:t>대리인</a:t>
            </a:r>
            <a:r>
              <a:rPr lang="en-US" altLang="ko-KR" sz="800" i="1" dirty="0">
                <a:latin typeface="맑은 고딕" panose="020B0503020000020004" pitchFamily="50" charset="-127"/>
                <a:ea typeface="맑은 고딕" panose="020B0503020000020004" pitchFamily="50" charset="-127"/>
              </a:rPr>
              <a:t>)</a:t>
            </a:r>
            <a:r>
              <a:rPr lang="ko-KR" altLang="en-US" sz="800" i="1" dirty="0">
                <a:latin typeface="맑은 고딕" panose="020B0503020000020004" pitchFamily="50" charset="-127"/>
                <a:ea typeface="맑은 고딕" panose="020B0503020000020004" pitchFamily="50" charset="-127"/>
              </a:rPr>
              <a:t> 파악이 불가</a:t>
            </a:r>
            <a:r>
              <a:rPr lang="en-US" altLang="ko-KR" sz="800" i="1" dirty="0">
                <a:latin typeface="맑은 고딕" panose="020B0503020000020004" pitchFamily="50" charset="-127"/>
                <a:ea typeface="맑은 고딕" panose="020B0503020000020004" pitchFamily="50" charset="-127"/>
              </a:rPr>
              <a:t>, </a:t>
            </a:r>
            <a:r>
              <a:rPr lang="ko-KR" altLang="en-US" sz="800" i="1" dirty="0">
                <a:latin typeface="맑은 고딕" panose="020B0503020000020004" pitchFamily="50" charset="-127"/>
                <a:ea typeface="맑은 고딕" panose="020B0503020000020004" pitchFamily="50" charset="-127"/>
              </a:rPr>
              <a:t>일부 매체 대행 계약에서 제작 및 매체 매출의 정확한 구분이 되어 있지 않아 회사의 정확한 </a:t>
            </a:r>
            <a:r>
              <a:rPr lang="ko-KR" altLang="en-US" sz="800" i="1" dirty="0" err="1">
                <a:latin typeface="맑은 고딕" panose="020B0503020000020004" pitchFamily="50" charset="-127"/>
                <a:ea typeface="맑은 고딕" panose="020B0503020000020004" pitchFamily="50" charset="-127"/>
              </a:rPr>
              <a:t>순액</a:t>
            </a:r>
            <a:r>
              <a:rPr lang="ko-KR" altLang="en-US" sz="800" i="1" dirty="0">
                <a:latin typeface="맑은 고딕" panose="020B0503020000020004" pitchFamily="50" charset="-127"/>
                <a:ea typeface="맑은 고딕" panose="020B0503020000020004" pitchFamily="50" charset="-127"/>
              </a:rPr>
              <a:t> 기준 매출 </a:t>
            </a:r>
            <a:r>
              <a:rPr lang="en-US" altLang="ko-KR" sz="800" i="1" dirty="0">
                <a:latin typeface="맑은 고딕" panose="020B0503020000020004" pitchFamily="50" charset="-127"/>
                <a:ea typeface="맑은 고딕" panose="020B0503020000020004" pitchFamily="50" charset="-127"/>
              </a:rPr>
              <a:t>/ </a:t>
            </a:r>
            <a:r>
              <a:rPr lang="ko-KR" altLang="en-US" sz="800" i="1" dirty="0">
                <a:latin typeface="맑은 고딕" panose="020B0503020000020004" pitchFamily="50" charset="-127"/>
                <a:ea typeface="맑은 고딕" panose="020B0503020000020004" pitchFamily="50" charset="-127"/>
              </a:rPr>
              <a:t>매출원가 산정은 불가능하며</a:t>
            </a:r>
            <a:r>
              <a:rPr lang="en-US" altLang="ko-KR" sz="800" i="1" dirty="0">
                <a:latin typeface="맑은 고딕" panose="020B0503020000020004" pitchFamily="50" charset="-127"/>
                <a:ea typeface="맑은 고딕" panose="020B0503020000020004" pitchFamily="50" charset="-127"/>
              </a:rPr>
              <a:t>, </a:t>
            </a:r>
            <a:r>
              <a:rPr lang="ko-KR" altLang="en-US" sz="800" i="1" dirty="0">
                <a:latin typeface="맑은 고딕" panose="020B0503020000020004" pitchFamily="50" charset="-127"/>
                <a:ea typeface="맑은 고딕" panose="020B0503020000020004" pitchFamily="50" charset="-127"/>
              </a:rPr>
              <a:t>이러한 상황 하에서 </a:t>
            </a:r>
            <a:r>
              <a:rPr lang="en-US" altLang="ko-KR" sz="800" i="1" dirty="0">
                <a:latin typeface="맑은 고딕" panose="020B0503020000020004" pitchFamily="50" charset="-127"/>
                <a:ea typeface="맑은 고딕" panose="020B0503020000020004" pitchFamily="50" charset="-127"/>
              </a:rPr>
              <a:t>KPMG</a:t>
            </a:r>
            <a:r>
              <a:rPr lang="ko-KR" altLang="en-US" sz="800" i="1" dirty="0">
                <a:latin typeface="맑은 고딕" panose="020B0503020000020004" pitchFamily="50" charset="-127"/>
                <a:ea typeface="맑은 고딕" panose="020B0503020000020004" pitchFamily="50" charset="-127"/>
              </a:rPr>
              <a:t>가 산출한 </a:t>
            </a:r>
            <a:r>
              <a:rPr lang="ko-KR" altLang="en-US" sz="800" i="1" dirty="0" err="1">
                <a:latin typeface="맑은 고딕" panose="020B0503020000020004" pitchFamily="50" charset="-127"/>
                <a:ea typeface="맑은 고딕" panose="020B0503020000020004" pitchFamily="50" charset="-127"/>
              </a:rPr>
              <a:t>순액</a:t>
            </a:r>
            <a:r>
              <a:rPr lang="ko-KR" altLang="en-US" sz="800" i="1" dirty="0">
                <a:latin typeface="맑은 고딕" panose="020B0503020000020004" pitchFamily="50" charset="-127"/>
                <a:ea typeface="맑은 고딕" panose="020B0503020000020004" pitchFamily="50" charset="-127"/>
              </a:rPr>
              <a:t> 조정 금액은 현재 기준 회사 제시 자료 및 매각자문사</a:t>
            </a:r>
            <a:r>
              <a:rPr lang="en-US" altLang="ko-KR" sz="800" i="1" dirty="0">
                <a:latin typeface="맑은 고딕" panose="020B0503020000020004" pitchFamily="50" charset="-127"/>
                <a:ea typeface="맑은 고딕" panose="020B0503020000020004" pitchFamily="50" charset="-127"/>
              </a:rPr>
              <a:t>, </a:t>
            </a:r>
            <a:r>
              <a:rPr lang="ko-KR" altLang="en-US" sz="800" i="1" dirty="0">
                <a:latin typeface="맑은 고딕" panose="020B0503020000020004" pitchFamily="50" charset="-127"/>
                <a:ea typeface="맑은 고딕" panose="020B0503020000020004" pitchFamily="50" charset="-127"/>
              </a:rPr>
              <a:t>회사 인터뷰를 통해 세금계산서 발행 형태를 가정하여 추산한 금액으로 향후 감사 결과에 따른 금액과 차이가 있을 수 있음</a:t>
            </a:r>
            <a:endParaRPr lang="en-US" altLang="ko-KR" sz="800" i="1" dirty="0">
              <a:latin typeface="맑은 고딕" panose="020B0503020000020004" pitchFamily="50" charset="-127"/>
              <a:ea typeface="맑은 고딕" panose="020B0503020000020004" pitchFamily="50" charset="-127"/>
            </a:endParaRPr>
          </a:p>
          <a:p>
            <a:pPr marL="0" lvl="2" indent="0" algn="just">
              <a:spcBef>
                <a:spcPts val="300"/>
              </a:spcBef>
              <a:buClr>
                <a:srgbClr val="00338D"/>
              </a:buClr>
              <a:buSzPct val="85000"/>
              <a:buNone/>
              <a:defRPr/>
            </a:pPr>
            <a:r>
              <a:rPr lang="en-US" altLang="ko-KR" sz="800" dirty="0">
                <a:latin typeface="Batang" panose="02030600000101010101" pitchFamily="18" charset="-127"/>
                <a:ea typeface="Batang" panose="02030600000101010101" pitchFamily="18" charset="-127"/>
              </a:rPr>
              <a:t>※ </a:t>
            </a:r>
            <a:r>
              <a:rPr lang="ko-KR" altLang="en-US" sz="800" dirty="0">
                <a:latin typeface="맑은 고딕" panose="020B0503020000020004" pitchFamily="50" charset="-127"/>
                <a:ea typeface="맑은 고딕" panose="020B0503020000020004" pitchFamily="50" charset="-127"/>
              </a:rPr>
              <a:t>조정내역 상세는 </a:t>
            </a:r>
            <a:r>
              <a:rPr lang="en-US" altLang="ko-KR" sz="800" b="1" u="sng" dirty="0">
                <a:latin typeface="맑은 고딕" panose="020B0503020000020004" pitchFamily="50" charset="-127"/>
                <a:ea typeface="맑은 고딕" panose="020B0503020000020004" pitchFamily="50" charset="-127"/>
              </a:rPr>
              <a:t>Adjusted EBITDA </a:t>
            </a:r>
            <a:r>
              <a:rPr lang="ko-KR" altLang="en-US" sz="800" b="1" u="sng" dirty="0">
                <a:latin typeface="맑은 고딕" panose="020B0503020000020004" pitchFamily="50" charset="-127"/>
                <a:ea typeface="맑은 고딕" panose="020B0503020000020004" pitchFamily="50" charset="-127"/>
              </a:rPr>
              <a:t>장표 </a:t>
            </a:r>
            <a:r>
              <a:rPr lang="en-US" altLang="ko-KR" sz="800" b="1" u="sng" dirty="0">
                <a:latin typeface="맑은 고딕" panose="020B0503020000020004" pitchFamily="50" charset="-127"/>
                <a:ea typeface="맑은 고딕" panose="020B0503020000020004" pitchFamily="50" charset="-127"/>
              </a:rPr>
              <a:t>(p.</a:t>
            </a:r>
            <a:r>
              <a:rPr lang="ko-KR" altLang="en-US" sz="800" b="1" u="sng" dirty="0">
                <a:latin typeface="맑은 고딕" panose="020B0503020000020004" pitchFamily="50" charset="-127"/>
                <a:ea typeface="맑은 고딕" panose="020B0503020000020004" pitchFamily="50" charset="-127"/>
              </a:rPr>
              <a:t> </a:t>
            </a:r>
            <a:r>
              <a:rPr lang="en-US" altLang="ko-KR" sz="800" b="1" u="sng" dirty="0">
                <a:latin typeface="맑은 고딕" panose="020B0503020000020004" pitchFamily="50" charset="-127"/>
                <a:ea typeface="맑은 고딕" panose="020B0503020000020004" pitchFamily="50" charset="-127"/>
              </a:rPr>
              <a:t>20)</a:t>
            </a:r>
            <a:r>
              <a:rPr lang="ko-KR" altLang="en-US" sz="800" dirty="0">
                <a:latin typeface="맑은 고딕" panose="020B0503020000020004" pitchFamily="50" charset="-127"/>
                <a:ea typeface="맑은 고딕" panose="020B0503020000020004" pitchFamily="50" charset="-127"/>
              </a:rPr>
              <a:t> 참고</a:t>
            </a:r>
            <a:endParaRPr lang="en-US" altLang="ko-KR" sz="800" dirty="0">
              <a:latin typeface="맑은 고딕" panose="020B0503020000020004" pitchFamily="50" charset="-127"/>
              <a:ea typeface="맑은 고딕" panose="020B0503020000020004" pitchFamily="50" charset="-127"/>
            </a:endParaRPr>
          </a:p>
          <a:p>
            <a:pPr marL="180975" lvl="0" indent="-180975" algn="just" latinLnBrk="0">
              <a:lnSpc>
                <a:spcPts val="900"/>
              </a:lnSpc>
              <a:spcBef>
                <a:spcPts val="1200"/>
              </a:spcBef>
              <a:defRPr/>
            </a:pPr>
            <a:r>
              <a:rPr lang="ko-KR" altLang="en-US" sz="800" dirty="0">
                <a:solidFill>
                  <a:schemeClr val="tx1"/>
                </a:solidFill>
              </a:rPr>
              <a:t>매출원가 및 판관비</a:t>
            </a:r>
            <a:endParaRPr lang="en-US" altLang="ko-KR" sz="800" dirty="0">
              <a:solidFill>
                <a:schemeClr val="tx1"/>
              </a:solidFill>
            </a:endParaRPr>
          </a:p>
          <a:p>
            <a:pPr lvl="2" algn="just">
              <a:buClr>
                <a:srgbClr val="00338D"/>
              </a:buClr>
              <a:buSzPct val="85000"/>
              <a:defRPr/>
            </a:pPr>
            <a:r>
              <a:rPr lang="ko-KR" altLang="en-US" sz="800" dirty="0"/>
              <a:t>회사의 매출원가에는 </a:t>
            </a:r>
            <a:r>
              <a:rPr lang="ko-KR" altLang="en-US" sz="800" dirty="0" err="1"/>
              <a:t>외주비</a:t>
            </a:r>
            <a:r>
              <a:rPr lang="en-US" altLang="ko-KR" sz="800" dirty="0"/>
              <a:t>, </a:t>
            </a:r>
            <a:r>
              <a:rPr lang="ko-KR" altLang="en-US" sz="800" dirty="0"/>
              <a:t>제작비</a:t>
            </a:r>
            <a:r>
              <a:rPr lang="en-US" altLang="ko-KR" sz="800" dirty="0"/>
              <a:t>, </a:t>
            </a:r>
            <a:r>
              <a:rPr lang="ko-KR" altLang="en-US" sz="800" dirty="0" err="1"/>
              <a:t>매체료</a:t>
            </a:r>
            <a:r>
              <a:rPr lang="ko-KR" altLang="en-US" sz="800" dirty="0"/>
              <a:t> 등이 포함되어 있으며</a:t>
            </a:r>
            <a:r>
              <a:rPr lang="en-US" altLang="ko-KR" sz="800" dirty="0"/>
              <a:t>, </a:t>
            </a:r>
            <a:r>
              <a:rPr lang="ko-KR" altLang="en-US" sz="800" dirty="0"/>
              <a:t>총액법으로 인식된 매출과 관련 원가를 </a:t>
            </a:r>
            <a:r>
              <a:rPr lang="ko-KR" altLang="en-US" sz="800" dirty="0" err="1"/>
              <a:t>순액법으로</a:t>
            </a:r>
            <a:r>
              <a:rPr lang="ko-KR" altLang="en-US" sz="800" dirty="0"/>
              <a:t> 조정함에 따라</a:t>
            </a:r>
            <a:r>
              <a:rPr lang="en-US" altLang="ko-KR" sz="800" dirty="0"/>
              <a:t>, </a:t>
            </a:r>
            <a:r>
              <a:rPr lang="ko-KR" altLang="en-US" sz="800" dirty="0"/>
              <a:t>회사가 제시한 매출액 및 매출원가 금액에서의 일부 조정이 필요한 상황임</a:t>
            </a:r>
            <a:endParaRPr lang="en-US" altLang="ko-KR" sz="800" dirty="0">
              <a:latin typeface="맑은 고딕" panose="020B0503020000020004" pitchFamily="50" charset="-127"/>
              <a:ea typeface="맑은 고딕" panose="020B0503020000020004" pitchFamily="50" charset="-127"/>
            </a:endParaRPr>
          </a:p>
          <a:p>
            <a:pPr lvl="2" algn="just">
              <a:spcBef>
                <a:spcPts val="300"/>
              </a:spcBef>
              <a:buClr>
                <a:srgbClr val="00338D"/>
              </a:buClr>
              <a:buSzPct val="85000"/>
              <a:defRPr/>
            </a:pPr>
            <a:r>
              <a:rPr lang="ko-KR" altLang="en-US" sz="800" dirty="0"/>
              <a:t>회사 제시 </a:t>
            </a:r>
            <a:r>
              <a:rPr lang="ko-KR" altLang="en-US" sz="800" dirty="0" err="1"/>
              <a:t>판매비와관리비</a:t>
            </a:r>
            <a:r>
              <a:rPr lang="ko-KR" altLang="en-US" sz="800" dirty="0"/>
              <a:t> 중 과반수는 인건비성 항목</a:t>
            </a:r>
            <a:r>
              <a:rPr lang="en-US" altLang="ko-KR" sz="800" dirty="0"/>
              <a:t>(</a:t>
            </a:r>
            <a:r>
              <a:rPr lang="ko-KR" altLang="en-US" sz="800" dirty="0"/>
              <a:t>직원급여</a:t>
            </a:r>
            <a:r>
              <a:rPr lang="en-US" altLang="ko-KR" sz="800" dirty="0"/>
              <a:t>, </a:t>
            </a:r>
            <a:r>
              <a:rPr lang="ko-KR" altLang="en-US" sz="800" dirty="0"/>
              <a:t>상여금</a:t>
            </a:r>
            <a:r>
              <a:rPr lang="en-US" altLang="ko-KR" sz="800" dirty="0"/>
              <a:t>, </a:t>
            </a:r>
            <a:r>
              <a:rPr lang="ko-KR" altLang="en-US" sz="800" dirty="0" err="1"/>
              <a:t>잡급</a:t>
            </a:r>
            <a:r>
              <a:rPr lang="en-US" altLang="ko-KR" sz="800" dirty="0"/>
              <a:t>, </a:t>
            </a:r>
            <a:r>
              <a:rPr lang="ko-KR" altLang="en-US" sz="800" dirty="0"/>
              <a:t>퇴직급여</a:t>
            </a:r>
            <a:r>
              <a:rPr lang="en-US" altLang="ko-KR" sz="800" dirty="0"/>
              <a:t>, </a:t>
            </a:r>
            <a:r>
              <a:rPr lang="ko-KR" altLang="en-US" sz="800" dirty="0"/>
              <a:t>복리후생비 등</a:t>
            </a:r>
            <a:r>
              <a:rPr lang="en-US" altLang="ko-KR" sz="800" dirty="0"/>
              <a:t>)</a:t>
            </a:r>
            <a:r>
              <a:rPr lang="ko-KR" altLang="en-US" sz="800" dirty="0"/>
              <a:t>에 해당함</a:t>
            </a:r>
            <a:endParaRPr lang="en-US" altLang="ko-KR" sz="800" dirty="0"/>
          </a:p>
          <a:p>
            <a:pPr lvl="2" algn="just">
              <a:spcBef>
                <a:spcPts val="300"/>
              </a:spcBef>
              <a:buClr>
                <a:srgbClr val="00338D"/>
              </a:buClr>
              <a:buSzPct val="85000"/>
              <a:defRPr/>
            </a:pPr>
            <a:r>
              <a:rPr lang="ko-KR" altLang="en-US" sz="800" dirty="0"/>
              <a:t>내부 고용 인력에 대한 급여를 포함한 경상비의 경우</a:t>
            </a:r>
            <a:r>
              <a:rPr lang="en-US" altLang="ko-KR" sz="800" dirty="0"/>
              <a:t>, </a:t>
            </a:r>
            <a:r>
              <a:rPr lang="ko-KR" altLang="en-US" sz="800" dirty="0"/>
              <a:t>프로젝트별로 안분하여 별도 직접비로 집계하고 있지는 아니하며</a:t>
            </a:r>
            <a:r>
              <a:rPr lang="en-US" altLang="ko-KR" sz="800" dirty="0"/>
              <a:t>, </a:t>
            </a:r>
            <a:r>
              <a:rPr lang="ko-KR" altLang="en-US" sz="800" dirty="0"/>
              <a:t>간접비로 인식하고 있음 </a:t>
            </a:r>
            <a:endParaRPr lang="en-US" altLang="ko-KR" sz="800" dirty="0"/>
          </a:p>
          <a:p>
            <a:pPr lvl="2" algn="just">
              <a:spcBef>
                <a:spcPts val="300"/>
              </a:spcBef>
              <a:buClr>
                <a:srgbClr val="00338D"/>
              </a:buClr>
              <a:buSzPct val="85000"/>
              <a:defRPr/>
            </a:pPr>
            <a:r>
              <a:rPr lang="en-US" altLang="ko-KR" sz="800" dirty="0"/>
              <a:t>2020</a:t>
            </a:r>
            <a:r>
              <a:rPr lang="ko-KR" altLang="en-US" sz="800" dirty="0"/>
              <a:t>년 </a:t>
            </a:r>
            <a:r>
              <a:rPr lang="en-US" altLang="ko-KR" sz="800" dirty="0"/>
              <a:t>12</a:t>
            </a:r>
            <a:r>
              <a:rPr lang="ko-KR" altLang="en-US" sz="800" dirty="0"/>
              <a:t>월 서초구 반포동 </a:t>
            </a:r>
            <a:r>
              <a:rPr lang="en-US" altLang="ko-KR" sz="800" dirty="0"/>
              <a:t>724-73</a:t>
            </a:r>
            <a:r>
              <a:rPr lang="ko-KR" altLang="en-US" sz="800" dirty="0"/>
              <a:t>번지 사옥을 매입하였으며</a:t>
            </a:r>
            <a:r>
              <a:rPr lang="en-US" altLang="ko-KR" sz="800" dirty="0"/>
              <a:t>, </a:t>
            </a:r>
            <a:r>
              <a:rPr lang="ko-KR" altLang="en-US" sz="800" dirty="0"/>
              <a:t>이에 따른 결과로 </a:t>
            </a:r>
            <a:r>
              <a:rPr lang="en-US" altLang="ko-KR" sz="800" dirty="0"/>
              <a:t>2021</a:t>
            </a:r>
            <a:r>
              <a:rPr lang="ko-KR" altLang="en-US" sz="800" dirty="0"/>
              <a:t>년의 지급임차료는 감소하였으며</a:t>
            </a:r>
            <a:r>
              <a:rPr lang="en-US" altLang="ko-KR" sz="800" dirty="0"/>
              <a:t>, </a:t>
            </a:r>
            <a:r>
              <a:rPr lang="ko-KR" altLang="en-US" sz="800" dirty="0"/>
              <a:t>감가상각비 및 건물관리비는 증가하였음</a:t>
            </a:r>
            <a:endParaRPr lang="en-US" altLang="ko-KR" sz="800" dirty="0"/>
          </a:p>
          <a:p>
            <a:pPr lvl="2" algn="just">
              <a:spcBef>
                <a:spcPts val="300"/>
              </a:spcBef>
              <a:buClr>
                <a:srgbClr val="00338D"/>
              </a:buClr>
              <a:buSzPct val="85000"/>
              <a:defRPr/>
            </a:pPr>
            <a:r>
              <a:rPr lang="ko-KR" altLang="en-US" sz="800" dirty="0"/>
              <a:t>기타판매관리비에는 접대비</a:t>
            </a:r>
            <a:r>
              <a:rPr lang="en-US" altLang="ko-KR" sz="800" dirty="0"/>
              <a:t>, </a:t>
            </a:r>
            <a:r>
              <a:rPr lang="ko-KR" altLang="en-US" sz="800" dirty="0"/>
              <a:t>차량유지비</a:t>
            </a:r>
            <a:r>
              <a:rPr lang="en-US" altLang="ko-KR" sz="800" dirty="0"/>
              <a:t>, </a:t>
            </a:r>
            <a:r>
              <a:rPr lang="ko-KR" altLang="en-US" sz="800" dirty="0"/>
              <a:t>운반비 등이 포함되어 있으며</a:t>
            </a:r>
            <a:r>
              <a:rPr lang="en-US" altLang="ko-KR" sz="800" dirty="0"/>
              <a:t>, 2021</a:t>
            </a:r>
            <a:r>
              <a:rPr lang="ko-KR" altLang="en-US" sz="800" dirty="0"/>
              <a:t>년의 차량유지비 및 운반비가 이전 회계연도 대비 증가하여 기타판매관리비가 크게 집계되었음</a:t>
            </a:r>
            <a:endParaRPr lang="en-US" altLang="ko-KR" sz="800" dirty="0"/>
          </a:p>
          <a:p>
            <a:pPr marL="180975" lvl="0" indent="-180975" algn="just" latinLnBrk="0">
              <a:lnSpc>
                <a:spcPts val="900"/>
              </a:lnSpc>
              <a:spcBef>
                <a:spcPts val="1200"/>
              </a:spcBef>
              <a:buClr>
                <a:srgbClr val="00338D"/>
              </a:buClr>
              <a:defRPr/>
            </a:pPr>
            <a:r>
              <a:rPr lang="ko-KR" altLang="en-US" sz="800" dirty="0" err="1">
                <a:solidFill>
                  <a:schemeClr val="tx1"/>
                </a:solidFill>
              </a:rPr>
              <a:t>영업외손익</a:t>
            </a:r>
            <a:endParaRPr lang="en-US" altLang="ko-KR" sz="800" dirty="0">
              <a:solidFill>
                <a:schemeClr val="tx1"/>
              </a:solidFill>
            </a:endParaRPr>
          </a:p>
          <a:p>
            <a:pPr lvl="2" algn="just">
              <a:buClr>
                <a:srgbClr val="00338D"/>
              </a:buClr>
              <a:buSzPct val="85000"/>
              <a:defRPr/>
            </a:pPr>
            <a:r>
              <a:rPr lang="ko-KR" altLang="en-US" sz="800" dirty="0"/>
              <a:t>회사의 영업외수익은 이자수익</a:t>
            </a:r>
            <a:r>
              <a:rPr lang="en-US" altLang="ko-KR" sz="800" dirty="0"/>
              <a:t>, </a:t>
            </a:r>
            <a:r>
              <a:rPr lang="ko-KR" altLang="en-US" sz="800" dirty="0"/>
              <a:t>배당금수익</a:t>
            </a:r>
            <a:r>
              <a:rPr lang="en-US" altLang="ko-KR" sz="800" dirty="0"/>
              <a:t>, </a:t>
            </a:r>
            <a:r>
              <a:rPr lang="ko-KR" altLang="en-US" sz="800" dirty="0"/>
              <a:t>국고보조금</a:t>
            </a:r>
            <a:r>
              <a:rPr lang="en-US" altLang="ko-KR" sz="800" dirty="0"/>
              <a:t>, </a:t>
            </a:r>
            <a:r>
              <a:rPr lang="ko-KR" altLang="en-US" sz="800" dirty="0" err="1"/>
              <a:t>잡이익</a:t>
            </a:r>
            <a:r>
              <a:rPr lang="ko-KR" altLang="en-US" sz="800" dirty="0"/>
              <a:t> 등으로 구성되며</a:t>
            </a:r>
            <a:r>
              <a:rPr lang="en-US" altLang="ko-KR" sz="800" dirty="0"/>
              <a:t>, 2019</a:t>
            </a:r>
            <a:r>
              <a:rPr lang="ko-KR" altLang="en-US" sz="800" dirty="0"/>
              <a:t>년 이후 국고보조금 및 </a:t>
            </a:r>
            <a:r>
              <a:rPr lang="ko-KR" altLang="en-US" sz="800" dirty="0" err="1"/>
              <a:t>잡이익이</a:t>
            </a:r>
            <a:r>
              <a:rPr lang="ko-KR" altLang="en-US" sz="800" dirty="0"/>
              <a:t> 과반수에 해당함</a:t>
            </a:r>
            <a:endParaRPr lang="en-US" altLang="ko-KR" sz="800" dirty="0"/>
          </a:p>
          <a:p>
            <a:pPr lvl="2" algn="just">
              <a:spcBef>
                <a:spcPts val="300"/>
              </a:spcBef>
              <a:buClr>
                <a:srgbClr val="00338D"/>
              </a:buClr>
              <a:buSzPct val="85000"/>
              <a:defRPr/>
            </a:pPr>
            <a:r>
              <a:rPr lang="ko-KR" altLang="en-US" sz="800" dirty="0"/>
              <a:t>회사의 영업외비용은 이자비용</a:t>
            </a:r>
            <a:r>
              <a:rPr lang="en-US" altLang="ko-KR" sz="800" dirty="0"/>
              <a:t>, </a:t>
            </a:r>
            <a:r>
              <a:rPr lang="ko-KR" altLang="en-US" sz="800" dirty="0"/>
              <a:t>투자자산처분손실</a:t>
            </a:r>
            <a:r>
              <a:rPr lang="en-US" altLang="ko-KR" sz="800" dirty="0"/>
              <a:t>, </a:t>
            </a:r>
            <a:r>
              <a:rPr lang="ko-KR" altLang="en-US" sz="800" dirty="0" err="1"/>
              <a:t>잡손실</a:t>
            </a:r>
            <a:r>
              <a:rPr lang="ko-KR" altLang="en-US" sz="800" dirty="0"/>
              <a:t> 등으로 구성되며</a:t>
            </a:r>
            <a:r>
              <a:rPr lang="en-US" altLang="ko-KR" sz="800" dirty="0"/>
              <a:t>, 2021</a:t>
            </a:r>
            <a:r>
              <a:rPr lang="ko-KR" altLang="en-US" sz="800" dirty="0"/>
              <a:t>년 해당 항목들의 금액이 이전 회계연도 대비 증가하여 영업외비용이 크게 집계되었음</a:t>
            </a:r>
            <a:endParaRPr lang="en-US" altLang="ko-KR" sz="800" dirty="0"/>
          </a:p>
        </p:txBody>
      </p:sp>
      <p:graphicFrame>
        <p:nvGraphicFramePr>
          <p:cNvPr id="4" name="표 3">
            <a:extLst>
              <a:ext uri="{FF2B5EF4-FFF2-40B4-BE49-F238E27FC236}">
                <a16:creationId xmlns:a16="http://schemas.microsoft.com/office/drawing/2014/main" id="{E36459EE-5FAE-4FFB-BD68-9178FBAFBDEB}"/>
              </a:ext>
            </a:extLst>
          </p:cNvPr>
          <p:cNvGraphicFramePr>
            <a:graphicFrameLocks noGrp="1"/>
          </p:cNvGraphicFramePr>
          <p:nvPr>
            <p:extLst>
              <p:ext uri="{D42A27DB-BD31-4B8C-83A1-F6EECF244321}">
                <p14:modId xmlns:p14="http://schemas.microsoft.com/office/powerpoint/2010/main" val="2820855254"/>
              </p:ext>
            </p:extLst>
          </p:nvPr>
        </p:nvGraphicFramePr>
        <p:xfrm>
          <a:off x="496800" y="1155600"/>
          <a:ext cx="4319999" cy="4792980"/>
        </p:xfrm>
        <a:graphic>
          <a:graphicData uri="http://schemas.openxmlformats.org/drawingml/2006/table">
            <a:tbl>
              <a:tblPr/>
              <a:tblGrid>
                <a:gridCol w="243225">
                  <a:extLst>
                    <a:ext uri="{9D8B030D-6E8A-4147-A177-3AD203B41FA5}">
                      <a16:colId xmlns:a16="http://schemas.microsoft.com/office/drawing/2014/main" val="2074191998"/>
                    </a:ext>
                  </a:extLst>
                </a:gridCol>
                <a:gridCol w="870634">
                  <a:extLst>
                    <a:ext uri="{9D8B030D-6E8A-4147-A177-3AD203B41FA5}">
                      <a16:colId xmlns:a16="http://schemas.microsoft.com/office/drawing/2014/main" val="1278948750"/>
                    </a:ext>
                  </a:extLst>
                </a:gridCol>
                <a:gridCol w="641228">
                  <a:extLst>
                    <a:ext uri="{9D8B030D-6E8A-4147-A177-3AD203B41FA5}">
                      <a16:colId xmlns:a16="http://schemas.microsoft.com/office/drawing/2014/main" val="281737857"/>
                    </a:ext>
                  </a:extLst>
                </a:gridCol>
                <a:gridCol w="641228">
                  <a:extLst>
                    <a:ext uri="{9D8B030D-6E8A-4147-A177-3AD203B41FA5}">
                      <a16:colId xmlns:a16="http://schemas.microsoft.com/office/drawing/2014/main" val="2405153092"/>
                    </a:ext>
                  </a:extLst>
                </a:gridCol>
                <a:gridCol w="641228">
                  <a:extLst>
                    <a:ext uri="{9D8B030D-6E8A-4147-A177-3AD203B41FA5}">
                      <a16:colId xmlns:a16="http://schemas.microsoft.com/office/drawing/2014/main" val="1639189414"/>
                    </a:ext>
                  </a:extLst>
                </a:gridCol>
                <a:gridCol w="641228">
                  <a:extLst>
                    <a:ext uri="{9D8B030D-6E8A-4147-A177-3AD203B41FA5}">
                      <a16:colId xmlns:a16="http://schemas.microsoft.com/office/drawing/2014/main" val="2878151663"/>
                    </a:ext>
                  </a:extLst>
                </a:gridCol>
                <a:gridCol w="641228">
                  <a:extLst>
                    <a:ext uri="{9D8B030D-6E8A-4147-A177-3AD203B41FA5}">
                      <a16:colId xmlns:a16="http://schemas.microsoft.com/office/drawing/2014/main" val="2741637400"/>
                    </a:ext>
                  </a:extLst>
                </a:gridCol>
              </a:tblGrid>
              <a:tr h="124426">
                <a:tc gridSpan="3">
                  <a:txBody>
                    <a:bodyPr/>
                    <a:lstStyle/>
                    <a:p>
                      <a:pPr algn="l" rtl="0" fontAlgn="ctr"/>
                      <a:r>
                        <a:rPr lang="en-US" sz="85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Income Statement Overview</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a:txBody>
                    <a:bodyPr/>
                    <a:lstStyle/>
                    <a:p>
                      <a:pPr algn="l" rtl="0" fontAlgn="ctr"/>
                      <a:r>
                        <a:rPr lang="ko-KR" altLang="en-US" sz="85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85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85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85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1995900105"/>
                  </a:ext>
                </a:extLst>
              </a:tr>
              <a:tr h="124426">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ctr"/>
                      <a:endPar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ctr" rtl="0" fontAlgn="ctr"/>
                      <a:r>
                        <a:rPr lang="en-US" sz="85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FY17</a:t>
                      </a:r>
                    </a:p>
                  </a:txBody>
                  <a:tcPr marL="36000" marR="36000" marT="0" marB="0" anchor="ctr">
                    <a:lnL>
                      <a:noFill/>
                    </a:lnL>
                    <a:lnR>
                      <a:noFill/>
                    </a:lnR>
                    <a:lnT>
                      <a:noFill/>
                    </a:lnT>
                    <a:lnB>
                      <a:noFill/>
                    </a:lnB>
                  </a:tcPr>
                </a:tc>
                <a:tc>
                  <a:txBody>
                    <a:bodyPr/>
                    <a:lstStyle/>
                    <a:p>
                      <a:pPr algn="ctr" rtl="0" fontAlgn="ctr"/>
                      <a:r>
                        <a:rPr 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FY18</a:t>
                      </a:r>
                    </a:p>
                  </a:txBody>
                  <a:tcPr marL="36000" marR="36000" marT="0" marB="0" anchor="ctr">
                    <a:lnL>
                      <a:noFill/>
                    </a:lnL>
                    <a:lnR>
                      <a:noFill/>
                    </a:lnR>
                    <a:lnT>
                      <a:noFill/>
                    </a:lnT>
                    <a:lnB>
                      <a:noFill/>
                    </a:lnB>
                  </a:tcPr>
                </a:tc>
                <a:tc>
                  <a:txBody>
                    <a:bodyPr/>
                    <a:lstStyle/>
                    <a:p>
                      <a:pPr algn="ctr" rtl="0" fontAlgn="ctr"/>
                      <a:r>
                        <a:rPr 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FY19</a:t>
                      </a:r>
                    </a:p>
                  </a:txBody>
                  <a:tcPr marL="36000" marR="36000" marT="0" marB="0" anchor="ctr">
                    <a:lnL>
                      <a:noFill/>
                    </a:lnL>
                    <a:lnR>
                      <a:noFill/>
                    </a:lnR>
                    <a:lnT>
                      <a:noFill/>
                    </a:lnT>
                    <a:lnB>
                      <a:noFill/>
                    </a:lnB>
                  </a:tcPr>
                </a:tc>
                <a:tc>
                  <a:txBody>
                    <a:bodyPr/>
                    <a:lstStyle/>
                    <a:p>
                      <a:pPr algn="ctr" rtl="0" fontAlgn="ctr"/>
                      <a:r>
                        <a:rPr 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FY20</a:t>
                      </a:r>
                    </a:p>
                  </a:txBody>
                  <a:tcPr marL="36000" marR="36000" marT="0" marB="0" anchor="ctr">
                    <a:lnL>
                      <a:noFill/>
                    </a:lnL>
                    <a:lnR>
                      <a:noFill/>
                    </a:lnR>
                    <a:lnT>
                      <a:noFill/>
                    </a:lnT>
                    <a:lnB>
                      <a:noFill/>
                    </a:lnB>
                  </a:tcPr>
                </a:tc>
                <a:tc>
                  <a:txBody>
                    <a:bodyPr/>
                    <a:lstStyle/>
                    <a:p>
                      <a:pPr algn="ctr" rtl="0" fontAlgn="ctr"/>
                      <a:r>
                        <a:rPr 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FY21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65367270"/>
                  </a:ext>
                </a:extLst>
              </a:tr>
              <a:tr h="124426">
                <a:tc gridSpan="2">
                  <a:txBody>
                    <a:bodyPr/>
                    <a:lstStyle/>
                    <a:p>
                      <a:pPr algn="l" rtl="0" fontAlgn="ctr"/>
                      <a:r>
                        <a:rPr 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KRW m</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ctr" rtl="0" fontAlgn="ctr"/>
                      <a:r>
                        <a:rPr 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12mths</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859605266"/>
                  </a:ext>
                </a:extLst>
              </a:tr>
              <a:tr h="124426">
                <a:tc gridSpan="2">
                  <a:txBody>
                    <a:bodyPr/>
                    <a:lstStyle/>
                    <a:p>
                      <a:pPr algn="l" rtl="0" fontAlgn="ctr"/>
                      <a:r>
                        <a:rPr lang="ko-KR" altLang="en-US"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매출액</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6,134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9,537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18,212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19,480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5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32,063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53747896"/>
                  </a:ext>
                </a:extLst>
              </a:tr>
              <a:tr h="124426">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en-US" sz="85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CRE</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5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3,987</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noFill/>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3,613</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3,592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5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7,472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5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9,697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noFill/>
                  </a:tcPr>
                </a:tc>
                <a:extLst>
                  <a:ext uri="{0D108BD9-81ED-4DB2-BD59-A6C34878D82A}">
                    <a16:rowId xmlns:a16="http://schemas.microsoft.com/office/drawing/2014/main" val="4290156023"/>
                  </a:ext>
                </a:extLst>
              </a:tr>
              <a:tr h="124426">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ATL</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85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1,160</a:t>
                      </a:r>
                    </a:p>
                  </a:txBody>
                  <a:tcPr marL="36000" marR="36000" marT="0" marB="0" anchor="ctr">
                    <a:lnL>
                      <a:noFill/>
                    </a:lnL>
                    <a:lnR>
                      <a:noFill/>
                    </a:lnR>
                    <a:lnT>
                      <a:noFill/>
                    </a:lnT>
                    <a:lnB>
                      <a:noFill/>
                    </a:lnB>
                    <a:noFill/>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4,748</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12,246</a:t>
                      </a:r>
                    </a:p>
                  </a:txBody>
                  <a:tcPr marL="36000" marR="36000" marT="0" marB="0" anchor="ctr">
                    <a:lnL>
                      <a:noFill/>
                    </a:lnL>
                    <a:lnR>
                      <a:noFill/>
                    </a:lnR>
                    <a:lnT>
                      <a:noFill/>
                    </a:lnT>
                    <a:lnB>
                      <a:noFill/>
                    </a:lnB>
                  </a:tcPr>
                </a:tc>
                <a:tc>
                  <a:txBody>
                    <a:bodyPr/>
                    <a:lstStyle/>
                    <a:p>
                      <a:pPr algn="r" rtl="0" fontAlgn="ctr"/>
                      <a:r>
                        <a:rPr lang="en-US" altLang="ko-KR" sz="85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9,920</a:t>
                      </a:r>
                    </a:p>
                  </a:txBody>
                  <a:tcPr marL="36000" marR="36000" marT="0" marB="0" anchor="ctr">
                    <a:lnL>
                      <a:noFill/>
                    </a:lnL>
                    <a:lnR>
                      <a:noFill/>
                    </a:lnR>
                    <a:lnT>
                      <a:noFill/>
                    </a:lnT>
                    <a:lnB>
                      <a:noFill/>
                    </a:lnB>
                  </a:tcPr>
                </a:tc>
                <a:tc>
                  <a:txBody>
                    <a:bodyPr/>
                    <a:lstStyle/>
                    <a:p>
                      <a:pPr algn="r" rtl="0" fontAlgn="ctr"/>
                      <a:r>
                        <a:rPr lang="en-US" altLang="ko-KR" sz="85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13,705</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noFill/>
                  </a:tcPr>
                </a:tc>
                <a:extLst>
                  <a:ext uri="{0D108BD9-81ED-4DB2-BD59-A6C34878D82A}">
                    <a16:rowId xmlns:a16="http://schemas.microsoft.com/office/drawing/2014/main" val="2891156147"/>
                  </a:ext>
                </a:extLst>
              </a:tr>
              <a:tr h="124426">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DGT</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85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584</a:t>
                      </a:r>
                    </a:p>
                  </a:txBody>
                  <a:tcPr marL="36000" marR="36000" marT="0" marB="0" anchor="ctr">
                    <a:lnL>
                      <a:noFill/>
                    </a:lnL>
                    <a:lnR>
                      <a:noFill/>
                    </a:lnR>
                    <a:lnT>
                      <a:noFill/>
                    </a:lnT>
                    <a:lnB>
                      <a:noFill/>
                    </a:lnB>
                    <a:noFill/>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665</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1,814</a:t>
                      </a:r>
                    </a:p>
                  </a:txBody>
                  <a:tcPr marL="36000" marR="36000" marT="0" marB="0" anchor="ctr">
                    <a:lnL>
                      <a:noFill/>
                    </a:lnL>
                    <a:lnR>
                      <a:noFill/>
                    </a:lnR>
                    <a:lnT>
                      <a:noFill/>
                    </a:lnT>
                    <a:lnB>
                      <a:noFill/>
                    </a:lnB>
                  </a:tcPr>
                </a:tc>
                <a:tc>
                  <a:txBody>
                    <a:bodyPr/>
                    <a:lstStyle/>
                    <a:p>
                      <a:pPr algn="r" rtl="0" fontAlgn="ctr"/>
                      <a:r>
                        <a:rPr lang="en-US" altLang="ko-KR" sz="85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1,548</a:t>
                      </a:r>
                    </a:p>
                  </a:txBody>
                  <a:tcPr marL="36000" marR="36000" marT="0" marB="0" anchor="ctr">
                    <a:lnL>
                      <a:noFill/>
                    </a:lnL>
                    <a:lnR>
                      <a:noFill/>
                    </a:lnR>
                    <a:lnT>
                      <a:noFill/>
                    </a:lnT>
                    <a:lnB>
                      <a:noFill/>
                    </a:lnB>
                  </a:tcPr>
                </a:tc>
                <a:tc>
                  <a:txBody>
                    <a:bodyPr/>
                    <a:lstStyle/>
                    <a:p>
                      <a:pPr algn="r" rtl="0" fontAlgn="ctr"/>
                      <a:r>
                        <a:rPr lang="en-US" altLang="ko-KR" sz="85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8,512</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noFill/>
                  </a:tcPr>
                </a:tc>
                <a:extLst>
                  <a:ext uri="{0D108BD9-81ED-4DB2-BD59-A6C34878D82A}">
                    <a16:rowId xmlns:a16="http://schemas.microsoft.com/office/drawing/2014/main" val="1086500903"/>
                  </a:ext>
                </a:extLst>
              </a:tr>
              <a:tr h="124426">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FEE</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85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412</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noFill/>
                  </a:tcPr>
                </a:tc>
                <a:tc>
                  <a:txBody>
                    <a:bodyPr/>
                    <a:lstStyle/>
                    <a:p>
                      <a:pPr algn="r" rtl="0" fontAlgn="ctr"/>
                      <a:r>
                        <a:rPr lang="en-US" altLang="ko-KR" sz="85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511</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85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560</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85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541</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85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149</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noFill/>
                  </a:tcPr>
                </a:tc>
                <a:extLst>
                  <a:ext uri="{0D108BD9-81ED-4DB2-BD59-A6C34878D82A}">
                    <a16:rowId xmlns:a16="http://schemas.microsoft.com/office/drawing/2014/main" val="839397671"/>
                  </a:ext>
                </a:extLst>
              </a:tr>
              <a:tr h="124426">
                <a:tc gridSpan="2">
                  <a:txBody>
                    <a:bodyPr/>
                    <a:lstStyle/>
                    <a:p>
                      <a:pPr algn="l" rtl="0" fontAlgn="ctr"/>
                      <a:r>
                        <a:rPr lang="ko-KR" altLang="en-US"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매출원가</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4,614</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7,289</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14,375</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15,508</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25,122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176843285"/>
                  </a:ext>
                </a:extLst>
              </a:tr>
              <a:tr h="124426">
                <a:tc gridSpan="2">
                  <a:txBody>
                    <a:bodyPr/>
                    <a:lstStyle/>
                    <a:p>
                      <a:pPr algn="l" rtl="0" fontAlgn="ctr"/>
                      <a:r>
                        <a:rPr lang="ko-KR" altLang="en-US"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매출총이익</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1,520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2,248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3,837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3,973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6,941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681229563"/>
                  </a:ext>
                </a:extLst>
              </a:tr>
              <a:tr h="124426">
                <a:tc gridSpan="2">
                  <a:txBody>
                    <a:bodyPr/>
                    <a:lstStyle/>
                    <a:p>
                      <a:pPr algn="l" rtl="0" fontAlgn="ctr"/>
                      <a:r>
                        <a:rPr lang="ko-KR" altLang="en-US"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판매비와관리비</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rtl="0" fontAlgn="ctr"/>
                      <a:r>
                        <a:rPr lang="en-US" altLang="ko-KR" sz="85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1,189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1,726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2,384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2,961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4,426</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4879001"/>
                  </a:ext>
                </a:extLst>
              </a:tr>
              <a:tr h="124426">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직원급여</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582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1,122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1,520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1,848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2,848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803718117"/>
                  </a:ext>
                </a:extLst>
              </a:tr>
              <a:tr h="124426">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상여금</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264</a:t>
                      </a:r>
                    </a:p>
                  </a:txBody>
                  <a:tcPr marL="36000" marR="36000" marT="0" marB="0" anchor="ctr">
                    <a:lnL>
                      <a:noFill/>
                    </a:lnL>
                    <a:lnR>
                      <a:noFill/>
                    </a:lnR>
                    <a:lnT>
                      <a:noFill/>
                    </a:lnT>
                    <a:lnB>
                      <a:noFill/>
                    </a:lnB>
                  </a:tcPr>
                </a:tc>
                <a:tc>
                  <a:txBody>
                    <a:bodyPr/>
                    <a:lstStyle/>
                    <a:p>
                      <a:pPr algn="r" rtl="0" fontAlgn="ctr"/>
                      <a:r>
                        <a:rPr lang="en-US" altLang="ko-KR" sz="85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132</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177</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227</a:t>
                      </a:r>
                    </a:p>
                  </a:txBody>
                  <a:tcPr marL="36000" marR="36000" marT="0" marB="0" anchor="ctr">
                    <a:lnL>
                      <a:noFill/>
                    </a:lnL>
                    <a:lnR>
                      <a:noFill/>
                    </a:lnR>
                    <a:lnT>
                      <a:noFill/>
                    </a:lnT>
                    <a:lnB>
                      <a:noFill/>
                    </a:lnB>
                  </a:tcPr>
                </a:tc>
                <a:tc>
                  <a:txBody>
                    <a:bodyPr/>
                    <a:lstStyle/>
                    <a:p>
                      <a:pPr algn="r" rtl="0" fontAlgn="ctr"/>
                      <a:r>
                        <a:rPr lang="en-US" altLang="ko-KR" sz="85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188</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186663763"/>
                  </a:ext>
                </a:extLst>
              </a:tr>
              <a:tr h="124426">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잡급</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397236756"/>
                  </a:ext>
                </a:extLst>
              </a:tr>
              <a:tr h="124426">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퇴직급여</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45</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79</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138</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183</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198</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871367346"/>
                  </a:ext>
                </a:extLst>
              </a:tr>
              <a:tr h="124426">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복리후생비</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85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62</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123</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119</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138</a:t>
                      </a:r>
                    </a:p>
                  </a:txBody>
                  <a:tcPr marL="36000" marR="36000" marT="0" marB="0" anchor="ctr">
                    <a:lnL>
                      <a:noFill/>
                    </a:lnL>
                    <a:lnR>
                      <a:noFill/>
                    </a:lnR>
                    <a:lnT>
                      <a:noFill/>
                    </a:lnT>
                    <a:lnB>
                      <a:noFill/>
                    </a:lnB>
                  </a:tcPr>
                </a:tc>
                <a:tc>
                  <a:txBody>
                    <a:bodyPr/>
                    <a:lstStyle/>
                    <a:p>
                      <a:pPr algn="r" rtl="0" fontAlgn="ctr"/>
                      <a:r>
                        <a:rPr lang="en-US" altLang="ko-KR" sz="85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247</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638460947"/>
                  </a:ext>
                </a:extLst>
              </a:tr>
              <a:tr h="124426">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여비교통비</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52</a:t>
                      </a:r>
                    </a:p>
                  </a:txBody>
                  <a:tcPr marL="36000" marR="36000" marT="0" marB="0" anchor="ctr">
                    <a:lnL>
                      <a:noFill/>
                    </a:lnL>
                    <a:lnR>
                      <a:noFill/>
                    </a:lnR>
                    <a:lnT>
                      <a:noFill/>
                    </a:lnT>
                    <a:lnB>
                      <a:noFill/>
                    </a:lnB>
                  </a:tcPr>
                </a:tc>
                <a:tc>
                  <a:txBody>
                    <a:bodyPr/>
                    <a:lstStyle/>
                    <a:p>
                      <a:pPr algn="r" rtl="0" fontAlgn="ctr"/>
                      <a:r>
                        <a:rPr lang="en-US" altLang="ko-KR" sz="85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54</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421451011"/>
                  </a:ext>
                </a:extLst>
              </a:tr>
              <a:tr h="124426">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세금과공과금</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38</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49</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62</a:t>
                      </a:r>
                    </a:p>
                  </a:txBody>
                  <a:tcPr marL="36000" marR="36000" marT="0" marB="0" anchor="ctr">
                    <a:lnL>
                      <a:noFill/>
                    </a:lnL>
                    <a:lnR>
                      <a:noFill/>
                    </a:lnR>
                    <a:lnT>
                      <a:noFill/>
                    </a:lnT>
                    <a:lnB>
                      <a:noFill/>
                    </a:lnB>
                  </a:tcPr>
                </a:tc>
                <a:tc>
                  <a:txBody>
                    <a:bodyPr/>
                    <a:lstStyle/>
                    <a:p>
                      <a:pPr algn="r" rtl="0" fontAlgn="ctr"/>
                      <a:r>
                        <a:rPr lang="en-US" altLang="ko-KR" sz="85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120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864805054"/>
                  </a:ext>
                </a:extLst>
              </a:tr>
              <a:tr h="124426">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감가상각비</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a:t>
                      </a:r>
                    </a:p>
                  </a:txBody>
                  <a:tcPr marL="36000" marR="36000" marT="0" marB="0" anchor="ctr">
                    <a:lnL>
                      <a:noFill/>
                    </a:lnL>
                    <a:lnR>
                      <a:noFill/>
                    </a:lnR>
                    <a:lnT>
                      <a:noFill/>
                    </a:lnT>
                    <a:lnB>
                      <a:noFill/>
                    </a:lnB>
                  </a:tcPr>
                </a:tc>
                <a:tc>
                  <a:txBody>
                    <a:bodyPr/>
                    <a:lstStyle/>
                    <a:p>
                      <a:pPr algn="r" rtl="0" fontAlgn="ctr"/>
                      <a:r>
                        <a:rPr lang="en-US" altLang="ko-KR" sz="85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17</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41</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293</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242046094"/>
                  </a:ext>
                </a:extLst>
              </a:tr>
              <a:tr h="124426">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지급임차료</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82</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95</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94</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115</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32</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485110827"/>
                  </a:ext>
                </a:extLst>
              </a:tr>
              <a:tr h="124426">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보험료</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43</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66</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627750127"/>
                  </a:ext>
                </a:extLst>
              </a:tr>
              <a:tr h="124426">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지급수수료</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79</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129</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214</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805935112"/>
                  </a:ext>
                </a:extLst>
              </a:tr>
              <a:tr h="124426">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교육훈련비</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33</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58</a:t>
                      </a:r>
                    </a:p>
                  </a:txBody>
                  <a:tcPr marL="36000" marR="36000" marT="0" marB="0" anchor="ctr">
                    <a:lnL>
                      <a:noFill/>
                    </a:lnL>
                    <a:lnR>
                      <a:noFill/>
                    </a:lnR>
                    <a:lnT>
                      <a:noFill/>
                    </a:lnT>
                    <a:lnB>
                      <a:noFill/>
                    </a:lnB>
                  </a:tcPr>
                </a:tc>
                <a:tc>
                  <a:txBody>
                    <a:bodyPr/>
                    <a:lstStyle/>
                    <a:p>
                      <a:pPr algn="r" rtl="0" fontAlgn="ctr"/>
                      <a:r>
                        <a:rPr lang="en-US" altLang="ko-KR" sz="85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065886575"/>
                  </a:ext>
                </a:extLst>
              </a:tr>
              <a:tr h="124426">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광고선전비</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47</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08850282"/>
                  </a:ext>
                </a:extLst>
              </a:tr>
              <a:tr h="124426">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건물관리비</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5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328344281"/>
                  </a:ext>
                </a:extLst>
              </a:tr>
              <a:tr h="124426">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기타판매관리비</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121</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877218115"/>
                  </a:ext>
                </a:extLst>
              </a:tr>
              <a:tr h="124426">
                <a:tc gridSpan="2">
                  <a:txBody>
                    <a:bodyPr/>
                    <a:lstStyle/>
                    <a:p>
                      <a:pPr algn="l" rtl="0" fontAlgn="ctr"/>
                      <a:r>
                        <a:rPr lang="ko-KR" altLang="en-US"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영업이익</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331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523</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1,453</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5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1,012</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2,515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709759126"/>
                  </a:ext>
                </a:extLst>
              </a:tr>
              <a:tr h="124426">
                <a:tc gridSpan="2">
                  <a:txBody>
                    <a:bodyPr/>
                    <a:lstStyle/>
                    <a:p>
                      <a:pPr algn="l" rtl="0" fontAlgn="ctr"/>
                      <a:r>
                        <a:rPr lang="ko-KR" altLang="en-US" sz="85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영업이익</a:t>
                      </a:r>
                      <a:r>
                        <a:rPr lang="en-US" altLang="ko-KR" sz="85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endParaRPr lang="ko-KR" altLang="en-US" sz="85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85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5.2%</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7.8%</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892602840"/>
                  </a:ext>
                </a:extLst>
              </a:tr>
              <a:tr h="124426">
                <a:tc gridSpan="2">
                  <a:txBody>
                    <a:bodyPr/>
                    <a:lstStyle/>
                    <a:p>
                      <a:pPr algn="l" rtl="0" fontAlgn="ctr"/>
                      <a:r>
                        <a:rPr lang="ko-KR" altLang="en-US"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영업외수익</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175</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5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2031803375"/>
                  </a:ext>
                </a:extLst>
              </a:tr>
              <a:tr h="124426">
                <a:tc gridSpan="2">
                  <a:txBody>
                    <a:bodyPr/>
                    <a:lstStyle/>
                    <a:p>
                      <a:pPr algn="l" rtl="0" fontAlgn="ctr"/>
                      <a:r>
                        <a:rPr lang="ko-KR" altLang="en-US"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영업외비용</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392</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564252191"/>
                  </a:ext>
                </a:extLst>
              </a:tr>
              <a:tr h="124426">
                <a:tc gridSpan="2">
                  <a:txBody>
                    <a:bodyPr/>
                    <a:lstStyle/>
                    <a:p>
                      <a:pPr algn="l" rtl="0" fontAlgn="ctr"/>
                      <a:r>
                        <a:rPr lang="ko-KR" altLang="en-US"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법인세차감전이익</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331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551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1,620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1,115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2,328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850585952"/>
                  </a:ext>
                </a:extLst>
              </a:tr>
              <a:tr h="124426">
                <a:tc gridSpan="2">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법인세등</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293464778"/>
                  </a:ext>
                </a:extLst>
              </a:tr>
              <a:tr h="124426">
                <a:tc gridSpan="2">
                  <a:txBody>
                    <a:bodyPr/>
                    <a:lstStyle/>
                    <a:p>
                      <a:pPr algn="l" rtl="0" fontAlgn="ctr"/>
                      <a:r>
                        <a:rPr lang="ko-KR" altLang="en-US"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당기순이익</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331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542</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1,545</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1,074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5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2,328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2412320656"/>
                  </a:ext>
                </a:extLst>
              </a:tr>
              <a:tr h="124426">
                <a:tc gridSpan="2">
                  <a:txBody>
                    <a:bodyPr/>
                    <a:lstStyle/>
                    <a:p>
                      <a:pPr algn="l" rtl="0" fontAlgn="ctr"/>
                      <a:r>
                        <a:rPr lang="ko-KR" altLang="en-US" sz="85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당기순이익</a:t>
                      </a:r>
                      <a:r>
                        <a:rPr lang="en-US" altLang="ko-KR" sz="85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endParaRPr lang="ko-KR" altLang="en-US" sz="85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85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7.3%</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597982670"/>
                  </a:ext>
                </a:extLst>
              </a:tr>
              <a:tr h="124426">
                <a:tc gridSpan="2">
                  <a:txBody>
                    <a:bodyPr/>
                    <a:lstStyle/>
                    <a:p>
                      <a:pPr algn="l" rtl="0" fontAlgn="ctr"/>
                      <a:r>
                        <a:rPr 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D&amp;A</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294</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339566087"/>
                  </a:ext>
                </a:extLst>
              </a:tr>
              <a:tr h="124426">
                <a:tc gridSpan="2">
                  <a:txBody>
                    <a:bodyPr/>
                    <a:lstStyle/>
                    <a:p>
                      <a:pPr algn="l" rtl="0" fontAlgn="ctr"/>
                      <a:r>
                        <a:rPr lang="en-US"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EBITDA</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350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545</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1,471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1,054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5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2,809</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273184411"/>
                  </a:ext>
                </a:extLst>
              </a:tr>
              <a:tr h="124426">
                <a:tc gridSpan="2">
                  <a:txBody>
                    <a:bodyPr/>
                    <a:lstStyle/>
                    <a:p>
                      <a:pPr algn="l" rtl="0" fontAlgn="ctr"/>
                      <a:r>
                        <a:rPr lang="en-US" sz="85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EBITDA%</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85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8.8%</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056746650"/>
                  </a:ext>
                </a:extLst>
              </a:tr>
            </a:tbl>
          </a:graphicData>
        </a:graphic>
      </p:graphicFrame>
    </p:spTree>
    <p:extLst>
      <p:ext uri="{BB962C8B-B14F-4D97-AF65-F5344CB8AC3E}">
        <p14:creationId xmlns:p14="http://schemas.microsoft.com/office/powerpoint/2010/main" val="1739434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제목 2">
            <a:extLst>
              <a:ext uri="{FF2B5EF4-FFF2-40B4-BE49-F238E27FC236}">
                <a16:creationId xmlns:a16="http://schemas.microsoft.com/office/drawing/2014/main" id="{D5CC0388-8169-4FE9-98CD-0809A2736CC4}"/>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400" b="1" dirty="0">
                <a:solidFill>
                  <a:srgbClr val="00338D"/>
                </a:solidFill>
                <a:latin typeface="KPMG Extralight" panose="020B0303030202040204" pitchFamily="34" charset="0"/>
              </a:rPr>
              <a:t>B/S Overview</a:t>
            </a:r>
          </a:p>
        </p:txBody>
      </p:sp>
      <p:sp>
        <p:nvSpPr>
          <p:cNvPr id="83" name="제목 2">
            <a:extLst>
              <a:ext uri="{FF2B5EF4-FFF2-40B4-BE49-F238E27FC236}">
                <a16:creationId xmlns:a16="http://schemas.microsoft.com/office/drawing/2014/main" id="{3AD7705A-186A-40DD-86C0-121D89133635}"/>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800" b="1" dirty="0">
                <a:solidFill>
                  <a:srgbClr val="00338D"/>
                </a:solidFill>
                <a:latin typeface="KPMG Extralight" panose="020B0303030202040204" pitchFamily="34" charset="0"/>
              </a:rPr>
              <a:t>Understanding of target</a:t>
            </a:r>
          </a:p>
        </p:txBody>
      </p:sp>
      <p:sp>
        <p:nvSpPr>
          <p:cNvPr id="21" name="Segnaposto testo 7">
            <a:extLst>
              <a:ext uri="{FF2B5EF4-FFF2-40B4-BE49-F238E27FC236}">
                <a16:creationId xmlns:a16="http://schemas.microsoft.com/office/drawing/2014/main" id="{CD803D9F-8581-4E69-9B07-3D359FFD4016}"/>
              </a:ext>
            </a:extLst>
          </p:cNvPr>
          <p:cNvSpPr txBox="1">
            <a:spLocks/>
          </p:cNvSpPr>
          <p:nvPr/>
        </p:nvSpPr>
        <p:spPr bwMode="gray">
          <a:xfrm>
            <a:off x="5056187" y="1156609"/>
            <a:ext cx="4370387" cy="5101578"/>
          </a:xfrm>
          <a:prstGeom prst="rect">
            <a:avLst/>
          </a:prstGeom>
        </p:spPr>
        <p:txBody>
          <a:bodyPr vert="horz" lIns="0" tIns="0" rIns="0" bIns="0" rtlCol="0">
            <a:noAutofit/>
          </a:bodyPr>
          <a:lstStyle>
            <a:lvl1pPr marL="0" indent="0" algn="l" defTabSz="914400" rtl="0" eaLnBrk="1" latinLnBrk="1" hangingPunct="1">
              <a:lnSpc>
                <a:spcPct val="100000"/>
              </a:lnSpc>
              <a:spcBef>
                <a:spcPts val="600"/>
              </a:spcBef>
              <a:buFont typeface="Arial" pitchFamily="34" charset="0"/>
              <a:buNone/>
              <a:defRPr lang="en-US" sz="900" b="1" kern="1200" noProof="0" dirty="0" smtClean="0">
                <a:solidFill>
                  <a:srgbClr val="00338D"/>
                </a:solidFill>
                <a:latin typeface="Arial"/>
                <a:ea typeface="+mn-ea"/>
                <a:cs typeface="Arial" pitchFamily="34" charset="0"/>
              </a:defRPr>
            </a:lvl1pPr>
            <a:lvl2pPr marL="0" indent="0" algn="l" defTabSz="914400" rtl="0" eaLnBrk="1" latinLnBrk="1" hangingPunct="1">
              <a:lnSpc>
                <a:spcPct val="100000"/>
              </a:lnSpc>
              <a:spcBef>
                <a:spcPts val="600"/>
              </a:spcBef>
              <a:buFont typeface="Arial" pitchFamily="34" charset="0"/>
              <a:buNone/>
              <a:defRPr lang="en-US" sz="900" b="0" kern="1200" noProof="0" dirty="0" smtClean="0">
                <a:solidFill>
                  <a:schemeClr val="tx1"/>
                </a:solidFill>
                <a:latin typeface="Arial"/>
                <a:ea typeface="+mn-ea"/>
                <a:cs typeface="Arial" pitchFamily="34" charset="0"/>
              </a:defRPr>
            </a:lvl2pPr>
            <a:lvl3pPr marL="177800" indent="-177800" algn="l" defTabSz="914400" rtl="0" eaLnBrk="1" latinLnBrk="1" hangingPunct="1">
              <a:lnSpc>
                <a:spcPct val="100000"/>
              </a:lnSpc>
              <a:spcBef>
                <a:spcPts val="600"/>
              </a:spcBef>
              <a:buClr>
                <a:srgbClr val="97989A"/>
              </a:buClr>
              <a:buFont typeface="Arial" pitchFamily="34" charset="0"/>
              <a:buChar char="■"/>
              <a:defRPr lang="en-US" sz="900" b="0" kern="1200" noProof="0" dirty="0" smtClean="0">
                <a:solidFill>
                  <a:schemeClr val="tx1"/>
                </a:solidFill>
                <a:latin typeface="Arial"/>
                <a:ea typeface="+mn-ea"/>
                <a:cs typeface="Arial" pitchFamily="34" charset="0"/>
              </a:defRPr>
            </a:lvl3pPr>
            <a:lvl4pPr marL="355600" indent="-177800" algn="l" defTabSz="914400" rtl="0" eaLnBrk="1" latinLnBrk="1" hangingPunct="1">
              <a:lnSpc>
                <a:spcPct val="100000"/>
              </a:lnSpc>
              <a:spcBef>
                <a:spcPts val="600"/>
              </a:spcBef>
              <a:buClr>
                <a:srgbClr val="97989A"/>
              </a:buClr>
              <a:buFont typeface="Arial" pitchFamily="34" charset="0"/>
              <a:buChar char="–"/>
              <a:defRPr lang="en-US" sz="900" b="0" kern="1200" noProof="0" dirty="0" smtClean="0">
                <a:solidFill>
                  <a:schemeClr val="tx1"/>
                </a:solidFill>
                <a:latin typeface="Arial"/>
                <a:ea typeface="+mn-ea"/>
                <a:cs typeface="Arial" pitchFamily="34" charset="0"/>
              </a:defRPr>
            </a:lvl4pPr>
            <a:lvl5pPr marL="534988" indent="-174625" algn="l" defTabSz="914400" rtl="0" eaLnBrk="1" latinLnBrk="1" hangingPunct="1">
              <a:lnSpc>
                <a:spcPct val="100000"/>
              </a:lnSpc>
              <a:spcBef>
                <a:spcPts val="600"/>
              </a:spcBef>
              <a:buClr>
                <a:srgbClr val="97989A"/>
              </a:buClr>
              <a:buFont typeface="Arial" pitchFamily="34" charset="0"/>
              <a:buChar char="■"/>
              <a:defRPr lang="en-GB" sz="900" b="0" kern="1200" baseline="0" noProof="0" dirty="0" smtClean="0">
                <a:solidFill>
                  <a:schemeClr val="tx1"/>
                </a:solidFill>
                <a:latin typeface="Arial"/>
                <a:ea typeface="+mn-ea"/>
                <a:cs typeface="Arial" pitchFamily="34" charset="0"/>
              </a:defRPr>
            </a:lvl5pPr>
            <a:lvl6pPr marL="720725" indent="-185738" algn="l" defTabSz="914400" rtl="0" eaLnBrk="1" latinLnBrk="1" hangingPunct="1">
              <a:lnSpc>
                <a:spcPct val="110000"/>
              </a:lnSpc>
              <a:spcBef>
                <a:spcPts val="600"/>
              </a:spcBef>
              <a:buClr>
                <a:srgbClr val="97989A"/>
              </a:buClr>
              <a:buFont typeface="Arial" pitchFamily="34" charset="0"/>
              <a:buChar char="–"/>
              <a:defRPr lang="en-GB" sz="900" kern="1200" dirty="0" smtClean="0">
                <a:solidFill>
                  <a:schemeClr val="tx1"/>
                </a:solidFill>
                <a:latin typeface="Arial" pitchFamily="34" charset="0"/>
                <a:ea typeface="+mn-ea"/>
                <a:cs typeface="Arial" pitchFamily="34" charset="0"/>
              </a:defRPr>
            </a:lvl6pPr>
            <a:lvl7pPr marL="895350" indent="-174625" algn="l" defTabSz="914400" rtl="0" eaLnBrk="1" latinLnBrk="1" hangingPunct="1">
              <a:lnSpc>
                <a:spcPct val="110000"/>
              </a:lnSpc>
              <a:spcBef>
                <a:spcPts val="600"/>
              </a:spcBef>
              <a:buClr>
                <a:srgbClr val="97989A"/>
              </a:buClr>
              <a:buFont typeface="Arial" pitchFamily="34" charset="0"/>
              <a:buChar char="■"/>
              <a:defRPr lang="en-GB" sz="900" kern="1200" baseline="0" dirty="0" smtClean="0">
                <a:solidFill>
                  <a:schemeClr val="tx1"/>
                </a:solidFill>
                <a:latin typeface="Arial" pitchFamily="34" charset="0"/>
                <a:ea typeface="+mn-ea"/>
                <a:cs typeface="Arial" pitchFamily="34" charset="0"/>
              </a:defRPr>
            </a:lvl7pPr>
            <a:lvl8pPr marL="1081088" indent="-185738" algn="l" defTabSz="914400" rtl="0" eaLnBrk="1" latinLnBrk="1" hangingPunct="1">
              <a:lnSpc>
                <a:spcPct val="110000"/>
              </a:lnSpc>
              <a:spcBef>
                <a:spcPts val="600"/>
              </a:spcBef>
              <a:buClr>
                <a:srgbClr val="97989A"/>
              </a:buClr>
              <a:buFont typeface="Arial" pitchFamily="34" charset="0"/>
              <a:buChar char="–"/>
              <a:defRPr lang="en-GB" sz="900" kern="1200" baseline="0" dirty="0" smtClean="0">
                <a:solidFill>
                  <a:schemeClr val="tx1"/>
                </a:solidFill>
                <a:latin typeface="Arial" pitchFamily="34" charset="0"/>
                <a:ea typeface="+mn-ea"/>
                <a:cs typeface="+mn-cs"/>
              </a:defRPr>
            </a:lvl8pPr>
            <a:lvl9pPr marL="1255713" indent="-174625" algn="l" defTabSz="914400" rtl="0" eaLnBrk="1" latinLnBrk="1" hangingPunct="1">
              <a:lnSpc>
                <a:spcPct val="110000"/>
              </a:lnSpc>
              <a:spcBef>
                <a:spcPts val="600"/>
              </a:spcBef>
              <a:buClr>
                <a:srgbClr val="97989A"/>
              </a:buClr>
              <a:buFont typeface="Arial" pitchFamily="34" charset="0"/>
              <a:buChar char="■"/>
              <a:defRPr lang="en-GB" sz="900" kern="1200" baseline="0" dirty="0" smtClean="0">
                <a:solidFill>
                  <a:schemeClr val="tx1"/>
                </a:solidFill>
                <a:latin typeface="Arial" pitchFamily="34" charset="0"/>
                <a:ea typeface="+mn-ea"/>
                <a:cs typeface="Arial" pitchFamily="34" charset="0"/>
              </a:defRPr>
            </a:lvl9pPr>
          </a:lstStyle>
          <a:p>
            <a:pPr marL="180975" lvl="0" indent="-180975" algn="just" latinLnBrk="0">
              <a:lnSpc>
                <a:spcPts val="900"/>
              </a:lnSpc>
              <a:defRPr/>
            </a:pPr>
            <a:r>
              <a:rPr lang="ko-KR" altLang="en-US" dirty="0">
                <a:solidFill>
                  <a:schemeClr val="tx1"/>
                </a:solidFill>
              </a:rPr>
              <a:t>유동자산</a:t>
            </a:r>
            <a:endParaRPr lang="en-US" altLang="ko-KR" dirty="0">
              <a:solidFill>
                <a:schemeClr val="tx1"/>
              </a:solidFill>
            </a:endParaRPr>
          </a:p>
          <a:p>
            <a:pPr lvl="2" algn="just">
              <a:buClr>
                <a:srgbClr val="00338D"/>
              </a:buClr>
              <a:buSzPct val="85000"/>
              <a:defRPr/>
            </a:pPr>
            <a:r>
              <a:rPr lang="ko-KR" altLang="en-US" dirty="0" err="1"/>
              <a:t>현금및현금성자산</a:t>
            </a:r>
            <a:r>
              <a:rPr lang="en-US" altLang="ko-KR" dirty="0"/>
              <a:t>: </a:t>
            </a:r>
            <a:r>
              <a:rPr lang="ko-KR" altLang="en-US" dirty="0"/>
              <a:t>대부분 보통예금에 해당하며</a:t>
            </a:r>
            <a:r>
              <a:rPr lang="en-US" altLang="ko-KR" dirty="0"/>
              <a:t>, </a:t>
            </a:r>
            <a:r>
              <a:rPr lang="ko-KR" altLang="en-US" dirty="0"/>
              <a:t>회사로부터 </a:t>
            </a:r>
            <a:r>
              <a:rPr lang="ko-KR" altLang="en-US" dirty="0" err="1"/>
              <a:t>계좌별</a:t>
            </a:r>
            <a:r>
              <a:rPr lang="ko-KR" altLang="en-US" dirty="0"/>
              <a:t> 잔고증명서 </a:t>
            </a:r>
            <a:r>
              <a:rPr lang="ko-KR" altLang="en-US" dirty="0" err="1"/>
              <a:t>징구하여</a:t>
            </a:r>
            <a:r>
              <a:rPr lang="ko-KR" altLang="en-US" dirty="0"/>
              <a:t> </a:t>
            </a:r>
            <a:r>
              <a:rPr lang="en-US" altLang="ko-KR" dirty="0"/>
              <a:t>2021</a:t>
            </a:r>
            <a:r>
              <a:rPr lang="ko-KR" altLang="en-US" dirty="0"/>
              <a:t>년 보통예금 잔액과 비교 절차를 진행하였으며</a:t>
            </a:r>
            <a:r>
              <a:rPr lang="en-US" altLang="ko-KR" dirty="0"/>
              <a:t>, </a:t>
            </a:r>
            <a:r>
              <a:rPr lang="ko-KR" altLang="en-US" dirty="0"/>
              <a:t>두 금액 간 차이는 미미한 것으로 확인하였음</a:t>
            </a:r>
            <a:endParaRPr lang="en-US" altLang="ko-KR" dirty="0"/>
          </a:p>
          <a:p>
            <a:pPr lvl="2" algn="just">
              <a:spcBef>
                <a:spcPts val="300"/>
              </a:spcBef>
              <a:buClr>
                <a:srgbClr val="00338D"/>
              </a:buClr>
              <a:buSzPct val="85000"/>
              <a:defRPr/>
            </a:pPr>
            <a:r>
              <a:rPr lang="ko-KR" altLang="en-US" dirty="0"/>
              <a:t>외상매출금</a:t>
            </a:r>
            <a:r>
              <a:rPr lang="en-US" altLang="ko-KR" dirty="0"/>
              <a:t>: </a:t>
            </a:r>
            <a:r>
              <a:rPr lang="ko-KR" altLang="en-US" dirty="0"/>
              <a:t>회사는 청구시점에 외상매출금을 인식하고 있음</a:t>
            </a:r>
            <a:r>
              <a:rPr lang="en-US" altLang="ko-KR" dirty="0"/>
              <a:t>. </a:t>
            </a:r>
            <a:r>
              <a:rPr lang="ko-KR" altLang="en-US" dirty="0"/>
              <a:t>인터뷰 결과 외상매출금의 </a:t>
            </a:r>
            <a:r>
              <a:rPr lang="en-US" altLang="ko-KR" dirty="0"/>
              <a:t>normal </a:t>
            </a:r>
            <a:r>
              <a:rPr lang="ko-KR" altLang="en-US" dirty="0"/>
              <a:t>회수조건은 </a:t>
            </a:r>
            <a:r>
              <a:rPr lang="en-US" altLang="ko-KR" dirty="0"/>
              <a:t>billing </a:t>
            </a:r>
            <a:r>
              <a:rPr lang="ko-KR" altLang="en-US" dirty="0"/>
              <a:t>후 </a:t>
            </a:r>
            <a:r>
              <a:rPr lang="en-US" altLang="ko-KR" dirty="0"/>
              <a:t>D+30</a:t>
            </a:r>
            <a:r>
              <a:rPr lang="ko-KR" altLang="en-US" dirty="0"/>
              <a:t>일에 해당하며</a:t>
            </a:r>
            <a:r>
              <a:rPr lang="en-US" altLang="ko-KR" dirty="0"/>
              <a:t>, </a:t>
            </a:r>
            <a:r>
              <a:rPr lang="ko-KR" altLang="en-US" dirty="0"/>
              <a:t>거래처별 </a:t>
            </a:r>
            <a:r>
              <a:rPr lang="en-US" altLang="ko-KR" dirty="0"/>
              <a:t>turnover </a:t>
            </a:r>
            <a:r>
              <a:rPr lang="ko-KR" altLang="en-US" dirty="0"/>
              <a:t>계산 결과 유의미한 차이는 발견되지 아니함</a:t>
            </a:r>
            <a:r>
              <a:rPr lang="en-US" altLang="ko-KR" dirty="0"/>
              <a:t>. </a:t>
            </a:r>
            <a:r>
              <a:rPr lang="ko-KR" altLang="en-US" dirty="0"/>
              <a:t>외상매출금에 대한 대손충당금 </a:t>
            </a:r>
            <a:r>
              <a:rPr lang="en-US" altLang="ko-KR" dirty="0"/>
              <a:t>5</a:t>
            </a:r>
            <a:r>
              <a:rPr lang="ko-KR" altLang="en-US" dirty="0"/>
              <a:t>백만원이 포함되어 있으며</a:t>
            </a:r>
            <a:r>
              <a:rPr lang="en-US" altLang="ko-KR" dirty="0"/>
              <a:t>, </a:t>
            </a:r>
            <a:r>
              <a:rPr lang="ko-KR" altLang="en-US" dirty="0"/>
              <a:t>회사는 과거기간 대손이 발생하지 않았으며 </a:t>
            </a:r>
            <a:r>
              <a:rPr lang="en-US" altLang="ko-KR" dirty="0"/>
              <a:t>2018</a:t>
            </a:r>
            <a:r>
              <a:rPr lang="ko-KR" altLang="en-US" dirty="0"/>
              <a:t>년 이후 대손충당금을 추가 설정하지 않고 있음 </a:t>
            </a:r>
            <a:endParaRPr lang="en-US" altLang="ko-KR" dirty="0"/>
          </a:p>
          <a:p>
            <a:pPr lvl="2" algn="just">
              <a:spcBef>
                <a:spcPts val="300"/>
              </a:spcBef>
              <a:buClr>
                <a:srgbClr val="00338D"/>
              </a:buClr>
              <a:buSzPct val="85000"/>
              <a:defRPr/>
            </a:pPr>
            <a:r>
              <a:rPr lang="ko-KR" altLang="en-US" dirty="0"/>
              <a:t>매도가능증권</a:t>
            </a:r>
            <a:r>
              <a:rPr lang="en-US" altLang="ko-KR" dirty="0"/>
              <a:t>: </a:t>
            </a:r>
            <a:r>
              <a:rPr lang="ko-KR" altLang="en-US" dirty="0"/>
              <a:t>전액 주식회사 에임에 대한 투자자산에 해당함</a:t>
            </a:r>
            <a:endParaRPr lang="en-US" altLang="ko-KR" dirty="0"/>
          </a:p>
          <a:p>
            <a:pPr lvl="2" algn="just">
              <a:spcBef>
                <a:spcPts val="300"/>
              </a:spcBef>
              <a:buClr>
                <a:srgbClr val="00338D"/>
              </a:buClr>
              <a:buSzPct val="85000"/>
              <a:defRPr/>
            </a:pPr>
            <a:r>
              <a:rPr lang="ko-KR" altLang="en-US" dirty="0"/>
              <a:t>단기투자상품</a:t>
            </a:r>
            <a:r>
              <a:rPr lang="en-US" altLang="ko-KR" dirty="0"/>
              <a:t>: </a:t>
            </a:r>
            <a:r>
              <a:rPr lang="ko-KR" altLang="en-US" dirty="0"/>
              <a:t>주식회사 </a:t>
            </a:r>
            <a:r>
              <a:rPr lang="ko-KR" altLang="en-US" dirty="0" err="1"/>
              <a:t>에잇퍼센트</a:t>
            </a:r>
            <a:r>
              <a:rPr lang="en-US" altLang="ko-KR" dirty="0"/>
              <a:t>, </a:t>
            </a:r>
            <a:r>
              <a:rPr lang="ko-KR" altLang="en-US" dirty="0" err="1"/>
              <a:t>비에프펀드</a:t>
            </a:r>
            <a:r>
              <a:rPr lang="ko-KR" altLang="en-US" dirty="0"/>
              <a:t> 등에 대한 투자자산에 해당하며</a:t>
            </a:r>
            <a:r>
              <a:rPr lang="en-US" altLang="ko-KR" dirty="0"/>
              <a:t>, </a:t>
            </a:r>
            <a:r>
              <a:rPr lang="ko-KR" altLang="en-US" dirty="0"/>
              <a:t>외화예금이 일부 포함되어 있음</a:t>
            </a:r>
            <a:endParaRPr lang="en-US" altLang="ko-KR" dirty="0"/>
          </a:p>
          <a:p>
            <a:pPr lvl="2" algn="just">
              <a:spcBef>
                <a:spcPts val="300"/>
              </a:spcBef>
              <a:buClr>
                <a:srgbClr val="00338D"/>
              </a:buClr>
              <a:buSzPct val="85000"/>
              <a:defRPr/>
            </a:pPr>
            <a:r>
              <a:rPr lang="ko-KR" altLang="en-US" dirty="0" err="1"/>
              <a:t>기타유동자산</a:t>
            </a:r>
            <a:r>
              <a:rPr lang="en-US" altLang="ko-KR" dirty="0"/>
              <a:t>: </a:t>
            </a:r>
            <a:r>
              <a:rPr lang="ko-KR" altLang="en-US" dirty="0"/>
              <a:t>단기대여금</a:t>
            </a:r>
            <a:r>
              <a:rPr lang="en-US" altLang="ko-KR" dirty="0"/>
              <a:t>, </a:t>
            </a:r>
            <a:r>
              <a:rPr lang="ko-KR" altLang="en-US" dirty="0"/>
              <a:t>선납세금 등으로 구성되며</a:t>
            </a:r>
            <a:r>
              <a:rPr lang="en-US" altLang="ko-KR" dirty="0"/>
              <a:t>, 2021</a:t>
            </a:r>
            <a:r>
              <a:rPr lang="ko-KR" altLang="en-US" dirty="0"/>
              <a:t>년 말 </a:t>
            </a:r>
            <a:r>
              <a:rPr lang="ko-KR" altLang="en-US" dirty="0" err="1"/>
              <a:t>김휘중에</a:t>
            </a:r>
            <a:r>
              <a:rPr lang="ko-KR" altLang="en-US" dirty="0"/>
              <a:t> 대한 단기대여금 잔액 </a:t>
            </a:r>
            <a:r>
              <a:rPr lang="en-US" altLang="ko-KR" dirty="0"/>
              <a:t>160</a:t>
            </a:r>
            <a:r>
              <a:rPr lang="ko-KR" altLang="en-US" dirty="0"/>
              <a:t>백만원이 포함되어 이전 회계연도 대비 크게 집계되었음</a:t>
            </a:r>
            <a:endParaRPr lang="en-US" altLang="ko-KR" dirty="0"/>
          </a:p>
          <a:p>
            <a:pPr marL="180975" lvl="0" indent="-180975" algn="just" latinLnBrk="0">
              <a:lnSpc>
                <a:spcPts val="900"/>
              </a:lnSpc>
              <a:spcBef>
                <a:spcPts val="1200"/>
              </a:spcBef>
              <a:defRPr/>
            </a:pPr>
            <a:r>
              <a:rPr lang="ko-KR" altLang="en-US" dirty="0">
                <a:solidFill>
                  <a:schemeClr val="tx1"/>
                </a:solidFill>
              </a:rPr>
              <a:t>비유동자산</a:t>
            </a:r>
            <a:endParaRPr lang="en-US" altLang="ko-KR" dirty="0">
              <a:solidFill>
                <a:schemeClr val="tx1"/>
              </a:solidFill>
            </a:endParaRPr>
          </a:p>
          <a:p>
            <a:pPr lvl="2" algn="just">
              <a:buClr>
                <a:srgbClr val="00338D"/>
              </a:buClr>
              <a:buSzPct val="85000"/>
              <a:defRPr/>
            </a:pPr>
            <a:r>
              <a:rPr lang="ko-KR" altLang="en-US" dirty="0"/>
              <a:t>유형자산</a:t>
            </a:r>
            <a:r>
              <a:rPr lang="en-US" altLang="ko-KR" dirty="0"/>
              <a:t>: 2019</a:t>
            </a:r>
            <a:r>
              <a:rPr lang="ko-KR" altLang="en-US" dirty="0"/>
              <a:t>년까지 유형자산은 비품 및 시설장치 등 기타유형자산만 존재하였으나</a:t>
            </a:r>
            <a:r>
              <a:rPr lang="en-US" altLang="ko-KR" dirty="0"/>
              <a:t>, 2020</a:t>
            </a:r>
            <a:r>
              <a:rPr lang="ko-KR" altLang="en-US" dirty="0"/>
              <a:t>년말 서초구 반포동 </a:t>
            </a:r>
            <a:r>
              <a:rPr lang="en-US" altLang="ko-KR" dirty="0"/>
              <a:t>724-37</a:t>
            </a:r>
            <a:r>
              <a:rPr lang="ko-KR" altLang="en-US" dirty="0"/>
              <a:t>번지 사옥을 매입함에 따라 토지 및 건물 잔액이 크게 증가하였음</a:t>
            </a:r>
            <a:endParaRPr lang="en-US" altLang="ko-KR" dirty="0"/>
          </a:p>
          <a:p>
            <a:pPr lvl="2" algn="just">
              <a:spcBef>
                <a:spcPts val="300"/>
              </a:spcBef>
              <a:buClr>
                <a:srgbClr val="00338D"/>
              </a:buClr>
              <a:buSzPct val="85000"/>
              <a:defRPr/>
            </a:pPr>
            <a:r>
              <a:rPr lang="ko-KR" altLang="en-US" dirty="0"/>
              <a:t>회사는 건물에 대해 </a:t>
            </a:r>
            <a:r>
              <a:rPr lang="en-US" altLang="ko-KR" dirty="0"/>
              <a:t>40</a:t>
            </a:r>
            <a:r>
              <a:rPr lang="ko-KR" altLang="en-US" dirty="0"/>
              <a:t>년 정액법</a:t>
            </a:r>
            <a:r>
              <a:rPr lang="en-US" altLang="ko-KR" dirty="0"/>
              <a:t>, </a:t>
            </a:r>
            <a:r>
              <a:rPr lang="ko-KR" altLang="en-US" dirty="0"/>
              <a:t>이외 유형자산에 대해 </a:t>
            </a:r>
            <a:r>
              <a:rPr lang="en-US" altLang="ko-KR" dirty="0"/>
              <a:t>5</a:t>
            </a:r>
            <a:r>
              <a:rPr lang="ko-KR" altLang="en-US" dirty="0"/>
              <a:t>년 정률법 </a:t>
            </a:r>
            <a:r>
              <a:rPr lang="ko-KR" altLang="en-US" dirty="0" err="1"/>
              <a:t>상각정책을</a:t>
            </a:r>
            <a:r>
              <a:rPr lang="ko-KR" altLang="en-US" dirty="0"/>
              <a:t> 사용하고 있으며</a:t>
            </a:r>
            <a:r>
              <a:rPr lang="en-US" altLang="ko-KR" dirty="0"/>
              <a:t>, </a:t>
            </a:r>
            <a:r>
              <a:rPr lang="ko-KR" altLang="en-US" dirty="0"/>
              <a:t>재계산 결과 특이사항은 발견되지 아니함</a:t>
            </a:r>
            <a:endParaRPr lang="en-US" altLang="ko-KR" dirty="0"/>
          </a:p>
          <a:p>
            <a:pPr lvl="2" algn="just">
              <a:spcBef>
                <a:spcPts val="300"/>
              </a:spcBef>
              <a:buClr>
                <a:srgbClr val="00338D"/>
              </a:buClr>
              <a:buSzPct val="85000"/>
              <a:defRPr/>
            </a:pPr>
            <a:r>
              <a:rPr lang="en-US" altLang="ko-KR" dirty="0"/>
              <a:t>2019</a:t>
            </a:r>
            <a:r>
              <a:rPr lang="ko-KR" altLang="en-US" dirty="0"/>
              <a:t>년까지 </a:t>
            </a:r>
            <a:r>
              <a:rPr lang="ko-KR" altLang="en-US" dirty="0" err="1"/>
              <a:t>기타비유동자산</a:t>
            </a:r>
            <a:r>
              <a:rPr lang="ko-KR" altLang="en-US" dirty="0"/>
              <a:t> 잔액은 대부분 임차보증금으로 구성되어 있었으며</a:t>
            </a:r>
            <a:r>
              <a:rPr lang="en-US" altLang="ko-KR" dirty="0"/>
              <a:t>, 2020</a:t>
            </a:r>
            <a:r>
              <a:rPr lang="ko-KR" altLang="en-US" dirty="0"/>
              <a:t>년말 사옥 매입으로 인해 동 잔액은 감소하였음</a:t>
            </a:r>
            <a:endParaRPr lang="en-US" altLang="ko-KR" dirty="0"/>
          </a:p>
          <a:p>
            <a:pPr marL="180975" lvl="0" indent="-180975" algn="just" latinLnBrk="0">
              <a:lnSpc>
                <a:spcPts val="900"/>
              </a:lnSpc>
              <a:spcBef>
                <a:spcPts val="1200"/>
              </a:spcBef>
              <a:defRPr/>
            </a:pPr>
            <a:r>
              <a:rPr lang="ko-KR" altLang="en-US" dirty="0">
                <a:solidFill>
                  <a:schemeClr val="tx1"/>
                </a:solidFill>
              </a:rPr>
              <a:t>유동부채</a:t>
            </a:r>
            <a:endParaRPr lang="en-US" altLang="ko-KR" dirty="0">
              <a:solidFill>
                <a:schemeClr val="tx1"/>
              </a:solidFill>
            </a:endParaRPr>
          </a:p>
          <a:p>
            <a:pPr lvl="2" algn="just">
              <a:buClr>
                <a:srgbClr val="00338D"/>
              </a:buClr>
              <a:buSzPct val="85000"/>
              <a:defRPr/>
            </a:pPr>
            <a:r>
              <a:rPr lang="ko-KR" altLang="en-US" dirty="0"/>
              <a:t>외상매입금</a:t>
            </a:r>
            <a:r>
              <a:rPr lang="en-US" altLang="ko-KR" dirty="0"/>
              <a:t>: </a:t>
            </a:r>
            <a:r>
              <a:rPr lang="ko-KR" altLang="en-US" dirty="0"/>
              <a:t>제작비</a:t>
            </a:r>
            <a:r>
              <a:rPr lang="en-US" altLang="ko-KR" dirty="0"/>
              <a:t>, </a:t>
            </a:r>
            <a:r>
              <a:rPr lang="ko-KR" altLang="en-US" dirty="0" err="1"/>
              <a:t>매체비</a:t>
            </a:r>
            <a:r>
              <a:rPr lang="ko-KR" altLang="en-US" dirty="0"/>
              <a:t> 등에 대응되는 외상매입금에 해당하며</a:t>
            </a:r>
            <a:r>
              <a:rPr lang="en-US" altLang="ko-KR" dirty="0"/>
              <a:t>, normal </a:t>
            </a:r>
            <a:r>
              <a:rPr lang="ko-KR" altLang="en-US" dirty="0"/>
              <a:t>지급조건은 </a:t>
            </a:r>
            <a:r>
              <a:rPr lang="en-US" altLang="ko-KR" dirty="0"/>
              <a:t>invoice </a:t>
            </a:r>
            <a:r>
              <a:rPr lang="ko-KR" altLang="en-US" dirty="0"/>
              <a:t>수령 후 </a:t>
            </a:r>
            <a:r>
              <a:rPr lang="en-US" altLang="ko-KR" dirty="0"/>
              <a:t>D+90</a:t>
            </a:r>
            <a:r>
              <a:rPr lang="ko-KR" altLang="en-US" dirty="0"/>
              <a:t>일이나</a:t>
            </a:r>
            <a:r>
              <a:rPr lang="en-US" altLang="ko-KR" dirty="0"/>
              <a:t>, </a:t>
            </a:r>
            <a:r>
              <a:rPr lang="ko-KR" altLang="en-US" dirty="0"/>
              <a:t>금액이 작거나 특별한 경우 </a:t>
            </a:r>
            <a:r>
              <a:rPr lang="en-US" altLang="ko-KR" dirty="0"/>
              <a:t>30</a:t>
            </a:r>
            <a:r>
              <a:rPr lang="ko-KR" altLang="en-US" dirty="0"/>
              <a:t>일 이내 지급함</a:t>
            </a:r>
            <a:endParaRPr lang="en-US" altLang="ko-KR" dirty="0"/>
          </a:p>
          <a:p>
            <a:pPr lvl="2" algn="just">
              <a:spcBef>
                <a:spcPts val="300"/>
              </a:spcBef>
              <a:buClr>
                <a:srgbClr val="00338D"/>
              </a:buClr>
              <a:buSzPct val="85000"/>
              <a:defRPr/>
            </a:pPr>
            <a:r>
              <a:rPr lang="ko-KR" altLang="en-US" dirty="0"/>
              <a:t>단기차입금</a:t>
            </a:r>
            <a:r>
              <a:rPr lang="en-US" altLang="ko-KR" dirty="0"/>
              <a:t>: </a:t>
            </a:r>
            <a:r>
              <a:rPr lang="ko-KR" altLang="en-US" dirty="0"/>
              <a:t>반포동 사옥 매입을 위한 차입금 잔액 </a:t>
            </a:r>
            <a:r>
              <a:rPr lang="en-US" altLang="ko-KR" dirty="0"/>
              <a:t>7,060</a:t>
            </a:r>
            <a:r>
              <a:rPr lang="ko-KR" altLang="en-US" dirty="0"/>
              <a:t>백만원 및 운전자금 차입금 </a:t>
            </a:r>
            <a:r>
              <a:rPr lang="en-US" altLang="ko-KR" dirty="0"/>
              <a:t>1,000</a:t>
            </a:r>
            <a:r>
              <a:rPr lang="ko-KR" altLang="en-US" dirty="0"/>
              <a:t>백만원으로 구성되어 있음</a:t>
            </a:r>
            <a:r>
              <a:rPr lang="en-US" altLang="ko-KR" dirty="0"/>
              <a:t> </a:t>
            </a:r>
          </a:p>
          <a:p>
            <a:pPr lvl="2" algn="just">
              <a:spcBef>
                <a:spcPts val="300"/>
              </a:spcBef>
              <a:buClr>
                <a:srgbClr val="00338D"/>
              </a:buClr>
              <a:buSzPct val="85000"/>
              <a:defRPr/>
            </a:pPr>
            <a:r>
              <a:rPr lang="ko-KR" altLang="en-US" dirty="0"/>
              <a:t>선수금</a:t>
            </a:r>
            <a:r>
              <a:rPr lang="en-US" altLang="ko-KR" dirty="0"/>
              <a:t>: </a:t>
            </a:r>
            <a:r>
              <a:rPr lang="ko-KR" altLang="en-US" dirty="0"/>
              <a:t>위수탁세금계산서를 발행 대상 광고주로부터 매체대행 광고비</a:t>
            </a:r>
            <a:r>
              <a:rPr lang="en-US" altLang="ko-KR" dirty="0"/>
              <a:t>(</a:t>
            </a:r>
            <a:r>
              <a:rPr lang="ko-KR" altLang="en-US" dirty="0" err="1"/>
              <a:t>매체비</a:t>
            </a:r>
            <a:r>
              <a:rPr lang="en-US" altLang="ko-KR" dirty="0"/>
              <a:t>+</a:t>
            </a:r>
            <a:r>
              <a:rPr lang="ko-KR" altLang="en-US" dirty="0"/>
              <a:t>매체수수료</a:t>
            </a:r>
            <a:r>
              <a:rPr lang="en-US" altLang="ko-KR" dirty="0"/>
              <a:t>)</a:t>
            </a:r>
            <a:r>
              <a:rPr lang="ko-KR" altLang="en-US" dirty="0"/>
              <a:t>를 </a:t>
            </a:r>
            <a:r>
              <a:rPr lang="ko-KR" altLang="en-US" dirty="0" err="1"/>
              <a:t>선수령하였으나</a:t>
            </a:r>
            <a:r>
              <a:rPr lang="en-US" altLang="ko-KR" dirty="0"/>
              <a:t> </a:t>
            </a:r>
            <a:r>
              <a:rPr lang="ko-KR" altLang="en-US" dirty="0"/>
              <a:t>아직 </a:t>
            </a:r>
            <a:r>
              <a:rPr lang="ko-KR" altLang="en-US" dirty="0" err="1"/>
              <a:t>매체비</a:t>
            </a:r>
            <a:r>
              <a:rPr lang="ko-KR" altLang="en-US" dirty="0"/>
              <a:t> 지급이 이루어지지 않은 금액에 해당함</a:t>
            </a:r>
            <a:endParaRPr lang="en-US" altLang="ko-KR" dirty="0">
              <a:highlight>
                <a:srgbClr val="FFFF00"/>
              </a:highlight>
            </a:endParaRPr>
          </a:p>
        </p:txBody>
      </p:sp>
      <p:graphicFrame>
        <p:nvGraphicFramePr>
          <p:cNvPr id="4" name="표 3">
            <a:extLst>
              <a:ext uri="{FF2B5EF4-FFF2-40B4-BE49-F238E27FC236}">
                <a16:creationId xmlns:a16="http://schemas.microsoft.com/office/drawing/2014/main" id="{FC03359F-CDDC-447E-8C20-26C86A4A8EAB}"/>
              </a:ext>
            </a:extLst>
          </p:cNvPr>
          <p:cNvGraphicFramePr>
            <a:graphicFrameLocks noGrp="1"/>
          </p:cNvGraphicFramePr>
          <p:nvPr>
            <p:extLst>
              <p:ext uri="{D42A27DB-BD31-4B8C-83A1-F6EECF244321}">
                <p14:modId xmlns:p14="http://schemas.microsoft.com/office/powerpoint/2010/main" val="1321361527"/>
              </p:ext>
            </p:extLst>
          </p:nvPr>
        </p:nvGraphicFramePr>
        <p:xfrm>
          <a:off x="496800" y="1155600"/>
          <a:ext cx="4320000" cy="3888000"/>
        </p:xfrm>
        <a:graphic>
          <a:graphicData uri="http://schemas.openxmlformats.org/drawingml/2006/table">
            <a:tbl>
              <a:tblPr/>
              <a:tblGrid>
                <a:gridCol w="227921">
                  <a:extLst>
                    <a:ext uri="{9D8B030D-6E8A-4147-A177-3AD203B41FA5}">
                      <a16:colId xmlns:a16="http://schemas.microsoft.com/office/drawing/2014/main" val="540157124"/>
                    </a:ext>
                  </a:extLst>
                </a:gridCol>
                <a:gridCol w="227921">
                  <a:extLst>
                    <a:ext uri="{9D8B030D-6E8A-4147-A177-3AD203B41FA5}">
                      <a16:colId xmlns:a16="http://schemas.microsoft.com/office/drawing/2014/main" val="1765402043"/>
                    </a:ext>
                  </a:extLst>
                </a:gridCol>
                <a:gridCol w="825228">
                  <a:extLst>
                    <a:ext uri="{9D8B030D-6E8A-4147-A177-3AD203B41FA5}">
                      <a16:colId xmlns:a16="http://schemas.microsoft.com/office/drawing/2014/main" val="1800842938"/>
                    </a:ext>
                  </a:extLst>
                </a:gridCol>
                <a:gridCol w="607786">
                  <a:extLst>
                    <a:ext uri="{9D8B030D-6E8A-4147-A177-3AD203B41FA5}">
                      <a16:colId xmlns:a16="http://schemas.microsoft.com/office/drawing/2014/main" val="2186441619"/>
                    </a:ext>
                  </a:extLst>
                </a:gridCol>
                <a:gridCol w="607786">
                  <a:extLst>
                    <a:ext uri="{9D8B030D-6E8A-4147-A177-3AD203B41FA5}">
                      <a16:colId xmlns:a16="http://schemas.microsoft.com/office/drawing/2014/main" val="1784524679"/>
                    </a:ext>
                  </a:extLst>
                </a:gridCol>
                <a:gridCol w="607786">
                  <a:extLst>
                    <a:ext uri="{9D8B030D-6E8A-4147-A177-3AD203B41FA5}">
                      <a16:colId xmlns:a16="http://schemas.microsoft.com/office/drawing/2014/main" val="335718436"/>
                    </a:ext>
                  </a:extLst>
                </a:gridCol>
                <a:gridCol w="607786">
                  <a:extLst>
                    <a:ext uri="{9D8B030D-6E8A-4147-A177-3AD203B41FA5}">
                      <a16:colId xmlns:a16="http://schemas.microsoft.com/office/drawing/2014/main" val="3469956832"/>
                    </a:ext>
                  </a:extLst>
                </a:gridCol>
                <a:gridCol w="607786">
                  <a:extLst>
                    <a:ext uri="{9D8B030D-6E8A-4147-A177-3AD203B41FA5}">
                      <a16:colId xmlns:a16="http://schemas.microsoft.com/office/drawing/2014/main" val="3530936572"/>
                    </a:ext>
                  </a:extLst>
                </a:gridCol>
              </a:tblGrid>
              <a:tr h="129600">
                <a:tc gridSpan="4">
                  <a:txBody>
                    <a:bodyPr/>
                    <a:lstStyle/>
                    <a:p>
                      <a:pPr algn="l" rtl="0" fontAlgn="ctr"/>
                      <a:r>
                        <a:rPr lang="en-US" sz="85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Balance Sheet Overview</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l" rtl="0" fontAlgn="ctr"/>
                      <a:r>
                        <a:rPr lang="ko-KR" altLang="en-US" sz="85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85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85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85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l" rtl="0" fontAlgn="ctr"/>
                      <a:r>
                        <a:rPr lang="ko-KR" altLang="en-US" sz="85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3969940575"/>
                  </a:ext>
                </a:extLst>
              </a:tr>
              <a:tr h="129600">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ctr"/>
                      <a:endPar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ctr"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2017</a:t>
                      </a:r>
                    </a:p>
                  </a:txBody>
                  <a:tcPr marL="36000" marR="36000" marT="0" marB="0" anchor="ctr">
                    <a:lnL>
                      <a:noFill/>
                    </a:lnL>
                    <a:lnR>
                      <a:noFill/>
                    </a:lnR>
                    <a:lnT>
                      <a:noFill/>
                    </a:lnT>
                    <a:lnB>
                      <a:noFill/>
                    </a:lnB>
                  </a:tcPr>
                </a:tc>
                <a:tc>
                  <a:txBody>
                    <a:bodyPr/>
                    <a:lstStyle/>
                    <a:p>
                      <a:pPr algn="ct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2018</a:t>
                      </a:r>
                    </a:p>
                  </a:txBody>
                  <a:tcPr marL="36000" marR="36000" marT="0" marB="0" anchor="ctr">
                    <a:lnL>
                      <a:noFill/>
                    </a:lnL>
                    <a:lnR>
                      <a:noFill/>
                    </a:lnR>
                    <a:lnT>
                      <a:noFill/>
                    </a:lnT>
                    <a:lnB>
                      <a:noFill/>
                    </a:lnB>
                  </a:tcPr>
                </a:tc>
                <a:tc>
                  <a:txBody>
                    <a:bodyPr/>
                    <a:lstStyle/>
                    <a:p>
                      <a:pPr algn="ct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2019</a:t>
                      </a:r>
                    </a:p>
                  </a:txBody>
                  <a:tcPr marL="36000" marR="36000" marT="0" marB="0" anchor="ctr">
                    <a:lnL>
                      <a:noFill/>
                    </a:lnL>
                    <a:lnR>
                      <a:noFill/>
                    </a:lnR>
                    <a:lnT>
                      <a:noFill/>
                    </a:lnT>
                    <a:lnB>
                      <a:noFill/>
                    </a:lnB>
                  </a:tcPr>
                </a:tc>
                <a:tc>
                  <a:txBody>
                    <a:bodyPr/>
                    <a:lstStyle/>
                    <a:p>
                      <a:pPr algn="ct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2020</a:t>
                      </a:r>
                    </a:p>
                  </a:txBody>
                  <a:tcPr marL="36000" marR="36000" marT="0" marB="0" anchor="ctr">
                    <a:lnL>
                      <a:noFill/>
                    </a:lnL>
                    <a:lnR>
                      <a:noFill/>
                    </a:lnR>
                    <a:lnT>
                      <a:noFill/>
                    </a:lnT>
                    <a:lnB>
                      <a:noFill/>
                    </a:lnB>
                  </a:tcPr>
                </a:tc>
                <a:tc>
                  <a:txBody>
                    <a:bodyPr/>
                    <a:lstStyle/>
                    <a:p>
                      <a:pPr algn="ct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2021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492644464"/>
                  </a:ext>
                </a:extLst>
              </a:tr>
              <a:tr h="129600">
                <a:tc gridSpan="2">
                  <a:txBody>
                    <a:bodyPr/>
                    <a:lstStyle/>
                    <a:p>
                      <a:pPr algn="l" rtl="0" fontAlgn="ctr"/>
                      <a:r>
                        <a:rPr 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KRW m</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85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Dec-31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kumimoji="0" lang="en-US" altLang="ko-KR" sz="850" b="0" i="0"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Arial" panose="020B0604020202020204" pitchFamily="34" charset="0"/>
                        </a:rPr>
                        <a:t>Dec-31</a:t>
                      </a:r>
                      <a:endParaRPr lang="en-US" sz="85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kumimoji="0" lang="en-US" altLang="ko-KR" sz="850" b="0" i="0"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Arial" panose="020B0604020202020204" pitchFamily="34" charset="0"/>
                        </a:rPr>
                        <a:t>Dec-31</a:t>
                      </a:r>
                      <a:endParaRPr lang="en-US" sz="85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kumimoji="0" lang="en-US" altLang="ko-KR" sz="850" b="0" i="0"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Arial" panose="020B0604020202020204" pitchFamily="34" charset="0"/>
                        </a:rPr>
                        <a:t>Dec-31</a:t>
                      </a:r>
                      <a:endParaRPr lang="en-US" sz="85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kumimoji="0" lang="en-US" altLang="ko-KR" sz="850" b="0" i="0" u="none" strike="noStrike" kern="1200" cap="none" spc="0" normalizeH="0" baseline="0" noProof="0" dirty="0">
                          <a:ln>
                            <a:noFill/>
                          </a:ln>
                          <a:solidFill>
                            <a:srgbClr val="000000"/>
                          </a:solidFill>
                          <a:effectLst/>
                          <a:uLnTx/>
                          <a:uFillTx/>
                          <a:latin typeface="Arial" panose="020B0604020202020204" pitchFamily="34" charset="0"/>
                          <a:ea typeface="맑은 고딕" panose="020B0503020000020004" pitchFamily="50" charset="-127"/>
                          <a:cs typeface="Arial" panose="020B0604020202020204" pitchFamily="34" charset="0"/>
                        </a:rPr>
                        <a:t>Dec-31</a:t>
                      </a:r>
                      <a:endParaRPr lang="en-US" sz="85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66134427"/>
                  </a:ext>
                </a:extLst>
              </a:tr>
              <a:tr h="129600">
                <a:tc gridSpan="2">
                  <a:txBody>
                    <a:bodyPr/>
                    <a:lstStyle/>
                    <a:p>
                      <a:pPr algn="l" rtl="0" fontAlgn="b"/>
                      <a:r>
                        <a:rPr lang="ko-KR" altLang="en-US"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자산</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l"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1,418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2,070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5,954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16,457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23,372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734452971"/>
                  </a:ext>
                </a:extLst>
              </a:tr>
              <a:tr h="129600">
                <a:tc gridSpan="3">
                  <a:txBody>
                    <a:bodyPr/>
                    <a:lstStyle/>
                    <a:p>
                      <a:pPr algn="l" rtl="0" fontAlgn="b"/>
                      <a:r>
                        <a:rPr lang="ko-KR" altLang="en-US" sz="85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유동자산</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algn="l" rtl="0" fontAlgn="b"/>
                      <a:r>
                        <a:rPr lang="ko-KR" altLang="en-US" sz="85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1,282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1,930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5,820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6,191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13,051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88739245"/>
                  </a:ext>
                </a:extLst>
              </a:tr>
              <a:tr h="129600">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rtl="0" fontAlgn="ctr"/>
                      <a:r>
                        <a:rPr lang="ko-KR" altLang="en-US" sz="85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현금및현금성자산</a:t>
                      </a:r>
                      <a:endParaRPr lang="ko-KR" altLang="en-US" sz="85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rtl="0" fontAlgn="ctr"/>
                      <a:r>
                        <a:rPr lang="en-US" altLang="ko-KR" sz="85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945</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1,417</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2,773</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1,318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7,321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548666432"/>
                  </a:ext>
                </a:extLst>
              </a:tr>
              <a:tr h="129600">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rtl="0" fontAlgn="b"/>
                      <a:r>
                        <a:rPr lang="ko-KR" altLang="en-US" sz="85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외상매출금</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294</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490</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3,042</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3,762</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4,581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951559523"/>
                  </a:ext>
                </a:extLst>
              </a:tr>
              <a:tr h="129600">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매도가능증권</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291</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291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052177054"/>
                  </a:ext>
                </a:extLst>
              </a:tr>
              <a:tr h="129600">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단기투자상품</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430</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500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021519309"/>
                  </a:ext>
                </a:extLst>
              </a:tr>
              <a:tr h="129600">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선급금</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388</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192</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168757815"/>
                  </a:ext>
                </a:extLst>
              </a:tr>
              <a:tr h="129600">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기타유동자산</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43</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167</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753342075"/>
                  </a:ext>
                </a:extLst>
              </a:tr>
              <a:tr h="129600">
                <a:tc gridSpan="3">
                  <a:txBody>
                    <a:bodyPr/>
                    <a:lstStyle/>
                    <a:p>
                      <a:pPr algn="l" rtl="0" fontAlgn="b"/>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비유동자산</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137</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140</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134</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10,266</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10,322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83463203"/>
                  </a:ext>
                </a:extLst>
              </a:tr>
              <a:tr h="129600">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rtl="0" fontAlgn="b"/>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유형자산</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36</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33</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10,261</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10,305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120661953"/>
                  </a:ext>
                </a:extLst>
              </a:tr>
              <a:tr h="129600">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토지</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7,100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7,100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94118683"/>
                  </a:ext>
                </a:extLst>
              </a:tr>
              <a:tr h="129600">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건물</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2,889</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2,817</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85156191"/>
                  </a:ext>
                </a:extLst>
              </a:tr>
              <a:tr h="129600">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기타유형자산</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36</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33</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272</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389</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745804032"/>
                  </a:ext>
                </a:extLst>
              </a:tr>
              <a:tr h="129600">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무형자산</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078036444"/>
                  </a:ext>
                </a:extLst>
              </a:tr>
              <a:tr h="129600">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gridSpan="2">
                  <a:txBody>
                    <a:bodyPr/>
                    <a:lstStyle/>
                    <a:p>
                      <a:pPr algn="l" rtl="0" fontAlgn="b"/>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기타비유동자산</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204583443"/>
                  </a:ext>
                </a:extLst>
              </a:tr>
              <a:tr h="129600">
                <a:tc gridSpan="2">
                  <a:txBody>
                    <a:bodyPr/>
                    <a:lstStyle/>
                    <a:p>
                      <a:pPr algn="l" rtl="0" fontAlgn="b"/>
                      <a:r>
                        <a:rPr lang="ko-KR" altLang="en-US"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부채</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l" rtl="0" fontAlgn="ctr"/>
                      <a:r>
                        <a:rPr lang="ko-KR" altLang="en-US"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461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652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3,070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12,699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17,507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816686596"/>
                  </a:ext>
                </a:extLst>
              </a:tr>
              <a:tr h="129600">
                <a:tc gridSpan="3">
                  <a:txBody>
                    <a:bodyPr/>
                    <a:lstStyle/>
                    <a:p>
                      <a:pPr algn="l" rtl="0" fontAlgn="b"/>
                      <a:r>
                        <a:rPr lang="ko-KR" altLang="en-US" sz="85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유동부채</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algn="l" rtl="0" fontAlgn="b"/>
                      <a:r>
                        <a:rPr lang="ko-KR" altLang="en-US" sz="85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423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652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3,070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12,699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17,507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453502462"/>
                  </a:ext>
                </a:extLst>
              </a:tr>
              <a:tr h="129600">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외상매입금</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rtl="0" fontAlgn="ctr"/>
                      <a:r>
                        <a:rPr lang="en-US" altLang="ko-KR" sz="85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201</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413</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2,684</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2,810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3,449</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061419248"/>
                  </a:ext>
                </a:extLst>
              </a:tr>
              <a:tr h="129600">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rtl="0" fontAlgn="b"/>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단기차입금</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9,200</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8,060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087401979"/>
                  </a:ext>
                </a:extLst>
              </a:tr>
              <a:tr h="129600">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rtl="0" fontAlgn="b"/>
                      <a:r>
                        <a:rPr lang="ko-KR" altLang="en-US" sz="85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선수금</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rtl="0" fontAlgn="ctr"/>
                      <a:r>
                        <a:rPr lang="en-US" altLang="ko-KR" sz="85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440</a:t>
                      </a:r>
                    </a:p>
                  </a:txBody>
                  <a:tcPr marL="36000" marR="36000" marT="0" marB="0" anchor="ctr">
                    <a:lnL>
                      <a:noFill/>
                    </a:lnL>
                    <a:lnR>
                      <a:noFill/>
                    </a:lnR>
                    <a:lnT>
                      <a:noFill/>
                    </a:lnT>
                    <a:lnB>
                      <a:noFill/>
                    </a:lnB>
                  </a:tcPr>
                </a:tc>
                <a:tc>
                  <a:txBody>
                    <a:bodyPr/>
                    <a:lstStyle/>
                    <a:p>
                      <a:pPr algn="r" rtl="0" fontAlgn="ctr"/>
                      <a:r>
                        <a:rPr lang="en-US" altLang="ko-KR" sz="85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5,302</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519415920"/>
                  </a:ext>
                </a:extLst>
              </a:tr>
              <a:tr h="129600">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rtl="0" fontAlgn="b"/>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미지급비용</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138</a:t>
                      </a:r>
                    </a:p>
                  </a:txBody>
                  <a:tcPr marL="36000" marR="36000" marT="0" marB="0" anchor="ctr">
                    <a:lnL>
                      <a:noFill/>
                    </a:lnL>
                    <a:lnR>
                      <a:noFill/>
                    </a:lnR>
                    <a:lnT>
                      <a:noFill/>
                    </a:lnT>
                    <a:lnB>
                      <a:noFill/>
                    </a:lnB>
                  </a:tcPr>
                </a:tc>
                <a:tc>
                  <a:txBody>
                    <a:bodyPr/>
                    <a:lstStyle/>
                    <a:p>
                      <a:pPr algn="r" rtl="0" fontAlgn="ctr"/>
                      <a:r>
                        <a:rPr lang="en-US" altLang="ko-KR" sz="85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116</a:t>
                      </a:r>
                    </a:p>
                  </a:txBody>
                  <a:tcPr marL="36000" marR="36000" marT="0" marB="0" anchor="ctr">
                    <a:lnL>
                      <a:noFill/>
                    </a:lnL>
                    <a:lnR>
                      <a:noFill/>
                    </a:lnR>
                    <a:lnT>
                      <a:noFill/>
                    </a:lnT>
                    <a:lnB>
                      <a:noFill/>
                    </a:lnB>
                  </a:tcPr>
                </a:tc>
                <a:tc>
                  <a:txBody>
                    <a:bodyPr/>
                    <a:lstStyle/>
                    <a:p>
                      <a:pPr algn="r" rtl="0" fontAlgn="ctr"/>
                      <a:r>
                        <a:rPr lang="en-US" altLang="ko-KR" sz="85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113</a:t>
                      </a:r>
                    </a:p>
                  </a:txBody>
                  <a:tcPr marL="36000" marR="36000" marT="0" marB="0" anchor="ctr">
                    <a:lnL>
                      <a:noFill/>
                    </a:lnL>
                    <a:lnR>
                      <a:noFill/>
                    </a:lnR>
                    <a:lnT>
                      <a:noFill/>
                    </a:lnT>
                    <a:lnB>
                      <a:noFill/>
                    </a:lnB>
                  </a:tcPr>
                </a:tc>
                <a:tc>
                  <a:txBody>
                    <a:bodyPr/>
                    <a:lstStyle/>
                    <a:p>
                      <a:pPr algn="r" rtl="0" fontAlgn="ctr"/>
                      <a:r>
                        <a:rPr lang="en-US" altLang="ko-KR" sz="85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135</a:t>
                      </a:r>
                    </a:p>
                  </a:txBody>
                  <a:tcPr marL="36000" marR="36000" marT="0" marB="0" anchor="ctr">
                    <a:lnL>
                      <a:noFill/>
                    </a:lnL>
                    <a:lnR>
                      <a:noFill/>
                    </a:lnR>
                    <a:lnT>
                      <a:noFill/>
                    </a:lnT>
                    <a:lnB>
                      <a:noFill/>
                    </a:lnB>
                  </a:tcPr>
                </a:tc>
                <a:tc>
                  <a:txBody>
                    <a:bodyPr/>
                    <a:lstStyle/>
                    <a:p>
                      <a:pPr algn="r" rtl="0" fontAlgn="ctr"/>
                      <a:r>
                        <a:rPr lang="en-US" altLang="ko-KR" sz="85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145</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826957308"/>
                  </a:ext>
                </a:extLst>
              </a:tr>
              <a:tr h="129600">
                <a:tc>
                  <a:txBody>
                    <a:bodyPr/>
                    <a:lstStyle/>
                    <a:p>
                      <a:pPr algn="l" rtl="0"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gridSpan="2">
                  <a:txBody>
                    <a:bodyPr/>
                    <a:lstStyle/>
                    <a:p>
                      <a:pPr algn="l" rtl="0" fontAlgn="b"/>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기타유동부채</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84</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123</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273</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114</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551</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320604044"/>
                  </a:ext>
                </a:extLst>
              </a:tr>
              <a:tr h="129600">
                <a:tc gridSpan="3">
                  <a:txBody>
                    <a:bodyPr/>
                    <a:lstStyle/>
                    <a:p>
                      <a:pPr algn="l" rtl="0" fontAlgn="b"/>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비유동부채</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37</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50250392"/>
                  </a:ext>
                </a:extLst>
              </a:tr>
              <a:tr h="129600">
                <a:tc gridSpan="2">
                  <a:txBody>
                    <a:bodyPr/>
                    <a:lstStyle/>
                    <a:p>
                      <a:pPr algn="l" rtl="0" fontAlgn="b"/>
                      <a:r>
                        <a:rPr lang="ko-KR" altLang="en-US"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자본</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l" rtl="0" fontAlgn="ctr"/>
                      <a:r>
                        <a:rPr lang="ko-KR" altLang="en-US"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957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1,418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2,884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3,758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5,866</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123747063"/>
                  </a:ext>
                </a:extLst>
              </a:tr>
              <a:tr h="129600">
                <a:tc gridSpan="2">
                  <a:txBody>
                    <a:bodyPr/>
                    <a:lstStyle/>
                    <a:p>
                      <a:pPr algn="l" rtl="0" fontAlgn="b"/>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자본금</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l" fontAlgn="ctr"/>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2061676411"/>
                  </a:ext>
                </a:extLst>
              </a:tr>
              <a:tr h="129600">
                <a:tc gridSpan="3">
                  <a:txBody>
                    <a:bodyPr/>
                    <a:lstStyle/>
                    <a:p>
                      <a:pPr algn="l" rtl="0" fontAlgn="b"/>
                      <a:r>
                        <a:rPr lang="ko-KR" altLang="en-US"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이익잉여금</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757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1,218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2,684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3,558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5,666</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117869135"/>
                  </a:ext>
                </a:extLst>
              </a:tr>
              <a:tr h="129600">
                <a:tc gridSpan="3">
                  <a:txBody>
                    <a:bodyPr/>
                    <a:lstStyle/>
                    <a:p>
                      <a:pPr algn="l" rtl="0" fontAlgn="b"/>
                      <a:r>
                        <a:rPr lang="ko-KR" altLang="en-US" sz="850" b="1"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부채및자본총계</a:t>
                      </a:r>
                      <a:endParaRPr lang="ko-KR" altLang="en-US" sz="85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1,418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2,070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5,954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16,457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5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23,372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321850399"/>
                  </a:ext>
                </a:extLst>
              </a:tr>
            </a:tbl>
          </a:graphicData>
        </a:graphic>
      </p:graphicFrame>
    </p:spTree>
    <p:extLst>
      <p:ext uri="{BB962C8B-B14F-4D97-AF65-F5344CB8AC3E}">
        <p14:creationId xmlns:p14="http://schemas.microsoft.com/office/powerpoint/2010/main" val="7654094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REATEDBY" val="Global PowerPoint Toolbar"/>
  <p:tag name="TOOLBARVERSION" val="5.1"/>
  <p:tag name="TYPE" val="FullPage"/>
  <p:tag name="KEYWORD" val="FULL-PAGE"/>
  <p:tag name="TEMPLATEVERSION" val="10/04/2017 12:58:26"/>
</p:tagLst>
</file>

<file path=ppt/tags/tag2.xml><?xml version="1.0" encoding="utf-8"?>
<p:tagLst xmlns:a="http://schemas.openxmlformats.org/drawingml/2006/main" xmlns:r="http://schemas.openxmlformats.org/officeDocument/2006/relationships" xmlns:p="http://schemas.openxmlformats.org/presentationml/2006/main">
  <p:tag name="COPYRIGHT1" val="TRUE"/>
</p:tagLst>
</file>

<file path=ppt/theme/theme1.xml><?xml version="1.0" encoding="utf-8"?>
<a:theme xmlns:a="http://schemas.openxmlformats.org/drawingml/2006/main" name="KPMG_Talkbook_4x3_1021_2015">
  <a:themeElements>
    <a:clrScheme name="New KPMG Colours">
      <a:dk1>
        <a:srgbClr val="000000"/>
      </a:dk1>
      <a:lt1>
        <a:sysClr val="window" lastClr="FFFFFF"/>
      </a:lt1>
      <a:dk2>
        <a:srgbClr val="00338D"/>
      </a:dk2>
      <a:lt2>
        <a:srgbClr val="F0F0F0"/>
      </a:lt2>
      <a:accent1>
        <a:srgbClr val="0091DA"/>
      </a:accent1>
      <a:accent2>
        <a:srgbClr val="6D2077"/>
      </a:accent2>
      <a:accent3>
        <a:srgbClr val="005EB8"/>
      </a:accent3>
      <a:accent4>
        <a:srgbClr val="00A3A1"/>
      </a:accent4>
      <a:accent5>
        <a:srgbClr val="EAAA00"/>
      </a:accent5>
      <a:accent6>
        <a:srgbClr val="43B02A"/>
      </a:accent6>
      <a:hlink>
        <a:srgbClr val="0091DA"/>
      </a:hlink>
      <a:folHlink>
        <a:srgbClr val="0091DA"/>
      </a:folHlink>
    </a:clrScheme>
    <a:fontScheme name="사용자 지정 2">
      <a:majorFont>
        <a:latin typeface="KPMG Extralight"/>
        <a:ea typeface="맑은 고딕"/>
        <a:cs typeface=""/>
      </a:majorFont>
      <a:minorFont>
        <a:latin typeface="Univers 45 Light"/>
        <a:ea typeface="맑은 고딕"/>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54000" tIns="54000" rIns="54000" bIns="54000" rtlCol="0" anchor="ctr"/>
      <a:lstStyle>
        <a:defPPr algn="ctr">
          <a:defRPr sz="10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610" tIns="54610" rIns="54610" bIns="54610" rtlCol="0">
        <a:noAutofit/>
      </a:bodyPr>
      <a:lstStyle>
        <a:defPPr>
          <a:spcAft>
            <a:spcPts val="600"/>
          </a:spcAft>
          <a:defRPr sz="1000" dirty="0" err="1" smtClean="0">
            <a:solidFill>
              <a:schemeClr val="tx2"/>
            </a:solidFill>
          </a:defRPr>
        </a:defPPr>
      </a:lstStyle>
    </a:txDef>
  </a:objectDefaults>
  <a:extraClrSchemeLst/>
  <a:custClrLst>
    <a:custClr name="KPMG Blue">
      <a:srgbClr val="00338D"/>
    </a:custClr>
    <a:custClr name="Medium Blue">
      <a:srgbClr val="005EB8"/>
    </a:custClr>
    <a:custClr name="Light Blue">
      <a:srgbClr val="0091DA"/>
    </a:custClr>
    <a:custClr name="Violet">
      <a:srgbClr val="483698"/>
    </a:custClr>
    <a:custClr name="Purple">
      <a:srgbClr val="470A68"/>
    </a:custClr>
    <a:custClr name="Light Purple">
      <a:srgbClr val="6D2077"/>
    </a:custClr>
    <a:custClr name="Green">
      <a:srgbClr val="00A3A1"/>
    </a:custClr>
    <a:custClr name="Dark Green">
      <a:srgbClr val="009A44"/>
    </a:custClr>
    <a:custClr name="Light Green">
      <a:srgbClr val="43B02A"/>
    </a:custClr>
    <a:custClr name="Yellow">
      <a:srgbClr val="EAAA00"/>
    </a:custClr>
    <a:custClr name="Orange">
      <a:srgbClr val="F68D2E"/>
    </a:custClr>
    <a:custClr name="Red ">
      <a:srgbClr val="BC204B"/>
    </a:custClr>
    <a:custClr name="Pink">
      <a:srgbClr val="C6007E"/>
    </a:custClr>
    <a:custClr name="Dark Brown">
      <a:srgbClr val="753F19"/>
    </a:custClr>
    <a:custClr name="Light Brown">
      <a:srgbClr val="9B642E"/>
    </a:custClr>
    <a:custClr name="Olive">
      <a:srgbClr val="9D9375"/>
    </a:custClr>
    <a:custClr name="Beige">
      <a:srgbClr val="E3BC9F"/>
    </a:custClr>
    <a:custClr name="Light Pink">
      <a:srgbClr val="E36877"/>
    </a:custClr>
  </a:custClrLst>
  <a:extLst>
    <a:ext uri="{05A4C25C-085E-4340-85A3-A5531E510DB2}">
      <thm15:themeFamily xmlns:thm15="http://schemas.microsoft.com/office/thememl/2012/main" name="KPMG Talkbook Full-page Template" id="{9115AB9C-2B4D-41E4-ACBA-3F5FE57E2376}" vid="{3C429A1C-9CE9-44C0-B1F4-B18223B0AB03}"/>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문서" ma:contentTypeID="0x010100FB8F4AC52B259641BE62E3A32AC663D5" ma:contentTypeVersion="0" ma:contentTypeDescription="새 문서를 만듭니다." ma:contentTypeScope="" ma:versionID="2b20d8835c4c23da34b40c39c69aa2d7">
  <xsd:schema xmlns:xsd="http://www.w3.org/2001/XMLSchema" xmlns:xs="http://www.w3.org/2001/XMLSchema" xmlns:p="http://schemas.microsoft.com/office/2006/metadata/properties" targetNamespace="http://schemas.microsoft.com/office/2006/metadata/properties" ma:root="true" ma:fieldsID="dd8f6c9257034a6ffde9c3b3e5e5b89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D324BD4-A732-4BF6-8060-B9EF496A95D4}">
  <ds:schemaRefs>
    <ds:schemaRef ds:uri="http://schemas.microsoft.com/sharepoint/v3/contenttype/forms"/>
  </ds:schemaRefs>
</ds:datastoreItem>
</file>

<file path=customXml/itemProps2.xml><?xml version="1.0" encoding="utf-8"?>
<ds:datastoreItem xmlns:ds="http://schemas.openxmlformats.org/officeDocument/2006/customXml" ds:itemID="{FFF77794-D448-47D2-849B-43EBD941AB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6B210F4-B75D-44C5-B29D-1AFBE5AA5D68}">
  <ds:schemaRefs>
    <ds:schemaRef ds:uri="http://purl.org/dc/terms/"/>
    <ds:schemaRef ds:uri="http://schemas.microsoft.com/office/2006/documentManagement/types"/>
    <ds:schemaRef ds:uri="http://www.w3.org/XML/1998/namespace"/>
    <ds:schemaRef ds:uri="http://purl.org/dc/dcmitype/"/>
    <ds:schemaRef ds:uri="http://purl.org/dc/elements/1.1/"/>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KPMG Talkbook Full-page Template</Template>
  <TotalTime>88723</TotalTime>
  <Words>16957</Words>
  <Application>Microsoft Office PowerPoint</Application>
  <PresentationFormat>A4 용지(210x297mm)</PresentationFormat>
  <Paragraphs>7916</Paragraphs>
  <Slides>45</Slides>
  <Notes>43</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45</vt:i4>
      </vt:variant>
    </vt:vector>
  </HeadingPairs>
  <TitlesOfParts>
    <vt:vector size="54" baseType="lpstr">
      <vt:lpstr>Helvetica Light</vt:lpstr>
      <vt:lpstr>맑은 고딕</vt:lpstr>
      <vt:lpstr>Batang</vt:lpstr>
      <vt:lpstr>Arial</vt:lpstr>
      <vt:lpstr>KPMG Extralight</vt:lpstr>
      <vt:lpstr>Univers 45 Light</vt:lpstr>
      <vt:lpstr>Univers for KPMG Light</vt:lpstr>
      <vt:lpstr>Wingdings</vt:lpstr>
      <vt:lpstr>KPMG_Talkbook_4x3_1021_2015</vt:lpstr>
      <vt:lpstr>PowerPoint 프레젠테이션</vt:lpstr>
      <vt:lpstr>PowerPoint 프레젠테이션</vt:lpstr>
      <vt:lpstr>Understanding  of Target </vt:lpstr>
      <vt:lpstr>PowerPoint 프레젠테이션</vt:lpstr>
      <vt:lpstr>PowerPoint 프레젠테이션</vt:lpstr>
      <vt:lpstr>PowerPoint 프레젠테이션</vt:lpstr>
      <vt:lpstr>PowerPoint 프레젠테이션</vt:lpstr>
      <vt:lpstr>PowerPoint 프레젠테이션</vt:lpstr>
      <vt:lpstr>PowerPoint 프레젠테이션</vt:lpstr>
      <vt:lpstr>Key Finding Summary</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Supporting Analysis  </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Appendices </vt:lpstr>
      <vt:lpstr>PowerPoint 프레젠테이션</vt:lpstr>
      <vt:lpstr>PowerPoint 프레젠테이션</vt:lpstr>
      <vt:lpstr>PowerPoint 프레젠테이션</vt:lpstr>
      <vt:lpstr>PowerPoint 프레젠테이션</vt:lpstr>
      <vt:lpstr>PowerPoint 프레젠테이션</vt:lpstr>
    </vt:vector>
  </TitlesOfParts>
  <Company>KPMG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Talkbook  template</dc:title>
  <dc:creator>Min, Jae-Guk (KR/Deal Adv1)</dc:creator>
  <cp:lastModifiedBy>Kang, Min-Suk (KR/Deal Adv2)</cp:lastModifiedBy>
  <cp:revision>6536</cp:revision>
  <cp:lastPrinted>2022-03-25T06:01:24Z</cp:lastPrinted>
  <dcterms:created xsi:type="dcterms:W3CDTF">2016-09-06T02:15:48Z</dcterms:created>
  <dcterms:modified xsi:type="dcterms:W3CDTF">2022-03-30T01:35:15Z</dcterms:modified>
  <cp:category>KPMG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0x010100FB8F4AC52B259641BE62E3A32AC663D5</vt:lpwstr>
  </property>
</Properties>
</file>